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87FCC2-AFFF-478E-A827-D8DD4AB5E717}"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105916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7FCC2-AFFF-478E-A827-D8DD4AB5E717}"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1819749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9" y="311150"/>
            <a:ext cx="6637337" cy="663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7FCC2-AFFF-478E-A827-D8DD4AB5E717}"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407268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7FCC2-AFFF-478E-A827-D8DD4AB5E717}"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213985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87FCC2-AFFF-478E-A827-D8DD4AB5E717}"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361479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1"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87FCC2-AFFF-478E-A827-D8DD4AB5E717}" type="datetimeFigureOut">
              <a:rPr lang="en-US" smtClean="0"/>
              <a:t>10/7/2011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269382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87FCC2-AFFF-478E-A827-D8DD4AB5E717}" type="datetimeFigureOut">
              <a:rPr lang="en-US" smtClean="0"/>
              <a:t>10/7/2011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345741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87FCC2-AFFF-478E-A827-D8DD4AB5E717}" type="datetimeFigureOut">
              <a:rPr lang="en-US" smtClean="0"/>
              <a:t>10/7/2011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322214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87FCC2-AFFF-478E-A827-D8DD4AB5E717}" type="datetimeFigureOut">
              <a:rPr lang="en-US" smtClean="0"/>
              <a:t>10/7/2011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1305543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1063"/>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7FCC2-AFFF-478E-A827-D8DD4AB5E717}" type="datetimeFigureOut">
              <a:rPr lang="en-US" smtClean="0"/>
              <a:t>10/7/2011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49813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46" indent="0">
              <a:buNone/>
              <a:defRPr sz="2800"/>
            </a:lvl2pPr>
            <a:lvl3pPr marL="914293" indent="0">
              <a:buNone/>
              <a:defRPr sz="2400"/>
            </a:lvl3pPr>
            <a:lvl4pPr marL="1371440" indent="0">
              <a:buNone/>
              <a:defRPr sz="2000"/>
            </a:lvl4pPr>
            <a:lvl5pPr marL="1828586" indent="0">
              <a:buNone/>
              <a:defRPr sz="2000"/>
            </a:lvl5pPr>
            <a:lvl6pPr marL="2285733" indent="0">
              <a:buNone/>
              <a:defRPr sz="2000"/>
            </a:lvl6pPr>
            <a:lvl7pPr marL="2742879" indent="0">
              <a:buNone/>
              <a:defRPr sz="2000"/>
            </a:lvl7pPr>
            <a:lvl8pPr marL="3200026" indent="0">
              <a:buNone/>
              <a:defRPr sz="2000"/>
            </a:lvl8pPr>
            <a:lvl9pPr marL="365717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7FCC2-AFFF-478E-A827-D8DD4AB5E717}" type="datetimeFigureOut">
              <a:rPr lang="en-US" smtClean="0"/>
              <a:t>10/7/2011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D018F-DCE7-4E7C-94C6-1A191101F29E}" type="slidenum">
              <a:rPr lang="en-US" smtClean="0"/>
              <a:t>‹#›</a:t>
            </a:fld>
            <a:endParaRPr lang="en-US"/>
          </a:p>
        </p:txBody>
      </p:sp>
    </p:spTree>
    <p:extLst>
      <p:ext uri="{BB962C8B-B14F-4D97-AF65-F5344CB8AC3E}">
        <p14:creationId xmlns:p14="http://schemas.microsoft.com/office/powerpoint/2010/main" val="2433493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9" tIns="45714" rIns="91429" bIns="4571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29" tIns="45714" rIns="91429" bIns="457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29" tIns="45714" rIns="91429" bIns="45714" rtlCol="0" anchor="ctr"/>
          <a:lstStyle>
            <a:lvl1pPr algn="l">
              <a:defRPr sz="1200">
                <a:solidFill>
                  <a:schemeClr val="tx1">
                    <a:tint val="75000"/>
                  </a:schemeClr>
                </a:solidFill>
              </a:defRPr>
            </a:lvl1pPr>
          </a:lstStyle>
          <a:p>
            <a:fld id="{2C87FCC2-AFFF-478E-A827-D8DD4AB5E717}" type="datetimeFigureOut">
              <a:rPr lang="en-US" smtClean="0"/>
              <a:t>10/7/2011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29" tIns="45714" rIns="91429"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29" tIns="45714" rIns="91429" bIns="45714" rtlCol="0" anchor="ctr"/>
          <a:lstStyle>
            <a:lvl1pPr algn="r">
              <a:defRPr sz="1200">
                <a:solidFill>
                  <a:schemeClr val="tx1">
                    <a:tint val="75000"/>
                  </a:schemeClr>
                </a:solidFill>
              </a:defRPr>
            </a:lvl1pPr>
          </a:lstStyle>
          <a:p>
            <a:fld id="{CD7D018F-DCE7-4E7C-94C6-1A191101F29E}" type="slidenum">
              <a:rPr lang="en-US" smtClean="0"/>
              <a:t>‹#›</a:t>
            </a:fld>
            <a:endParaRPr lang="en-US"/>
          </a:p>
        </p:txBody>
      </p:sp>
    </p:spTree>
    <p:extLst>
      <p:ext uri="{BB962C8B-B14F-4D97-AF65-F5344CB8AC3E}">
        <p14:creationId xmlns:p14="http://schemas.microsoft.com/office/powerpoint/2010/main" val="3712468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3" rtl="0" eaLnBrk="1" latinLnBrk="0" hangingPunct="1">
        <a:spcBef>
          <a:spcPct val="0"/>
        </a:spcBef>
        <a:buNone/>
        <a:defRPr sz="4400" kern="1200">
          <a:solidFill>
            <a:schemeClr val="tx1"/>
          </a:solidFill>
          <a:latin typeface="+mj-lt"/>
          <a:ea typeface="+mj-ea"/>
          <a:cs typeface="+mj-cs"/>
        </a:defRPr>
      </a:lvl1pPr>
    </p:titleStyle>
    <p:bodyStyle>
      <a:lvl1pPr marL="342860" indent="-342860" algn="l" defTabSz="91429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63" indent="-285717" algn="l" defTabSz="914293"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67" indent="-228573" algn="l" defTabSz="91429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1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5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2"/>
          <p:cNvSpPr>
            <a:spLocks noGrp="1" noChangeArrowheads="1"/>
          </p:cNvSpPr>
          <p:nvPr>
            <p:ph type="ctrTitle"/>
          </p:nvPr>
        </p:nvSpPr>
        <p:spPr>
          <a:xfrm>
            <a:off x="679739" y="2633382"/>
            <a:ext cx="7771534" cy="2286000"/>
          </a:xfrm>
        </p:spPr>
        <p:txBody>
          <a:bodyPr/>
          <a:lstStyle/>
          <a:p>
            <a:pPr eaLnBrk="1" hangingPunct="1"/>
            <a:r>
              <a:rPr lang="en-US" sz="4300" b="1" dirty="0">
                <a:ea typeface="ＭＳ Ｐゴシック" pitchFamily="34" charset="-128"/>
              </a:rPr>
              <a:t>Presentation Title</a:t>
            </a:r>
          </a:p>
        </p:txBody>
      </p:sp>
      <p:sp>
        <p:nvSpPr>
          <p:cNvPr id="9" name="Rectangle 3"/>
          <p:cNvSpPr>
            <a:spLocks noGrp="1" noChangeArrowheads="1"/>
          </p:cNvSpPr>
          <p:nvPr>
            <p:ph type="subTitle" idx="1"/>
          </p:nvPr>
        </p:nvSpPr>
        <p:spPr>
          <a:xfrm>
            <a:off x="720149" y="4413718"/>
            <a:ext cx="7772977" cy="990319"/>
          </a:xfrm>
        </p:spPr>
        <p:txBody>
          <a:bodyPr/>
          <a:lstStyle/>
          <a:p>
            <a:pPr eaLnBrk="1" hangingPunct="1"/>
            <a:r>
              <a:rPr lang="en-US" sz="2000" dirty="0">
                <a:solidFill>
                  <a:schemeClr val="tx1"/>
                </a:solidFill>
                <a:ea typeface="ＭＳ Ｐゴシック" pitchFamily="34" charset="-128"/>
              </a:rPr>
              <a:t>Name, Organization</a:t>
            </a:r>
            <a:br>
              <a:rPr lang="en-US" sz="2000" dirty="0">
                <a:solidFill>
                  <a:schemeClr val="tx1"/>
                </a:solidFill>
                <a:ea typeface="ＭＳ Ｐゴシック" pitchFamily="34" charset="-128"/>
              </a:rPr>
            </a:br>
            <a:r>
              <a:rPr lang="en-US" sz="2000" dirty="0">
                <a:solidFill>
                  <a:schemeClr val="tx1"/>
                </a:solidFill>
                <a:ea typeface="ＭＳ Ｐゴシック" pitchFamily="34" charset="-128"/>
              </a:rPr>
              <a:t>email@address.com, Date</a:t>
            </a:r>
          </a:p>
        </p:txBody>
      </p:sp>
    </p:spTree>
    <p:extLst>
      <p:ext uri="{BB962C8B-B14F-4D97-AF65-F5344CB8AC3E}">
        <p14:creationId xmlns:p14="http://schemas.microsoft.com/office/powerpoint/2010/main" val="644640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Wrap Up</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Take away 1</a:t>
            </a:r>
          </a:p>
          <a:p>
            <a:pPr>
              <a:buFont typeface="Wingdings" pitchFamily="2" charset="2"/>
              <a:buChar char="§"/>
            </a:pPr>
            <a:r>
              <a:rPr lang="en-US" dirty="0" smtClean="0">
                <a:ea typeface="ＭＳ Ｐゴシック" pitchFamily="34" charset="-128"/>
              </a:rPr>
              <a:t>Take away 2</a:t>
            </a:r>
          </a:p>
          <a:p>
            <a:pPr>
              <a:buFont typeface="Wingdings" pitchFamily="2" charset="2"/>
              <a:buChar char="§"/>
            </a:pPr>
            <a:r>
              <a:rPr lang="en-US" dirty="0" smtClean="0">
                <a:ea typeface="ＭＳ Ｐゴシック" pitchFamily="34" charset="-128"/>
              </a:rPr>
              <a:t>Take away 3</a:t>
            </a:r>
            <a:endParaRPr lang="en-US" dirty="0">
              <a:ea typeface="ＭＳ Ｐゴシック" pitchFamily="34" charset="-128"/>
            </a:endParaRPr>
          </a:p>
        </p:txBody>
      </p:sp>
      <p:sp>
        <p:nvSpPr>
          <p:cNvPr id="6" name="Text Box 4"/>
          <p:cNvSpPr txBox="1">
            <a:spLocks noChangeArrowheads="1"/>
          </p:cNvSpPr>
          <p:nvPr/>
        </p:nvSpPr>
        <p:spPr bwMode="auto">
          <a:xfrm>
            <a:off x="6705023" y="1986676"/>
            <a:ext cx="2438977" cy="193898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Leave your listeners with the three main points you want them to take away from your talk. </a:t>
            </a:r>
          </a:p>
          <a:p>
            <a:pPr eaLnBrk="1" hangingPunct="1">
              <a:spcBef>
                <a:spcPct val="50000"/>
              </a:spcBef>
            </a:pPr>
            <a:r>
              <a:rPr lang="en-US" sz="1600" i="1" dirty="0">
                <a:solidFill>
                  <a:srgbClr val="C00000"/>
                </a:solidFill>
              </a:rPr>
              <a:t>[</a:t>
            </a:r>
            <a:r>
              <a:rPr lang="en-US" sz="1600" b="1" i="1" dirty="0">
                <a:solidFill>
                  <a:srgbClr val="C00000"/>
                </a:solidFill>
              </a:rPr>
              <a:t>Delete this info box from the final slide deck]</a:t>
            </a:r>
          </a:p>
        </p:txBody>
      </p:sp>
    </p:spTree>
    <p:extLst>
      <p:ext uri="{BB962C8B-B14F-4D97-AF65-F5344CB8AC3E}">
        <p14:creationId xmlns:p14="http://schemas.microsoft.com/office/powerpoint/2010/main" val="451482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strea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489" y="1295680"/>
            <a:ext cx="5622636" cy="4695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Grp="1" noChangeArrowheads="1"/>
          </p:cNvSpPr>
          <p:nvPr>
            <p:ph type="title"/>
          </p:nvPr>
        </p:nvSpPr>
        <p:spPr>
          <a:xfrm>
            <a:off x="457200" y="152681"/>
            <a:ext cx="8229600" cy="944096"/>
          </a:xfrm>
        </p:spPr>
        <p:txBody>
          <a:bodyPr/>
          <a:lstStyle/>
          <a:p>
            <a:pPr eaLnBrk="1" hangingPunct="1"/>
            <a:r>
              <a:rPr lang="en-US" b="1" dirty="0" smtClean="0">
                <a:solidFill>
                  <a:schemeClr val="tx1"/>
                </a:solidFill>
                <a:ea typeface="ＭＳ Ｐゴシック" pitchFamily="34" charset="-128"/>
              </a:rPr>
              <a:t>Example: Figure</a:t>
            </a:r>
          </a:p>
        </p:txBody>
      </p:sp>
      <p:sp>
        <p:nvSpPr>
          <p:cNvPr id="6" name="Text Box 4"/>
          <p:cNvSpPr txBox="1">
            <a:spLocks noChangeArrowheads="1"/>
          </p:cNvSpPr>
          <p:nvPr/>
        </p:nvSpPr>
        <p:spPr bwMode="auto">
          <a:xfrm>
            <a:off x="7315489" y="1845787"/>
            <a:ext cx="1828511" cy="24622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Use a graphic on a white background that occupies about the same space and uses similarly sized fonts for your illustrations. </a:t>
            </a:r>
            <a:br>
              <a:rPr lang="en-US" sz="1600" i="1" dirty="0">
                <a:solidFill>
                  <a:srgbClr val="C00000"/>
                </a:solidFill>
              </a:rPr>
            </a:br>
            <a:r>
              <a:rPr lang="en-US" sz="1300" b="1" i="1" dirty="0">
                <a:solidFill>
                  <a:srgbClr val="C00000"/>
                </a:solidFill>
              </a:rPr>
              <a:t>[DELETE THIS INFO BOX.]</a:t>
            </a:r>
            <a:endParaRPr lang="en-US" sz="1300" i="1" dirty="0">
              <a:solidFill>
                <a:srgbClr val="C00000"/>
              </a:solidFill>
            </a:endParaRPr>
          </a:p>
        </p:txBody>
      </p:sp>
    </p:spTree>
    <p:extLst>
      <p:ext uri="{BB962C8B-B14F-4D97-AF65-F5344CB8AC3E}">
        <p14:creationId xmlns:p14="http://schemas.microsoft.com/office/powerpoint/2010/main" val="2625616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Sources</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Resource </a:t>
            </a:r>
          </a:p>
          <a:p>
            <a:pPr>
              <a:buFont typeface="Wingdings" pitchFamily="2" charset="2"/>
              <a:buChar char="§"/>
            </a:pPr>
            <a:r>
              <a:rPr lang="en-US" dirty="0" smtClean="0">
                <a:ea typeface="ＭＳ Ｐゴシック" pitchFamily="34" charset="-128"/>
              </a:rPr>
              <a:t>Links</a:t>
            </a:r>
          </a:p>
          <a:p>
            <a:pPr lvl="1">
              <a:buFont typeface="Arial" pitchFamily="34" charset="0"/>
              <a:buChar char="•"/>
            </a:pPr>
            <a:r>
              <a:rPr lang="en-US" sz="2800" b="1" dirty="0" smtClean="0">
                <a:solidFill>
                  <a:schemeClr val="tx1">
                    <a:lumMod val="50000"/>
                    <a:lumOff val="50000"/>
                  </a:schemeClr>
                </a:solidFill>
                <a:ea typeface="ＭＳ Ｐゴシック" pitchFamily="34" charset="-128"/>
              </a:rPr>
              <a:t>www.domaingoeshere.edu/read-this-please</a:t>
            </a:r>
          </a:p>
          <a:p>
            <a:pPr>
              <a:buFont typeface="Wingdings" pitchFamily="2" charset="2"/>
              <a:buChar char="§"/>
            </a:pPr>
            <a:r>
              <a:rPr lang="en-US" dirty="0" smtClean="0">
                <a:ea typeface="ＭＳ Ｐゴシック" pitchFamily="34" charset="-128"/>
              </a:rPr>
              <a:t>White paper </a:t>
            </a:r>
            <a:endParaRPr lang="en-US" dirty="0">
              <a:ea typeface="ＭＳ Ｐゴシック" pitchFamily="34" charset="-128"/>
            </a:endParaRPr>
          </a:p>
        </p:txBody>
      </p:sp>
      <p:sp>
        <p:nvSpPr>
          <p:cNvPr id="6" name="Text Box 4"/>
          <p:cNvSpPr txBox="1">
            <a:spLocks noChangeArrowheads="1"/>
          </p:cNvSpPr>
          <p:nvPr/>
        </p:nvSpPr>
        <p:spPr bwMode="auto">
          <a:xfrm>
            <a:off x="6716162" y="3600344"/>
            <a:ext cx="2438977" cy="152348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If you want the listener to refer to your Web site or other online information, insert the links on this Annex page. </a:t>
            </a:r>
            <a:br>
              <a:rPr lang="en-US" sz="1600" i="1" dirty="0">
                <a:solidFill>
                  <a:srgbClr val="C00000"/>
                </a:solidFill>
              </a:rPr>
            </a:br>
            <a:r>
              <a:rPr lang="en-US" sz="1300" b="1" i="1" dirty="0">
                <a:solidFill>
                  <a:srgbClr val="C00000"/>
                </a:solidFill>
              </a:rPr>
              <a:t>[DELETE THIS INFO BOX.]</a:t>
            </a:r>
            <a:endParaRPr lang="en-US" sz="1300" i="1" dirty="0">
              <a:solidFill>
                <a:srgbClr val="C00000"/>
              </a:solidFill>
            </a:endParaRPr>
          </a:p>
        </p:txBody>
      </p:sp>
    </p:spTree>
    <p:extLst>
      <p:ext uri="{BB962C8B-B14F-4D97-AF65-F5344CB8AC3E}">
        <p14:creationId xmlns:p14="http://schemas.microsoft.com/office/powerpoint/2010/main" val="1362105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Contact</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Your Name</a:t>
            </a:r>
          </a:p>
          <a:p>
            <a:pPr lvl="1">
              <a:buFont typeface="Arial" pitchFamily="34" charset="0"/>
              <a:buChar char="•"/>
            </a:pPr>
            <a:r>
              <a:rPr lang="en-US" b="1" dirty="0" smtClean="0">
                <a:solidFill>
                  <a:schemeClr val="tx1">
                    <a:lumMod val="50000"/>
                    <a:lumOff val="50000"/>
                  </a:schemeClr>
                </a:solidFill>
                <a:ea typeface="ＭＳ Ｐゴシック" pitchFamily="34" charset="-128"/>
              </a:rPr>
              <a:t>Your_email_address@domain.com</a:t>
            </a:r>
          </a:p>
          <a:p>
            <a:pPr lvl="1">
              <a:buFont typeface="Arial" pitchFamily="34" charset="0"/>
              <a:buChar char="•"/>
            </a:pPr>
            <a:r>
              <a:rPr lang="en-US" b="1" dirty="0" smtClean="0">
                <a:solidFill>
                  <a:schemeClr val="tx1">
                    <a:lumMod val="50000"/>
                    <a:lumOff val="50000"/>
                  </a:schemeClr>
                </a:solidFill>
                <a:ea typeface="ＭＳ Ｐゴシック" pitchFamily="34" charset="-128"/>
              </a:rPr>
              <a:t>http://yourblog.com</a:t>
            </a:r>
            <a:endParaRPr lang="en-US" b="1" dirty="0">
              <a:solidFill>
                <a:schemeClr val="tx1">
                  <a:lumMod val="50000"/>
                  <a:lumOff val="50000"/>
                </a:schemeClr>
              </a:solidFill>
              <a:ea typeface="ＭＳ Ｐゴシック" pitchFamily="34" charset="-128"/>
            </a:endParaRPr>
          </a:p>
        </p:txBody>
      </p:sp>
      <p:sp>
        <p:nvSpPr>
          <p:cNvPr id="6" name="Text Box 4"/>
          <p:cNvSpPr txBox="1">
            <a:spLocks noChangeArrowheads="1"/>
          </p:cNvSpPr>
          <p:nvPr/>
        </p:nvSpPr>
        <p:spPr bwMode="auto">
          <a:xfrm>
            <a:off x="6705023" y="3048000"/>
            <a:ext cx="2438977" cy="83098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Insert your contact information on this slide. </a:t>
            </a:r>
            <a:r>
              <a:rPr lang="en-US" sz="1600" b="1" i="1" dirty="0">
                <a:solidFill>
                  <a:srgbClr val="C00000"/>
                </a:solidFill>
              </a:rPr>
              <a:t>[Delete this info </a:t>
            </a:r>
            <a:r>
              <a:rPr lang="en-US" sz="1600" b="1" i="1" dirty="0" smtClean="0">
                <a:solidFill>
                  <a:srgbClr val="C00000"/>
                </a:solidFill>
              </a:rPr>
              <a:t>box]</a:t>
            </a:r>
            <a:endParaRPr lang="en-US" sz="1600" b="1" i="1" dirty="0">
              <a:solidFill>
                <a:srgbClr val="C00000"/>
              </a:solidFill>
            </a:endParaRPr>
          </a:p>
        </p:txBody>
      </p:sp>
    </p:spTree>
    <p:extLst>
      <p:ext uri="{BB962C8B-B14F-4D97-AF65-F5344CB8AC3E}">
        <p14:creationId xmlns:p14="http://schemas.microsoft.com/office/powerpoint/2010/main" val="3982280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52681"/>
            <a:ext cx="8229600" cy="944096"/>
          </a:xfrm>
        </p:spPr>
        <p:txBody>
          <a:bodyPr/>
          <a:lstStyle/>
          <a:p>
            <a:pPr eaLnBrk="1" hangingPunct="1"/>
            <a:r>
              <a:rPr lang="en-US" b="1" dirty="0" smtClean="0">
                <a:solidFill>
                  <a:schemeClr val="tx1"/>
                </a:solidFill>
                <a:ea typeface="ＭＳ Ｐゴシック" pitchFamily="34" charset="-128"/>
              </a:rPr>
              <a:t>How to Use This Template</a:t>
            </a:r>
          </a:p>
        </p:txBody>
      </p:sp>
      <p:sp>
        <p:nvSpPr>
          <p:cNvPr id="5" name="Rectangle 3"/>
          <p:cNvSpPr>
            <a:spLocks noGrp="1" noChangeArrowheads="1"/>
          </p:cNvSpPr>
          <p:nvPr>
            <p:ph idx="1"/>
          </p:nvPr>
        </p:nvSpPr>
        <p:spPr>
          <a:xfrm>
            <a:off x="533978" y="1143001"/>
            <a:ext cx="8076045" cy="4983816"/>
          </a:xfrm>
        </p:spPr>
        <p:txBody>
          <a:bodyPr/>
          <a:lstStyle/>
          <a:p>
            <a:pPr eaLnBrk="1" hangingPunct="1">
              <a:buFont typeface="Wingdings" pitchFamily="2" charset="2"/>
              <a:buChar char="§"/>
              <a:defRPr/>
            </a:pPr>
            <a:r>
              <a:rPr lang="en-US" sz="2400" dirty="0">
                <a:ea typeface="ＭＳ Ｐゴシック" pitchFamily="34" charset="-128"/>
              </a:rPr>
              <a:t>Please use this slide template to present your talk</a:t>
            </a:r>
          </a:p>
          <a:p>
            <a:pPr eaLnBrk="1" hangingPunct="1">
              <a:buFont typeface="Wingdings" pitchFamily="2" charset="2"/>
              <a:buChar char="§"/>
              <a:defRPr/>
            </a:pPr>
            <a:r>
              <a:rPr lang="en-US" sz="2400" dirty="0">
                <a:ea typeface="ＭＳ Ｐゴシック" pitchFamily="34" charset="-128"/>
              </a:rPr>
              <a:t>We have suggested a presentation flow, but you are free to adapt it to your talk and subject matter</a:t>
            </a:r>
          </a:p>
          <a:p>
            <a:pPr lvl="1">
              <a:buFont typeface="Arial" pitchFamily="34" charset="0"/>
              <a:buChar char="•"/>
              <a:defRPr/>
            </a:pPr>
            <a:r>
              <a:rPr lang="en-US" sz="1800" b="1" dirty="0">
                <a:solidFill>
                  <a:schemeClr val="tx1">
                    <a:lumMod val="50000"/>
                    <a:lumOff val="50000"/>
                  </a:schemeClr>
                </a:solidFill>
                <a:ea typeface="ＭＳ Ｐゴシック" pitchFamily="34" charset="-128"/>
              </a:rPr>
              <a:t>A clear structure with overview and conclusion works best</a:t>
            </a:r>
          </a:p>
          <a:p>
            <a:pPr eaLnBrk="1" hangingPunct="1">
              <a:buFont typeface="Wingdings" pitchFamily="2" charset="2"/>
              <a:buChar char="§"/>
              <a:defRPr/>
            </a:pPr>
            <a:r>
              <a:rPr lang="en-US" sz="2400" dirty="0">
                <a:ea typeface="ＭＳ Ｐゴシック" pitchFamily="34" charset="-128"/>
              </a:rPr>
              <a:t>Delete placeholders/yellow notes by clicking on </a:t>
            </a:r>
            <a:br>
              <a:rPr lang="en-US" sz="2400" dirty="0">
                <a:ea typeface="ＭＳ Ｐゴシック" pitchFamily="34" charset="-128"/>
              </a:rPr>
            </a:br>
            <a:r>
              <a:rPr lang="en-US" sz="2400" dirty="0">
                <a:ea typeface="ＭＳ Ｐゴシック" pitchFamily="34" charset="-128"/>
              </a:rPr>
              <a:t>the box/border and pressing the Delete key</a:t>
            </a:r>
          </a:p>
          <a:p>
            <a:pPr eaLnBrk="1" hangingPunct="1">
              <a:buFont typeface="Wingdings" pitchFamily="2" charset="2"/>
              <a:buChar char="§"/>
              <a:defRPr/>
            </a:pPr>
            <a:r>
              <a:rPr lang="en-US" sz="2400" dirty="0">
                <a:ea typeface="ＭＳ Ｐゴシック" pitchFamily="34" charset="-128"/>
              </a:rPr>
              <a:t>Some other suggestions</a:t>
            </a:r>
            <a:r>
              <a:rPr lang="en-US" dirty="0" smtClean="0">
                <a:ea typeface="ＭＳ Ｐゴシック" pitchFamily="34" charset="-128"/>
              </a:rPr>
              <a:t>:</a:t>
            </a:r>
          </a:p>
          <a:p>
            <a:pPr lvl="1" eaLnBrk="1" hangingPunct="1">
              <a:buFont typeface="Arial" pitchFamily="34" charset="0"/>
              <a:buChar char="•"/>
              <a:defRPr/>
            </a:pPr>
            <a:r>
              <a:rPr lang="en-US" sz="1800" b="1" dirty="0">
                <a:solidFill>
                  <a:schemeClr val="tx1">
                    <a:lumMod val="50000"/>
                    <a:lumOff val="50000"/>
                  </a:schemeClr>
                </a:solidFill>
                <a:ea typeface="ＭＳ Ｐゴシック" pitchFamily="34" charset="-128"/>
              </a:rPr>
              <a:t>Use &lt;4-5 bullet points per slide (unlike this verbose example)</a:t>
            </a:r>
          </a:p>
          <a:p>
            <a:pPr lvl="1" eaLnBrk="1" hangingPunct="1">
              <a:buFont typeface="Arial" pitchFamily="34" charset="0"/>
              <a:buChar char="•"/>
              <a:defRPr/>
            </a:pPr>
            <a:r>
              <a:rPr lang="en-US" sz="1800" b="1" dirty="0">
                <a:solidFill>
                  <a:schemeClr val="tx1">
                    <a:lumMod val="50000"/>
                    <a:lumOff val="50000"/>
                  </a:schemeClr>
                </a:solidFill>
                <a:ea typeface="ＭＳ Ｐゴシック" pitchFamily="34" charset="-128"/>
              </a:rPr>
              <a:t>Use the suggested font and size for code and diagrams.</a:t>
            </a:r>
          </a:p>
          <a:p>
            <a:pPr lvl="1" eaLnBrk="1" hangingPunct="1">
              <a:buFont typeface="Arial" pitchFamily="34" charset="0"/>
              <a:buChar char="•"/>
              <a:defRPr/>
            </a:pPr>
            <a:r>
              <a:rPr lang="en-US" sz="1800" b="1" dirty="0">
                <a:solidFill>
                  <a:schemeClr val="tx1">
                    <a:lumMod val="50000"/>
                    <a:lumOff val="50000"/>
                  </a:schemeClr>
                </a:solidFill>
                <a:ea typeface="ＭＳ Ｐゴシック" pitchFamily="34" charset="-128"/>
              </a:rPr>
              <a:t>A talk of 50 minutes should have no more than 20 content </a:t>
            </a:r>
            <a:br>
              <a:rPr lang="en-US" sz="1800" b="1" dirty="0">
                <a:solidFill>
                  <a:schemeClr val="tx1">
                    <a:lumMod val="50000"/>
                    <a:lumOff val="50000"/>
                  </a:schemeClr>
                </a:solidFill>
                <a:ea typeface="ＭＳ Ｐゴシック" pitchFamily="34" charset="-128"/>
              </a:rPr>
            </a:br>
            <a:r>
              <a:rPr lang="en-US" sz="1800" b="1" dirty="0">
                <a:solidFill>
                  <a:schemeClr val="tx1">
                    <a:lumMod val="50000"/>
                    <a:lumOff val="50000"/>
                  </a:schemeClr>
                </a:solidFill>
                <a:ea typeface="ＭＳ Ｐゴシック" pitchFamily="34" charset="-128"/>
              </a:rPr>
              <a:t>slides, planning 2 minutes per slide, plus time for Q&amp;A</a:t>
            </a:r>
          </a:p>
          <a:p>
            <a:pPr lvl="1" eaLnBrk="1" hangingPunct="1">
              <a:buFont typeface="Arial" pitchFamily="34" charset="0"/>
              <a:buChar char="•"/>
              <a:defRPr/>
            </a:pPr>
            <a:r>
              <a:rPr lang="en-US" sz="1800" b="1" dirty="0">
                <a:solidFill>
                  <a:schemeClr val="tx1">
                    <a:lumMod val="50000"/>
                    <a:lumOff val="50000"/>
                  </a:schemeClr>
                </a:solidFill>
                <a:ea typeface="ＭＳ Ｐゴシック" pitchFamily="34" charset="-128"/>
              </a:rPr>
              <a:t>Be sure to give your organization, title, and contact details</a:t>
            </a:r>
          </a:p>
          <a:p>
            <a:pPr lvl="1" eaLnBrk="1" hangingPunct="1">
              <a:buFont typeface="Arial" pitchFamily="34" charset="0"/>
              <a:buChar char="•"/>
              <a:defRPr/>
            </a:pPr>
            <a:r>
              <a:rPr lang="en-US" sz="1800" b="1" dirty="0">
                <a:solidFill>
                  <a:schemeClr val="tx1">
                    <a:lumMod val="50000"/>
                    <a:lumOff val="50000"/>
                  </a:schemeClr>
                </a:solidFill>
                <a:ea typeface="ＭＳ Ｐゴシック" pitchFamily="34" charset="-128"/>
              </a:rPr>
              <a:t>For best results, practice delivering your presentation</a:t>
            </a:r>
          </a:p>
        </p:txBody>
      </p:sp>
      <p:sp>
        <p:nvSpPr>
          <p:cNvPr id="6" name="Text Box 4"/>
          <p:cNvSpPr txBox="1">
            <a:spLocks noChangeArrowheads="1"/>
          </p:cNvSpPr>
          <p:nvPr/>
        </p:nvSpPr>
        <p:spPr bwMode="auto">
          <a:xfrm>
            <a:off x="7493000" y="3151654"/>
            <a:ext cx="1651000" cy="959504"/>
          </a:xfrm>
          <a:prstGeom prst="rect">
            <a:avLst/>
          </a:prstGeom>
          <a:solidFill>
            <a:srgbClr val="FFFF0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400" b="1" i="1" dirty="0">
                <a:solidFill>
                  <a:srgbClr val="C00000"/>
                </a:solidFill>
              </a:rPr>
              <a:t>DELETE THIS INFO BOX. IN FACT, DELETE THIS SLIDE.</a:t>
            </a:r>
            <a:endParaRPr lang="en-US" b="1" i="1" dirty="0">
              <a:solidFill>
                <a:srgbClr val="C00000"/>
              </a:solidFill>
            </a:endParaRPr>
          </a:p>
        </p:txBody>
      </p:sp>
    </p:spTree>
    <p:extLst>
      <p:ext uri="{BB962C8B-B14F-4D97-AF65-F5344CB8AC3E}">
        <p14:creationId xmlns:p14="http://schemas.microsoft.com/office/powerpoint/2010/main" val="2006735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152681"/>
            <a:ext cx="8229599" cy="944096"/>
          </a:xfrm>
        </p:spPr>
        <p:txBody>
          <a:bodyPr/>
          <a:lstStyle/>
          <a:p>
            <a:pPr eaLnBrk="1" hangingPunct="1"/>
            <a:r>
              <a:rPr lang="en-US" b="1" dirty="0" smtClean="0">
                <a:solidFill>
                  <a:schemeClr val="tx1"/>
                </a:solidFill>
                <a:ea typeface="ＭＳ Ｐゴシック" pitchFamily="34" charset="-128"/>
              </a:rPr>
              <a:t>What I Will Cover</a:t>
            </a:r>
          </a:p>
        </p:txBody>
      </p:sp>
      <p:sp>
        <p:nvSpPr>
          <p:cNvPr id="8" name="Rectangle 3"/>
          <p:cNvSpPr txBox="1">
            <a:spLocks noChangeArrowheads="1"/>
          </p:cNvSpPr>
          <p:nvPr/>
        </p:nvSpPr>
        <p:spPr>
          <a:xfrm>
            <a:off x="990023" y="1143001"/>
            <a:ext cx="7469909"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Topic</a:t>
            </a:r>
          </a:p>
          <a:p>
            <a:pPr>
              <a:buFont typeface="Wingdings" pitchFamily="2" charset="2"/>
              <a:buChar char="§"/>
            </a:pPr>
            <a:r>
              <a:rPr lang="en-US" dirty="0" smtClean="0">
                <a:ea typeface="ＭＳ Ｐゴシック" pitchFamily="34" charset="-128"/>
              </a:rPr>
              <a:t>Who I am</a:t>
            </a:r>
          </a:p>
          <a:p>
            <a:pPr>
              <a:buFont typeface="Wingdings" pitchFamily="2" charset="2"/>
              <a:buChar char="§"/>
            </a:pPr>
            <a:r>
              <a:rPr lang="en-US" dirty="0" smtClean="0">
                <a:ea typeface="ＭＳ Ｐゴシック" pitchFamily="34" charset="-128"/>
              </a:rPr>
              <a:t>The challenge / problem</a:t>
            </a:r>
          </a:p>
          <a:p>
            <a:pPr>
              <a:buFont typeface="Wingdings" pitchFamily="2" charset="2"/>
              <a:buChar char="§"/>
            </a:pPr>
            <a:r>
              <a:rPr lang="en-US" dirty="0" smtClean="0">
                <a:ea typeface="ＭＳ Ｐゴシック" pitchFamily="34" charset="-128"/>
              </a:rPr>
              <a:t>Case example/Context</a:t>
            </a:r>
          </a:p>
          <a:p>
            <a:pPr lvl="1">
              <a:buFont typeface="Arial" pitchFamily="34" charset="0"/>
              <a:buChar char="•"/>
            </a:pPr>
            <a:r>
              <a:rPr lang="en-US" b="1" dirty="0" smtClean="0">
                <a:solidFill>
                  <a:schemeClr val="tx1">
                    <a:lumMod val="50000"/>
                    <a:lumOff val="50000"/>
                  </a:schemeClr>
                </a:solidFill>
                <a:ea typeface="ＭＳ Ｐゴシック" pitchFamily="34" charset="-128"/>
              </a:rPr>
              <a:t>Key Concept #1</a:t>
            </a:r>
          </a:p>
          <a:p>
            <a:pPr lvl="1">
              <a:buFont typeface="Arial" pitchFamily="34" charset="0"/>
              <a:buChar char="•"/>
            </a:pPr>
            <a:r>
              <a:rPr lang="en-US" b="1" dirty="0" smtClean="0">
                <a:solidFill>
                  <a:schemeClr val="tx1">
                    <a:lumMod val="50000"/>
                    <a:lumOff val="50000"/>
                  </a:schemeClr>
                </a:solidFill>
                <a:ea typeface="ＭＳ Ｐゴシック" pitchFamily="34" charset="-128"/>
              </a:rPr>
              <a:t>Key Concept #2</a:t>
            </a:r>
          </a:p>
          <a:p>
            <a:pPr lvl="1">
              <a:buFont typeface="Arial" pitchFamily="34" charset="0"/>
              <a:buChar char="•"/>
            </a:pPr>
            <a:r>
              <a:rPr lang="en-US" b="1" dirty="0" smtClean="0">
                <a:solidFill>
                  <a:schemeClr val="tx1">
                    <a:lumMod val="50000"/>
                    <a:lumOff val="50000"/>
                  </a:schemeClr>
                </a:solidFill>
                <a:ea typeface="ＭＳ Ｐゴシック" pitchFamily="34" charset="-128"/>
              </a:rPr>
              <a:t>Key Concept #3</a:t>
            </a:r>
          </a:p>
          <a:p>
            <a:pPr>
              <a:buFont typeface="Wingdings" pitchFamily="2" charset="2"/>
              <a:buChar char="§"/>
            </a:pPr>
            <a:r>
              <a:rPr lang="en-US" dirty="0" smtClean="0">
                <a:ea typeface="ＭＳ Ｐゴシック" pitchFamily="34" charset="-128"/>
              </a:rPr>
              <a:t>[Wrap up/Conclusion]</a:t>
            </a:r>
            <a:endParaRPr lang="en-US" dirty="0">
              <a:ea typeface="ＭＳ Ｐゴシック" pitchFamily="34" charset="-128"/>
            </a:endParaRPr>
          </a:p>
        </p:txBody>
      </p:sp>
      <p:sp>
        <p:nvSpPr>
          <p:cNvPr id="9" name="Text Box 4"/>
          <p:cNvSpPr txBox="1">
            <a:spLocks noChangeArrowheads="1"/>
          </p:cNvSpPr>
          <p:nvPr/>
        </p:nvSpPr>
        <p:spPr bwMode="auto">
          <a:xfrm>
            <a:off x="6565333" y="1613868"/>
            <a:ext cx="2604944" cy="4042082"/>
          </a:xfrm>
          <a:prstGeom prst="rect">
            <a:avLst/>
          </a:prstGeom>
          <a:solidFill>
            <a:srgbClr val="FFFF00">
              <a:alpha val="49019"/>
            </a:srgbClr>
          </a:solidFill>
          <a:ln>
            <a:noFill/>
          </a:ln>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On this introductory page, please provide one-line descriptions </a:t>
            </a:r>
            <a:r>
              <a:rPr lang="en-US" sz="1600" i="1" dirty="0" smtClean="0">
                <a:solidFill>
                  <a:srgbClr val="C00000"/>
                </a:solidFill>
              </a:rPr>
              <a:t>of:</a:t>
            </a:r>
            <a:endParaRPr lang="en-US" sz="1600" i="1" dirty="0">
              <a:solidFill>
                <a:srgbClr val="C00000"/>
              </a:solidFill>
            </a:endParaRPr>
          </a:p>
          <a:p>
            <a:pPr eaLnBrk="1" hangingPunct="1">
              <a:spcBef>
                <a:spcPct val="50000"/>
              </a:spcBef>
              <a:buFont typeface="Arial" pitchFamily="34" charset="0"/>
              <a:buChar char="•"/>
            </a:pPr>
            <a:r>
              <a:rPr lang="en-US" sz="1600" i="1" dirty="0">
                <a:solidFill>
                  <a:srgbClr val="C00000"/>
                </a:solidFill>
              </a:rPr>
              <a:t>Your topic</a:t>
            </a:r>
          </a:p>
          <a:p>
            <a:pPr eaLnBrk="1" hangingPunct="1">
              <a:spcBef>
                <a:spcPct val="50000"/>
              </a:spcBef>
              <a:buFont typeface="Arial" pitchFamily="34" charset="0"/>
              <a:buChar char="•"/>
            </a:pPr>
            <a:r>
              <a:rPr lang="en-US" sz="1600" i="1" dirty="0">
                <a:solidFill>
                  <a:srgbClr val="C00000"/>
                </a:solidFill>
              </a:rPr>
              <a:t>Y</a:t>
            </a:r>
            <a:r>
              <a:rPr lang="en-US" sz="1600" i="1" dirty="0" smtClean="0">
                <a:solidFill>
                  <a:srgbClr val="C00000"/>
                </a:solidFill>
              </a:rPr>
              <a:t>our </a:t>
            </a:r>
            <a:r>
              <a:rPr lang="en-US" sz="1600" i="1" dirty="0">
                <a:solidFill>
                  <a:srgbClr val="C00000"/>
                </a:solidFill>
              </a:rPr>
              <a:t>role</a:t>
            </a:r>
          </a:p>
          <a:p>
            <a:pPr eaLnBrk="1" hangingPunct="1">
              <a:spcBef>
                <a:spcPct val="50000"/>
              </a:spcBef>
              <a:buFont typeface="Arial" pitchFamily="34" charset="0"/>
              <a:buChar char="•"/>
            </a:pPr>
            <a:r>
              <a:rPr lang="en-US" sz="1600" i="1" dirty="0">
                <a:solidFill>
                  <a:srgbClr val="C00000"/>
                </a:solidFill>
              </a:rPr>
              <a:t>T</a:t>
            </a:r>
            <a:r>
              <a:rPr lang="en-US" sz="1600" i="1" dirty="0" smtClean="0">
                <a:solidFill>
                  <a:srgbClr val="C00000"/>
                </a:solidFill>
              </a:rPr>
              <a:t>he </a:t>
            </a:r>
            <a:r>
              <a:rPr lang="en-US" sz="1600" i="1" dirty="0">
                <a:solidFill>
                  <a:srgbClr val="C00000"/>
                </a:solidFill>
              </a:rPr>
              <a:t>problem you tackled, </a:t>
            </a:r>
          </a:p>
          <a:p>
            <a:pPr eaLnBrk="1" hangingPunct="1">
              <a:spcBef>
                <a:spcPct val="50000"/>
              </a:spcBef>
              <a:buFont typeface="Arial" pitchFamily="34" charset="0"/>
              <a:buChar char="•"/>
            </a:pPr>
            <a:r>
              <a:rPr lang="en-US" sz="1600" i="1" dirty="0">
                <a:solidFill>
                  <a:srgbClr val="C00000"/>
                </a:solidFill>
              </a:rPr>
              <a:t>An indication of the business and/or technical </a:t>
            </a:r>
            <a:r>
              <a:rPr lang="en-US" sz="1600" i="1" dirty="0" smtClean="0">
                <a:solidFill>
                  <a:srgbClr val="C00000"/>
                </a:solidFill>
              </a:rPr>
              <a:t>detail </a:t>
            </a:r>
            <a:endParaRPr lang="en-US" sz="1600" i="1" dirty="0">
              <a:solidFill>
                <a:srgbClr val="C00000"/>
              </a:solidFill>
            </a:endParaRPr>
          </a:p>
          <a:p>
            <a:pPr eaLnBrk="1" hangingPunct="1">
              <a:spcBef>
                <a:spcPct val="50000"/>
              </a:spcBef>
              <a:buFont typeface="Arial" pitchFamily="34" charset="0"/>
              <a:buChar char="•"/>
            </a:pPr>
            <a:r>
              <a:rPr lang="en-US" sz="1600" i="1" dirty="0">
                <a:solidFill>
                  <a:srgbClr val="C00000"/>
                </a:solidFill>
              </a:rPr>
              <a:t>I</a:t>
            </a:r>
            <a:r>
              <a:rPr lang="en-US" sz="1600" i="1" dirty="0" smtClean="0">
                <a:solidFill>
                  <a:srgbClr val="C00000"/>
                </a:solidFill>
              </a:rPr>
              <a:t>ndication </a:t>
            </a:r>
            <a:r>
              <a:rPr lang="en-US" sz="1600" i="1" dirty="0">
                <a:solidFill>
                  <a:srgbClr val="C00000"/>
                </a:solidFill>
              </a:rPr>
              <a:t>that you will close your topic with a </a:t>
            </a:r>
            <a:r>
              <a:rPr lang="en-US" sz="1600" i="1" dirty="0" smtClean="0">
                <a:solidFill>
                  <a:srgbClr val="C00000"/>
                </a:solidFill>
              </a:rPr>
              <a:t>summary</a:t>
            </a:r>
            <a:endParaRPr lang="en-US" sz="1600" i="1" dirty="0">
              <a:solidFill>
                <a:srgbClr val="C00000"/>
              </a:solidFill>
            </a:endParaRPr>
          </a:p>
          <a:p>
            <a:pPr eaLnBrk="1" hangingPunct="1">
              <a:spcBef>
                <a:spcPct val="50000"/>
              </a:spcBef>
            </a:pPr>
            <a:r>
              <a:rPr lang="en-US" sz="1600" i="1" dirty="0">
                <a:solidFill>
                  <a:srgbClr val="C00000"/>
                </a:solidFill>
              </a:rPr>
              <a:t> </a:t>
            </a:r>
            <a:r>
              <a:rPr lang="en-US" sz="1300" b="1" i="1" dirty="0">
                <a:solidFill>
                  <a:srgbClr val="C00000"/>
                </a:solidFill>
              </a:rPr>
              <a:t>[DELETE THIS INFO BOX.]</a:t>
            </a:r>
            <a:endParaRPr lang="en-US" sz="1600" b="1" i="1" dirty="0">
              <a:solidFill>
                <a:srgbClr val="C00000"/>
              </a:solidFill>
            </a:endParaRPr>
          </a:p>
        </p:txBody>
      </p:sp>
    </p:spTree>
    <p:extLst>
      <p:ext uri="{BB962C8B-B14F-4D97-AF65-F5344CB8AC3E}">
        <p14:creationId xmlns:p14="http://schemas.microsoft.com/office/powerpoint/2010/main" val="2883518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My Background</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Your Name Here</a:t>
            </a:r>
          </a:p>
          <a:p>
            <a:pPr>
              <a:buFont typeface="Wingdings" pitchFamily="2" charset="2"/>
              <a:buChar char="§"/>
            </a:pPr>
            <a:r>
              <a:rPr lang="en-US" dirty="0" smtClean="0">
                <a:ea typeface="ＭＳ Ｐゴシック" pitchFamily="34" charset="-128"/>
              </a:rPr>
              <a:t>Your Organization</a:t>
            </a:r>
          </a:p>
          <a:p>
            <a:pPr>
              <a:buFont typeface="Wingdings" pitchFamily="2" charset="2"/>
              <a:buChar char="§"/>
            </a:pPr>
            <a:r>
              <a:rPr lang="en-US" dirty="0" smtClean="0">
                <a:ea typeface="ＭＳ Ｐゴシック" pitchFamily="34" charset="-128"/>
              </a:rPr>
              <a:t>Your Title</a:t>
            </a:r>
          </a:p>
          <a:p>
            <a:pPr>
              <a:buFont typeface="Wingdings" pitchFamily="2" charset="2"/>
              <a:buChar char="§"/>
            </a:pPr>
            <a:r>
              <a:rPr lang="en-US" dirty="0" smtClean="0">
                <a:ea typeface="ＭＳ Ｐゴシック" pitchFamily="34" charset="-128"/>
              </a:rPr>
              <a:t>Your area of expertise</a:t>
            </a:r>
          </a:p>
          <a:p>
            <a:pPr lvl="1">
              <a:buFont typeface="Arial" pitchFamily="34" charset="0"/>
              <a:buChar char="•"/>
            </a:pPr>
            <a:r>
              <a:rPr lang="en-US" b="1" dirty="0" smtClean="0">
                <a:solidFill>
                  <a:schemeClr val="tx1">
                    <a:lumMod val="50000"/>
                    <a:lumOff val="50000"/>
                  </a:schemeClr>
                </a:solidFill>
                <a:ea typeface="ＭＳ Ｐゴシック" pitchFamily="34" charset="-128"/>
              </a:rPr>
              <a:t>Special project you have done</a:t>
            </a:r>
          </a:p>
          <a:p>
            <a:pPr lvl="1">
              <a:buFont typeface="Arial" pitchFamily="34" charset="0"/>
              <a:buChar char="•"/>
            </a:pPr>
            <a:r>
              <a:rPr lang="en-US" b="1" dirty="0" smtClean="0">
                <a:solidFill>
                  <a:schemeClr val="tx1">
                    <a:lumMod val="50000"/>
                    <a:lumOff val="50000"/>
                  </a:schemeClr>
                </a:solidFill>
                <a:ea typeface="ＭＳ Ｐゴシック" pitchFamily="34" charset="-128"/>
              </a:rPr>
              <a:t>Important experience from the past</a:t>
            </a:r>
          </a:p>
          <a:p>
            <a:pPr lvl="1">
              <a:buFont typeface="Arial" pitchFamily="34" charset="0"/>
              <a:buChar char="•"/>
            </a:pPr>
            <a:r>
              <a:rPr lang="en-US" b="1" dirty="0" smtClean="0">
                <a:solidFill>
                  <a:schemeClr val="tx1">
                    <a:lumMod val="50000"/>
                    <a:lumOff val="50000"/>
                  </a:schemeClr>
                </a:solidFill>
                <a:ea typeface="ＭＳ Ｐゴシック" pitchFamily="34" charset="-128"/>
              </a:rPr>
              <a:t>Optional juicy tidbit about what you</a:t>
            </a:r>
            <a:br>
              <a:rPr lang="en-US" b="1" dirty="0" smtClean="0">
                <a:solidFill>
                  <a:schemeClr val="tx1">
                    <a:lumMod val="50000"/>
                    <a:lumOff val="50000"/>
                  </a:schemeClr>
                </a:solidFill>
                <a:ea typeface="ＭＳ Ｐゴシック" pitchFamily="34" charset="-128"/>
              </a:rPr>
            </a:br>
            <a:r>
              <a:rPr lang="en-US" b="1" dirty="0" smtClean="0">
                <a:solidFill>
                  <a:schemeClr val="tx1">
                    <a:lumMod val="50000"/>
                    <a:lumOff val="50000"/>
                  </a:schemeClr>
                </a:solidFill>
                <a:ea typeface="ＭＳ Ｐゴシック" pitchFamily="34" charset="-128"/>
              </a:rPr>
              <a:t>do when you’</a:t>
            </a:r>
            <a:r>
              <a:rPr lang="en-US" altLang="ja-JP" b="1" dirty="0" smtClean="0">
                <a:solidFill>
                  <a:schemeClr val="tx1">
                    <a:lumMod val="50000"/>
                    <a:lumOff val="50000"/>
                  </a:schemeClr>
                </a:solidFill>
                <a:ea typeface="ＭＳ Ｐゴシック" pitchFamily="34" charset="-128"/>
              </a:rPr>
              <a:t>re not doing this</a:t>
            </a:r>
          </a:p>
          <a:p>
            <a:endParaRPr lang="en-US" dirty="0">
              <a:ea typeface="ＭＳ Ｐゴシック" pitchFamily="34" charset="-128"/>
            </a:endParaRPr>
          </a:p>
        </p:txBody>
      </p:sp>
      <p:sp>
        <p:nvSpPr>
          <p:cNvPr id="6" name="Text Box 4"/>
          <p:cNvSpPr txBox="1">
            <a:spLocks noChangeArrowheads="1"/>
          </p:cNvSpPr>
          <p:nvPr/>
        </p:nvSpPr>
        <p:spPr bwMode="auto">
          <a:xfrm>
            <a:off x="6629401" y="1143001"/>
            <a:ext cx="2514600" cy="24314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Provide four or five bullet points about your background, mentioning your role at your organization or your area of expertise and/or interest, and other points of your background. </a:t>
            </a:r>
          </a:p>
          <a:p>
            <a:pPr eaLnBrk="1" hangingPunct="1">
              <a:spcBef>
                <a:spcPct val="50000"/>
              </a:spcBef>
            </a:pPr>
            <a:r>
              <a:rPr lang="en-US" sz="1600" i="1" dirty="0">
                <a:solidFill>
                  <a:srgbClr val="C00000"/>
                </a:solidFill>
              </a:rPr>
              <a:t> </a:t>
            </a:r>
            <a:r>
              <a:rPr lang="en-US" sz="1400" b="1" i="1" dirty="0">
                <a:solidFill>
                  <a:srgbClr val="C00000"/>
                </a:solidFill>
              </a:rPr>
              <a:t>[DELETE THIS INFO BOX.]</a:t>
            </a:r>
            <a:endParaRPr lang="en-US" sz="2800" b="1" i="1" dirty="0">
              <a:solidFill>
                <a:srgbClr val="C00000"/>
              </a:solidFill>
            </a:endParaRPr>
          </a:p>
        </p:txBody>
      </p:sp>
    </p:spTree>
    <p:extLst>
      <p:ext uri="{BB962C8B-B14F-4D97-AF65-F5344CB8AC3E}">
        <p14:creationId xmlns:p14="http://schemas.microsoft.com/office/powerpoint/2010/main" val="3105418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The Challenge</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Problem I set out to solve</a:t>
            </a:r>
          </a:p>
          <a:p>
            <a:pPr>
              <a:buFont typeface="Wingdings" pitchFamily="2" charset="2"/>
              <a:buChar char="§"/>
            </a:pPr>
            <a:r>
              <a:rPr lang="en-US" dirty="0" smtClean="0">
                <a:ea typeface="ＭＳ Ｐゴシック" pitchFamily="34" charset="-128"/>
              </a:rPr>
              <a:t>Considerations</a:t>
            </a:r>
          </a:p>
          <a:p>
            <a:pPr>
              <a:buFont typeface="Wingdings" pitchFamily="2" charset="2"/>
              <a:buChar char="§"/>
            </a:pPr>
            <a:r>
              <a:rPr lang="en-US" dirty="0" smtClean="0">
                <a:ea typeface="ＭＳ Ｐゴシック" pitchFamily="34" charset="-128"/>
              </a:rPr>
              <a:t>Key hurdles or obstacles to</a:t>
            </a:r>
            <a:br>
              <a:rPr lang="en-US" dirty="0" smtClean="0">
                <a:ea typeface="ＭＳ Ｐゴシック" pitchFamily="34" charset="-128"/>
              </a:rPr>
            </a:br>
            <a:r>
              <a:rPr lang="en-US" dirty="0" smtClean="0">
                <a:ea typeface="ＭＳ Ｐゴシック" pitchFamily="34" charset="-128"/>
              </a:rPr>
              <a:t>success you had to overcome</a:t>
            </a:r>
          </a:p>
          <a:p>
            <a:endParaRPr lang="en-US" dirty="0">
              <a:ea typeface="ＭＳ Ｐゴシック" pitchFamily="34" charset="-128"/>
            </a:endParaRPr>
          </a:p>
        </p:txBody>
      </p:sp>
      <p:sp>
        <p:nvSpPr>
          <p:cNvPr id="6" name="Text Box 4"/>
          <p:cNvSpPr txBox="1">
            <a:spLocks noChangeArrowheads="1"/>
          </p:cNvSpPr>
          <p:nvPr/>
        </p:nvSpPr>
        <p:spPr bwMode="auto">
          <a:xfrm>
            <a:off x="6710033" y="1828800"/>
            <a:ext cx="2438977" cy="28930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In bullet points, highlight the challenge you faced, the context of the problem such as lost time or business opportunity, and identify the major hurdles you faced. Brief examples are helpful to the audience.</a:t>
            </a:r>
            <a:br>
              <a:rPr lang="en-US" sz="1600" i="1" dirty="0">
                <a:solidFill>
                  <a:srgbClr val="C00000"/>
                </a:solidFill>
              </a:rPr>
            </a:br>
            <a:r>
              <a:rPr lang="en-US" sz="2200" i="1" dirty="0">
                <a:solidFill>
                  <a:srgbClr val="C00000"/>
                </a:solidFill>
              </a:rPr>
              <a:t> </a:t>
            </a:r>
            <a:r>
              <a:rPr lang="en-US" sz="1600" b="1" i="1" dirty="0">
                <a:solidFill>
                  <a:srgbClr val="C00000"/>
                </a:solidFill>
              </a:rPr>
              <a:t>[DELETE THIS BOX</a:t>
            </a:r>
            <a:r>
              <a:rPr lang="en-US" sz="1600" b="1" i="1" dirty="0" smtClean="0">
                <a:solidFill>
                  <a:srgbClr val="C00000"/>
                </a:solidFill>
              </a:rPr>
              <a:t>]</a:t>
            </a:r>
            <a:endParaRPr lang="en-US" sz="3200" b="1" i="1" dirty="0">
              <a:solidFill>
                <a:srgbClr val="C00000"/>
              </a:solidFill>
            </a:endParaRPr>
          </a:p>
        </p:txBody>
      </p:sp>
    </p:spTree>
    <p:extLst>
      <p:ext uri="{BB962C8B-B14F-4D97-AF65-F5344CB8AC3E}">
        <p14:creationId xmlns:p14="http://schemas.microsoft.com/office/powerpoint/2010/main" val="1957255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52681"/>
            <a:ext cx="8229600" cy="944096"/>
          </a:xfrm>
        </p:spPr>
        <p:txBody>
          <a:bodyPr/>
          <a:lstStyle/>
          <a:p>
            <a:pPr eaLnBrk="1" hangingPunct="1"/>
            <a:r>
              <a:rPr lang="en-US" b="1" dirty="0" smtClean="0">
                <a:solidFill>
                  <a:schemeClr val="tx1"/>
                </a:solidFill>
                <a:ea typeface="ＭＳ Ｐゴシック" pitchFamily="34" charset="-128"/>
              </a:rPr>
              <a:t>Use Case Example</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What</a:t>
            </a:r>
          </a:p>
          <a:p>
            <a:pPr>
              <a:buFont typeface="Wingdings" pitchFamily="2" charset="2"/>
              <a:buChar char="§"/>
            </a:pPr>
            <a:r>
              <a:rPr lang="en-US" dirty="0" smtClean="0">
                <a:ea typeface="ＭＳ Ｐゴシック" pitchFamily="34" charset="-128"/>
              </a:rPr>
              <a:t>How</a:t>
            </a:r>
          </a:p>
          <a:p>
            <a:pPr>
              <a:buFont typeface="Wingdings" pitchFamily="2" charset="2"/>
              <a:buChar char="§"/>
            </a:pPr>
            <a:r>
              <a:rPr lang="en-US" dirty="0" smtClean="0">
                <a:ea typeface="ＭＳ Ｐゴシック" pitchFamily="34" charset="-128"/>
              </a:rPr>
              <a:t>Why this approach</a:t>
            </a:r>
          </a:p>
          <a:p>
            <a:pPr>
              <a:buFont typeface="Wingdings" pitchFamily="2" charset="2"/>
              <a:buChar char="§"/>
            </a:pPr>
            <a:r>
              <a:rPr lang="en-US" dirty="0" smtClean="0">
                <a:ea typeface="ＭＳ Ｐゴシック" pitchFamily="34" charset="-128"/>
              </a:rPr>
              <a:t>Time and cost</a:t>
            </a:r>
          </a:p>
          <a:p>
            <a:pPr>
              <a:buFont typeface="Wingdings" pitchFamily="2" charset="2"/>
              <a:buChar char="§"/>
            </a:pPr>
            <a:r>
              <a:rPr lang="en-US" dirty="0" smtClean="0">
                <a:ea typeface="ＭＳ Ｐゴシック" pitchFamily="34" charset="-128"/>
              </a:rPr>
              <a:t>What observable outcome </a:t>
            </a:r>
            <a:br>
              <a:rPr lang="en-US" dirty="0" smtClean="0">
                <a:ea typeface="ＭＳ Ｐゴシック" pitchFamily="34" charset="-128"/>
              </a:rPr>
            </a:br>
            <a:r>
              <a:rPr lang="en-US" dirty="0" smtClean="0">
                <a:ea typeface="ＭＳ Ｐゴシック" pitchFamily="34" charset="-128"/>
              </a:rPr>
              <a:t>we expected (better, faster, </a:t>
            </a:r>
            <a:br>
              <a:rPr lang="en-US" dirty="0" smtClean="0">
                <a:ea typeface="ＭＳ Ｐゴシック" pitchFamily="34" charset="-128"/>
              </a:rPr>
            </a:br>
            <a:r>
              <a:rPr lang="en-US" dirty="0" smtClean="0">
                <a:ea typeface="ＭＳ Ｐゴシック" pitchFamily="34" charset="-128"/>
              </a:rPr>
              <a:t>more accurate, scalable, etc.)</a:t>
            </a:r>
            <a:endParaRPr lang="en-US" dirty="0">
              <a:ea typeface="ＭＳ Ｐゴシック" pitchFamily="34" charset="-128"/>
            </a:endParaRPr>
          </a:p>
        </p:txBody>
      </p:sp>
      <p:sp>
        <p:nvSpPr>
          <p:cNvPr id="6" name="Text Box 4"/>
          <p:cNvSpPr txBox="1">
            <a:spLocks noChangeArrowheads="1"/>
          </p:cNvSpPr>
          <p:nvPr/>
        </p:nvSpPr>
        <p:spPr bwMode="auto">
          <a:xfrm>
            <a:off x="6707423" y="1295400"/>
            <a:ext cx="2437535" cy="4313649"/>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Explain in detail a case example. </a:t>
            </a:r>
          </a:p>
          <a:p>
            <a:pPr eaLnBrk="1" hangingPunct="1">
              <a:spcBef>
                <a:spcPct val="50000"/>
              </a:spcBef>
            </a:pPr>
            <a:r>
              <a:rPr lang="en-US" sz="1600" b="1" i="1" dirty="0">
                <a:solidFill>
                  <a:srgbClr val="C00000"/>
                </a:solidFill>
              </a:rPr>
              <a:t>For example:</a:t>
            </a:r>
            <a:r>
              <a:rPr lang="en-US" sz="1600" i="1" dirty="0">
                <a:solidFill>
                  <a:srgbClr val="C00000"/>
                </a:solidFill>
              </a:rPr>
              <a:t>  </a:t>
            </a:r>
          </a:p>
          <a:p>
            <a:pPr eaLnBrk="1" hangingPunct="1">
              <a:spcBef>
                <a:spcPct val="50000"/>
              </a:spcBef>
            </a:pPr>
            <a:r>
              <a:rPr lang="en-US" sz="1600" i="1" dirty="0">
                <a:solidFill>
                  <a:srgbClr val="C00000"/>
                </a:solidFill>
              </a:rPr>
              <a:t>What was done to use Apache </a:t>
            </a:r>
            <a:r>
              <a:rPr lang="en-US" sz="1600" i="1" dirty="0" err="1">
                <a:solidFill>
                  <a:srgbClr val="C00000"/>
                </a:solidFill>
              </a:rPr>
              <a:t>Solr</a:t>
            </a:r>
            <a:r>
              <a:rPr lang="en-US" sz="1600" i="1" dirty="0">
                <a:solidFill>
                  <a:srgbClr val="C00000"/>
                </a:solidFill>
              </a:rPr>
              <a:t> for faceted search or the rip and replace method for removing a commercial search system and inserting Apache </a:t>
            </a:r>
            <a:r>
              <a:rPr lang="en-US" sz="1600" i="1" dirty="0" err="1">
                <a:solidFill>
                  <a:srgbClr val="C00000"/>
                </a:solidFill>
              </a:rPr>
              <a:t>Lucene</a:t>
            </a:r>
            <a:r>
              <a:rPr lang="en-US" sz="1600" i="1" dirty="0">
                <a:solidFill>
                  <a:srgbClr val="C00000"/>
                </a:solidFill>
              </a:rPr>
              <a:t>. </a:t>
            </a:r>
          </a:p>
          <a:p>
            <a:pPr eaLnBrk="1" hangingPunct="1">
              <a:spcBef>
                <a:spcPct val="50000"/>
              </a:spcBef>
            </a:pPr>
            <a:r>
              <a:rPr lang="en-US" sz="1600" b="1" i="1" dirty="0">
                <a:solidFill>
                  <a:srgbClr val="C00000"/>
                </a:solidFill>
              </a:rPr>
              <a:t>[Delete this info box from the final slide deck</a:t>
            </a:r>
            <a:r>
              <a:rPr lang="en-US" b="1" i="1" dirty="0" smtClean="0">
                <a:solidFill>
                  <a:srgbClr val="C00000"/>
                </a:solidFill>
              </a:rPr>
              <a:t>]</a:t>
            </a:r>
            <a:endParaRPr lang="en-US" b="1" i="1" dirty="0">
              <a:solidFill>
                <a:srgbClr val="C00000"/>
              </a:solidFill>
            </a:endParaRPr>
          </a:p>
          <a:p>
            <a:pPr eaLnBrk="1" hangingPunct="1">
              <a:spcBef>
                <a:spcPct val="50000"/>
              </a:spcBef>
            </a:pPr>
            <a:endParaRPr lang="en-US" i="1" dirty="0">
              <a:solidFill>
                <a:srgbClr val="C00000"/>
              </a:solidFill>
            </a:endParaRPr>
          </a:p>
        </p:txBody>
      </p:sp>
    </p:spTree>
    <p:extLst>
      <p:ext uri="{BB962C8B-B14F-4D97-AF65-F5344CB8AC3E}">
        <p14:creationId xmlns:p14="http://schemas.microsoft.com/office/powerpoint/2010/main" val="1618999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Technical Detail</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Approach to code</a:t>
            </a:r>
          </a:p>
          <a:p>
            <a:pPr>
              <a:buFont typeface="Wingdings" pitchFamily="2" charset="2"/>
              <a:buChar char="§"/>
            </a:pPr>
            <a:r>
              <a:rPr lang="en-US" dirty="0" smtClean="0">
                <a:ea typeface="ＭＳ Ｐゴシック" pitchFamily="34" charset="-128"/>
              </a:rPr>
              <a:t>Code snippet</a:t>
            </a:r>
          </a:p>
          <a:p>
            <a:pPr>
              <a:buFont typeface="Wingdings" pitchFamily="2" charset="2"/>
              <a:buChar char="§"/>
            </a:pPr>
            <a:r>
              <a:rPr lang="en-US" dirty="0" smtClean="0">
                <a:ea typeface="ＭＳ Ｐゴシック" pitchFamily="34" charset="-128"/>
              </a:rPr>
              <a:t>Code insight, trick, tip, or learning</a:t>
            </a:r>
            <a:endParaRPr lang="en-US" dirty="0">
              <a:ea typeface="ＭＳ Ｐゴシック" pitchFamily="34" charset="-128"/>
            </a:endParaRPr>
          </a:p>
        </p:txBody>
      </p:sp>
      <p:sp>
        <p:nvSpPr>
          <p:cNvPr id="6" name="Text Box 4"/>
          <p:cNvSpPr txBox="1">
            <a:spLocks noChangeArrowheads="1"/>
          </p:cNvSpPr>
          <p:nvPr/>
        </p:nvSpPr>
        <p:spPr bwMode="auto">
          <a:xfrm>
            <a:off x="6553200" y="3200400"/>
            <a:ext cx="2590800" cy="250836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Dive into the guts of the solution. If code is involved, provide a glimpse of what you did and what you learned. If a business problem, provide color about the approach and what you did to resolve the challenge. </a:t>
            </a:r>
            <a:br>
              <a:rPr lang="en-US" sz="1600" i="1" dirty="0">
                <a:solidFill>
                  <a:srgbClr val="C00000"/>
                </a:solidFill>
              </a:rPr>
            </a:br>
            <a:r>
              <a:rPr lang="en-US" sz="1300" b="1" i="1" dirty="0">
                <a:solidFill>
                  <a:srgbClr val="C00000"/>
                </a:solidFill>
              </a:rPr>
              <a:t>[DELETE THIS INFO BOX]</a:t>
            </a:r>
          </a:p>
        </p:txBody>
      </p:sp>
    </p:spTree>
    <p:extLst>
      <p:ext uri="{BB962C8B-B14F-4D97-AF65-F5344CB8AC3E}">
        <p14:creationId xmlns:p14="http://schemas.microsoft.com/office/powerpoint/2010/main" val="260167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978" y="152681"/>
            <a:ext cx="8152822" cy="944096"/>
          </a:xfrm>
        </p:spPr>
        <p:txBody>
          <a:bodyPr/>
          <a:lstStyle/>
          <a:p>
            <a:pPr eaLnBrk="1" hangingPunct="1"/>
            <a:r>
              <a:rPr lang="en-US" b="1" dirty="0" smtClean="0">
                <a:solidFill>
                  <a:schemeClr val="tx1"/>
                </a:solidFill>
                <a:ea typeface="ＭＳ Ｐゴシック" pitchFamily="34" charset="-128"/>
              </a:rPr>
              <a:t>Business Detail Example</a:t>
            </a:r>
          </a:p>
        </p:txBody>
      </p:sp>
      <p:sp>
        <p:nvSpPr>
          <p:cNvPr id="5" name="Rectangle 3"/>
          <p:cNvSpPr txBox="1">
            <a:spLocks noChangeArrowheads="1"/>
          </p:cNvSpPr>
          <p:nvPr/>
        </p:nvSpPr>
        <p:spPr>
          <a:xfrm>
            <a:off x="533978" y="1143001"/>
            <a:ext cx="8076045" cy="4983816"/>
          </a:xfrm>
          <a:prstGeom prst="rect">
            <a:avLst/>
          </a:prstGeom>
        </p:spPr>
        <p:txBody>
          <a:bodyPr vert="horz" lIns="91429" tIns="45714" rIns="91429" bIns="45714" rtlCol="0">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buFont typeface="Wingdings" pitchFamily="2" charset="2"/>
              <a:buChar char="§"/>
            </a:pPr>
            <a:r>
              <a:rPr lang="en-US" dirty="0" smtClean="0">
                <a:ea typeface="ＭＳ Ｐゴシック" pitchFamily="34" charset="-128"/>
              </a:rPr>
              <a:t>Pay off</a:t>
            </a:r>
          </a:p>
          <a:p>
            <a:pPr>
              <a:buFont typeface="Wingdings" pitchFamily="2" charset="2"/>
              <a:buChar char="§"/>
            </a:pPr>
            <a:r>
              <a:rPr lang="en-US" dirty="0" smtClean="0">
                <a:ea typeface="ＭＳ Ｐゴシック" pitchFamily="34" charset="-128"/>
              </a:rPr>
              <a:t>How we collected data</a:t>
            </a:r>
          </a:p>
          <a:p>
            <a:pPr>
              <a:buFont typeface="Wingdings" pitchFamily="2" charset="2"/>
              <a:buChar char="§"/>
            </a:pPr>
            <a:r>
              <a:rPr lang="en-US" dirty="0" smtClean="0">
                <a:ea typeface="ＭＳ Ｐゴシック" pitchFamily="34" charset="-128"/>
              </a:rPr>
              <a:t>What was the measurable benefit of your use of this Apache Open Source Project</a:t>
            </a:r>
            <a:endParaRPr lang="en-US" dirty="0">
              <a:ea typeface="ＭＳ Ｐゴシック" pitchFamily="34" charset="-128"/>
            </a:endParaRPr>
          </a:p>
        </p:txBody>
      </p:sp>
      <p:sp>
        <p:nvSpPr>
          <p:cNvPr id="6" name="Text Box 4"/>
          <p:cNvSpPr txBox="1">
            <a:spLocks noChangeArrowheads="1"/>
          </p:cNvSpPr>
          <p:nvPr/>
        </p:nvSpPr>
        <p:spPr bwMode="auto">
          <a:xfrm>
            <a:off x="6698161" y="3728619"/>
            <a:ext cx="2438977" cy="226214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i="1" dirty="0">
                <a:solidFill>
                  <a:srgbClr val="C00000"/>
                </a:solidFill>
              </a:rPr>
              <a:t>Provide information about how you determined the financial or performance pay off from your use </a:t>
            </a:r>
            <a:r>
              <a:rPr lang="en-US" sz="1600" i="1">
                <a:solidFill>
                  <a:srgbClr val="C00000"/>
                </a:solidFill>
              </a:rPr>
              <a:t>of this </a:t>
            </a:r>
            <a:r>
              <a:rPr lang="en-US" sz="1600" i="1" dirty="0">
                <a:solidFill>
                  <a:srgbClr val="C00000"/>
                </a:solidFill>
              </a:rPr>
              <a:t>Apache </a:t>
            </a:r>
            <a:r>
              <a:rPr lang="en-US" sz="1600" i="1">
                <a:solidFill>
                  <a:srgbClr val="C00000"/>
                </a:solidFill>
              </a:rPr>
              <a:t>OS Project. </a:t>
            </a:r>
            <a:r>
              <a:rPr lang="en-US" sz="1600" i="1" dirty="0">
                <a:solidFill>
                  <a:srgbClr val="C00000"/>
                </a:solidFill>
              </a:rPr>
              <a:t>Explain the benefit or benefits of your work. </a:t>
            </a:r>
            <a:r>
              <a:rPr lang="en-US" sz="1300" b="1" i="1" dirty="0">
                <a:solidFill>
                  <a:srgbClr val="C00000"/>
                </a:solidFill>
              </a:rPr>
              <a:t>[DELETE THIS INFO BOX]</a:t>
            </a:r>
          </a:p>
        </p:txBody>
      </p:sp>
    </p:spTree>
    <p:extLst>
      <p:ext uri="{BB962C8B-B14F-4D97-AF65-F5344CB8AC3E}">
        <p14:creationId xmlns:p14="http://schemas.microsoft.com/office/powerpoint/2010/main" val="2118145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52681"/>
            <a:ext cx="8229600" cy="944096"/>
          </a:xfrm>
        </p:spPr>
        <p:txBody>
          <a:bodyPr/>
          <a:lstStyle/>
          <a:p>
            <a:pPr eaLnBrk="1" hangingPunct="1"/>
            <a:r>
              <a:rPr lang="en-US" b="1" dirty="0" smtClean="0">
                <a:solidFill>
                  <a:schemeClr val="tx1"/>
                </a:solidFill>
                <a:ea typeface="ＭＳ Ｐゴシック" pitchFamily="34" charset="-128"/>
              </a:rPr>
              <a:t>Example: Code Snippet</a:t>
            </a:r>
          </a:p>
        </p:txBody>
      </p:sp>
      <p:sp>
        <p:nvSpPr>
          <p:cNvPr id="5" name="Text Box 3"/>
          <p:cNvSpPr txBox="1">
            <a:spLocks noChangeArrowheads="1"/>
          </p:cNvSpPr>
          <p:nvPr/>
        </p:nvSpPr>
        <p:spPr bwMode="auto">
          <a:xfrm>
            <a:off x="845705" y="1355912"/>
            <a:ext cx="7957705" cy="415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sz="1600" dirty="0">
                <a:latin typeface="Courier"/>
                <a:cs typeface="Courier New" pitchFamily="49" charset="0"/>
              </a:rPr>
              <a:t>usage: </a:t>
            </a:r>
            <a:r>
              <a:rPr lang="en-US" sz="1600" dirty="0" err="1">
                <a:latin typeface="Courier"/>
                <a:cs typeface="Courier New" pitchFamily="49" charset="0"/>
              </a:rPr>
              <a:t>abc</a:t>
            </a:r>
            <a:r>
              <a:rPr lang="en-US" sz="1600" dirty="0">
                <a:latin typeface="Courier"/>
                <a:cs typeface="Courier New" pitchFamily="49" charset="0"/>
              </a:rPr>
              <a:t> [-h hostname] [-p port] [-d </a:t>
            </a:r>
            <a:r>
              <a:rPr lang="en-US" sz="1600" dirty="0" err="1">
                <a:latin typeface="Courier"/>
                <a:cs typeface="Courier New" pitchFamily="49" charset="0"/>
              </a:rPr>
              <a:t>dir</a:t>
            </a:r>
            <a:r>
              <a:rPr lang="en-US" sz="1600" dirty="0">
                <a:latin typeface="Courier"/>
                <a:cs typeface="Courier New" pitchFamily="49" charset="0"/>
              </a:rPr>
              <a:t>] [-w </a:t>
            </a:r>
            <a:r>
              <a:rPr lang="en-US" sz="1600" dirty="0" err="1">
                <a:latin typeface="Courier"/>
                <a:cs typeface="Courier New" pitchFamily="49" charset="0"/>
              </a:rPr>
              <a:t>webappname</a:t>
            </a:r>
            <a:r>
              <a:rPr lang="en-US" sz="1600" dirty="0">
                <a:latin typeface="Courier"/>
                <a:cs typeface="Courier New" pitchFamily="49" charset="0"/>
              </a:rPr>
              <a:t>]  </a:t>
            </a:r>
            <a:r>
              <a:rPr lang="en-US" sz="1600" dirty="0" smtClean="0">
                <a:latin typeface="Courier"/>
                <a:cs typeface="Courier New" pitchFamily="49" charset="0"/>
              </a:rPr>
              <a:t> [-</a:t>
            </a:r>
            <a:r>
              <a:rPr lang="en-US" sz="1600" dirty="0">
                <a:latin typeface="Courier"/>
                <a:cs typeface="Courier New" pitchFamily="49" charset="0"/>
              </a:rPr>
              <a:t>u username] [-U </a:t>
            </a:r>
            <a:r>
              <a:rPr lang="en-US" sz="1600" dirty="0" err="1">
                <a:latin typeface="Courier"/>
                <a:cs typeface="Courier New" pitchFamily="49" charset="0"/>
              </a:rPr>
              <a:t>url</a:t>
            </a:r>
            <a:r>
              <a:rPr lang="en-US" sz="1600" dirty="0">
                <a:latin typeface="Courier"/>
                <a:cs typeface="Courier New" pitchFamily="49" charset="0"/>
              </a:rPr>
              <a:t>] [-v] [-V] </a:t>
            </a:r>
          </a:p>
          <a:p>
            <a:pPr eaLnBrk="1" hangingPunct="1">
              <a:spcBef>
                <a:spcPct val="50000"/>
              </a:spcBef>
            </a:pPr>
            <a:r>
              <a:rPr lang="en-US" sz="1600" dirty="0">
                <a:latin typeface="Courier"/>
                <a:cs typeface="Courier New" pitchFamily="49" charset="0"/>
              </a:rPr>
              <a:t>   -h specify </a:t>
            </a:r>
            <a:r>
              <a:rPr lang="en-US" sz="1600" dirty="0" err="1">
                <a:latin typeface="Courier"/>
                <a:cs typeface="Courier New" pitchFamily="49" charset="0"/>
              </a:rPr>
              <a:t>Solr</a:t>
            </a:r>
            <a:r>
              <a:rPr lang="en-US" sz="1600" dirty="0">
                <a:latin typeface="Courier"/>
                <a:cs typeface="Courier New" pitchFamily="49" charset="0"/>
              </a:rPr>
              <a:t> hostname (defaults to </a:t>
            </a:r>
            <a:r>
              <a:rPr lang="en-US" sz="1600" dirty="0" err="1">
                <a:latin typeface="Courier"/>
                <a:cs typeface="Courier New" pitchFamily="49" charset="0"/>
              </a:rPr>
              <a:t>localhost</a:t>
            </a:r>
            <a:r>
              <a:rPr lang="en-US" sz="1600" dirty="0">
                <a:latin typeface="Courier"/>
                <a:cs typeface="Courier New" pitchFamily="49" charset="0"/>
              </a:rPr>
              <a:t>) </a:t>
            </a:r>
          </a:p>
          <a:p>
            <a:pPr eaLnBrk="1" hangingPunct="1">
              <a:spcBef>
                <a:spcPct val="50000"/>
              </a:spcBef>
            </a:pPr>
            <a:r>
              <a:rPr lang="en-US" sz="1600" dirty="0">
                <a:latin typeface="Courier"/>
                <a:cs typeface="Courier New" pitchFamily="49" charset="0"/>
              </a:rPr>
              <a:t>	-p specify </a:t>
            </a:r>
            <a:r>
              <a:rPr lang="en-US" sz="1600" dirty="0" err="1">
                <a:latin typeface="Courier"/>
                <a:cs typeface="Courier New" pitchFamily="49" charset="0"/>
              </a:rPr>
              <a:t>Solr</a:t>
            </a:r>
            <a:r>
              <a:rPr lang="en-US" sz="1600" dirty="0">
                <a:latin typeface="Courier"/>
                <a:cs typeface="Courier New" pitchFamily="49" charset="0"/>
              </a:rPr>
              <a:t> port number </a:t>
            </a:r>
          </a:p>
          <a:p>
            <a:pPr eaLnBrk="1" hangingPunct="1">
              <a:spcBef>
                <a:spcPct val="50000"/>
              </a:spcBef>
            </a:pPr>
            <a:r>
              <a:rPr lang="en-US" sz="1600" dirty="0">
                <a:latin typeface="Courier"/>
                <a:cs typeface="Courier New" pitchFamily="49" charset="0"/>
              </a:rPr>
              <a:t>	-w specify name of </a:t>
            </a:r>
            <a:r>
              <a:rPr lang="en-US" sz="1600" dirty="0" err="1">
                <a:latin typeface="Courier"/>
                <a:cs typeface="Courier New" pitchFamily="49" charset="0"/>
              </a:rPr>
              <a:t>Solr</a:t>
            </a:r>
            <a:r>
              <a:rPr lang="en-US" sz="1600" dirty="0">
                <a:latin typeface="Courier"/>
                <a:cs typeface="Courier New" pitchFamily="49" charset="0"/>
              </a:rPr>
              <a:t> </a:t>
            </a:r>
            <a:r>
              <a:rPr lang="en-US" sz="1600" dirty="0" err="1">
                <a:latin typeface="Courier"/>
                <a:cs typeface="Courier New" pitchFamily="49" charset="0"/>
              </a:rPr>
              <a:t>webapp</a:t>
            </a:r>
            <a:r>
              <a:rPr lang="en-US" sz="1600" dirty="0">
                <a:latin typeface="Courier"/>
                <a:cs typeface="Courier New" pitchFamily="49" charset="0"/>
              </a:rPr>
              <a:t> (defaults to </a:t>
            </a:r>
            <a:r>
              <a:rPr lang="en-US" sz="1600" dirty="0" err="1">
                <a:latin typeface="Courier"/>
                <a:cs typeface="Courier New" pitchFamily="49" charset="0"/>
              </a:rPr>
              <a:t>solr</a:t>
            </a:r>
            <a:r>
              <a:rPr lang="en-US" sz="1600" dirty="0">
                <a:latin typeface="Courier"/>
                <a:cs typeface="Courier New" pitchFamily="49" charset="0"/>
              </a:rPr>
              <a:t>)</a:t>
            </a:r>
          </a:p>
          <a:p>
            <a:pPr eaLnBrk="1" hangingPunct="1">
              <a:spcBef>
                <a:spcPct val="50000"/>
              </a:spcBef>
            </a:pPr>
            <a:r>
              <a:rPr lang="en-US" sz="1600" dirty="0">
                <a:latin typeface="Courier"/>
                <a:cs typeface="Courier New" pitchFamily="49" charset="0"/>
              </a:rPr>
              <a:t>	-u specify user to </a:t>
            </a:r>
            <a:r>
              <a:rPr lang="en-US" sz="1600" dirty="0" err="1">
                <a:latin typeface="Courier"/>
                <a:cs typeface="Courier New" pitchFamily="49" charset="0"/>
              </a:rPr>
              <a:t>sudo</a:t>
            </a:r>
            <a:r>
              <a:rPr lang="en-US" sz="1600" dirty="0">
                <a:latin typeface="Courier"/>
                <a:cs typeface="Courier New" pitchFamily="49" charset="0"/>
              </a:rPr>
              <a:t> to before running script </a:t>
            </a:r>
          </a:p>
          <a:p>
            <a:pPr eaLnBrk="1" hangingPunct="1">
              <a:spcBef>
                <a:spcPct val="50000"/>
              </a:spcBef>
            </a:pPr>
            <a:r>
              <a:rPr lang="en-US" sz="1600" b="1" dirty="0">
                <a:solidFill>
                  <a:srgbClr val="990000"/>
                </a:solidFill>
                <a:latin typeface="Courier"/>
                <a:cs typeface="Courier New" pitchFamily="49" charset="0"/>
              </a:rPr>
              <a:t>	</a:t>
            </a:r>
            <a:r>
              <a:rPr lang="en-US" sz="1600" dirty="0">
                <a:latin typeface="Courier"/>
                <a:cs typeface="Courier New" pitchFamily="49" charset="0"/>
              </a:rPr>
              <a:t>-U specify full update </a:t>
            </a:r>
            <a:r>
              <a:rPr lang="en-US" sz="1600" dirty="0" err="1">
                <a:latin typeface="Courier"/>
                <a:cs typeface="Courier New" pitchFamily="49" charset="0"/>
              </a:rPr>
              <a:t>url</a:t>
            </a:r>
            <a:r>
              <a:rPr lang="en-US" sz="1600" dirty="0">
                <a:latin typeface="Courier"/>
                <a:cs typeface="Courier New" pitchFamily="49" charset="0"/>
              </a:rPr>
              <a:t> </a:t>
            </a:r>
            <a:br>
              <a:rPr lang="en-US" sz="1600" dirty="0">
                <a:latin typeface="Courier"/>
                <a:cs typeface="Courier New" pitchFamily="49" charset="0"/>
              </a:rPr>
            </a:br>
            <a:r>
              <a:rPr lang="en-US" sz="1600" dirty="0">
                <a:latin typeface="Courier"/>
                <a:cs typeface="Courier New" pitchFamily="49" charset="0"/>
              </a:rPr>
              <a:t>	(overrides -h,-p,-w parameters) </a:t>
            </a:r>
            <a:br>
              <a:rPr lang="en-US" sz="1600" dirty="0">
                <a:latin typeface="Courier"/>
                <a:cs typeface="Courier New" pitchFamily="49" charset="0"/>
              </a:rPr>
            </a:br>
            <a:r>
              <a:rPr lang="en-US" sz="1600" dirty="0">
                <a:latin typeface="Courier"/>
                <a:cs typeface="Courier New" pitchFamily="49" charset="0"/>
              </a:rPr>
              <a:t>	emphasizing this line </a:t>
            </a:r>
          </a:p>
          <a:p>
            <a:pPr eaLnBrk="1" hangingPunct="1">
              <a:spcBef>
                <a:spcPct val="50000"/>
              </a:spcBef>
            </a:pPr>
            <a:r>
              <a:rPr lang="en-US" sz="1600" dirty="0">
                <a:latin typeface="Courier"/>
                <a:cs typeface="Courier New" pitchFamily="49" charset="0"/>
              </a:rPr>
              <a:t>   -d specify directory holding index data </a:t>
            </a:r>
          </a:p>
          <a:p>
            <a:pPr eaLnBrk="1" hangingPunct="1">
              <a:spcBef>
                <a:spcPct val="50000"/>
              </a:spcBef>
            </a:pPr>
            <a:r>
              <a:rPr lang="en-US" sz="1600" dirty="0">
                <a:latin typeface="Courier"/>
                <a:cs typeface="Courier New" pitchFamily="49" charset="0"/>
              </a:rPr>
              <a:t>-v increase verbosity </a:t>
            </a:r>
          </a:p>
          <a:p>
            <a:pPr eaLnBrk="1" hangingPunct="1">
              <a:spcBef>
                <a:spcPct val="50000"/>
              </a:spcBef>
            </a:pPr>
            <a:r>
              <a:rPr lang="en-US" sz="1600" dirty="0">
                <a:latin typeface="Courier"/>
                <a:cs typeface="Courier New" pitchFamily="49" charset="0"/>
              </a:rPr>
              <a:t>-V output debugging info </a:t>
            </a:r>
          </a:p>
        </p:txBody>
      </p:sp>
      <p:sp>
        <p:nvSpPr>
          <p:cNvPr id="6" name="Text Box 4"/>
          <p:cNvSpPr txBox="1">
            <a:spLocks noChangeArrowheads="1"/>
          </p:cNvSpPr>
          <p:nvPr/>
        </p:nvSpPr>
        <p:spPr bwMode="auto">
          <a:xfrm>
            <a:off x="6706466" y="3820697"/>
            <a:ext cx="2437534" cy="8617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spcBef>
                <a:spcPct val="50000"/>
              </a:spcBef>
            </a:pPr>
            <a:r>
              <a:rPr lang="en-US" i="1" dirty="0">
                <a:solidFill>
                  <a:srgbClr val="C00000"/>
                </a:solidFill>
              </a:rPr>
              <a:t>Use this format for code snippets. </a:t>
            </a:r>
            <a:br>
              <a:rPr lang="en-US" i="1" dirty="0">
                <a:solidFill>
                  <a:srgbClr val="C00000"/>
                </a:solidFill>
              </a:rPr>
            </a:br>
            <a:r>
              <a:rPr lang="en-US" sz="1400" b="1" i="1" dirty="0">
                <a:solidFill>
                  <a:srgbClr val="C00000"/>
                </a:solidFill>
              </a:rPr>
              <a:t>[DELETE THIS INFO BOX.]</a:t>
            </a:r>
            <a:endParaRPr lang="en-US" sz="1400" i="1" dirty="0">
              <a:solidFill>
                <a:srgbClr val="C00000"/>
              </a:solidFill>
            </a:endParaRPr>
          </a:p>
        </p:txBody>
      </p:sp>
    </p:spTree>
    <p:extLst>
      <p:ext uri="{BB962C8B-B14F-4D97-AF65-F5344CB8AC3E}">
        <p14:creationId xmlns:p14="http://schemas.microsoft.com/office/powerpoint/2010/main" val="2947399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613</Words>
  <Application>Microsoft Office PowerPoint</Application>
  <PresentationFormat>On-screen Show (4:3)</PresentationFormat>
  <Paragraphs>95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Presentation Title</vt:lpstr>
      <vt:lpstr>How to Use This Template</vt:lpstr>
      <vt:lpstr>What I Will Cover</vt:lpstr>
      <vt:lpstr>My Background</vt:lpstr>
      <vt:lpstr>The Challenge</vt:lpstr>
      <vt:lpstr>Use Case Example</vt:lpstr>
      <vt:lpstr>Technical Detail</vt:lpstr>
      <vt:lpstr>Business Detail Example</vt:lpstr>
      <vt:lpstr>Example: Code Snippet</vt:lpstr>
      <vt:lpstr>Wrap Up</vt:lpstr>
      <vt:lpstr>Example: Figure</vt:lpstr>
      <vt:lpstr>Sources</vt:lpstr>
      <vt:lpstr>Contact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Delia</dc:creator>
  <cp:lastModifiedBy>Delia</cp:lastModifiedBy>
  <cp:revision>17</cp:revision>
  <dcterms:created xsi:type="dcterms:W3CDTF">2011-10-07T00:17:58Z</dcterms:created>
  <dcterms:modified xsi:type="dcterms:W3CDTF">2011-10-07T21:37:37Z</dcterms:modified>
</cp:coreProperties>
</file>