
<file path=[Content_Types].xml><?xml version="1.0" encoding="utf-8"?>
<Types xmlns="http://schemas.openxmlformats.org/package/2006/content-types">
  <Override PartName="/ppt/slides/slide12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tiff" ContentType="image/tiff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45"/>
  </p:notesMasterIdLst>
  <p:handoutMasterIdLst>
    <p:handoutMasterId r:id="rId46"/>
  </p:handoutMasterIdLst>
  <p:sldIdLst>
    <p:sldId id="256" r:id="rId2"/>
    <p:sldId id="295" r:id="rId3"/>
    <p:sldId id="269" r:id="rId4"/>
    <p:sldId id="274" r:id="rId5"/>
    <p:sldId id="257" r:id="rId6"/>
    <p:sldId id="258" r:id="rId7"/>
    <p:sldId id="267" r:id="rId8"/>
    <p:sldId id="298" r:id="rId9"/>
    <p:sldId id="268" r:id="rId10"/>
    <p:sldId id="275" r:id="rId11"/>
    <p:sldId id="266" r:id="rId12"/>
    <p:sldId id="272" r:id="rId13"/>
    <p:sldId id="273" r:id="rId14"/>
    <p:sldId id="259" r:id="rId15"/>
    <p:sldId id="276" r:id="rId16"/>
    <p:sldId id="277" r:id="rId17"/>
    <p:sldId id="260" r:id="rId18"/>
    <p:sldId id="270" r:id="rId19"/>
    <p:sldId id="271" r:id="rId20"/>
    <p:sldId id="278" r:id="rId21"/>
    <p:sldId id="281" r:id="rId22"/>
    <p:sldId id="282" r:id="rId23"/>
    <p:sldId id="283" r:id="rId24"/>
    <p:sldId id="284" r:id="rId25"/>
    <p:sldId id="292" r:id="rId26"/>
    <p:sldId id="293" r:id="rId27"/>
    <p:sldId id="286" r:id="rId28"/>
    <p:sldId id="287" r:id="rId29"/>
    <p:sldId id="288" r:id="rId30"/>
    <p:sldId id="289" r:id="rId31"/>
    <p:sldId id="261" r:id="rId32"/>
    <p:sldId id="290" r:id="rId33"/>
    <p:sldId id="294" r:id="rId34"/>
    <p:sldId id="279" r:id="rId35"/>
    <p:sldId id="285" r:id="rId36"/>
    <p:sldId id="280" r:id="rId37"/>
    <p:sldId id="291" r:id="rId38"/>
    <p:sldId id="296" r:id="rId39"/>
    <p:sldId id="297" r:id="rId40"/>
    <p:sldId id="262" r:id="rId41"/>
    <p:sldId id="263" r:id="rId42"/>
    <p:sldId id="264" r:id="rId43"/>
    <p:sldId id="265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0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0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0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0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00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100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100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100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10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276288"/>
    <a:srgbClr val="E77D23"/>
    <a:srgbClr val="3C94C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6501" autoAdjust="0"/>
    <p:restoredTop sz="86438" autoAdjust="0"/>
  </p:normalViewPr>
  <p:slideViewPr>
    <p:cSldViewPr>
      <p:cViewPr varScale="1">
        <p:scale>
          <a:sx n="102" d="100"/>
          <a:sy n="102" d="100"/>
        </p:scale>
        <p:origin x="-22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31" y="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theme" Target="theme/theme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notesMaster" Target="notesMasters/notesMaster1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viewProps" Target="viewProps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handoutMaster" Target="handoutMasters/handoutMaster1.xml"/><Relationship Id="rId35" Type="http://schemas.openxmlformats.org/officeDocument/2006/relationships/slide" Target="slides/slide34.xml"/><Relationship Id="rId51" Type="http://schemas.openxmlformats.org/officeDocument/2006/relationships/tableStyles" Target="tableStyles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100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100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100" charset="0"/>
              </a:defRPr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100" charset="0"/>
              </a:defRPr>
            </a:lvl1pPr>
          </a:lstStyle>
          <a:p>
            <a:fld id="{1E548B3C-1EBB-475A-B0EA-E907D10734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100" charset="0"/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100" charset="0"/>
              </a:defRPr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100" charset="0"/>
              </a:defRPr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100" charset="0"/>
              </a:defRPr>
            </a:lvl1pPr>
          </a:lstStyle>
          <a:p>
            <a:fld id="{9B34F5BA-3948-46CA-92DD-D40388C9754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00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00" charset="0"/>
        <a:ea typeface="ＭＳ Ｐゴシック" pitchFamily="10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00" charset="0"/>
        <a:ea typeface="ＭＳ Ｐゴシック" pitchFamily="10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00" charset="0"/>
        <a:ea typeface="ＭＳ Ｐゴシック" pitchFamily="10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00" charset="0"/>
        <a:ea typeface="ＭＳ Ｐゴシック" pitchFamily="10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0F9BEF-7FAF-4306-B322-F0C280CE9B27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Now, what do I mean by “Enterprise Installation”?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4F5BA-3948-46CA-92DD-D40388C9754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DOS: making your server unavailable,</a:t>
            </a:r>
            <a:r>
              <a:rPr lang="en-US" baseline="0" dirty="0" smtClean="0"/>
              <a:t> crashing, saturating network; but also vandalism, defacement.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Theft of service:</a:t>
            </a:r>
            <a:r>
              <a:rPr lang="en-US" baseline="0" dirty="0" smtClean="0"/>
              <a:t> someone uses your box as a </a:t>
            </a:r>
            <a:r>
              <a:rPr lang="en-US" baseline="0" dirty="0" err="1" smtClean="0"/>
              <a:t>warez</a:t>
            </a:r>
            <a:r>
              <a:rPr lang="en-US" baseline="0" dirty="0" smtClean="0"/>
              <a:t> server or worm host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Theft of assets: like customer credit card numbers</a:t>
            </a:r>
          </a:p>
          <a:p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4F5BA-3948-46CA-92DD-D40388C9754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OWASP is the Open Web Application Security Project,</a:t>
            </a:r>
            <a:r>
              <a:rPr lang="en-US" baseline="0" dirty="0" smtClean="0"/>
              <a:t> a worldwide free and open community focused on improving the security of application software.  They publish a Top Ten most critical web application security flaws.  This is the 2007 update, based on CVE data and their own assessment. 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00" charset="0"/>
                <a:ea typeface="+mn-ea"/>
                <a:cs typeface="+mn-cs"/>
              </a:rPr>
              <a:t>You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00" charset="0"/>
                <a:ea typeface="+mn-ea"/>
                <a:cs typeface="+mn-cs"/>
              </a:rPr>
              <a:t> can l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00" charset="0"/>
                <a:ea typeface="+mn-ea"/>
                <a:cs typeface="+mn-cs"/>
              </a:rPr>
              <a:t>earn more at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00" charset="0"/>
                <a:ea typeface="+mn-ea"/>
                <a:cs typeface="+mn-cs"/>
              </a:rPr>
              <a:t>www.owasp.org</a:t>
            </a:r>
            <a:r>
              <a:rPr lang="en-US" sz="1200" kern="1200" smtClean="0">
                <a:solidFill>
                  <a:schemeClr val="tx1"/>
                </a:solidFill>
                <a:latin typeface="Times New Roman" pitchFamily="100" charset="0"/>
                <a:ea typeface="+mn-ea"/>
                <a:cs typeface="+mn-cs"/>
              </a:rPr>
              <a:t>.  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smtClean="0">
              <a:solidFill>
                <a:schemeClr val="tx1"/>
              </a:solidFill>
              <a:latin typeface="Times New Roman" pitchFamily="100" charset="0"/>
              <a:ea typeface="+mn-ea"/>
              <a:cs typeface="+mn-cs"/>
            </a:endParaRP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mtClean="0">
                <a:solidFill>
                  <a:schemeClr val="tx1"/>
                </a:solidFill>
                <a:latin typeface="Times New Roman" pitchFamily="100" charset="0"/>
                <a:ea typeface="+mn-ea"/>
                <a:cs typeface="+mn-cs"/>
              </a:rPr>
              <a:t>This kind of stuff really deserves</a:t>
            </a:r>
            <a:r>
              <a:rPr lang="en-US" sz="1200" kern="1200" baseline="0" smtClean="0">
                <a:solidFill>
                  <a:schemeClr val="tx1"/>
                </a:solidFill>
                <a:latin typeface="Times New Roman" pitchFamily="100" charset="0"/>
                <a:ea typeface="+mn-ea"/>
                <a:cs typeface="+mn-cs"/>
              </a:rPr>
              <a:t> a session of its own, or perhaps even an entire conference.  I won’t dwell upon it here, but note that none of these flaws have direct bearing on Apache itself: these are all flaws in application code. </a:t>
            </a:r>
            <a:endParaRPr lang="en-US" sz="1200" kern="1200" smtClean="0">
              <a:solidFill>
                <a:schemeClr val="tx1"/>
              </a:solidFill>
              <a:latin typeface="Times New Roman" pitchFamily="100" charset="0"/>
              <a:ea typeface="+mn-ea"/>
              <a:cs typeface="+mn-cs"/>
            </a:endParaRP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smtClean="0">
              <a:solidFill>
                <a:schemeClr val="tx1"/>
              </a:solidFill>
              <a:latin typeface="Times New Roman" pitchFamily="100" charset="0"/>
              <a:ea typeface="+mn-ea"/>
              <a:cs typeface="+mn-cs"/>
            </a:endParaRP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mtClean="0">
                <a:solidFill>
                  <a:schemeClr val="tx1"/>
                </a:solidFill>
                <a:latin typeface="Times New Roman" pitchFamily="100" charset="0"/>
                <a:ea typeface="+mn-ea"/>
                <a:cs typeface="+mn-cs"/>
              </a:rPr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4F5BA-3948-46CA-92DD-D40388C9754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4F5BA-3948-46CA-92DD-D40388C9754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Introduce DMZ = De-Militarized Zone (and point to it)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4F5BA-3948-46CA-92DD-D40388C9754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447800"/>
            <a:ext cx="7315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76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48C3C44-420D-4EE5-8CB4-F87189F179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81000"/>
            <a:ext cx="184785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381000"/>
            <a:ext cx="539115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396ED27-0905-4920-A0BE-2B2A9C3243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CF2BD4C-4665-48D9-A503-0F974F307B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69ECBE-029B-43E6-B82C-FC22771333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371600"/>
            <a:ext cx="36195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371600"/>
            <a:ext cx="36195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654F2B-9F16-4F5D-A768-3939757113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8C365F7-267C-40FE-AE8D-FB7581B2E6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97349B0-04D5-4BB5-BD46-6801C207F9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85404A-8523-4A43-BB4E-5E037EE2CB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1B1D1E-70E3-40DF-BF89-FFAA27F445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ABC07CB-0866-4FB4-9C3F-551CCB32D8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381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371600"/>
            <a:ext cx="7391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5952C10A-8113-4C50-B6DE-ED5AC5F323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276288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276288"/>
          </a:solidFill>
          <a:latin typeface="Arial" pitchFamily="100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276288"/>
          </a:solidFill>
          <a:latin typeface="Arial" pitchFamily="100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276288"/>
          </a:solidFill>
          <a:latin typeface="Arial" pitchFamily="100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276288"/>
          </a:solidFill>
          <a:latin typeface="Arial" pitchFamily="10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276288"/>
          </a:solidFill>
          <a:latin typeface="Arial" pitchFamily="10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276288"/>
          </a:solidFill>
          <a:latin typeface="Arial" pitchFamily="10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276288"/>
          </a:solidFill>
          <a:latin typeface="Arial" pitchFamily="10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276288"/>
          </a:solidFill>
          <a:latin typeface="Arial" pitchFamily="100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276288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E77D23"/>
          </a:solidFill>
          <a:latin typeface="+mn-lt"/>
          <a:ea typeface="ＭＳ Ｐゴシック" pitchFamily="100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276288"/>
          </a:solidFill>
          <a:latin typeface="+mn-lt"/>
          <a:ea typeface="ＭＳ Ｐゴシック" pitchFamily="100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E77D23"/>
          </a:solidFill>
          <a:latin typeface="Times New Roman" pitchFamily="100" charset="0"/>
          <a:ea typeface="ＭＳ Ｐゴシック" pitchFamily="100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76288"/>
          </a:solidFill>
          <a:latin typeface="Times New Roman" pitchFamily="100" charset="0"/>
          <a:ea typeface="ＭＳ Ｐゴシック" pitchFamily="10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76288"/>
          </a:solidFill>
          <a:latin typeface="Times New Roman" pitchFamily="100" charset="0"/>
          <a:ea typeface="ＭＳ Ｐゴシック" pitchFamily="100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76288"/>
          </a:solidFill>
          <a:latin typeface="Times New Roman" pitchFamily="100" charset="0"/>
          <a:ea typeface="ＭＳ Ｐゴシック" pitchFamily="100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76288"/>
          </a:solidFill>
          <a:latin typeface="Times New Roman" pitchFamily="100" charset="0"/>
          <a:ea typeface="ＭＳ Ｐゴシック" pitchFamily="100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76288"/>
          </a:solidFill>
          <a:latin typeface="Times New Roman" pitchFamily="100" charset="0"/>
          <a:ea typeface="ＭＳ Ｐゴシック" pitchFamily="10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announce@httpd.apache.org" TargetMode="External"/><Relationship Id="rId3" Type="http://schemas.openxmlformats.org/officeDocument/2006/relationships/hyperlink" Target="http://httpd.apache.org/security/vulnerabilities-oval.x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hyperlink" Target="mailto:announce@apache.org" TargetMode="External"/><Relationship Id="rId4" Type="http://schemas.openxmlformats.org/officeDocument/2006/relationships/hyperlink" Target="http://cve.mitre.org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ecurity@apache.org" TargetMode="External"/><Relationship Id="rId3" Type="http://schemas.openxmlformats.org/officeDocument/2006/relationships/hyperlink" Target="http://httpd.apache.org/security_report.html" TargetMode="External"/><Relationship Id="rId5" Type="http://schemas.openxmlformats.org/officeDocument/2006/relationships/hyperlink" Target="http://httpd.apache.org/security/impact_levels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httpd.apache.org/download.cgi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4" Type="http://schemas.openxmlformats.org/officeDocument/2006/relationships/hyperlink" Target="http://www.owasp.org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ttpd.apache.org/security_report.html" TargetMode="External"/><Relationship Id="rId3" Type="http://schemas.openxmlformats.org/officeDocument/2006/relationships/hyperlink" Target="http://www.cisecurity.org/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Hardening Enterprise Apache Installations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Sander Temme</a:t>
            </a:r>
            <a:br>
              <a:rPr lang="en-US" dirty="0"/>
            </a:br>
            <a:r>
              <a:rPr lang="en-US" sz="2000" dirty="0" err="1">
                <a:latin typeface="Courier New Italic" pitchFamily="-128" charset="0"/>
              </a:rPr>
              <a:t>sander@temme.</a:t>
            </a:r>
            <a:r>
              <a:rPr lang="en-US" sz="2000" dirty="0" err="1" smtClean="0">
                <a:latin typeface="Courier New Italic" pitchFamily="-128" charset="0"/>
              </a:rPr>
              <a:t>net</a:t>
            </a:r>
            <a:endParaRPr lang="en-US" sz="2000" dirty="0" smtClean="0">
              <a:latin typeface="Courier New Italic" pitchFamily="-12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They Attack?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Vandalism</a:t>
            </a:r>
          </a:p>
          <a:p>
            <a:r>
              <a:rPr lang="en-US" dirty="0" smtClean="0"/>
              <a:t>Resource (</a:t>
            </a:r>
            <a:r>
              <a:rPr lang="en-US" dirty="0" err="1" smtClean="0"/>
              <a:t>ab)use</a:t>
            </a:r>
            <a:endParaRPr lang="en-US" dirty="0" smtClean="0"/>
          </a:p>
          <a:p>
            <a:r>
              <a:rPr lang="en-US" dirty="0" smtClean="0"/>
              <a:t>Financial Gain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Denial of Service (DOS)</a:t>
            </a:r>
          </a:p>
          <a:p>
            <a:r>
              <a:rPr lang="en-US" dirty="0" smtClean="0"/>
              <a:t>Theft of Service</a:t>
            </a:r>
          </a:p>
          <a:p>
            <a:r>
              <a:rPr lang="en-US" dirty="0" smtClean="0"/>
              <a:t>Theft of Assets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Execute malicious code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Over)write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 data</a:t>
            </a:r>
          </a:p>
          <a:p>
            <a:r>
              <a:rPr lang="en-US" dirty="0" smtClean="0"/>
              <a:t>Upload content</a:t>
            </a:r>
          </a:p>
          <a:p>
            <a:r>
              <a:rPr lang="en-US" dirty="0" smtClean="0"/>
              <a:t>Bypass access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OWASP Top 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A1 – Cross Site Scripting (XSS)</a:t>
            </a:r>
          </a:p>
          <a:p>
            <a:r>
              <a:rPr lang="en-US" dirty="0" smtClean="0"/>
              <a:t>A2 – Injection Flaws</a:t>
            </a:r>
          </a:p>
          <a:p>
            <a:r>
              <a:rPr lang="en-US" dirty="0" smtClean="0"/>
              <a:t>A3 – Malicious File Execution</a:t>
            </a:r>
          </a:p>
          <a:p>
            <a:r>
              <a:rPr lang="en-US" dirty="0" smtClean="0"/>
              <a:t>A4 – Insecure Direct Object Reference</a:t>
            </a:r>
          </a:p>
          <a:p>
            <a:r>
              <a:rPr lang="en-US" dirty="0" smtClean="0"/>
              <a:t>A5 – Cross Site Request Forgery</a:t>
            </a:r>
          </a:p>
          <a:p>
            <a:r>
              <a:rPr lang="en-US" dirty="0" smtClean="0"/>
              <a:t>A6 – Information Leakage and Improper Error Handling</a:t>
            </a:r>
          </a:p>
          <a:p>
            <a:r>
              <a:rPr lang="en-US" dirty="0" smtClean="0"/>
              <a:t>A7 – Broken Authentication and Session Management</a:t>
            </a:r>
          </a:p>
          <a:p>
            <a:r>
              <a:rPr lang="en-US" dirty="0" smtClean="0"/>
              <a:t>A8 – Insecure Cryptographic Storage</a:t>
            </a:r>
          </a:p>
          <a:p>
            <a:r>
              <a:rPr lang="en-US" dirty="0" smtClean="0"/>
              <a:t>A9 – Insecure Communications</a:t>
            </a:r>
          </a:p>
          <a:p>
            <a:r>
              <a:rPr lang="en-US" dirty="0" smtClean="0"/>
              <a:t>A10 – Failure to Restrict URL Access</a:t>
            </a:r>
            <a:endParaRPr lang="en-US" dirty="0"/>
          </a:p>
        </p:txBody>
      </p:sp>
      <p:pic>
        <p:nvPicPr>
          <p:cNvPr id="4" name="Picture 3" descr="OWASP Logo.tiff"/>
          <p:cNvPicPr>
            <a:picLocks noChangeAspect="1"/>
          </p:cNvPicPr>
          <p:nvPr/>
        </p:nvPicPr>
        <p:blipFill>
          <a:blip r:embed="rId3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89800" y="4191000"/>
            <a:ext cx="1854200" cy="1841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08918" y="5420380"/>
            <a:ext cx="4709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3C94CD"/>
                </a:solidFill>
                <a:latin typeface="Courier New"/>
                <a:cs typeface="Courier New"/>
              </a:rPr>
              <a:t>http://</a:t>
            </a:r>
            <a:r>
              <a:rPr lang="en-US" sz="2800" dirty="0" err="1" smtClean="0">
                <a:solidFill>
                  <a:srgbClr val="3C94CD"/>
                </a:solidFill>
                <a:latin typeface="Courier New"/>
                <a:cs typeface="Courier New"/>
              </a:rPr>
              <a:t>www.owasp.org</a:t>
            </a:r>
            <a:r>
              <a:rPr lang="en-US" sz="2800" dirty="0" smtClean="0">
                <a:solidFill>
                  <a:srgbClr val="3C94CD"/>
                </a:solidFill>
                <a:latin typeface="Courier New"/>
                <a:cs typeface="Courier New"/>
              </a:rPr>
              <a:t>/</a:t>
            </a:r>
            <a:endParaRPr lang="en-US" sz="2800" dirty="0">
              <a:solidFill>
                <a:srgbClr val="3C94CD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Apache Security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is Secure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few vulnerabilities reported</a:t>
            </a:r>
          </a:p>
          <a:p>
            <a:r>
              <a:rPr lang="en-US" dirty="0" smtClean="0"/>
              <a:t>No critical vulnerabilities in 2.2.x</a:t>
            </a:r>
          </a:p>
          <a:p>
            <a:r>
              <a:rPr lang="en-US" dirty="0" smtClean="0"/>
              <a:t>Upgrade to any new release</a:t>
            </a:r>
          </a:p>
          <a:p>
            <a:pPr lvl="1"/>
            <a:r>
              <a:rPr lang="en-US" dirty="0" smtClean="0">
                <a:hlinkClick r:id="rId2"/>
              </a:rPr>
              <a:t>announce@httpd.apache.org</a:t>
            </a:r>
            <a:endParaRPr lang="en-US" dirty="0" smtClean="0"/>
          </a:p>
          <a:p>
            <a:r>
              <a:rPr lang="en-US" dirty="0" smtClean="0"/>
              <a:t>Default installation locked down</a:t>
            </a:r>
          </a:p>
          <a:p>
            <a:pPr lvl="1"/>
            <a:r>
              <a:rPr lang="en-US" dirty="0" smtClean="0"/>
              <a:t>But it doesn’t do a whole lot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5421868"/>
            <a:ext cx="853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800" dirty="0" err="1" smtClean="0">
                <a:latin typeface="Courier New"/>
                <a:cs typeface="Courier New"/>
                <a:hlinkClick r:id="rId3"/>
              </a:rPr>
              <a:t>http://httpd.apache.org/security/vulnerabilities-oval.xml</a:t>
            </a:r>
            <a:endParaRPr lang="en-US" sz="1800" dirty="0" smtClean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Security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 security problems to </a:t>
            </a:r>
            <a:r>
              <a:rPr lang="en-US" dirty="0" smtClean="0">
                <a:hlinkClick r:id="rId2"/>
              </a:rPr>
              <a:t>security@apache.org</a:t>
            </a:r>
            <a:endParaRPr lang="en-US" dirty="0" smtClean="0"/>
          </a:p>
          <a:p>
            <a:r>
              <a:rPr lang="en-US" dirty="0" smtClean="0"/>
              <a:t>Real vulnerabilities are assigned CVE number</a:t>
            </a:r>
          </a:p>
          <a:p>
            <a:r>
              <a:rPr lang="en-US" dirty="0" smtClean="0"/>
              <a:t>Vulnerabilities are classified, fixed</a:t>
            </a:r>
          </a:p>
          <a:p>
            <a:r>
              <a:rPr lang="en-US" dirty="0" smtClean="0"/>
              <a:t>New </a:t>
            </a:r>
            <a:r>
              <a:rPr lang="en-US" dirty="0" err="1" smtClean="0"/>
              <a:t>httpd</a:t>
            </a:r>
            <a:r>
              <a:rPr lang="en-US" dirty="0" smtClean="0"/>
              <a:t> version released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4876800"/>
            <a:ext cx="72492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  <a:hlinkClick r:id="rId3"/>
              </a:rPr>
              <a:t>http://httpd.apache.org/security_report.html</a:t>
            </a:r>
            <a:br>
              <a:rPr lang="en-US" sz="1800" dirty="0" smtClean="0">
                <a:latin typeface="Courier New"/>
                <a:cs typeface="Courier New"/>
                <a:hlinkClick r:id="rId3"/>
              </a:rPr>
            </a:br>
            <a:r>
              <a:rPr lang="en-US" sz="1800" dirty="0" smtClean="0">
                <a:latin typeface="Courier New"/>
                <a:cs typeface="Courier New"/>
                <a:hlinkClick r:id="rId4"/>
              </a:rPr>
              <a:t>http://cve.mitre.org/</a:t>
            </a:r>
            <a:r>
              <a:rPr lang="en-US" sz="1800" dirty="0" smtClean="0">
                <a:latin typeface="Courier New"/>
                <a:cs typeface="Courier New"/>
              </a:rPr>
              <a:t/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  <a:hlinkClick r:id="rId5"/>
              </a:rPr>
              <a:t>http://httpd.apache.org/security/impact_levels.html</a:t>
            </a:r>
            <a:r>
              <a:rPr lang="en-US" sz="1800" dirty="0" smtClean="0">
                <a:latin typeface="Courier New"/>
                <a:cs typeface="Courier New"/>
              </a:rPr>
              <a:t/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  <a:hlinkClick r:id="rId6"/>
              </a:rPr>
              <a:t>announce@apache.org</a:t>
            </a:r>
            <a:endParaRPr lang="en-US" sz="18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Deploying Apache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</a:t>
            </a:r>
            <a:r>
              <a:rPr lang="en-US" baseline="0" dirty="0" smtClean="0"/>
              <a:t> of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Apache installation</a:t>
            </a:r>
          </a:p>
          <a:p>
            <a:r>
              <a:rPr lang="en-US" dirty="0" smtClean="0"/>
              <a:t>Operating System</a:t>
            </a:r>
          </a:p>
          <a:p>
            <a:r>
              <a:rPr lang="en-US" dirty="0" smtClean="0"/>
              <a:t>Network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ways to install Apache</a:t>
            </a:r>
          </a:p>
          <a:p>
            <a:pPr lvl="1"/>
            <a:r>
              <a:rPr lang="en-US" dirty="0" smtClean="0"/>
              <a:t>Compile from source</a:t>
            </a:r>
          </a:p>
          <a:p>
            <a:pPr lvl="1"/>
            <a:r>
              <a:rPr lang="en-US" dirty="0" smtClean="0"/>
              <a:t>Install vendor-supplied package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The information discussed in this presentation is provided "as is" without warranties of any kind, either express or implied, including accuracy, fitness for a particular purpose, reliability, or availability. </a:t>
            </a:r>
          </a:p>
          <a:p>
            <a:endParaRPr lang="en-US" dirty="0" smtClean="0"/>
          </a:p>
          <a:p>
            <a:r>
              <a:rPr lang="en-US" dirty="0" smtClean="0"/>
              <a:t>It is your </a:t>
            </a:r>
            <a:r>
              <a:rPr lang="en-US" dirty="0" err="1" smtClean="0"/>
              <a:t>webserver</a:t>
            </a:r>
            <a:r>
              <a:rPr lang="en-US" dirty="0" smtClean="0"/>
              <a:t>, and you alone are responsible for its secure and reliable operation. If you are uncertain about your approach to hardening and protection, consult a security professional.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From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Apache Source</a:t>
            </a:r>
          </a:p>
          <a:p>
            <a:pPr lvl="1"/>
            <a:r>
              <a:rPr lang="en-US" dirty="0" smtClean="0">
                <a:hlinkClick r:id="rId2"/>
              </a:rPr>
              <a:t>http://httpd.apache.org/download.cgi</a:t>
            </a:r>
            <a:endParaRPr lang="en-US" dirty="0" smtClean="0"/>
          </a:p>
          <a:p>
            <a:pPr lvl="1"/>
            <a:r>
              <a:rPr lang="en-US" dirty="0" smtClean="0"/>
              <a:t>Verify signature on </a:t>
            </a:r>
            <a:r>
              <a:rPr lang="en-US" dirty="0" err="1" smtClean="0"/>
              <a:t>tarball</a:t>
            </a:r>
            <a:endParaRPr lang="en-US" dirty="0" smtClean="0"/>
          </a:p>
          <a:p>
            <a:r>
              <a:rPr lang="en-US" dirty="0" smtClean="0"/>
              <a:t>./configure …; make; </a:t>
            </a:r>
            <a:r>
              <a:rPr lang="en-US" dirty="0" err="1" smtClean="0"/>
              <a:t>su</a:t>
            </a:r>
            <a:r>
              <a:rPr lang="en-US" dirty="0" smtClean="0"/>
              <a:t> make install</a:t>
            </a:r>
          </a:p>
          <a:p>
            <a:pPr lvl="1"/>
            <a:r>
              <a:rPr lang="en-US" dirty="0" smtClean="0"/>
              <a:t>./configure --help</a:t>
            </a:r>
          </a:p>
          <a:p>
            <a:r>
              <a:rPr lang="en-US" dirty="0" smtClean="0"/>
              <a:t>Create apache user and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a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vendors offer packages</a:t>
            </a:r>
          </a:p>
          <a:p>
            <a:pPr lvl="1"/>
            <a:r>
              <a:rPr lang="en-US" dirty="0" smtClean="0"/>
              <a:t>Red Hat: </a:t>
            </a:r>
            <a:r>
              <a:rPr lang="en-US" dirty="0" err="1" smtClean="0"/>
              <a:t>httpd</a:t>
            </a:r>
            <a:r>
              <a:rPr lang="en-US" dirty="0" smtClean="0"/>
              <a:t> RPM</a:t>
            </a:r>
          </a:p>
          <a:p>
            <a:pPr lvl="1"/>
            <a:r>
              <a:rPr lang="en-US" dirty="0" err="1" smtClean="0"/>
              <a:t>Debian/Ubuntu</a:t>
            </a:r>
            <a:r>
              <a:rPr lang="en-US" dirty="0" smtClean="0"/>
              <a:t>: apache2 </a:t>
            </a:r>
          </a:p>
          <a:p>
            <a:pPr lvl="1"/>
            <a:r>
              <a:rPr lang="en-US" dirty="0" smtClean="0"/>
              <a:t>FreeBSD: /usr/ports/www/apache22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Patched for OS/</a:t>
            </a:r>
            <a:r>
              <a:rPr lang="en-US" dirty="0" err="1" smtClean="0"/>
              <a:t>Distro</a:t>
            </a:r>
            <a:endParaRPr lang="en-US" dirty="0" smtClean="0"/>
          </a:p>
          <a:p>
            <a:r>
              <a:rPr lang="en-US" dirty="0" smtClean="0"/>
              <a:t>Digitally signed</a:t>
            </a:r>
          </a:p>
          <a:p>
            <a:r>
              <a:rPr lang="en-US" dirty="0" smtClean="0"/>
              <a:t>Customized </a:t>
            </a:r>
            <a:r>
              <a:rPr lang="en-US" dirty="0" err="1" smtClean="0"/>
              <a:t>config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Package</a:t>
            </a:r>
            <a:r>
              <a:rPr lang="en-US" baseline="0" dirty="0" smtClean="0"/>
              <a:t>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Different approaches</a:t>
            </a:r>
          </a:p>
          <a:p>
            <a:pPr lvl="1"/>
            <a:r>
              <a:rPr lang="en-US" dirty="0" smtClean="0"/>
              <a:t>Packages, dependencies</a:t>
            </a:r>
          </a:p>
          <a:p>
            <a:pPr lvl="0"/>
            <a:r>
              <a:rPr lang="en-US" dirty="0" smtClean="0"/>
              <a:t>Directory structure variations</a:t>
            </a:r>
          </a:p>
          <a:p>
            <a:pPr lvl="1"/>
            <a:r>
              <a:rPr lang="en-US" dirty="0" smtClean="0"/>
              <a:t>Learn them</a:t>
            </a:r>
          </a:p>
          <a:p>
            <a:r>
              <a:rPr lang="en-US" dirty="0" smtClean="0"/>
              <a:t>Different versioning</a:t>
            </a:r>
          </a:p>
          <a:p>
            <a:r>
              <a:rPr lang="en-US" dirty="0" smtClean="0"/>
              <a:t>Custom configurations</a:t>
            </a:r>
          </a:p>
          <a:p>
            <a:r>
              <a:rPr lang="en-US" dirty="0" smtClean="0"/>
              <a:t>Automated updates</a:t>
            </a:r>
          </a:p>
          <a:p>
            <a:pPr lvl="1"/>
            <a:r>
              <a:rPr lang="en-US" dirty="0" smtClean="0"/>
              <a:t>Play well with other packages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Configuration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your own</a:t>
            </a:r>
          </a:p>
          <a:p>
            <a:r>
              <a:rPr lang="en-US" dirty="0" smtClean="0"/>
              <a:t>Disable unused modules</a:t>
            </a:r>
          </a:p>
          <a:p>
            <a:r>
              <a:rPr lang="en-US" dirty="0" smtClean="0"/>
              <a:t>Understand AAA directives</a:t>
            </a:r>
          </a:p>
          <a:p>
            <a:pPr lvl="1"/>
            <a:r>
              <a:rPr lang="en-US" dirty="0" smtClean="0"/>
              <a:t>And how they nest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Server:</a:t>
            </a:r>
            <a:r>
              <a:rPr lang="en-US" baseline="0" dirty="0" smtClean="0"/>
              <a:t> the Controversy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Yes:</a:t>
            </a:r>
          </a:p>
          <a:p>
            <a:pPr lvl="1"/>
            <a:r>
              <a:rPr lang="en-US" dirty="0" smtClean="0"/>
              <a:t>We’d like to fly our colors</a:t>
            </a:r>
          </a:p>
          <a:p>
            <a:pPr lvl="1"/>
            <a:r>
              <a:rPr lang="en-US" dirty="0" smtClean="0"/>
              <a:t>“They” will try anyway</a:t>
            </a:r>
          </a:p>
          <a:p>
            <a:r>
              <a:rPr lang="en-US" dirty="0" smtClean="0"/>
              <a:t>No:</a:t>
            </a:r>
          </a:p>
          <a:p>
            <a:pPr lvl="1"/>
            <a:r>
              <a:rPr lang="en-US" dirty="0" smtClean="0"/>
              <a:t>Slapper tested Server: header</a:t>
            </a:r>
          </a:p>
          <a:p>
            <a:pPr lvl="1"/>
            <a:r>
              <a:rPr lang="en-US" dirty="0" smtClean="0"/>
              <a:t>Don’t give “Them” anything</a:t>
            </a:r>
          </a:p>
          <a:p>
            <a:r>
              <a:rPr lang="en-US" dirty="0" smtClean="0"/>
              <a:t>Manipulate with </a:t>
            </a:r>
            <a:r>
              <a:rPr lang="en-US" dirty="0" err="1" smtClean="0"/>
              <a:t>ServerTokens</a:t>
            </a:r>
            <a:r>
              <a:rPr lang="en-US" dirty="0" smtClean="0"/>
              <a:t>, </a:t>
            </a:r>
            <a:r>
              <a:rPr lang="en-US" dirty="0" err="1" smtClean="0"/>
              <a:t>mod_headers</a:t>
            </a:r>
            <a:endParaRPr lang="en-US" dirty="0" smtClean="0"/>
          </a:p>
          <a:p>
            <a:r>
              <a:rPr lang="en-US" dirty="0" smtClean="0"/>
              <a:t>Totally change with </a:t>
            </a:r>
            <a:r>
              <a:rPr lang="en-US" dirty="0" err="1" smtClean="0"/>
              <a:t>ModSecurity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Look for world-writable directories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tmp</a:t>
            </a:r>
            <a:r>
              <a:rPr lang="en-US" dirty="0" smtClean="0"/>
              <a:t>, /</a:t>
            </a:r>
            <a:r>
              <a:rPr lang="en-US" dirty="0" err="1" smtClean="0"/>
              <a:t>usr/tmp</a:t>
            </a:r>
            <a:r>
              <a:rPr lang="en-US" dirty="0" smtClean="0"/>
              <a:t>, /</a:t>
            </a:r>
            <a:r>
              <a:rPr lang="en-US" dirty="0" err="1" smtClean="0"/>
              <a:t>var/tmp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Put on partition mounted -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noexec</a:t>
            </a:r>
            <a:r>
              <a:rPr lang="en-US" baseline="30000" dirty="0" smtClean="0"/>
              <a:t>(*)</a:t>
            </a:r>
            <a:endParaRPr lang="en-US" dirty="0" smtClean="0"/>
          </a:p>
          <a:p>
            <a:r>
              <a:rPr lang="en-US" dirty="0" smtClean="0"/>
              <a:t>Consider </a:t>
            </a:r>
            <a:r>
              <a:rPr lang="en-US" dirty="0" err="1" smtClean="0"/>
              <a:t>chroot</a:t>
            </a:r>
            <a:r>
              <a:rPr lang="en-US" dirty="0" smtClean="0"/>
              <a:t>, jail, zones</a:t>
            </a:r>
            <a:r>
              <a:rPr lang="en-US" baseline="30000" dirty="0" smtClean="0"/>
              <a:t>(*)</a:t>
            </a:r>
          </a:p>
          <a:p>
            <a:r>
              <a:rPr lang="en-US" dirty="0" smtClean="0"/>
              <a:t>Turn off unnecessary services</a:t>
            </a:r>
            <a:r>
              <a:rPr lang="en-US" baseline="30000" dirty="0" smtClean="0"/>
              <a:t>(*)</a:t>
            </a:r>
          </a:p>
          <a:p>
            <a:pPr lvl="1"/>
            <a:r>
              <a:rPr lang="en-US" dirty="0" smtClean="0"/>
              <a:t>Especially network listeners</a:t>
            </a:r>
          </a:p>
          <a:p>
            <a:r>
              <a:rPr lang="en-US" dirty="0" smtClean="0"/>
              <a:t>Don’t install -</a:t>
            </a:r>
            <a:r>
              <a:rPr lang="en-US" dirty="0" err="1" smtClean="0"/>
              <a:t>devel</a:t>
            </a:r>
            <a:r>
              <a:rPr lang="en-US" dirty="0" smtClean="0"/>
              <a:t> packages, compiler</a:t>
            </a:r>
            <a:r>
              <a:rPr lang="en-US" baseline="30000" dirty="0" smtClean="0"/>
              <a:t>(*)</a:t>
            </a:r>
          </a:p>
          <a:p>
            <a:r>
              <a:rPr lang="en-US" dirty="0" smtClean="0"/>
              <a:t>Consider diskless </a:t>
            </a:r>
            <a:r>
              <a:rPr lang="en-US" dirty="0" err="1" smtClean="0"/>
              <a:t>netboot</a:t>
            </a:r>
            <a:r>
              <a:rPr lang="en-US" dirty="0" smtClean="0"/>
              <a:t> for web heads</a:t>
            </a:r>
            <a:r>
              <a:rPr lang="en-US" baseline="30000" dirty="0" smtClean="0"/>
              <a:t>(*)</a:t>
            </a:r>
          </a:p>
          <a:p>
            <a:pPr lvl="1"/>
            <a:r>
              <a:rPr lang="en-US" dirty="0" smtClean="0"/>
              <a:t>Most of </a:t>
            </a:r>
            <a:r>
              <a:rPr lang="en-US" dirty="0" err="1" smtClean="0"/>
              <a:t>filesystem</a:t>
            </a:r>
            <a:r>
              <a:rPr lang="en-US" dirty="0" smtClean="0"/>
              <a:t> read-only</a:t>
            </a:r>
          </a:p>
          <a:p>
            <a:pPr lvl="1"/>
            <a:r>
              <a:rPr lang="en-US" dirty="0" smtClean="0"/>
              <a:t>Easy to recover from incidents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26066" y="5634335"/>
            <a:ext cx="5265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76288"/>
                </a:solidFill>
                <a:latin typeface="+mn-lt"/>
              </a:rPr>
              <a:t>(*) Not designed as a security feature</a:t>
            </a:r>
            <a:endParaRPr lang="en-US" dirty="0">
              <a:solidFill>
                <a:srgbClr val="276288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what you know!!!</a:t>
            </a:r>
          </a:p>
          <a:p>
            <a:r>
              <a:rPr lang="en-US" dirty="0" smtClean="0"/>
              <a:t>Pull Server Root out of install dir</a:t>
            </a:r>
          </a:p>
          <a:p>
            <a:pPr lvl="1"/>
            <a:r>
              <a:rPr lang="en-US" dirty="0" err="1" smtClean="0"/>
              <a:t>httpd</a:t>
            </a:r>
            <a:r>
              <a:rPr lang="en-US" dirty="0" smtClean="0"/>
              <a:t> -</a:t>
            </a:r>
            <a:r>
              <a:rPr lang="en-US" dirty="0" err="1" smtClean="0"/>
              <a:t>n</a:t>
            </a:r>
            <a:r>
              <a:rPr lang="en-US" dirty="0" smtClean="0"/>
              <a:t> Apache2.2 -</a:t>
            </a:r>
            <a:r>
              <a:rPr lang="en-US" dirty="0" err="1" smtClean="0"/>
              <a:t>d</a:t>
            </a:r>
            <a:r>
              <a:rPr lang="en-US" dirty="0" smtClean="0"/>
              <a:t> </a:t>
            </a:r>
            <a:r>
              <a:rPr lang="en-US" dirty="0" err="1" smtClean="0"/>
              <a:t>c:\mysite</a:t>
            </a:r>
            <a:r>
              <a:rPr lang="en-US" dirty="0" smtClean="0"/>
              <a:t> -</a:t>
            </a:r>
            <a:r>
              <a:rPr lang="en-US" dirty="0" err="1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reconfig</a:t>
            </a:r>
            <a:endParaRPr lang="en-US" dirty="0" smtClean="0"/>
          </a:p>
          <a:p>
            <a:r>
              <a:rPr lang="en-US" dirty="0" smtClean="0"/>
              <a:t>Create </a:t>
            </a:r>
            <a:r>
              <a:rPr lang="en-US" i="1" dirty="0" smtClean="0"/>
              <a:t>apache</a:t>
            </a:r>
            <a:r>
              <a:rPr lang="en-US" dirty="0" smtClean="0"/>
              <a:t> user</a:t>
            </a:r>
          </a:p>
          <a:p>
            <a:pPr lvl="1"/>
            <a:r>
              <a:rPr lang="en-US" dirty="0" smtClean="0"/>
              <a:t>Services run as SYSTEM user</a:t>
            </a:r>
          </a:p>
          <a:p>
            <a:pPr lvl="2"/>
            <a:r>
              <a:rPr lang="en-US" dirty="0" smtClean="0"/>
              <a:t>Can write to many directories</a:t>
            </a:r>
          </a:p>
          <a:p>
            <a:pPr lvl="1"/>
            <a:r>
              <a:rPr lang="en-US" dirty="0" smtClean="0"/>
              <a:t>Write access only to </a:t>
            </a:r>
            <a:r>
              <a:rPr lang="en-US" dirty="0" err="1" smtClean="0"/>
              <a:t>c:\mysite\logs</a:t>
            </a:r>
            <a:r>
              <a:rPr lang="en-US" i="1" dirty="0" smtClean="0"/>
              <a:t> </a:t>
            </a:r>
            <a:r>
              <a:rPr lang="en-US" dirty="0" smtClean="0"/>
              <a:t>subdirectory</a:t>
            </a:r>
          </a:p>
          <a:p>
            <a:pPr lvl="1"/>
            <a:r>
              <a:rPr lang="en-US" dirty="0" smtClean="0"/>
              <a:t>Let Apache2.2 Service log on as </a:t>
            </a:r>
            <a:r>
              <a:rPr lang="en-US" i="1" dirty="0" smtClean="0"/>
              <a:t>apache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 outgoing connections</a:t>
            </a:r>
          </a:p>
          <a:p>
            <a:pPr lvl="1"/>
            <a:r>
              <a:rPr lang="en-US" dirty="0" smtClean="0"/>
              <a:t>Web Server only serves incoming connections</a:t>
            </a:r>
          </a:p>
          <a:p>
            <a:r>
              <a:rPr lang="en-US" dirty="0" smtClean="0"/>
              <a:t>Minimize incoming connections</a:t>
            </a:r>
          </a:p>
          <a:p>
            <a:pPr lvl="1"/>
            <a:r>
              <a:rPr lang="en-US" dirty="0" smtClean="0"/>
              <a:t>Port 80, port 443</a:t>
            </a:r>
          </a:p>
          <a:p>
            <a:pPr lvl="1"/>
            <a:r>
              <a:rPr lang="en-US" dirty="0" err="1" smtClean="0"/>
              <a:t>ssh</a:t>
            </a:r>
            <a:r>
              <a:rPr lang="en-US" dirty="0" smtClean="0"/>
              <a:t>, </a:t>
            </a:r>
            <a:r>
              <a:rPr lang="en-US" dirty="0" err="1" smtClean="0"/>
              <a:t>sftp</a:t>
            </a:r>
            <a:r>
              <a:rPr lang="en-US" dirty="0" smtClean="0"/>
              <a:t>, etc. through</a:t>
            </a:r>
            <a:r>
              <a:rPr lang="en-US" baseline="0" dirty="0" smtClean="0"/>
              <a:t> bastion</a:t>
            </a:r>
            <a:endParaRPr lang="en-US" dirty="0" smtClean="0"/>
          </a:p>
          <a:p>
            <a:r>
              <a:rPr lang="en-US" dirty="0" smtClean="0"/>
              <a:t>Use firewall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Suggested DMZ Configuration</a:t>
            </a:r>
            <a:endParaRPr lang="en-US" dirty="0"/>
          </a:p>
        </p:txBody>
      </p:sp>
      <p:pic>
        <p:nvPicPr>
          <p:cNvPr id="4" name="Content Placeholder 3" descr="DMZ network chart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62800" y="1219200"/>
            <a:ext cx="6519200" cy="48013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I Need</a:t>
            </a:r>
            <a:r>
              <a:rPr lang="en-US" baseline="0" dirty="0" smtClean="0"/>
              <a:t> an Appliance?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Firewall, Application Firewall, IPS/IDS, …</a:t>
            </a:r>
          </a:p>
          <a:p>
            <a:r>
              <a:rPr lang="en-US" dirty="0" smtClean="0"/>
              <a:t>Useful but beware of limitations</a:t>
            </a:r>
          </a:p>
          <a:p>
            <a:r>
              <a:rPr lang="en-US" dirty="0" smtClean="0"/>
              <a:t>Build or buy?</a:t>
            </a:r>
          </a:p>
          <a:p>
            <a:pPr lvl="1"/>
            <a:r>
              <a:rPr lang="en-US" dirty="0" smtClean="0"/>
              <a:t>They cost $$, €€, ££</a:t>
            </a:r>
          </a:p>
          <a:p>
            <a:pPr lvl="1"/>
            <a:r>
              <a:rPr lang="en-US" dirty="0" smtClean="0"/>
              <a:t>Your time is also valuable</a:t>
            </a:r>
          </a:p>
          <a:p>
            <a:pPr lvl="1"/>
            <a:r>
              <a:rPr lang="en-US" dirty="0" smtClean="0"/>
              <a:t>Policy vs. Preference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own the </a:t>
            </a:r>
            <a:r>
              <a:rPr lang="en-US" dirty="0" err="1" smtClean="0"/>
              <a:t>box(es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You own the </a:t>
            </a:r>
            <a:r>
              <a:rPr lang="en-US" dirty="0" err="1" smtClean="0"/>
              <a:t>app(s</a:t>
            </a:r>
            <a:r>
              <a:rPr lang="en-US" dirty="0" smtClean="0"/>
              <a:t>)</a:t>
            </a:r>
          </a:p>
          <a:p>
            <a:r>
              <a:rPr lang="en-US" dirty="0" smtClean="0"/>
              <a:t>You maintain the software</a:t>
            </a:r>
          </a:p>
          <a:p>
            <a:r>
              <a:rPr lang="en-US" dirty="0" smtClean="0"/>
              <a:t>You monitor the network</a:t>
            </a:r>
          </a:p>
          <a:p>
            <a:r>
              <a:rPr lang="en-US" dirty="0" smtClean="0"/>
              <a:t>It’s vital to your business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371600"/>
            <a:ext cx="7391400" cy="2971800"/>
          </a:xfrm>
        </p:spPr>
        <p:txBody>
          <a:bodyPr/>
          <a:lstStyle/>
          <a:p>
            <a:r>
              <a:rPr lang="en-US" dirty="0" smtClean="0"/>
              <a:t>Web Application Firewall</a:t>
            </a:r>
          </a:p>
          <a:p>
            <a:r>
              <a:rPr lang="en-US" dirty="0" smtClean="0"/>
              <a:t>Runs Right Inside Apache</a:t>
            </a:r>
          </a:p>
          <a:p>
            <a:pPr lvl="1"/>
            <a:r>
              <a:rPr lang="en-US" dirty="0" smtClean="0"/>
              <a:t>Can see SSL session content</a:t>
            </a:r>
          </a:p>
          <a:p>
            <a:r>
              <a:rPr lang="en-US" dirty="0" smtClean="0"/>
              <a:t>Rule-based request filtering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434340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# Accept only digits in content length 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#</a:t>
            </a:r>
          </a:p>
          <a:p>
            <a:r>
              <a:rPr lang="en-US" sz="1600" dirty="0" err="1" smtClean="0">
                <a:latin typeface="Courier New"/>
                <a:cs typeface="Courier New"/>
              </a:rPr>
              <a:t>SecRule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REQUEST_HEADERS:Content</a:t>
            </a:r>
            <a:r>
              <a:rPr lang="en-US" sz="1600" dirty="0" smtClean="0">
                <a:latin typeface="Courier New"/>
                <a:cs typeface="Courier New"/>
              </a:rPr>
              <a:t>-Length "!^\</a:t>
            </a:r>
            <a:r>
              <a:rPr lang="en-US" sz="1600" dirty="0" err="1" smtClean="0">
                <a:latin typeface="Courier New"/>
                <a:cs typeface="Courier New"/>
              </a:rPr>
              <a:t>d</a:t>
            </a:r>
            <a:r>
              <a:rPr lang="en-US" sz="1600" dirty="0" smtClean="0">
                <a:latin typeface="Courier New"/>
                <a:cs typeface="Courier New"/>
              </a:rPr>
              <a:t>+$” \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  "deny,log,auditlog,status:400, \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msg:'Content</a:t>
            </a:r>
            <a:r>
              <a:rPr lang="en-US" sz="1600" dirty="0" smtClean="0">
                <a:latin typeface="Courier New"/>
                <a:cs typeface="Courier New"/>
              </a:rPr>
              <a:t>-Length HTTP header is not numeric', \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  severity:'2',id:'960016',tag:'PROTOCOL_VIOLATION/INVALID_HREQ'"</a:t>
            </a:r>
            <a:endParaRPr lang="en-US" sz="16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Application Security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Safest:</a:t>
            </a:r>
            <a:r>
              <a:rPr lang="en-US" baseline="0" dirty="0" smtClean="0"/>
              <a:t> Disconnected, turned off, buried…</a:t>
            </a:r>
          </a:p>
          <a:p>
            <a:r>
              <a:rPr lang="en-US" baseline="0" dirty="0" smtClean="0"/>
              <a:t>Next best: flat files</a:t>
            </a:r>
          </a:p>
          <a:p>
            <a:r>
              <a:rPr lang="en-US" baseline="0" dirty="0" smtClean="0"/>
              <a:t>Dynamic content: danger</a:t>
            </a:r>
          </a:p>
          <a:p>
            <a:r>
              <a:rPr lang="en-US" baseline="0" dirty="0" smtClean="0"/>
              <a:t>How to mitigate danger?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Restrict what can run</a:t>
            </a:r>
          </a:p>
          <a:p>
            <a:r>
              <a:rPr lang="en-US" dirty="0" smtClean="0"/>
              <a:t>Restrict what it can do</a:t>
            </a:r>
          </a:p>
          <a:p>
            <a:pPr lvl="1"/>
            <a:r>
              <a:rPr lang="en-US" dirty="0" smtClean="0"/>
              <a:t>Reach out to network?</a:t>
            </a:r>
          </a:p>
          <a:p>
            <a:pPr lvl="1"/>
            <a:r>
              <a:rPr lang="en-US" dirty="0" smtClean="0"/>
              <a:t>Write to the </a:t>
            </a:r>
            <a:r>
              <a:rPr lang="en-US" dirty="0" err="1" smtClean="0"/>
              <a:t>filesystem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Write to a database?</a:t>
            </a:r>
          </a:p>
          <a:p>
            <a:pPr lvl="1"/>
            <a:r>
              <a:rPr lang="en-US" dirty="0" smtClean="0"/>
              <a:t>Load scripts or modules?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Important Question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447800"/>
            <a:ext cx="7848600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3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Narrow"/>
              </a:rPr>
              <a:t>WHY?</a:t>
            </a:r>
            <a:endParaRPr lang="en-US" sz="23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Does your server have to “see” the net?</a:t>
            </a:r>
          </a:p>
          <a:p>
            <a:r>
              <a:rPr lang="en-US" dirty="0" smtClean="0"/>
              <a:t>Can users upload stuff that gets executed?</a:t>
            </a:r>
          </a:p>
          <a:p>
            <a:r>
              <a:rPr lang="en-US" dirty="0" smtClean="0"/>
              <a:t>Would </a:t>
            </a:r>
            <a:r>
              <a:rPr lang="en-US" dirty="0" err="1" smtClean="0"/>
              <a:t>httpd</a:t>
            </a:r>
            <a:r>
              <a:rPr lang="en-US" dirty="0" smtClean="0"/>
              <a:t> have to write to the </a:t>
            </a:r>
            <a:r>
              <a:rPr lang="en-US" dirty="0" err="1" smtClean="0"/>
              <a:t>filesystem</a:t>
            </a:r>
            <a:r>
              <a:rPr lang="en-US" dirty="0" smtClean="0"/>
              <a:t>?</a:t>
            </a:r>
          </a:p>
          <a:p>
            <a:r>
              <a:rPr lang="en-US" dirty="0" smtClean="0"/>
              <a:t>Would you expose anything but</a:t>
            </a:r>
            <a:r>
              <a:rPr lang="en-US" baseline="0" dirty="0" smtClean="0"/>
              <a:t> 80 and 443?</a:t>
            </a:r>
          </a:p>
          <a:p>
            <a:r>
              <a:rPr lang="en-US" dirty="0" smtClean="0"/>
              <a:t>Would you serve that URL?</a:t>
            </a:r>
          </a:p>
          <a:p>
            <a:r>
              <a:rPr lang="en-US" dirty="0" smtClean="0"/>
              <a:t>Would your OS</a:t>
            </a:r>
            <a:r>
              <a:rPr lang="en-US" baseline="0" dirty="0" smtClean="0"/>
              <a:t> execute </a:t>
            </a:r>
            <a:r>
              <a:rPr lang="en-US" baseline="0" dirty="0" err="1" smtClean="0"/>
              <a:t>untrusted</a:t>
            </a:r>
            <a:r>
              <a:rPr lang="en-US" baseline="0" dirty="0" smtClean="0"/>
              <a:t> code or scripts?</a:t>
            </a:r>
          </a:p>
          <a:p>
            <a:r>
              <a:rPr lang="en-US" baseline="0" dirty="0" smtClean="0"/>
              <a:t>Would your users be able to log in and edit through the front door?</a:t>
            </a:r>
          </a:p>
          <a:p>
            <a:r>
              <a:rPr lang="en-US" baseline="0" dirty="0" smtClean="0"/>
              <a:t>Does your site have to be served by a scripting engine?</a:t>
            </a:r>
          </a:p>
          <a:p>
            <a:r>
              <a:rPr lang="en-US" baseline="0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Privileges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76600" y="2133600"/>
            <a:ext cx="541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err="1" smtClean="0">
                <a:latin typeface="Courier New"/>
                <a:cs typeface="Courier New"/>
              </a:rPr>
              <a:t>Wordpress</a:t>
            </a:r>
            <a:r>
              <a:rPr lang="en-US" sz="1200" b="1" dirty="0" smtClean="0">
                <a:latin typeface="Courier New"/>
                <a:cs typeface="Courier New"/>
              </a:rPr>
              <a:t>:</a:t>
            </a:r>
            <a:r>
              <a:rPr lang="en-US" sz="1200" dirty="0" smtClean="0">
                <a:latin typeface="Courier New"/>
                <a:cs typeface="Courier New"/>
              </a:rPr>
              <a:t> GRANT ALL PRIVILEGES ON </a:t>
            </a:r>
            <a:r>
              <a:rPr lang="en-US" sz="1200" dirty="0" err="1" smtClean="0">
                <a:latin typeface="Courier New"/>
                <a:cs typeface="Courier New"/>
              </a:rPr>
              <a:t>databasename</a:t>
            </a:r>
            <a:r>
              <a:rPr lang="en-US" sz="1200" dirty="0" smtClean="0">
                <a:latin typeface="Courier New"/>
                <a:cs typeface="Courier New"/>
              </a:rPr>
              <a:t>.* TO "</a:t>
            </a:r>
            <a:r>
              <a:rPr lang="en-US" sz="1200" dirty="0" err="1" smtClean="0">
                <a:latin typeface="Courier New"/>
                <a:cs typeface="Courier New"/>
              </a:rPr>
              <a:t>wordpressusername"@"hostname</a:t>
            </a:r>
            <a:r>
              <a:rPr lang="en-US" sz="1200" dirty="0" smtClean="0">
                <a:latin typeface="Courier New"/>
                <a:cs typeface="Courier New"/>
              </a:rPr>
              <a:t>” IDENTIFIED BY "password";</a:t>
            </a:r>
            <a:endParaRPr lang="en-US" sz="1200" dirty="0">
              <a:latin typeface="Courier New"/>
              <a:cs typeface="Courier New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3011269"/>
            <a:ext cx="746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err="1" smtClean="0">
                <a:latin typeface="Courier New"/>
                <a:cs typeface="Courier New"/>
              </a:rPr>
              <a:t>Joomla</a:t>
            </a:r>
            <a:r>
              <a:rPr lang="en-US" sz="1800" b="1" dirty="0" smtClean="0">
                <a:latin typeface="Courier New"/>
                <a:cs typeface="Courier New"/>
              </a:rPr>
              <a:t> 1.5:</a:t>
            </a:r>
            <a:r>
              <a:rPr lang="en-US" sz="1800" dirty="0" smtClean="0">
                <a:latin typeface="Courier New"/>
                <a:cs typeface="Courier New"/>
              </a:rPr>
              <a:t> GRANT ALL PRIVILEGES ON </a:t>
            </a:r>
            <a:r>
              <a:rPr lang="en-US" sz="1800" dirty="0" err="1" smtClean="0">
                <a:latin typeface="Courier New"/>
                <a:cs typeface="Courier New"/>
              </a:rPr>
              <a:t>Joomla</a:t>
            </a:r>
            <a:r>
              <a:rPr lang="en-US" sz="1800" dirty="0" smtClean="0">
                <a:latin typeface="Courier New"/>
                <a:cs typeface="Courier New"/>
              </a:rPr>
              <a:t>.* TO </a:t>
            </a:r>
            <a:r>
              <a:rPr lang="en-US" sz="1800" dirty="0" err="1" smtClean="0">
                <a:latin typeface="Courier New"/>
                <a:cs typeface="Courier New"/>
              </a:rPr>
              <a:t>nobody@localhost</a:t>
            </a:r>
            <a:r>
              <a:rPr lang="en-US" sz="1800" dirty="0" smtClean="0">
                <a:latin typeface="Courier New"/>
                <a:cs typeface="Courier New"/>
              </a:rPr>
              <a:t> IDENTIFIED BY 'password';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4063424"/>
            <a:ext cx="67818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latin typeface="Courier New"/>
                <a:cs typeface="Courier New"/>
              </a:rPr>
              <a:t>Drupal</a:t>
            </a:r>
            <a:r>
              <a:rPr lang="en-US" sz="1600" b="1" dirty="0" smtClean="0">
                <a:latin typeface="Courier New"/>
                <a:cs typeface="Courier New"/>
              </a:rPr>
              <a:t>:</a:t>
            </a:r>
            <a:r>
              <a:rPr lang="en-US" sz="1600" dirty="0" smtClean="0">
                <a:latin typeface="Courier New"/>
                <a:cs typeface="Courier New"/>
              </a:rPr>
              <a:t> SELECT, INSERT, UPDATE, DELETE, CREATE, DROP, INDEX, ALTER, CREATE TEMPORARY TABLES, LOCK TABLES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7400" y="5036403"/>
            <a:ext cx="5791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/>
                <a:cs typeface="Courier New"/>
              </a:rPr>
              <a:t>Gallery 2: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mysql</a:t>
            </a:r>
            <a:r>
              <a:rPr lang="en-US" sz="1600" dirty="0" smtClean="0">
                <a:latin typeface="Courier New"/>
                <a:cs typeface="Courier New"/>
              </a:rPr>
              <a:t> gallery2 -</a:t>
            </a:r>
            <a:r>
              <a:rPr lang="en-US" sz="1600" dirty="0" err="1" smtClean="0">
                <a:latin typeface="Courier New"/>
                <a:cs typeface="Courier New"/>
              </a:rPr>
              <a:t>uroot</a:t>
            </a:r>
            <a:r>
              <a:rPr lang="en-US" sz="1600" dirty="0" smtClean="0">
                <a:latin typeface="Courier New"/>
                <a:cs typeface="Courier New"/>
              </a:rPr>
              <a:t> -</a:t>
            </a:r>
            <a:r>
              <a:rPr lang="en-US" sz="1600" dirty="0" err="1" smtClean="0">
                <a:latin typeface="Courier New"/>
                <a:cs typeface="Courier New"/>
              </a:rPr>
              <a:t>e"GRANT</a:t>
            </a:r>
            <a:r>
              <a:rPr lang="en-US" sz="1600" dirty="0" smtClean="0">
                <a:latin typeface="Courier New"/>
                <a:cs typeface="Courier New"/>
              </a:rPr>
              <a:t> ALL ON gallery2.* TO </a:t>
            </a:r>
            <a:r>
              <a:rPr lang="en-US" sz="1600" dirty="0" err="1" smtClean="0">
                <a:latin typeface="Courier New"/>
                <a:cs typeface="Courier New"/>
              </a:rPr>
              <a:t>username@localhost</a:t>
            </a:r>
            <a:r>
              <a:rPr lang="en-US" sz="1600" dirty="0" smtClean="0">
                <a:latin typeface="Courier New"/>
                <a:cs typeface="Courier New"/>
              </a:rPr>
              <a:t> IDENTIFIED BY 'password'”;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95400" y="14478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err="1" smtClean="0">
                <a:latin typeface="Courier New"/>
                <a:cs typeface="Courier New"/>
              </a:rPr>
              <a:t>Bugzilla</a:t>
            </a:r>
            <a:r>
              <a:rPr lang="en-US" sz="1200" b="1" dirty="0" smtClean="0">
                <a:latin typeface="Courier New"/>
                <a:cs typeface="Courier New"/>
              </a:rPr>
              <a:t>:</a:t>
            </a:r>
            <a:r>
              <a:rPr lang="en-US" sz="1200" dirty="0" smtClean="0">
                <a:latin typeface="Courier New"/>
                <a:cs typeface="Courier New"/>
              </a:rPr>
              <a:t> GRANT SELECT, INSERT, UPDATE, DELETE, INDEX, ALTER, CREATE, LOCK TABLES, CREATE TEMPORARY TABLES, DROP, REFERENCES ON bugs.* TO </a:t>
            </a:r>
            <a:r>
              <a:rPr lang="en-US" sz="1200" dirty="0" err="1" smtClean="0">
                <a:latin typeface="Courier New"/>
                <a:cs typeface="Courier New"/>
              </a:rPr>
              <a:t>bugs@localhost</a:t>
            </a:r>
            <a:r>
              <a:rPr lang="en-US" sz="1200" dirty="0" smtClean="0">
                <a:latin typeface="Courier New"/>
                <a:cs typeface="Courier New"/>
              </a:rPr>
              <a:t> IDENTIFIED BY '</a:t>
            </a:r>
            <a:r>
              <a:rPr lang="en-US" sz="1200" i="1" dirty="0" smtClean="0">
                <a:latin typeface="Courier New"/>
                <a:cs typeface="Courier New"/>
              </a:rPr>
              <a:t>$</a:t>
            </a:r>
            <a:r>
              <a:rPr lang="en-US" sz="1200" i="1" dirty="0" err="1" smtClean="0">
                <a:latin typeface="Courier New"/>
                <a:cs typeface="Courier New"/>
              </a:rPr>
              <a:t>db_pass</a:t>
            </a:r>
            <a:r>
              <a:rPr lang="en-US" sz="1200" i="1" dirty="0" smtClean="0">
                <a:latin typeface="Courier New"/>
                <a:cs typeface="Courier New"/>
              </a:rPr>
              <a:t>';</a:t>
            </a:r>
            <a:endParaRPr lang="en-US" sz="12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Privileges (2)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Line of defense!</a:t>
            </a:r>
          </a:p>
          <a:p>
            <a:r>
              <a:rPr lang="en-US" dirty="0" smtClean="0"/>
              <a:t>Apps written by coders</a:t>
            </a:r>
          </a:p>
          <a:p>
            <a:pPr lvl="1"/>
            <a:r>
              <a:rPr lang="en-US" dirty="0" smtClean="0"/>
              <a:t>Not </a:t>
            </a:r>
            <a:r>
              <a:rPr lang="en-US" dirty="0" err="1" smtClean="0"/>
              <a:t>DBAs</a:t>
            </a:r>
            <a:endParaRPr lang="en-US" dirty="0" smtClean="0"/>
          </a:p>
          <a:p>
            <a:pPr lvl="0"/>
            <a:r>
              <a:rPr lang="en-US" dirty="0" smtClean="0"/>
              <a:t>GRANT</a:t>
            </a:r>
            <a:r>
              <a:rPr lang="en-US" baseline="0" dirty="0" smtClean="0"/>
              <a:t> ALL PRIVILEGES</a:t>
            </a:r>
          </a:p>
          <a:p>
            <a:pPr lvl="1"/>
            <a:r>
              <a:rPr lang="en-US" dirty="0" smtClean="0"/>
              <a:t>Really?</a:t>
            </a:r>
          </a:p>
          <a:p>
            <a:pPr lvl="0"/>
            <a:r>
              <a:rPr lang="en-US" dirty="0" smtClean="0"/>
              <a:t>Separate schema</a:t>
            </a:r>
            <a:r>
              <a:rPr lang="en-US" baseline="0" dirty="0" smtClean="0"/>
              <a:t> definition from app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PHPIniDir</a:t>
            </a:r>
            <a:r>
              <a:rPr lang="en-US" dirty="0" smtClean="0"/>
              <a:t> directive specifies location of </a:t>
            </a:r>
            <a:r>
              <a:rPr lang="en-US" dirty="0" err="1" smtClean="0"/>
              <a:t>php.ini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Disable dangerous features:</a:t>
            </a:r>
          </a:p>
          <a:p>
            <a:pPr lvl="1"/>
            <a:r>
              <a:rPr lang="en-US" dirty="0" err="1" smtClean="0"/>
              <a:t>register_globals</a:t>
            </a:r>
            <a:r>
              <a:rPr lang="en-US" dirty="0" smtClean="0"/>
              <a:t> = Off</a:t>
            </a:r>
          </a:p>
          <a:p>
            <a:pPr lvl="1"/>
            <a:r>
              <a:rPr lang="en-US" dirty="0" err="1" smtClean="0"/>
              <a:t>allow_url_fopen</a:t>
            </a:r>
            <a:r>
              <a:rPr lang="en-US" dirty="0" smtClean="0"/>
              <a:t> = Off</a:t>
            </a:r>
          </a:p>
          <a:p>
            <a:pPr lvl="1"/>
            <a:r>
              <a:rPr lang="en-US" dirty="0" err="1" smtClean="0"/>
              <a:t>display_errors</a:t>
            </a:r>
            <a:r>
              <a:rPr lang="en-US" dirty="0" smtClean="0"/>
              <a:t> = Off (production)</a:t>
            </a:r>
          </a:p>
          <a:p>
            <a:pPr lvl="1"/>
            <a:r>
              <a:rPr lang="en-US" dirty="0" err="1" smtClean="0"/>
              <a:t>enable_dl</a:t>
            </a:r>
            <a:r>
              <a:rPr lang="en-US" dirty="0" smtClean="0"/>
              <a:t> = Off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and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Be on Announcements lists</a:t>
            </a:r>
          </a:p>
          <a:p>
            <a:r>
              <a:rPr lang="en-US" smtClean="0"/>
              <a:t>Update as needed</a:t>
            </a:r>
          </a:p>
          <a:p>
            <a:r>
              <a:rPr lang="en-US" smtClean="0"/>
              <a:t>Consider packages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8738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259434" y="228600"/>
            <a:ext cx="7884565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Case Studies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Ryan C. Barnett, </a:t>
            </a:r>
            <a:r>
              <a:rPr lang="en-US" sz="2800" i="1" dirty="0"/>
              <a:t>Preventing Web Attacks With Apache</a:t>
            </a:r>
            <a:r>
              <a:rPr lang="en-US" sz="2800" dirty="0"/>
              <a:t>, 0-321-32128-6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Ivan </a:t>
            </a:r>
            <a:r>
              <a:rPr lang="en-US" sz="2800" dirty="0" err="1"/>
              <a:t>Ristic</a:t>
            </a:r>
            <a:r>
              <a:rPr lang="en-US" sz="2800" dirty="0"/>
              <a:t>, </a:t>
            </a:r>
            <a:r>
              <a:rPr lang="en-US" sz="2800" i="1" dirty="0"/>
              <a:t>Apache Security</a:t>
            </a:r>
            <a:r>
              <a:rPr lang="en-US" sz="2800" dirty="0"/>
              <a:t>, 978-</a:t>
            </a:r>
            <a:r>
              <a:rPr lang="en-US" sz="2800" dirty="0" smtClean="0"/>
              <a:t>0596007249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Tony </a:t>
            </a:r>
            <a:r>
              <a:rPr lang="en-US" sz="2800" dirty="0" err="1" smtClean="0"/>
              <a:t>Mobily</a:t>
            </a:r>
            <a:r>
              <a:rPr lang="en-US" sz="2800" dirty="0" smtClean="0"/>
              <a:t>, </a:t>
            </a:r>
            <a:r>
              <a:rPr lang="en-US" sz="2800" i="1" dirty="0" smtClean="0"/>
              <a:t>Hardening Apache</a:t>
            </a:r>
            <a:r>
              <a:rPr lang="en-US" sz="2800" dirty="0" smtClean="0"/>
              <a:t>, 978-1590593783</a:t>
            </a:r>
          </a:p>
          <a:p>
            <a:pPr>
              <a:lnSpc>
                <a:spcPct val="90000"/>
              </a:lnSpc>
            </a:pPr>
            <a:r>
              <a:rPr lang="en-US" sz="2800" i="1" dirty="0">
                <a:hlinkClick r:id="rId2"/>
              </a:rPr>
              <a:t>http://httpd.apache.org/security_report.html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i="1" dirty="0">
                <a:hlinkClick r:id="rId3"/>
              </a:rPr>
              <a:t>http://www.cisecurity.org/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Mike Andrews and James A. Whittaker, H</a:t>
            </a:r>
            <a:r>
              <a:rPr lang="en-US" sz="2800" i="1" dirty="0"/>
              <a:t>ow to Break Web Software,</a:t>
            </a:r>
            <a:r>
              <a:rPr lang="en-US" sz="2800" dirty="0"/>
              <a:t> 0-321-36944-0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hlinkClick r:id="rId4"/>
              </a:rPr>
              <a:t>http://www.owasp.org/</a:t>
            </a:r>
            <a:r>
              <a:rPr lang="en-US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Conference Road Map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Christian Wenz – Web Application Security Bootcamp (training)</a:t>
            </a:r>
          </a:p>
          <a:p>
            <a:pPr>
              <a:lnSpc>
                <a:spcPct val="90000"/>
              </a:lnSpc>
            </a:pPr>
            <a:r>
              <a:rPr lang="en-US" sz="2800"/>
              <a:t>Ivan Ristic – Web Intrusion Detection with ModSecurity</a:t>
            </a:r>
          </a:p>
          <a:p>
            <a:pPr>
              <a:lnSpc>
                <a:spcPct val="90000"/>
              </a:lnSpc>
            </a:pPr>
            <a:r>
              <a:rPr lang="en-US" sz="2800"/>
              <a:t>Christian Wenz – Web Application Security With/Despite Web 2.0</a:t>
            </a:r>
          </a:p>
          <a:p>
            <a:pPr>
              <a:lnSpc>
                <a:spcPct val="90000"/>
              </a:lnSpc>
            </a:pPr>
            <a:r>
              <a:rPr lang="en-US" sz="2800"/>
              <a:t>Joe Orton – Kerberos and Single Sign-on with HTTP</a:t>
            </a:r>
          </a:p>
          <a:p>
            <a:pPr>
              <a:lnSpc>
                <a:spcPct val="90000"/>
              </a:lnSpc>
            </a:pPr>
            <a:r>
              <a:rPr lang="en-US" sz="2800"/>
              <a:t>Alex Karasulu – Apache TripleSec: Strong (2-factor) Mobile Identity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276600"/>
            <a:ext cx="7924800" cy="1752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Courier New"/>
                <a:cs typeface="Courier New"/>
              </a:rPr>
              <a:t>http://people.apache.org/~sctemme/ApconEU2008/Hardening%20Enterprise%20Apache.pptx</a:t>
            </a:r>
            <a:endParaRPr lang="en-US" sz="20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Threat Model</a:t>
            </a:r>
          </a:p>
          <a:p>
            <a:r>
              <a:rPr lang="en-US"/>
              <a:t>Apache HTTP Server Security</a:t>
            </a:r>
          </a:p>
          <a:p>
            <a:r>
              <a:rPr lang="en-US"/>
              <a:t>Deploying Apache</a:t>
            </a:r>
          </a:p>
          <a:p>
            <a:r>
              <a:rPr lang="en-US"/>
              <a:t>Application Security</a:t>
            </a:r>
          </a:p>
          <a:p>
            <a:r>
              <a:rPr lang="en-US"/>
              <a:t>Case Studies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Threat Model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Gets Attacked?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Everyone!</a:t>
            </a:r>
          </a:p>
          <a:p>
            <a:r>
              <a:rPr lang="en-US" dirty="0" smtClean="0"/>
              <a:t>Just because you’re small…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Threat Matrix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95400" y="1371600"/>
          <a:ext cx="7391400" cy="249936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905000"/>
                <a:gridCol w="1371600"/>
                <a:gridCol w="1158240"/>
                <a:gridCol w="1478280"/>
                <a:gridCol w="147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Vandalism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€€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Theft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Criminals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[DD]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[P]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(ex) Employees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Competitors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[Df]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[I]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Political adversaries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[Df]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Script Kiddies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[Df] [DD]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4038600"/>
            <a:ext cx="424690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+mn-lt"/>
              </a:rPr>
              <a:t>[P]: Privilege Escalation</a:t>
            </a:r>
          </a:p>
          <a:p>
            <a:r>
              <a:rPr lang="en-US" sz="2000">
                <a:latin typeface="+mn-lt"/>
              </a:rPr>
              <a:t>[I]: Code Injection</a:t>
            </a:r>
          </a:p>
          <a:p>
            <a:r>
              <a:rPr lang="en-US" sz="2000">
                <a:latin typeface="+mn-lt"/>
              </a:rPr>
              <a:t>[DD]: (Distributed) Denial of Service</a:t>
            </a:r>
          </a:p>
          <a:p>
            <a:r>
              <a:rPr lang="en-US" sz="2000">
                <a:latin typeface="+mn-lt"/>
              </a:rPr>
              <a:t>[Df]: Defacement</a:t>
            </a:r>
          </a:p>
          <a:p>
            <a:r>
              <a:rPr lang="en-US" sz="2000">
                <a:latin typeface="+mn-lt"/>
              </a:rPr>
              <a:t>…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Attacks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Criminals</a:t>
            </a:r>
          </a:p>
          <a:p>
            <a:r>
              <a:rPr lang="en-US" dirty="0" smtClean="0"/>
              <a:t>Disgruntled Employees</a:t>
            </a:r>
          </a:p>
          <a:p>
            <a:r>
              <a:rPr lang="en-US" dirty="0" smtClean="0"/>
              <a:t>Ex Employees</a:t>
            </a:r>
          </a:p>
          <a:p>
            <a:r>
              <a:rPr lang="en-US" dirty="0" smtClean="0"/>
              <a:t>Competitors</a:t>
            </a:r>
          </a:p>
          <a:p>
            <a:r>
              <a:rPr lang="en-US" dirty="0" smtClean="0"/>
              <a:t>Script Kiddies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aker Slide Template Master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990033"/>
      </a:accent2>
      <a:accent3>
        <a:srgbClr val="FFFFFF"/>
      </a:accent3>
      <a:accent4>
        <a:srgbClr val="000000"/>
      </a:accent4>
      <a:accent5>
        <a:srgbClr val="DAEDEF"/>
      </a:accent5>
      <a:accent6>
        <a:srgbClr val="8A002D"/>
      </a:accent6>
      <a:hlink>
        <a:srgbClr val="990033"/>
      </a:hlink>
      <a:folHlink>
        <a:srgbClr val="990033"/>
      </a:folHlink>
    </a:clrScheme>
    <a:fontScheme name="Speaker Slide Template Maste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10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100" charset="0"/>
          </a:defRPr>
        </a:defPPr>
      </a:lstStyle>
    </a:lnDef>
  </a:objectDefaults>
  <a:extraClrSchemeLst>
    <a:extraClrScheme>
      <a:clrScheme name="Speaker Slide Template Maste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eaker Slide Template Master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eaker Slide Template Master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eaker Slide Template Master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eaker Slide Template Master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eaker Slide Template Master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eaker Slide Template Master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eaker Slide Template Master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eaker Slide Template Master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eaker Slide Template Master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eaker Slide Template Master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eaker Slide Template Master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Graymalkin:Applications:Microsoft Office 2004:Templates:My Templates:Speaker Slide Template Masters.pot</Template>
  <TotalTime>11818</TotalTime>
  <Words>1679</Words>
  <Application>Microsoft PowerPoint</Application>
  <PresentationFormat>On-screen Show (4:3)</PresentationFormat>
  <Paragraphs>267</Paragraphs>
  <Slides>43</Slides>
  <Notes>6</Notes>
  <HiddenSlides>2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Speaker Slide Template Masters</vt:lpstr>
      <vt:lpstr>Hardening Enterprise Apache Installations</vt:lpstr>
      <vt:lpstr>Disclaimer</vt:lpstr>
      <vt:lpstr>Enterprise?</vt:lpstr>
      <vt:lpstr>Slide 4</vt:lpstr>
      <vt:lpstr>Agenda</vt:lpstr>
      <vt:lpstr>The Threat Model</vt:lpstr>
      <vt:lpstr>Who Gets Attacked?</vt:lpstr>
      <vt:lpstr>Threat Matrix</vt:lpstr>
      <vt:lpstr>Who Attacks You?</vt:lpstr>
      <vt:lpstr>Why Do They Attack?</vt:lpstr>
      <vt:lpstr>Types of Attacks</vt:lpstr>
      <vt:lpstr>Attack Vectors</vt:lpstr>
      <vt:lpstr>OWASP Top Ten</vt:lpstr>
      <vt:lpstr>Apache Security</vt:lpstr>
      <vt:lpstr>Apache is Secure</vt:lpstr>
      <vt:lpstr>Apache Security Process</vt:lpstr>
      <vt:lpstr>Deploying Apache</vt:lpstr>
      <vt:lpstr>Points of Attention</vt:lpstr>
      <vt:lpstr>Apache Installation</vt:lpstr>
      <vt:lpstr>Install From Source</vt:lpstr>
      <vt:lpstr>Install a Package</vt:lpstr>
      <vt:lpstr>Package Considerations</vt:lpstr>
      <vt:lpstr>Apache Configuration Tips</vt:lpstr>
      <vt:lpstr>Server: the Controversy</vt:lpstr>
      <vt:lpstr>OS Configuration</vt:lpstr>
      <vt:lpstr>Windows</vt:lpstr>
      <vt:lpstr>Infrastructure</vt:lpstr>
      <vt:lpstr>Suggested DMZ Configuration</vt:lpstr>
      <vt:lpstr>Do I Need an Appliance?</vt:lpstr>
      <vt:lpstr>ModSecurity</vt:lpstr>
      <vt:lpstr>Application Security</vt:lpstr>
      <vt:lpstr>Considerations</vt:lpstr>
      <vt:lpstr>Common Sense</vt:lpstr>
      <vt:lpstr>An Important Question</vt:lpstr>
      <vt:lpstr>Why…</vt:lpstr>
      <vt:lpstr>Database Privileges</vt:lpstr>
      <vt:lpstr>Database Privileges (2)</vt:lpstr>
      <vt:lpstr>PHP Configuration</vt:lpstr>
      <vt:lpstr>Software and Libraries</vt:lpstr>
      <vt:lpstr>Case Studies</vt:lpstr>
      <vt:lpstr>Further Reading</vt:lpstr>
      <vt:lpstr>Conference Road Map</vt:lpstr>
      <vt:lpstr>Thank You</vt:lpstr>
    </vt:vector>
  </TitlesOfParts>
  <Manager/>
  <Company>nCipher, Inc.</Company>
  <LinksUpToDate>false</LinksUpToDate>
  <SharedDoc>false</SharedDoc>
  <HyperlinkBase/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Hardening Enterprise Apache Installations</dc:title>
  <dc:subject/>
  <dc:creator>Sander Temme</dc:creator>
  <cp:keywords/>
  <dc:description/>
  <cp:lastModifiedBy>Sander Temme</cp:lastModifiedBy>
  <cp:revision>281</cp:revision>
  <dcterms:created xsi:type="dcterms:W3CDTF">2008-04-09T21:56:22Z</dcterms:created>
  <dcterms:modified xsi:type="dcterms:W3CDTF">2008-04-10T09:33:11Z</dcterms:modified>
  <cp:category/>
</cp:coreProperties>
</file>