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7" r:id="rId5"/>
    <p:sldId id="268" r:id="rId6"/>
    <p:sldId id="276" r:id="rId7"/>
    <p:sldId id="277" r:id="rId8"/>
    <p:sldId id="287" r:id="rId9"/>
    <p:sldId id="288" r:id="rId10"/>
    <p:sldId id="262" r:id="rId11"/>
    <p:sldId id="263" r:id="rId12"/>
    <p:sldId id="264" r:id="rId13"/>
    <p:sldId id="265" r:id="rId14"/>
    <p:sldId id="266" r:id="rId15"/>
    <p:sldId id="261" r:id="rId16"/>
    <p:sldId id="260" r:id="rId17"/>
    <p:sldId id="269" r:id="rId18"/>
    <p:sldId id="273" r:id="rId19"/>
    <p:sldId id="284" r:id="rId20"/>
    <p:sldId id="272" r:id="rId21"/>
    <p:sldId id="279" r:id="rId22"/>
    <p:sldId id="280" r:id="rId23"/>
    <p:sldId id="289" r:id="rId24"/>
    <p:sldId id="290" r:id="rId25"/>
    <p:sldId id="281" r:id="rId26"/>
    <p:sldId id="282" r:id="rId27"/>
    <p:sldId id="294" r:id="rId28"/>
    <p:sldId id="295" r:id="rId29"/>
    <p:sldId id="296" r:id="rId30"/>
    <p:sldId id="297" r:id="rId31"/>
    <p:sldId id="286" r:id="rId32"/>
    <p:sldId id="270" r:id="rId33"/>
    <p:sldId id="271" r:id="rId34"/>
    <p:sldId id="291" r:id="rId35"/>
    <p:sldId id="293" r:id="rId36"/>
    <p:sldId id="258" r:id="rId37"/>
    <p:sldId id="275" r:id="rId38"/>
    <p:sldId id="27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7011" autoAdjust="0"/>
    <p:restoredTop sz="90929"/>
  </p:normalViewPr>
  <p:slideViewPr>
    <p:cSldViewPr>
      <p:cViewPr varScale="1">
        <p:scale>
          <a:sx n="92" d="100"/>
          <a:sy n="92" d="100"/>
        </p:scale>
        <p:origin x="-1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A1F86C-ECEA-4BA4-9447-3165DDA6A2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9790BA-79FD-484C-A2E4-BB49BD2A3E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C186B-FF64-48D7-B092-0372051E2EEE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D112C-0163-48AE-908F-E3455E44A953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096A-BF30-4968-B871-283F3E9FB105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D686A-FD60-462A-B788-315238FD980B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63146-5BB9-4D42-BDEF-2D7C01CA7193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C36A6-CF1F-44D2-BF81-BF9317B0D9BC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DFF82-7607-4059-AC98-F9352FBB05B7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E8D84-E00D-4BC4-ABD2-E4C074D635AA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56DA1-7046-49F4-9CD7-9276528910EE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04A78-95E9-4DFF-918C-A5F955FB3DA2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1F715-F466-44BA-A2AA-C94B65E47D61}" type="slidenum">
              <a:rPr lang="en-US"/>
              <a:pPr/>
              <a:t>19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E0C6-7B72-4889-BAD7-C1E2B5B0B8E2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D2896-7D16-4B00-83EE-371B3B1EEED6}" type="slidenum">
              <a:rPr lang="en-US"/>
              <a:pPr/>
              <a:t>20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A3992-B50C-4425-8445-0081B168DAD5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20EDF-892A-4C64-9533-A7A763895C78}" type="slidenum">
              <a:rPr lang="en-US"/>
              <a:pPr/>
              <a:t>22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FA790-430F-40E5-9EB6-6099C9931E2B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68F61-3416-4652-AD93-A1FE9581066A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B0E1F-D1B8-45E6-8737-06F4A2B2876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56AF5-2CA5-435B-89E5-36FD14509BDF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0E29E-0E31-47EA-9640-9A0B260158E8}" type="slidenum">
              <a:rPr lang="en-US">
                <a:latin typeface="Times" pitchFamily="92" charset="0"/>
              </a:rPr>
              <a:pPr/>
              <a:t>27</a:t>
            </a:fld>
            <a:endParaRPr lang="en-US">
              <a:latin typeface="Times" pitchFamily="92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9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9AC3-3F2D-439E-8123-50159E81864C}" type="slidenum">
              <a:rPr lang="en-US">
                <a:latin typeface="Times" pitchFamily="92" charset="0"/>
              </a:rPr>
              <a:pPr/>
              <a:t>28</a:t>
            </a:fld>
            <a:endParaRPr lang="en-US">
              <a:latin typeface="Times" pitchFamily="92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9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9B91C-ADAA-49E9-A9BD-406BF4B1CFB3}" type="slidenum">
              <a:rPr lang="en-US">
                <a:latin typeface="Times" pitchFamily="92" charset="0"/>
              </a:rPr>
              <a:pPr/>
              <a:t>29</a:t>
            </a:fld>
            <a:endParaRPr lang="en-US">
              <a:latin typeface="Times" pitchFamily="92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9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A8B9D-CFB3-48A1-B5F3-775EBCC61EBE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394A8-97BF-4C57-BD18-7B7E2C111C9F}" type="slidenum">
              <a:rPr lang="en-US">
                <a:latin typeface="Times" pitchFamily="92" charset="0"/>
              </a:rPr>
              <a:pPr/>
              <a:t>30</a:t>
            </a:fld>
            <a:endParaRPr lang="en-US">
              <a:latin typeface="Times" pitchFamily="92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9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A5526-3E88-4A71-829D-635DD77047AE}" type="slidenum">
              <a:rPr lang="en-US"/>
              <a:pPr/>
              <a:t>31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73D6D-5973-4414-9236-0264BB2BFDA5}" type="slidenum">
              <a:rPr lang="en-US"/>
              <a:pPr/>
              <a:t>32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01D57-4EA9-44F7-A062-8EEF3C18646D}" type="slidenum">
              <a:rPr lang="en-US"/>
              <a:pPr/>
              <a:t>33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5106D-3BD0-4817-8A0A-31705E798244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43213-0F9E-4002-9366-B5663EBD2DC5}" type="slidenum">
              <a:rPr lang="en-US"/>
              <a:pPr/>
              <a:t>37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BD771-78F1-4CB6-AB99-00FB780EDC9E}" type="slidenum">
              <a:rPr lang="en-US"/>
              <a:pPr/>
              <a:t>38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60051-26B9-453B-A5B6-CFC32F38E074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85BB2-18D7-4172-9168-8595A098314C}" type="slidenum">
              <a:rPr lang="en-US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B09C8-44FB-45AC-93D8-73A1A1EAFC38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BCA94-E60B-48B2-9BC6-1A2B0397C24E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B2329-6126-4396-B1C0-1FACBDD14454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FE705-0F6D-403E-8FC7-70E375398F13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99ED0-A9EB-4FF7-BBAC-D2B0B7EB2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18478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911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8D6F-9438-4187-965E-9A7195386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749F-24FC-496B-8AC7-64178F7BA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16CDC-8ABE-4744-9E3A-A4C87B53C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71600"/>
            <a:ext cx="3619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371600"/>
            <a:ext cx="3619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F2611-06DF-4B53-B88F-19D7A3F7E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D323-0132-44C7-B137-A01D2110A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11BD-9EC3-40BC-9564-774845B65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F302-9AA5-4D83-AA6C-990C31F88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18EF-CD01-4AA2-AB53-969151688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DB669-39C4-470D-9EBA-276F312FD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2B1A32-478D-4F02-9579-ADB07FA1BC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76288"/>
          </a:solidFill>
          <a:latin typeface="Arial" pitchFamily="9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7628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E77D23"/>
          </a:solidFill>
          <a:latin typeface="+mn-lt"/>
          <a:ea typeface="ＭＳ Ｐゴシック" pitchFamily="9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76288"/>
          </a:solidFill>
          <a:latin typeface="+mn-lt"/>
          <a:ea typeface="ＭＳ Ｐゴシック" pitchFamily="9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E77D23"/>
          </a:solidFill>
          <a:latin typeface="Times New Roman" pitchFamily="92" charset="0"/>
          <a:ea typeface="ＭＳ Ｐゴシック" pitchFamily="9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6288"/>
          </a:solidFill>
          <a:latin typeface="Times New Roman" pitchFamily="92" charset="0"/>
          <a:ea typeface="ＭＳ Ｐゴシック" pitchFamily="9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6288"/>
          </a:solidFill>
          <a:latin typeface="Times New Roman" pitchFamily="92" charset="0"/>
          <a:ea typeface="ＭＳ Ｐゴシック" pitchFamily="9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6288"/>
          </a:solidFill>
          <a:latin typeface="Times New Roman" pitchFamily="92" charset="0"/>
          <a:ea typeface="ＭＳ Ｐゴシック" pitchFamily="9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6288"/>
          </a:solidFill>
          <a:latin typeface="Times New Roman" pitchFamily="92" charset="0"/>
          <a:ea typeface="ＭＳ Ｐゴシック" pitchFamily="9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6288"/>
          </a:solidFill>
          <a:latin typeface="Times New Roman" pitchFamily="92" charset="0"/>
          <a:ea typeface="ＭＳ Ｐゴシック" pitchFamily="9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5" Type="http://schemas.openxmlformats.org/officeDocument/2006/relationships/image" Target="../media/image9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Apache Performance Tuning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Part 2: Scaling Out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9800" y="4572000"/>
            <a:ext cx="529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Trebuchet MS" pitchFamily="92" charset="0"/>
              </a:rPr>
              <a:t>Sander Temme &lt;sander@temme.net&gt;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Balancing Schemes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DNS Tricks</a:t>
            </a:r>
          </a:p>
          <a:p>
            <a:r>
              <a:rPr lang="en-US"/>
              <a:t>Peer Server Pools</a:t>
            </a:r>
          </a:p>
          <a:p>
            <a:pPr lvl="1"/>
            <a:r>
              <a:rPr lang="en-US"/>
              <a:t>Network Load Balancing (Win2k3)</a:t>
            </a:r>
          </a:p>
          <a:p>
            <a:pPr lvl="1"/>
            <a:r>
              <a:rPr lang="en-US"/>
              <a:t>Wackamole</a:t>
            </a:r>
          </a:p>
          <a:p>
            <a:r>
              <a:rPr lang="en-US"/>
              <a:t>Load Balancing Appliance</a:t>
            </a:r>
          </a:p>
          <a:p>
            <a:pPr lvl="1"/>
            <a:r>
              <a:rPr lang="en-US"/>
              <a:t>Box from F5, Juniper, Cisco, Foundry, …</a:t>
            </a:r>
          </a:p>
          <a:p>
            <a:pPr lvl="1"/>
            <a:r>
              <a:rPr lang="en-US"/>
              <a:t>Linux Virtual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Round-Robin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Easy!</a:t>
            </a:r>
          </a:p>
          <a:p>
            <a:r>
              <a:rPr lang="en-US"/>
              <a:t>Multiple A Records in DNS Zone File</a:t>
            </a:r>
          </a:p>
          <a:p>
            <a:r>
              <a:rPr lang="en-US"/>
              <a:t>Not Smart:</a:t>
            </a:r>
          </a:p>
          <a:p>
            <a:pPr lvl="1"/>
            <a:r>
              <a:rPr lang="en-US"/>
              <a:t>DNS Lookups are cached</a:t>
            </a:r>
          </a:p>
          <a:p>
            <a:pPr lvl="1"/>
            <a:r>
              <a:rPr lang="en-US"/>
              <a:t>Load on Server</a:t>
            </a:r>
          </a:p>
          <a:p>
            <a:pPr lvl="1"/>
            <a:r>
              <a:rPr lang="en-US"/>
              <a:t>Server Outage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Zone File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17613" y="1295400"/>
            <a:ext cx="76977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>
                <a:latin typeface="Courier New" pitchFamily="92" charset="0"/>
              </a:rPr>
              <a:t>scalingout.org. 86400 IN SOA ns.scalingout.org. sctemme.scalingout.org. (</a:t>
            </a:r>
          </a:p>
          <a:p>
            <a:r>
              <a:rPr lang="en-US" sz="1300">
                <a:latin typeface="Courier New" pitchFamily="92" charset="0"/>
              </a:rPr>
              <a:t>           2006051401 ; Serial                        </a:t>
            </a:r>
          </a:p>
          <a:p>
            <a:r>
              <a:rPr lang="en-US" sz="1300">
                <a:latin typeface="Courier New" pitchFamily="92" charset="0"/>
              </a:rPr>
              <a:t>           86400      ; refresh (1 day)</a:t>
            </a:r>
          </a:p>
          <a:p>
            <a:r>
              <a:rPr lang="en-US" sz="1300">
                <a:latin typeface="Courier New" pitchFamily="92" charset="0"/>
              </a:rPr>
              <a:t>           7200       ; retry  (2 hours)</a:t>
            </a:r>
          </a:p>
          <a:p>
            <a:r>
              <a:rPr lang="en-US" sz="1300">
                <a:latin typeface="Courier New" pitchFamily="92" charset="0"/>
              </a:rPr>
              <a:t>           8640000    ; expire (10 days)</a:t>
            </a:r>
          </a:p>
          <a:p>
            <a:r>
              <a:rPr lang="en-US" sz="1300">
                <a:latin typeface="Courier New" pitchFamily="92" charset="0"/>
              </a:rPr>
              <a:t>           86400 )    ; minimum (1 day)</a:t>
            </a:r>
          </a:p>
          <a:p>
            <a:endParaRPr lang="en-US" sz="1300">
              <a:latin typeface="Courier New" pitchFamily="92" charset="0"/>
            </a:endParaRPr>
          </a:p>
          <a:p>
            <a:r>
              <a:rPr lang="en-US" sz="1300">
                <a:latin typeface="Courier New" pitchFamily="92" charset="0"/>
              </a:rPr>
              <a:t>scalingout.org.     IN      NS      bagheera.scalingout.org.</a:t>
            </a:r>
          </a:p>
          <a:p>
            <a:endParaRPr lang="en-US" sz="1300">
              <a:latin typeface="Courier New" pitchFamily="92" charset="0"/>
            </a:endParaRPr>
          </a:p>
          <a:p>
            <a:r>
              <a:rPr lang="en-US" sz="1300">
                <a:latin typeface="Courier New" pitchFamily="92" charset="0"/>
              </a:rPr>
              <a:t>gw              IN      A       10.11.0.1</a:t>
            </a:r>
          </a:p>
          <a:p>
            <a:r>
              <a:rPr lang="en-US" sz="1300">
                <a:latin typeface="Courier New" pitchFamily="92" charset="0"/>
              </a:rPr>
              <a:t>bagheera        IN      A       10.11.0.2</a:t>
            </a:r>
          </a:p>
          <a:p>
            <a:endParaRPr lang="en-US" sz="1300">
              <a:latin typeface="Courier New" pitchFamily="92" charset="0"/>
            </a:endParaRPr>
          </a:p>
          <a:p>
            <a:r>
              <a:rPr lang="en-US" sz="1300">
                <a:latin typeface="Courier New" pitchFamily="92" charset="0"/>
              </a:rPr>
              <a:t>; ...</a:t>
            </a:r>
          </a:p>
          <a:p>
            <a:endParaRPr lang="en-US" sz="1300">
              <a:latin typeface="Courier New" pitchFamily="92" charset="0"/>
            </a:endParaRPr>
          </a:p>
          <a:p>
            <a:r>
              <a:rPr lang="en-US" sz="1300">
                <a:latin typeface="Courier New" pitchFamily="92" charset="0"/>
              </a:rPr>
              <a:t>mail            IN      CNAME   bagheera</a:t>
            </a:r>
          </a:p>
          <a:p>
            <a:r>
              <a:rPr lang="en-US" sz="1300">
                <a:latin typeface="Courier New" pitchFamily="92" charset="0"/>
              </a:rPr>
              <a:t>ns              IN      CNAME   bagheera</a:t>
            </a:r>
          </a:p>
          <a:p>
            <a:endParaRPr lang="en-US" sz="1300">
              <a:latin typeface="Courier New" pitchFamily="92" charset="0"/>
            </a:endParaRPr>
          </a:p>
          <a:p>
            <a:r>
              <a:rPr lang="en-US" sz="1300">
                <a:latin typeface="Courier New" pitchFamily="92" charset="0"/>
              </a:rPr>
              <a:t>www             IN      A       10.11.0.113</a:t>
            </a:r>
          </a:p>
          <a:p>
            <a:r>
              <a:rPr lang="en-US" sz="1300">
                <a:latin typeface="Courier New" pitchFamily="92" charset="0"/>
              </a:rPr>
              <a:t>                IN      A       10.11.0.114</a:t>
            </a:r>
          </a:p>
          <a:p>
            <a:r>
              <a:rPr lang="en-US" sz="1300">
                <a:latin typeface="Courier New" pitchFamily="92" charset="0"/>
              </a:rPr>
              <a:t>                IN      A       10.11.0.115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Peer-based: NLB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Windows 2000 Server Enterprise Ed., Windows Server 2003</a:t>
            </a:r>
          </a:p>
          <a:p>
            <a:pPr>
              <a:lnSpc>
                <a:spcPct val="90000"/>
              </a:lnSpc>
            </a:pPr>
            <a:r>
              <a:rPr lang="en-US"/>
              <a:t>Up to 32 hosts in cluster</a:t>
            </a:r>
          </a:p>
          <a:p>
            <a:pPr>
              <a:lnSpc>
                <a:spcPct val="90000"/>
              </a:lnSpc>
            </a:pPr>
            <a:r>
              <a:rPr lang="en-US"/>
              <a:t>All hosts assume cluster IP, MAC</a:t>
            </a:r>
          </a:p>
          <a:p>
            <a:pPr>
              <a:lnSpc>
                <a:spcPct val="90000"/>
              </a:lnSpc>
            </a:pPr>
            <a:r>
              <a:rPr lang="en-US"/>
              <a:t>NLB makes LB decision</a:t>
            </a:r>
          </a:p>
          <a:p>
            <a:pPr lvl="1">
              <a:lnSpc>
                <a:spcPct val="90000"/>
              </a:lnSpc>
            </a:pPr>
            <a:r>
              <a:rPr lang="en-US"/>
              <a:t>Only one host gets to answer TCP handshake</a:t>
            </a:r>
          </a:p>
          <a:p>
            <a:pPr>
              <a:lnSpc>
                <a:spcPct val="90000"/>
              </a:lnSpc>
            </a:pPr>
            <a:r>
              <a:rPr lang="en-US"/>
              <a:t>Should be application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Peer-based: Wackamole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Availability Solution</a:t>
            </a:r>
          </a:p>
          <a:p>
            <a:r>
              <a:rPr lang="en-US"/>
              <a:t>When Host Fails</a:t>
            </a:r>
          </a:p>
          <a:p>
            <a:pPr lvl="1"/>
            <a:r>
              <a:rPr lang="en-US"/>
              <a:t>Other hosts take over its IP addresses</a:t>
            </a:r>
          </a:p>
          <a:p>
            <a:pPr lvl="1"/>
            <a:r>
              <a:rPr lang="en-US"/>
              <a:t>Distribute IP addresses among cluster</a:t>
            </a:r>
          </a:p>
          <a:p>
            <a:pPr lvl="1"/>
            <a:r>
              <a:rPr lang="en-US"/>
              <a:t>Every IP address reliably available</a:t>
            </a:r>
          </a:p>
          <a:p>
            <a:r>
              <a:rPr lang="en-US"/>
              <a:t>No Load Balancing!</a:t>
            </a:r>
          </a:p>
          <a:p>
            <a:pPr lvl="1"/>
            <a:r>
              <a:rPr lang="en-US"/>
              <a:t>Use with RR DNS (or something)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05063" y="5562600"/>
            <a:ext cx="536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92" charset="0"/>
              </a:rPr>
              <a:t>http://www.backhand.org/wackamole/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Balancing Device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684588"/>
            <a:ext cx="2322513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0488" y="4591050"/>
            <a:ext cx="2322512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2781300"/>
            <a:ext cx="2322512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84263" y="3594100"/>
            <a:ext cx="9731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Client</a:t>
            </a:r>
            <a:endParaRPr lang="en-US" sz="2400">
              <a:latin typeface="Times" pitchFamily="92" charset="0"/>
            </a:endParaRPr>
          </a:p>
        </p:txBody>
      </p:sp>
      <p:cxnSp>
        <p:nvCxnSpPr>
          <p:cNvPr id="9225" name="AutoShape 9"/>
          <p:cNvCxnSpPr>
            <a:cxnSpLocks noChangeShapeType="1"/>
            <a:stCxn id="9224" idx="3"/>
            <a:endCxn id="0" idx="1"/>
          </p:cNvCxnSpPr>
          <p:nvPr/>
        </p:nvCxnSpPr>
        <p:spPr bwMode="auto">
          <a:xfrm>
            <a:off x="2057400" y="3827463"/>
            <a:ext cx="457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226" name="AutoShape 10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930900" y="2924175"/>
            <a:ext cx="506413" cy="898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227" name="AutoShape 1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930900" y="3822700"/>
            <a:ext cx="4699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228" name="AutoShape 1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930900" y="3822700"/>
            <a:ext cx="509588" cy="911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230" name="AutoShape 14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4495800" y="3822700"/>
            <a:ext cx="6096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2514600" y="3311525"/>
            <a:ext cx="1981200" cy="1033463"/>
            <a:chOff x="1266" y="2086"/>
            <a:chExt cx="1248" cy="651"/>
          </a:xfrm>
        </p:grpSpPr>
        <p:pic>
          <p:nvPicPr>
            <p:cNvPr id="9229" name="Picture 13" descr="clou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6" y="2086"/>
              <a:ext cx="1248" cy="651"/>
            </a:xfrm>
            <a:prstGeom prst="rect">
              <a:avLst/>
            </a:prstGeom>
            <a:noFill/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507" y="2238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Internet</a:t>
              </a:r>
            </a:p>
          </p:txBody>
        </p:sp>
      </p:grp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429000"/>
            <a:ext cx="825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Balancing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One Load Balancer</a:t>
            </a:r>
          </a:p>
          <a:p>
            <a:pPr>
              <a:lnSpc>
                <a:spcPct val="90000"/>
              </a:lnSpc>
            </a:pPr>
            <a:r>
              <a:rPr lang="en-US"/>
              <a:t>Many Web Servers</a:t>
            </a:r>
          </a:p>
          <a:p>
            <a:pPr>
              <a:lnSpc>
                <a:spcPct val="90000"/>
              </a:lnSpc>
            </a:pPr>
            <a:r>
              <a:rPr lang="en-US"/>
              <a:t>Choice of Balancing Schemes</a:t>
            </a:r>
          </a:p>
          <a:p>
            <a:pPr lvl="1">
              <a:lnSpc>
                <a:spcPct val="90000"/>
              </a:lnSpc>
            </a:pPr>
            <a:r>
              <a:rPr lang="en-US"/>
              <a:t>Round-robin, Least Used, …</a:t>
            </a:r>
          </a:p>
          <a:p>
            <a:pPr>
              <a:lnSpc>
                <a:spcPct val="90000"/>
              </a:lnSpc>
            </a:pPr>
            <a:r>
              <a:rPr lang="en-US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/>
              <a:t>Heartbeats, unavailable servers don’t receive requests</a:t>
            </a:r>
          </a:p>
          <a:p>
            <a:pPr>
              <a:lnSpc>
                <a:spcPct val="90000"/>
              </a:lnSpc>
            </a:pPr>
            <a:r>
              <a:rPr lang="en-US"/>
              <a:t>Feature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Virtual Server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Free, Open Source, etc.</a:t>
            </a:r>
          </a:p>
          <a:p>
            <a:r>
              <a:rPr lang="en-US"/>
              <a:t>IP Virtual Server module in kernel</a:t>
            </a:r>
          </a:p>
          <a:p>
            <a:r>
              <a:rPr lang="en-US"/>
              <a:t>Lots of auxiliary modules </a:t>
            </a:r>
          </a:p>
          <a:p>
            <a:pPr lvl="1"/>
            <a:r>
              <a:rPr lang="en-US"/>
              <a:t>Like a box of Legos</a:t>
            </a:r>
          </a:p>
          <a:p>
            <a:pPr lvl="1"/>
            <a:r>
              <a:rPr lang="en-US"/>
              <a:t>May come with Your Distribution</a:t>
            </a:r>
          </a:p>
          <a:p>
            <a:r>
              <a:rPr lang="en-US"/>
              <a:t>Do It Yourself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57400" y="5486400"/>
            <a:ext cx="5367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92" charset="0"/>
              </a:rPr>
              <a:t>http://www.linuxvirtualserver.org/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8413" y="228600"/>
            <a:ext cx="13700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Example: mod_proxy_balancer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in Apache HTTP Server 2.2</a:t>
            </a:r>
          </a:p>
          <a:p>
            <a:r>
              <a:rPr lang="en-US"/>
              <a:t>Part of mod_proxy</a:t>
            </a:r>
          </a:p>
          <a:p>
            <a:r>
              <a:rPr lang="en-US"/>
              <a:t>Two Load Balancing Methods</a:t>
            </a:r>
          </a:p>
          <a:p>
            <a:pPr lvl="1"/>
            <a:r>
              <a:rPr lang="en-US"/>
              <a:t>By number of requests</a:t>
            </a:r>
          </a:p>
          <a:p>
            <a:pPr lvl="1"/>
            <a:r>
              <a:rPr lang="en-US"/>
              <a:t>By number of bytes</a:t>
            </a:r>
          </a:p>
          <a:p>
            <a:r>
              <a:rPr lang="en-US"/>
              <a:t>Detects failed backends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Apache Configuration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143000" y="1711325"/>
            <a:ext cx="77438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 New" pitchFamily="92" charset="0"/>
              </a:rPr>
              <a:t>Listen 80</a:t>
            </a:r>
          </a:p>
          <a:p>
            <a:r>
              <a:rPr lang="en-US" sz="1600">
                <a:latin typeface="Courier New" pitchFamily="92" charset="0"/>
              </a:rPr>
              <a:t>LogLevel debug</a:t>
            </a:r>
          </a:p>
          <a:p>
            <a:r>
              <a:rPr lang="en-US" sz="1600">
                <a:latin typeface="Courier New" pitchFamily="92" charset="0"/>
              </a:rPr>
              <a:t>TransferLog logs/access_log</a:t>
            </a:r>
          </a:p>
          <a:p>
            <a:endParaRPr lang="en-US" sz="1600">
              <a:latin typeface="Courier New" pitchFamily="92" charset="0"/>
            </a:endParaRPr>
          </a:p>
          <a:p>
            <a:r>
              <a:rPr lang="en-US" sz="1600">
                <a:latin typeface="Courier New" pitchFamily="92" charset="0"/>
              </a:rPr>
              <a:t>LoadModule proxy_module modules/mod_proxy.so</a:t>
            </a:r>
          </a:p>
          <a:p>
            <a:r>
              <a:rPr lang="en-US" sz="1600">
                <a:latin typeface="Courier New" pitchFamily="92" charset="0"/>
              </a:rPr>
              <a:t>LoadModule proxy_http_module modules/mod_proxy_http.so</a:t>
            </a:r>
          </a:p>
          <a:p>
            <a:r>
              <a:rPr lang="en-US" sz="1600">
                <a:latin typeface="Courier New" pitchFamily="92" charset="0"/>
              </a:rPr>
              <a:t>LoadModule proxy_balancer_module modules/mod_proxy_balancer.so</a:t>
            </a:r>
          </a:p>
          <a:p>
            <a:endParaRPr lang="en-US" sz="1600">
              <a:latin typeface="Courier New" pitchFamily="92" charset="0"/>
            </a:endParaRPr>
          </a:p>
          <a:p>
            <a:r>
              <a:rPr lang="en-US" sz="1600">
                <a:latin typeface="Courier New" pitchFamily="92" charset="0"/>
              </a:rPr>
              <a:t>ProxyPass / balancer://mycluster/</a:t>
            </a:r>
          </a:p>
          <a:p>
            <a:r>
              <a:rPr lang="en-US" sz="1600">
                <a:latin typeface="Courier New" pitchFamily="92" charset="0"/>
              </a:rPr>
              <a:t>ProxyPassReverse / http://1.2.3.4:80</a:t>
            </a:r>
          </a:p>
          <a:p>
            <a:r>
              <a:rPr lang="en-US" sz="1600">
                <a:latin typeface="Courier New" pitchFamily="92" charset="0"/>
              </a:rPr>
              <a:t>ProxyPassReverse / http://1.2.3.5:80</a:t>
            </a:r>
          </a:p>
          <a:p>
            <a:endParaRPr lang="en-US" sz="1600">
              <a:latin typeface="Courier New" pitchFamily="92" charset="0"/>
            </a:endParaRPr>
          </a:p>
          <a:p>
            <a:r>
              <a:rPr lang="en-US" sz="1600">
                <a:latin typeface="Courier New" pitchFamily="92" charset="0"/>
              </a:rPr>
              <a:t>&lt;Proxy balancer://mycluster&gt;</a:t>
            </a:r>
          </a:p>
          <a:p>
            <a:r>
              <a:rPr lang="en-US" sz="1600">
                <a:latin typeface="Courier New" pitchFamily="92" charset="0"/>
              </a:rPr>
              <a:t>  BalancerMember http://1.2.3.4:80</a:t>
            </a:r>
          </a:p>
          <a:p>
            <a:r>
              <a:rPr lang="en-US" sz="1600">
                <a:latin typeface="Courier New" pitchFamily="92" charset="0"/>
              </a:rPr>
              <a:t>  BalancerMember http://1.2.3.5:80</a:t>
            </a:r>
          </a:p>
          <a:p>
            <a:r>
              <a:rPr lang="en-US" sz="1600">
                <a:latin typeface="Courier New" pitchFamily="92" charset="0"/>
              </a:rPr>
              <a:t>&lt;/Proxy&gt;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Redundancy in Hardware</a:t>
            </a:r>
          </a:p>
          <a:p>
            <a:r>
              <a:rPr lang="en-US"/>
              <a:t>Building Out: Separate Tiers </a:t>
            </a:r>
          </a:p>
          <a:p>
            <a:r>
              <a:rPr lang="en-US"/>
              <a:t>Building Out: Load Balancing</a:t>
            </a:r>
          </a:p>
          <a:p>
            <a:r>
              <a:rPr lang="en-US"/>
              <a:t>Caching Content</a:t>
            </a:r>
          </a:p>
          <a:p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Tomcat, mod_jk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Apache + mod_jk</a:t>
            </a:r>
          </a:p>
          <a:p>
            <a:r>
              <a:rPr lang="en-US"/>
              <a:t>Multiple Tomcat servers</a:t>
            </a:r>
          </a:p>
          <a:p>
            <a:r>
              <a:rPr lang="en-US"/>
              <a:t>Balancer Worker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Apache Configuration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95400" y="1257300"/>
            <a:ext cx="73183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typeface="Courier New" pitchFamily="92" charset="0"/>
              </a:rPr>
              <a:t>LoadModule jk_module /Volumes/Files/asf/httpd-r415210w/modules/mod_jk.so</a:t>
            </a:r>
          </a:p>
          <a:p>
            <a:r>
              <a:rPr lang="en-US" sz="1300">
                <a:latin typeface="Courier New" pitchFamily="92" charset="0"/>
              </a:rPr>
              <a:t>JKMount /servlets-examples/* loadbalancer</a:t>
            </a:r>
          </a:p>
          <a:p>
            <a:r>
              <a:rPr lang="en-US" sz="1300">
                <a:latin typeface="Courier New" pitchFamily="92" charset="0"/>
              </a:rPr>
              <a:t>JKMount /*.jsp loadbalancer</a:t>
            </a:r>
          </a:p>
          <a:p>
            <a:r>
              <a:rPr lang="en-US" sz="1300">
                <a:latin typeface="Courier New" pitchFamily="92" charset="0"/>
              </a:rPr>
              <a:t>JkMount /jkmanager/* jkstatus</a:t>
            </a:r>
          </a:p>
          <a:p>
            <a:r>
              <a:rPr lang="en-US" sz="1300">
                <a:latin typeface="Courier New" pitchFamily="92" charset="0"/>
              </a:rPr>
              <a:t>JKLogFile logs/jk_log</a:t>
            </a:r>
          </a:p>
          <a:p>
            <a:r>
              <a:rPr lang="en-US" sz="1300">
                <a:latin typeface="Courier New" pitchFamily="92" charset="0"/>
              </a:rPr>
              <a:t>JKLogLevel debug</a:t>
            </a:r>
          </a:p>
          <a:p>
            <a:r>
              <a:rPr lang="en-US" sz="1300">
                <a:latin typeface="Courier New" pitchFamily="92" charset="0"/>
              </a:rPr>
              <a:t>JKWorkerProperty worker.list=loadbalancer,jkstatus</a:t>
            </a:r>
          </a:p>
          <a:p>
            <a:r>
              <a:rPr lang="en-US" sz="1300" b="1">
                <a:latin typeface="Courier New" pitchFamily="92" charset="0"/>
              </a:rPr>
              <a:t>JKWorkerProperty worker.tc1.port=15109</a:t>
            </a:r>
          </a:p>
          <a:p>
            <a:r>
              <a:rPr lang="en-US" sz="1300" b="1">
                <a:latin typeface="Courier New" pitchFamily="92" charset="0"/>
              </a:rPr>
              <a:t>JKWorkerProperty worker.tc1.host=localhost</a:t>
            </a:r>
          </a:p>
          <a:p>
            <a:r>
              <a:rPr lang="en-US" sz="1300" b="1">
                <a:latin typeface="Courier New" pitchFamily="92" charset="0"/>
              </a:rPr>
              <a:t>JKWorkerProperty worker.tc1.type=ajp13</a:t>
            </a:r>
          </a:p>
          <a:p>
            <a:r>
              <a:rPr lang="en-US" sz="1300" b="1">
                <a:latin typeface="Courier New" pitchFamily="92" charset="0"/>
              </a:rPr>
              <a:t>JKWorkerProperty worker.tc1.lbfactor=1</a:t>
            </a:r>
          </a:p>
          <a:p>
            <a:r>
              <a:rPr lang="en-US" sz="1300">
                <a:latin typeface="Courier New" pitchFamily="92" charset="0"/>
              </a:rPr>
              <a:t>JKWorkerProperty worker.tc2.port=15209</a:t>
            </a:r>
          </a:p>
          <a:p>
            <a:r>
              <a:rPr lang="en-US" sz="1300">
                <a:latin typeface="Courier New" pitchFamily="92" charset="0"/>
              </a:rPr>
              <a:t>JKWorkerProperty worker.tc2.host=localhost</a:t>
            </a:r>
          </a:p>
          <a:p>
            <a:r>
              <a:rPr lang="en-US" sz="1300">
                <a:latin typeface="Courier New" pitchFamily="92" charset="0"/>
              </a:rPr>
              <a:t>JKWorkerProperty worker.tc2.type=ajp13</a:t>
            </a:r>
          </a:p>
          <a:p>
            <a:r>
              <a:rPr lang="en-US" sz="1300">
                <a:latin typeface="Courier New" pitchFamily="92" charset="0"/>
              </a:rPr>
              <a:t>JKWorkerProperty worker.tc2.lbfactor=1</a:t>
            </a:r>
          </a:p>
          <a:p>
            <a:r>
              <a:rPr lang="en-US" sz="1300">
                <a:latin typeface="Courier New" pitchFamily="92" charset="0"/>
              </a:rPr>
              <a:t>JKWorkerProperty worker.tc3.port=15309</a:t>
            </a:r>
          </a:p>
          <a:p>
            <a:r>
              <a:rPr lang="en-US" sz="1300">
                <a:latin typeface="Courier New" pitchFamily="92" charset="0"/>
              </a:rPr>
              <a:t>JKWorkerProperty worker.tc3.host=localhost</a:t>
            </a:r>
          </a:p>
          <a:p>
            <a:r>
              <a:rPr lang="en-US" sz="1300">
                <a:latin typeface="Courier New" pitchFamily="92" charset="0"/>
              </a:rPr>
              <a:t>JKWorkerProperty worker.tc3.type=ajp13</a:t>
            </a:r>
          </a:p>
          <a:p>
            <a:r>
              <a:rPr lang="en-US" sz="1300">
                <a:latin typeface="Courier New" pitchFamily="92" charset="0"/>
              </a:rPr>
              <a:t>JKWorkerProperty worker.tc3.lbfactor=1</a:t>
            </a:r>
          </a:p>
          <a:p>
            <a:r>
              <a:rPr lang="en-US" sz="1300" b="1">
                <a:latin typeface="Courier New" pitchFamily="92" charset="0"/>
              </a:rPr>
              <a:t>JKWorkerProperty worker.loadbalancer.type=lb</a:t>
            </a:r>
          </a:p>
          <a:p>
            <a:r>
              <a:rPr lang="en-US" sz="1300" b="1">
                <a:latin typeface="Courier New" pitchFamily="92" charset="0"/>
              </a:rPr>
              <a:t>JKWorkerProperty worker.loadbalancer.balance_workers=tc1, tc2, tc3</a:t>
            </a:r>
          </a:p>
          <a:p>
            <a:r>
              <a:rPr lang="en-US" sz="1300">
                <a:latin typeface="Courier New" pitchFamily="92" charset="0"/>
              </a:rPr>
              <a:t>JKWorkerProperty worker.jkstatus.type=status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Tomcat Configuration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same content on all Tomcats</a:t>
            </a:r>
          </a:p>
          <a:p>
            <a:r>
              <a:rPr lang="en-US"/>
              <a:t>Edit conf/server.xml:</a:t>
            </a:r>
          </a:p>
          <a:p>
            <a:endParaRPr lang="en-US"/>
          </a:p>
          <a:p>
            <a:r>
              <a:rPr lang="en-US"/>
              <a:t>jvmRoute must match jk worker name!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27100" y="2635250"/>
            <a:ext cx="798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 New" pitchFamily="92" charset="0"/>
              </a:rPr>
              <a:t> &lt;Engine name="Catalina" defaultHost="localhost" jvmRoute="</a:t>
            </a:r>
            <a:r>
              <a:rPr lang="en-US" sz="1600" b="1">
                <a:latin typeface="Courier New" pitchFamily="92" charset="0"/>
              </a:rPr>
              <a:t>tc1</a:t>
            </a:r>
            <a:r>
              <a:rPr lang="en-US" sz="1600">
                <a:latin typeface="Courier New" pitchFamily="92" charset="0"/>
              </a:rPr>
              <a:t>"&gt;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Session State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 is Stateless</a:t>
            </a:r>
          </a:p>
          <a:p>
            <a:r>
              <a:rPr lang="en-US"/>
              <a:t>Apps use Sessions</a:t>
            </a:r>
          </a:p>
          <a:p>
            <a:pPr lvl="1"/>
            <a:r>
              <a:rPr lang="en-US"/>
              <a:t>Cookies</a:t>
            </a:r>
          </a:p>
          <a:p>
            <a:pPr lvl="1"/>
            <a:r>
              <a:rPr lang="en-US"/>
              <a:t>URL Encoding</a:t>
            </a:r>
          </a:p>
          <a:p>
            <a:r>
              <a:rPr lang="en-US"/>
              <a:t>Session created on single server</a:t>
            </a:r>
          </a:p>
          <a:p>
            <a:pPr lvl="1"/>
            <a:r>
              <a:rPr lang="en-US"/>
              <a:t>Broken by Load Balancing</a:t>
            </a:r>
          </a:p>
          <a:p>
            <a:pPr lvl="1"/>
            <a:r>
              <a:rPr lang="en-US"/>
              <a:t>PHP: sessions stored on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Solutions: Session State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“Sticky” routing on Load Balancer</a:t>
            </a:r>
          </a:p>
          <a:p>
            <a:r>
              <a:rPr lang="en-US"/>
              <a:t>Store State in DB</a:t>
            </a:r>
          </a:p>
          <a:p>
            <a:r>
              <a:rPr lang="en-US"/>
              <a:t>Put benign State in Cookie</a:t>
            </a:r>
          </a:p>
          <a:p>
            <a:pPr lvl="1"/>
            <a:r>
              <a:rPr lang="en-US"/>
              <a:t>But don’t trust the client too much</a:t>
            </a:r>
          </a:p>
          <a:p>
            <a:r>
              <a:rPr lang="en-US"/>
              <a:t>Replicate Sessions on Back-end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Tomcat Session Replication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HttpSession objects across instances</a:t>
            </a:r>
          </a:p>
          <a:p>
            <a:r>
              <a:rPr lang="en-US"/>
              <a:t>One instance dies, session lives on</a:t>
            </a:r>
          </a:p>
          <a:p>
            <a:r>
              <a:rPr lang="en-US"/>
              <a:t>Apache will route requests to other instance</a:t>
            </a:r>
          </a:p>
          <a:p>
            <a:r>
              <a:rPr lang="en-US"/>
              <a:t>Uses IP Multicast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Session Replication Config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Uncomment &lt;Cluster&gt; element in server.xml</a:t>
            </a:r>
          </a:p>
          <a:p>
            <a:r>
              <a:rPr lang="en-US"/>
              <a:t>Put empty &lt;distributable /&gt; element in &lt;web-app&gt; element in web.xml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Caching Content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Dynamic Content is Expensive</a:t>
            </a:r>
          </a:p>
          <a:p>
            <a:r>
              <a:rPr lang="en-US"/>
              <a:t>Static Content Relatively Cheap</a:t>
            </a:r>
          </a:p>
          <a:p>
            <a:r>
              <a:rPr lang="en-US"/>
              <a:t>Several Approaches:</a:t>
            </a:r>
          </a:p>
          <a:p>
            <a:pPr lvl="1"/>
            <a:r>
              <a:rPr lang="en-US">
                <a:ea typeface="ＭＳ Ｐゴシック" pitchFamily="92" charset="-128"/>
              </a:rPr>
              <a:t>Dynamic caching</a:t>
            </a:r>
          </a:p>
          <a:p>
            <a:pPr lvl="1"/>
            <a:r>
              <a:rPr lang="en-US">
                <a:ea typeface="ＭＳ Ｐゴシック" pitchFamily="92" charset="-128"/>
              </a:rPr>
              <a:t>Pre-rendering popular pages (index.rss…)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EEFE-6ABB-47D6-9414-A49002F59F9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mod_cache Configuration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13DBA-54D2-4FFD-9D09-13195EF5AC6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90600" y="1649413"/>
            <a:ext cx="78279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ourier New" pitchFamily="92" charset="0"/>
              </a:rPr>
              <a:t> &lt;IfModule mod_cache.c&gt;</a:t>
            </a:r>
          </a:p>
          <a:p>
            <a:r>
              <a:rPr lang="en-US" sz="1700">
                <a:latin typeface="Courier New" pitchFamily="92" charset="0"/>
              </a:rPr>
              <a:t>    &lt;IfModule mod_disk_cache.c&gt;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     CacheRoot /raid1/cacheroot</a:t>
            </a:r>
          </a:p>
          <a:p>
            <a:r>
              <a:rPr lang="en-US" sz="1700">
                <a:latin typeface="Courier New" pitchFamily="92" charset="0"/>
              </a:rPr>
              <a:t>      CacheEnable disk /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     # A page modified 100 min. ago will expire in 10 min.</a:t>
            </a:r>
          </a:p>
          <a:p>
            <a:r>
              <a:rPr lang="en-US" sz="1700">
                <a:latin typeface="Courier New" pitchFamily="92" charset="0"/>
              </a:rPr>
              <a:t>      CacheLastModifiedFactor .1</a:t>
            </a:r>
          </a:p>
          <a:p>
            <a:r>
              <a:rPr lang="en-US" sz="1700">
                <a:latin typeface="Courier New" pitchFamily="92" charset="0"/>
              </a:rPr>
              <a:t>      # Always check again after 6 hours</a:t>
            </a:r>
          </a:p>
          <a:p>
            <a:r>
              <a:rPr lang="en-US" sz="1700">
                <a:latin typeface="Courier New" pitchFamily="92" charset="0"/>
              </a:rPr>
              <a:t>      CacheMaxExpire 21600</a:t>
            </a:r>
          </a:p>
          <a:p>
            <a:r>
              <a:rPr lang="en-US" sz="1700">
                <a:latin typeface="Courier New" pitchFamily="92" charset="0"/>
              </a:rPr>
              <a:t>    &lt;/IfModule&gt;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&lt;/IfModule&gt;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Popular Pages Static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RSS Feeds</a:t>
            </a:r>
          </a:p>
          <a:p>
            <a:r>
              <a:rPr lang="en-US"/>
              <a:t>Popular catalog queries</a:t>
            </a:r>
          </a:p>
          <a:p>
            <a:r>
              <a:rPr lang="en-US"/>
              <a:t>… (Check your access log)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7E8AE-B0C8-4262-AB17-832072F168A2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7172" name="Picture 4" descr="CIMG07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57725" y="1685925"/>
            <a:ext cx="4953000" cy="371475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do This?</a:t>
            </a:r>
          </a:p>
          <a:p>
            <a:pPr lvl="1"/>
            <a:r>
              <a:rPr lang="en-US"/>
              <a:t>Scalability (Oh my gosh, I’m so popular!)</a:t>
            </a:r>
          </a:p>
          <a:p>
            <a:pPr lvl="1"/>
            <a:r>
              <a:rPr lang="en-US"/>
              <a:t>Reliability (We need five nines!)</a:t>
            </a:r>
          </a:p>
          <a:p>
            <a:r>
              <a:rPr lang="en-US"/>
              <a:t>Why NOT do This?</a:t>
            </a:r>
          </a:p>
          <a:p>
            <a:pPr lvl="1"/>
            <a:r>
              <a:rPr lang="en-US"/>
              <a:t>It costs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Page Substitution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5CBB-26E5-4DFA-8F33-C0E410B8400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1430338" y="1543050"/>
            <a:ext cx="7180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ourier New" pitchFamily="92" charset="0"/>
              </a:rPr>
              <a:t> &lt;Directory "/home/sctemme/inst/blog/httpd/htdocs"&gt;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   Options +Indexes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   Order allow,deny</a:t>
            </a:r>
          </a:p>
          <a:p>
            <a:r>
              <a:rPr lang="en-US" sz="1700">
                <a:latin typeface="Courier New" pitchFamily="92" charset="0"/>
              </a:rPr>
              <a:t>    Allow from all</a:t>
            </a:r>
          </a:p>
          <a:p>
            <a:r>
              <a:rPr lang="en-US" sz="1700">
                <a:latin typeface="Courier New" pitchFamily="92" charset="0"/>
              </a:rPr>
              <a:t> </a:t>
            </a:r>
          </a:p>
          <a:p>
            <a:r>
              <a:rPr lang="en-US" sz="1700">
                <a:latin typeface="Courier New" pitchFamily="92" charset="0"/>
              </a:rPr>
              <a:t>    RewriteEngine on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   RewriteCond %{REQUEST_FILENAME} !-f</a:t>
            </a:r>
          </a:p>
          <a:p>
            <a:r>
              <a:rPr lang="en-US" sz="1700">
                <a:latin typeface="Courier New" pitchFamily="92" charset="0"/>
              </a:rPr>
              <a:t>    RewriteCond %{REQUEST_FILENAME} !-d</a:t>
            </a:r>
          </a:p>
          <a:p>
            <a:r>
              <a:rPr lang="en-US" sz="1700">
                <a:latin typeface="Courier New" pitchFamily="92" charset="0"/>
              </a:rPr>
              <a:t>    RewriteRule ^(.*)$ /cgi-bin/blosxom.cgi/$1 [L,QSA]</a:t>
            </a:r>
          </a:p>
          <a:p>
            <a:endParaRPr lang="en-US" sz="1700">
              <a:latin typeface="Courier New" pitchFamily="92" charset="0"/>
            </a:endParaRPr>
          </a:p>
          <a:p>
            <a:r>
              <a:rPr lang="en-US" sz="1700">
                <a:latin typeface="Courier New" pitchFamily="92" charset="0"/>
              </a:rPr>
              <a:t>  &lt;/Directory&gt;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Tuning the Database Tier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my area (sorry)</a:t>
            </a:r>
          </a:p>
          <a:p>
            <a:pPr>
              <a:lnSpc>
                <a:spcPct val="90000"/>
              </a:lnSpc>
            </a:pPr>
            <a:r>
              <a:rPr lang="en-US"/>
              <a:t>Give Money to Oracle Consultants</a:t>
            </a:r>
          </a:p>
          <a:p>
            <a:pPr lvl="1">
              <a:lnSpc>
                <a:spcPct val="90000"/>
              </a:lnSpc>
            </a:pPr>
            <a:r>
              <a:rPr lang="en-US"/>
              <a:t>(or MySQL) (or …)</a:t>
            </a:r>
          </a:p>
          <a:p>
            <a:pPr>
              <a:lnSpc>
                <a:spcPct val="90000"/>
              </a:lnSpc>
            </a:pPr>
            <a:r>
              <a:rPr lang="en-US"/>
              <a:t>Tip: Separate Read and Write Operations</a:t>
            </a:r>
          </a:p>
          <a:p>
            <a:pPr lvl="1">
              <a:lnSpc>
                <a:spcPct val="90000"/>
              </a:lnSpc>
            </a:pPr>
            <a:r>
              <a:rPr lang="en-US"/>
              <a:t>Replicate from Write db to Read db</a:t>
            </a:r>
          </a:p>
          <a:p>
            <a:pPr lvl="1">
              <a:lnSpc>
                <a:spcPct val="90000"/>
              </a:lnSpc>
            </a:pPr>
            <a:r>
              <a:rPr lang="en-US"/>
              <a:t>Read db data slightly stale</a:t>
            </a:r>
          </a:p>
          <a:p>
            <a:pPr lvl="2">
              <a:lnSpc>
                <a:spcPct val="90000"/>
              </a:lnSpc>
            </a:pPr>
            <a:r>
              <a:rPr lang="en-US"/>
              <a:t>Does it matter?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28" name="AutoShape 60"/>
          <p:cNvCxnSpPr>
            <a:cxnSpLocks noChangeShapeType="1"/>
            <a:stCxn id="32808" idx="1"/>
            <a:endCxn id="0" idx="3"/>
          </p:cNvCxnSpPr>
          <p:nvPr/>
        </p:nvCxnSpPr>
        <p:spPr bwMode="auto">
          <a:xfrm rot="16200000">
            <a:off x="7751763" y="3597275"/>
            <a:ext cx="766762" cy="420688"/>
          </a:xfrm>
          <a:prstGeom prst="curvedConnector4">
            <a:avLst>
              <a:gd name="adj1" fmla="val 35403"/>
              <a:gd name="adj2" fmla="val 154338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</p:cxnSp>
      <p:cxnSp>
        <p:nvCxnSpPr>
          <p:cNvPr id="32829" name="AutoShape 61"/>
          <p:cNvCxnSpPr>
            <a:cxnSpLocks noChangeShapeType="1"/>
            <a:stCxn id="32808" idx="1"/>
            <a:endCxn id="32815" idx="4"/>
          </p:cNvCxnSpPr>
          <p:nvPr/>
        </p:nvCxnSpPr>
        <p:spPr bwMode="auto">
          <a:xfrm rot="16200000">
            <a:off x="7143750" y="2876550"/>
            <a:ext cx="2095500" cy="533400"/>
          </a:xfrm>
          <a:prstGeom prst="curvedConnector4">
            <a:avLst>
              <a:gd name="adj1" fmla="val 38181"/>
              <a:gd name="adj2" fmla="val 142856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</p:cxn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4343400" y="1981200"/>
            <a:ext cx="838200" cy="2035175"/>
            <a:chOff x="4032" y="1752"/>
            <a:chExt cx="1176" cy="1282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2321"/>
              <a:ext cx="1152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7" y="2892"/>
              <a:ext cx="1151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5" y="1752"/>
              <a:ext cx="1151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09625" y="4953000"/>
            <a:ext cx="9731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Client</a:t>
            </a:r>
            <a:endParaRPr lang="en-US" sz="2400">
              <a:latin typeface="Times" pitchFamily="92" charset="0"/>
            </a:endParaRPr>
          </a:p>
        </p:txBody>
      </p:sp>
      <p:cxnSp>
        <p:nvCxnSpPr>
          <p:cNvPr id="32777" name="AutoShape 9"/>
          <p:cNvCxnSpPr>
            <a:cxnSpLocks noChangeShapeType="1"/>
            <a:stCxn id="32776" idx="0"/>
            <a:endCxn id="0" idx="2"/>
          </p:cNvCxnSpPr>
          <p:nvPr/>
        </p:nvCxnSpPr>
        <p:spPr bwMode="auto">
          <a:xfrm flipH="1" flipV="1">
            <a:off x="1295400" y="3514725"/>
            <a:ext cx="1588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778" name="AutoShape 10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654425" y="2093913"/>
            <a:ext cx="704850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779" name="AutoShape 1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654425" y="2503488"/>
            <a:ext cx="688975" cy="493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780" name="AutoShape 1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654425" y="2503488"/>
            <a:ext cx="706438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304800" y="2481263"/>
            <a:ext cx="1981200" cy="1033462"/>
            <a:chOff x="1266" y="2086"/>
            <a:chExt cx="1248" cy="651"/>
          </a:xfrm>
        </p:grpSpPr>
        <p:pic>
          <p:nvPicPr>
            <p:cNvPr id="32783" name="Picture 15" descr="clou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6" y="2086"/>
              <a:ext cx="1248" cy="651"/>
            </a:xfrm>
            <a:prstGeom prst="rect">
              <a:avLst/>
            </a:prstGeom>
            <a:noFill/>
          </p:spPr>
        </p:pic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1507" y="2238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Internet</a:t>
              </a:r>
            </a:p>
          </p:txBody>
        </p:sp>
      </p:grp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122488"/>
            <a:ext cx="9112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113088"/>
            <a:ext cx="9112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2786" name="AutoShape 18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286000" y="2503488"/>
            <a:ext cx="457200" cy="495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7" name="AutoShape 1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286000" y="2998788"/>
            <a:ext cx="457200" cy="495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9" name="AutoShape 2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654425" y="2093913"/>
            <a:ext cx="704850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790" name="AutoShape 22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654425" y="2997200"/>
            <a:ext cx="688975" cy="496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791" name="AutoShape 2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654425" y="3494088"/>
            <a:ext cx="706438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5715000" y="1981200"/>
            <a:ext cx="685800" cy="1981200"/>
            <a:chOff x="4176" y="864"/>
            <a:chExt cx="734" cy="1815"/>
          </a:xfrm>
        </p:grpSpPr>
        <p:pic>
          <p:nvPicPr>
            <p:cNvPr id="32793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6" y="864"/>
              <a:ext cx="734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794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6" y="1536"/>
              <a:ext cx="734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795" name="Picture 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6" y="2160"/>
              <a:ext cx="734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32797" name="AutoShape 2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180013" y="2093913"/>
            <a:ext cx="534987" cy="171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798" name="AutoShape 3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164138" y="2997200"/>
            <a:ext cx="55086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799" name="AutoShape 3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181600" y="3679825"/>
            <a:ext cx="533400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800" name="AutoShape 3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180013" y="2093913"/>
            <a:ext cx="534987" cy="904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801" name="AutoShape 3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180013" y="2093913"/>
            <a:ext cx="534987" cy="158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802" name="AutoShape 34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164138" y="2265363"/>
            <a:ext cx="550862" cy="73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803" name="AutoShape 35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164138" y="2997200"/>
            <a:ext cx="550862" cy="682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804" name="AutoShape 36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181600" y="2265363"/>
            <a:ext cx="5334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805" name="AutoShape 37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181600" y="2998788"/>
            <a:ext cx="533400" cy="904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2810" name="Group 42"/>
          <p:cNvGrpSpPr>
            <a:grpSpLocks/>
          </p:cNvGrpSpPr>
          <p:nvPr/>
        </p:nvGrpSpPr>
        <p:grpSpPr bwMode="auto">
          <a:xfrm>
            <a:off x="7391400" y="4191000"/>
            <a:ext cx="1066800" cy="990600"/>
            <a:chOff x="4560" y="2784"/>
            <a:chExt cx="672" cy="624"/>
          </a:xfrm>
        </p:grpSpPr>
        <p:sp>
          <p:nvSpPr>
            <p:cNvPr id="32808" name="AutoShape 40"/>
            <p:cNvSpPr>
              <a:spLocks noChangeArrowheads="1"/>
            </p:cNvSpPr>
            <p:nvPr/>
          </p:nvSpPr>
          <p:spPr bwMode="auto">
            <a:xfrm>
              <a:off x="4560" y="2784"/>
              <a:ext cx="672" cy="624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Times" pitchFamily="92" charset="0"/>
              </a:endParaRPr>
            </a:p>
          </p:txBody>
        </p:sp>
        <p:pic>
          <p:nvPicPr>
            <p:cNvPr id="32809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1" y="3024"/>
              <a:ext cx="530" cy="2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2811" name="Group 43"/>
          <p:cNvGrpSpPr>
            <a:grpSpLocks/>
          </p:cNvGrpSpPr>
          <p:nvPr/>
        </p:nvGrpSpPr>
        <p:grpSpPr bwMode="auto">
          <a:xfrm>
            <a:off x="7391400" y="2819400"/>
            <a:ext cx="1066800" cy="990600"/>
            <a:chOff x="4560" y="2784"/>
            <a:chExt cx="672" cy="624"/>
          </a:xfrm>
        </p:grpSpPr>
        <p:sp>
          <p:nvSpPr>
            <p:cNvPr id="32812" name="AutoShape 44"/>
            <p:cNvSpPr>
              <a:spLocks noChangeArrowheads="1"/>
            </p:cNvSpPr>
            <p:nvPr/>
          </p:nvSpPr>
          <p:spPr bwMode="auto">
            <a:xfrm>
              <a:off x="4560" y="2784"/>
              <a:ext cx="672" cy="624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Times" pitchFamily="92" charset="0"/>
              </a:endParaRPr>
            </a:p>
          </p:txBody>
        </p:sp>
        <p:pic>
          <p:nvPicPr>
            <p:cNvPr id="32813" name="Picture 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1" y="3024"/>
              <a:ext cx="530" cy="2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2814" name="Group 46"/>
          <p:cNvGrpSpPr>
            <a:grpSpLocks/>
          </p:cNvGrpSpPr>
          <p:nvPr/>
        </p:nvGrpSpPr>
        <p:grpSpPr bwMode="auto">
          <a:xfrm>
            <a:off x="7391400" y="1600200"/>
            <a:ext cx="1066800" cy="990600"/>
            <a:chOff x="4560" y="2784"/>
            <a:chExt cx="672" cy="624"/>
          </a:xfrm>
        </p:grpSpPr>
        <p:sp>
          <p:nvSpPr>
            <p:cNvPr id="32815" name="AutoShape 47"/>
            <p:cNvSpPr>
              <a:spLocks noChangeArrowheads="1"/>
            </p:cNvSpPr>
            <p:nvPr/>
          </p:nvSpPr>
          <p:spPr bwMode="auto">
            <a:xfrm>
              <a:off x="4560" y="2784"/>
              <a:ext cx="672" cy="624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Times" pitchFamily="92" charset="0"/>
              </a:endParaRPr>
            </a:p>
          </p:txBody>
        </p:sp>
        <p:pic>
          <p:nvPicPr>
            <p:cNvPr id="32816" name="Picture 4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1" y="3024"/>
              <a:ext cx="530" cy="2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32818" name="AutoShape 50"/>
          <p:cNvCxnSpPr>
            <a:cxnSpLocks noChangeShapeType="1"/>
            <a:stCxn id="0" idx="3"/>
            <a:endCxn id="32808" idx="2"/>
          </p:cNvCxnSpPr>
          <p:nvPr/>
        </p:nvCxnSpPr>
        <p:spPr bwMode="auto">
          <a:xfrm>
            <a:off x="6400800" y="2265363"/>
            <a:ext cx="990600" cy="2420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9" name="AutoShape 51"/>
          <p:cNvCxnSpPr>
            <a:cxnSpLocks noChangeShapeType="1"/>
            <a:stCxn id="0" idx="3"/>
            <a:endCxn id="32808" idx="2"/>
          </p:cNvCxnSpPr>
          <p:nvPr/>
        </p:nvCxnSpPr>
        <p:spPr bwMode="auto">
          <a:xfrm>
            <a:off x="6400800" y="2998788"/>
            <a:ext cx="990600" cy="168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0" name="AutoShape 52"/>
          <p:cNvCxnSpPr>
            <a:cxnSpLocks noChangeShapeType="1"/>
            <a:stCxn id="0" idx="3"/>
            <a:endCxn id="32808" idx="2"/>
          </p:cNvCxnSpPr>
          <p:nvPr/>
        </p:nvCxnSpPr>
        <p:spPr bwMode="auto">
          <a:xfrm>
            <a:off x="6400800" y="3679825"/>
            <a:ext cx="990600" cy="1006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1" name="AutoShape 53"/>
          <p:cNvCxnSpPr>
            <a:cxnSpLocks noChangeShapeType="1"/>
            <a:stCxn id="32815" idx="2"/>
            <a:endCxn id="0" idx="3"/>
          </p:cNvCxnSpPr>
          <p:nvPr/>
        </p:nvCxnSpPr>
        <p:spPr bwMode="auto">
          <a:xfrm flipH="1">
            <a:off x="6400800" y="2095500"/>
            <a:ext cx="990600" cy="169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2" name="AutoShape 54"/>
          <p:cNvCxnSpPr>
            <a:cxnSpLocks noChangeShapeType="1"/>
            <a:stCxn id="32815" idx="2"/>
            <a:endCxn id="0" idx="3"/>
          </p:cNvCxnSpPr>
          <p:nvPr/>
        </p:nvCxnSpPr>
        <p:spPr bwMode="auto">
          <a:xfrm flipH="1">
            <a:off x="6400800" y="2095500"/>
            <a:ext cx="990600" cy="903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3" name="AutoShape 55"/>
          <p:cNvCxnSpPr>
            <a:cxnSpLocks noChangeShapeType="1"/>
            <a:stCxn id="32815" idx="2"/>
            <a:endCxn id="0" idx="3"/>
          </p:cNvCxnSpPr>
          <p:nvPr/>
        </p:nvCxnSpPr>
        <p:spPr bwMode="auto">
          <a:xfrm flipH="1">
            <a:off x="6400800" y="2095500"/>
            <a:ext cx="990600" cy="158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4" name="AutoShape 56"/>
          <p:cNvCxnSpPr>
            <a:cxnSpLocks noChangeShapeType="1"/>
            <a:stCxn id="32812" idx="2"/>
            <a:endCxn id="0" idx="3"/>
          </p:cNvCxnSpPr>
          <p:nvPr/>
        </p:nvCxnSpPr>
        <p:spPr bwMode="auto">
          <a:xfrm flipH="1" flipV="1">
            <a:off x="6400800" y="2265363"/>
            <a:ext cx="990600" cy="1049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5" name="AutoShape 57"/>
          <p:cNvCxnSpPr>
            <a:cxnSpLocks noChangeShapeType="1"/>
            <a:stCxn id="32812" idx="2"/>
            <a:endCxn id="0" idx="3"/>
          </p:cNvCxnSpPr>
          <p:nvPr/>
        </p:nvCxnSpPr>
        <p:spPr bwMode="auto">
          <a:xfrm flipH="1" flipV="1">
            <a:off x="6400800" y="2998788"/>
            <a:ext cx="99060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6" name="AutoShape 58"/>
          <p:cNvCxnSpPr>
            <a:cxnSpLocks noChangeShapeType="1"/>
            <a:stCxn id="32812" idx="2"/>
            <a:endCxn id="0" idx="3"/>
          </p:cNvCxnSpPr>
          <p:nvPr/>
        </p:nvCxnSpPr>
        <p:spPr bwMode="auto">
          <a:xfrm flipH="1">
            <a:off x="6400800" y="3314700"/>
            <a:ext cx="9906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30" name="Text Box 62"/>
          <p:cNvSpPr txBox="1">
            <a:spLocks noChangeArrowheads="1"/>
          </p:cNvSpPr>
          <p:nvPr/>
        </p:nvSpPr>
        <p:spPr bwMode="auto">
          <a:xfrm>
            <a:off x="7299325" y="11557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rebuchet MS" pitchFamily="92" charset="0"/>
              </a:rPr>
              <a:t>Read-only</a:t>
            </a:r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7070725" y="5118100"/>
            <a:ext cx="137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rebuchet MS" pitchFamily="92" charset="0"/>
              </a:rPr>
              <a:t>Write-only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the Farm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Monitor for outages</a:t>
            </a:r>
          </a:p>
          <a:p>
            <a:pPr lvl="1"/>
            <a:r>
              <a:rPr lang="en-US"/>
              <a:t>More boxes, more failure</a:t>
            </a:r>
          </a:p>
          <a:p>
            <a:pPr lvl="1"/>
            <a:r>
              <a:rPr lang="en-US"/>
              <a:t>HA can mask failures</a:t>
            </a:r>
          </a:p>
          <a:p>
            <a:r>
              <a:rPr lang="en-US"/>
              <a:t>Monitor for performance</a:t>
            </a:r>
          </a:p>
          <a:p>
            <a:pPr lvl="1"/>
            <a:r>
              <a:rPr lang="en-US"/>
              <a:t>Utilization</a:t>
            </a:r>
          </a:p>
          <a:p>
            <a:pPr lvl="1"/>
            <a:r>
              <a:rPr lang="en-US"/>
              <a:t>Trends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Solutions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Nagios</a:t>
            </a:r>
          </a:p>
          <a:p>
            <a:pPr lvl="1"/>
            <a:r>
              <a:rPr lang="en-US"/>
              <a:t>Check services, hosts for outage</a:t>
            </a:r>
          </a:p>
          <a:p>
            <a:pPr lvl="1"/>
            <a:r>
              <a:rPr lang="en-US"/>
              <a:t>Highly configurable, extendable</a:t>
            </a:r>
          </a:p>
          <a:p>
            <a:pPr lvl="1"/>
            <a:r>
              <a:rPr lang="en-US"/>
              <a:t>Worth your time investment</a:t>
            </a:r>
          </a:p>
          <a:p>
            <a:r>
              <a:rPr lang="en-US"/>
              <a:t>Ganglia</a:t>
            </a:r>
          </a:p>
          <a:p>
            <a:pPr lvl="1"/>
            <a:r>
              <a:rPr lang="en-US"/>
              <a:t>Monitor for performance</a:t>
            </a:r>
          </a:p>
          <a:p>
            <a:pPr lvl="1"/>
            <a:r>
              <a:rPr lang="en-US"/>
              <a:t>See Brad Nicholes’s session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Caveats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Takes Time, Effort</a:t>
            </a:r>
          </a:p>
          <a:p>
            <a:pPr lvl="1"/>
            <a:r>
              <a:rPr lang="en-US"/>
              <a:t>Highly flexible products</a:t>
            </a:r>
          </a:p>
          <a:p>
            <a:r>
              <a:rPr lang="en-US"/>
              <a:t>You can’t fix it</a:t>
            </a:r>
          </a:p>
          <a:p>
            <a:pPr lvl="1"/>
            <a:r>
              <a:rPr lang="en-US"/>
              <a:t>If you don’t know it’s broken</a:t>
            </a:r>
          </a:p>
          <a:p>
            <a:r>
              <a:rPr lang="en-US"/>
              <a:t>You can’t tune it</a:t>
            </a:r>
          </a:p>
          <a:p>
            <a:pPr lvl="1"/>
            <a:r>
              <a:rPr lang="en-US"/>
              <a:t>If you don’t know the bottlenecks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Conference Roadmap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Monitoring 2.0 - Zenoss, the next level of IT management (Training)</a:t>
            </a:r>
          </a:p>
          <a:p>
            <a:pPr>
              <a:lnSpc>
                <a:spcPct val="90000"/>
              </a:lnSpc>
            </a:pPr>
            <a:r>
              <a:rPr lang="en-US" sz="2800"/>
              <a:t>Apache Performance Tuning Part 1: Scaling Up</a:t>
            </a:r>
          </a:p>
          <a:p>
            <a:pPr>
              <a:lnSpc>
                <a:spcPct val="90000"/>
              </a:lnSpc>
            </a:pPr>
            <a:r>
              <a:rPr lang="en-US" sz="2800"/>
              <a:t>Load-balancing with Apache HTTPD 2.2 and later</a:t>
            </a:r>
          </a:p>
          <a:p>
            <a:pPr>
              <a:lnSpc>
                <a:spcPct val="90000"/>
              </a:lnSpc>
            </a:pPr>
            <a:r>
              <a:rPr lang="en-US" sz="2800"/>
              <a:t>Scaling the download infrastructure with your success</a:t>
            </a:r>
          </a:p>
          <a:p>
            <a:pPr>
              <a:lnSpc>
                <a:spcPct val="90000"/>
              </a:lnSpc>
            </a:pPr>
            <a:r>
              <a:rPr lang="en-US" sz="2800"/>
              <a:t>Break My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Current Version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7391400" cy="457200"/>
          </a:xfrm>
        </p:spPr>
        <p:txBody>
          <a:bodyPr/>
          <a:lstStyle/>
          <a:p>
            <a:r>
              <a:rPr lang="en-US" sz="2400"/>
              <a:t>http://people.apache.org/~sctemme/ApconEU2008/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Redundancy in Hardware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Moving Parts Break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 Disks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Power Supplies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 Disks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 Disks</a:t>
            </a:r>
          </a:p>
          <a:p>
            <a:pPr>
              <a:lnSpc>
                <a:spcPct val="90000"/>
              </a:lnSpc>
            </a:pPr>
            <a:r>
              <a:rPr lang="en-US" sz="2800"/>
              <a:t>Buy High Quality Disks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Refurbished, OEM, Brand Name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Which has longer warranty?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Which is more reliable?</a:t>
            </a:r>
          </a:p>
        </p:txBody>
      </p:sp>
      <p:pic>
        <p:nvPicPr>
          <p:cNvPr id="26628" name="Picture 4" descr="datacenter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3000"/>
            <a:ext cx="3733800" cy="278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91400" cy="660400"/>
          </a:xfrm>
        </p:spPr>
        <p:txBody>
          <a:bodyPr/>
          <a:lstStyle/>
          <a:p>
            <a:r>
              <a:rPr lang="en-US"/>
              <a:t>Server Configuration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Mirror those Disks</a:t>
            </a:r>
          </a:p>
          <a:p>
            <a:pPr lvl="1"/>
            <a:r>
              <a:rPr lang="en-US"/>
              <a:t>Install the RAID utility</a:t>
            </a:r>
          </a:p>
          <a:p>
            <a:pPr lvl="1"/>
            <a:r>
              <a:rPr lang="en-US"/>
              <a:t>Have it warn you</a:t>
            </a:r>
          </a:p>
          <a:p>
            <a:pPr lvl="1"/>
            <a:r>
              <a:rPr lang="en-US"/>
              <a:t>RAID is no good if you don’t learn of failures!</a:t>
            </a:r>
          </a:p>
          <a:p>
            <a:r>
              <a:rPr lang="en-US"/>
              <a:t>Redundant Power Supplies</a:t>
            </a:r>
          </a:p>
          <a:p>
            <a:pPr lvl="1"/>
            <a:r>
              <a:rPr lang="en-US"/>
              <a:t>On different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Vertically</a:t>
            </a:r>
          </a:p>
        </p:txBody>
      </p:sp>
      <p:pic>
        <p:nvPicPr>
          <p:cNvPr id="40974" name="Picture 14" descr="ThreeTier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2514600"/>
            <a:ext cx="74295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Vertically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Move Services to Other Hosts</a:t>
            </a:r>
          </a:p>
          <a:p>
            <a:pPr>
              <a:lnSpc>
                <a:spcPct val="90000"/>
              </a:lnSpc>
            </a:pPr>
            <a:r>
              <a:rPr lang="en-US"/>
              <a:t>Pros: </a:t>
            </a:r>
          </a:p>
          <a:p>
            <a:pPr lvl="1">
              <a:lnSpc>
                <a:spcPct val="90000"/>
              </a:lnSpc>
            </a:pPr>
            <a:r>
              <a:rPr lang="en-US"/>
              <a:t>Less resource contention</a:t>
            </a:r>
          </a:p>
          <a:p>
            <a:pPr lvl="1">
              <a:lnSpc>
                <a:spcPct val="90000"/>
              </a:lnSpc>
            </a:pPr>
            <a:r>
              <a:rPr lang="en-US"/>
              <a:t>Specialized hardware</a:t>
            </a:r>
          </a:p>
          <a:p>
            <a:pPr lvl="1">
              <a:lnSpc>
                <a:spcPct val="90000"/>
              </a:lnSpc>
            </a:pPr>
            <a:r>
              <a:rPr lang="en-US"/>
              <a:t>Scale out tiers individually</a:t>
            </a:r>
          </a:p>
          <a:p>
            <a:pPr>
              <a:lnSpc>
                <a:spcPct val="90000"/>
              </a:lnSpc>
            </a:pPr>
            <a:r>
              <a:rPr lang="en-US"/>
              <a:t>Cons:</a:t>
            </a:r>
          </a:p>
          <a:p>
            <a:pPr lvl="1">
              <a:lnSpc>
                <a:spcPct val="90000"/>
              </a:lnSpc>
            </a:pPr>
            <a:r>
              <a:rPr lang="en-US"/>
              <a:t>Development/Deployment harder</a:t>
            </a:r>
          </a:p>
          <a:p>
            <a:pPr lvl="1">
              <a:lnSpc>
                <a:spcPct val="90000"/>
              </a:lnSpc>
            </a:pPr>
            <a:r>
              <a:rPr lang="en-US"/>
              <a:t>More hosts to manage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Horizontally</a:t>
            </a:r>
          </a:p>
        </p:txBody>
      </p:sp>
      <p:pic>
        <p:nvPicPr>
          <p:cNvPr id="87044" name="Picture 4" descr="LoadBalancer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74041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Horizontally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servers per tier</a:t>
            </a:r>
          </a:p>
          <a:p>
            <a:r>
              <a:rPr lang="en-US"/>
              <a:t>All receive requests</a:t>
            </a:r>
          </a:p>
          <a:p>
            <a:r>
              <a:rPr lang="en-US"/>
              <a:t>All serve same content</a:t>
            </a:r>
          </a:p>
          <a:p>
            <a:r>
              <a:rPr lang="en-US"/>
              <a:t>Some arbitration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 Speaker Slide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990033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2D"/>
      </a:accent6>
      <a:hlink>
        <a:srgbClr val="990033"/>
      </a:hlink>
      <a:folHlink>
        <a:srgbClr val="990033"/>
      </a:folHlink>
    </a:clrScheme>
    <a:fontScheme name="AC Speaker Sl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AC Speaker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 Speaker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 Speaker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 Speaker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 Speaker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 Speaker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 Speaker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 Speaker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 Speaker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 Speaker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 Speaker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 Speaker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Graymalkin:Applications:Microsoft Office 2004:Templates:My Templates:AC Speaker Slide Template.pot</Template>
  <TotalTime>25495</TotalTime>
  <Words>1404</Words>
  <Application>Microsoft PowerPoint</Application>
  <PresentationFormat>On-screen Show (4:3)</PresentationFormat>
  <Paragraphs>323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ＭＳ Ｐゴシック</vt:lpstr>
      <vt:lpstr>Times</vt:lpstr>
      <vt:lpstr>Times New Roman</vt:lpstr>
      <vt:lpstr>Trebuchet MS</vt:lpstr>
      <vt:lpstr>Courier New</vt:lpstr>
      <vt:lpstr>AC Speaker Slide Template</vt:lpstr>
      <vt:lpstr>Apache Performance Tuning</vt:lpstr>
      <vt:lpstr>Agenda</vt:lpstr>
      <vt:lpstr>Introduction</vt:lpstr>
      <vt:lpstr>Redundancy in Hardware</vt:lpstr>
      <vt:lpstr>Server Configuration</vt:lpstr>
      <vt:lpstr>Scaling Vertically</vt:lpstr>
      <vt:lpstr>Scaling Vertically</vt:lpstr>
      <vt:lpstr>Scaling Horizontally</vt:lpstr>
      <vt:lpstr>Scaling Horizontally</vt:lpstr>
      <vt:lpstr>Load Balancing Schemes</vt:lpstr>
      <vt:lpstr>DNS Round-Robin</vt:lpstr>
      <vt:lpstr>Example Zone File</vt:lpstr>
      <vt:lpstr>Peer-based: NLB</vt:lpstr>
      <vt:lpstr>Peer-based: Wackamole</vt:lpstr>
      <vt:lpstr>Load Balancing Device</vt:lpstr>
      <vt:lpstr>Load Balancing</vt:lpstr>
      <vt:lpstr>Linux Virtual Server</vt:lpstr>
      <vt:lpstr>Example: mod_proxy_balancer</vt:lpstr>
      <vt:lpstr>Apache Configuration</vt:lpstr>
      <vt:lpstr>Example: Tomcat, mod_jk</vt:lpstr>
      <vt:lpstr>Apache Configuration</vt:lpstr>
      <vt:lpstr>Tomcat Configuration</vt:lpstr>
      <vt:lpstr>Problem: Session State</vt:lpstr>
      <vt:lpstr>Solutions: Session State</vt:lpstr>
      <vt:lpstr>Tomcat Session Replication</vt:lpstr>
      <vt:lpstr>Session Replication Config</vt:lpstr>
      <vt:lpstr>Caching Content</vt:lpstr>
      <vt:lpstr>mod_cache Configuration</vt:lpstr>
      <vt:lpstr>Make Popular Pages Static</vt:lpstr>
      <vt:lpstr>Static Page Substitution</vt:lpstr>
      <vt:lpstr>Tuning the Database Tier</vt:lpstr>
      <vt:lpstr>Putting it All Together</vt:lpstr>
      <vt:lpstr>Monitoring the Farm</vt:lpstr>
      <vt:lpstr>Monitoring Solutions</vt:lpstr>
      <vt:lpstr>Monitoring Caveats</vt:lpstr>
      <vt:lpstr>Conference Roadmap</vt:lpstr>
      <vt:lpstr>Current Version</vt:lpstr>
      <vt:lpstr>Thank You</vt:lpstr>
    </vt:vector>
  </TitlesOfParts>
  <Company>Britestream Networks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 Temme</dc:creator>
  <cp:lastModifiedBy>Sander Temme</cp:lastModifiedBy>
  <cp:revision>46</cp:revision>
  <dcterms:created xsi:type="dcterms:W3CDTF">2008-04-09T11:00:49Z</dcterms:created>
  <dcterms:modified xsi:type="dcterms:W3CDTF">2008-04-09T14:12:47Z</dcterms:modified>
</cp:coreProperties>
</file>