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3" r:id="rId16"/>
    <p:sldId id="274" r:id="rId17"/>
    <p:sldId id="275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2" r:id="rId33"/>
    <p:sldId id="291" r:id="rId34"/>
    <p:sldId id="293" r:id="rId35"/>
    <p:sldId id="299" r:id="rId36"/>
    <p:sldId id="294" r:id="rId37"/>
    <p:sldId id="295" r:id="rId38"/>
    <p:sldId id="296" r:id="rId39"/>
    <p:sldId id="297" r:id="rId40"/>
    <p:sldId id="298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20" r:id="rId61"/>
    <p:sldId id="321" r:id="rId62"/>
    <p:sldId id="319" r:id="rId63"/>
  </p:sldIdLst>
  <p:sldSz cx="10080625" cy="7559675"/>
  <p:notesSz cx="7559675" cy="10691813"/>
  <p:defaultTextStyle>
    <a:defPPr>
      <a:defRPr lang="en-US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DejaVu Sans" charset="0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DejaVu Sans" charset="0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DejaVu Sans" charset="0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DejaVu Sans" charset="0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DejaVu Sans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DejaVu Sans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DejaVu Sans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DejaVu Sans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DejaVu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-1128" y="-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notesMaster" Target="notesMasters/notesMaster1.xml"/><Relationship Id="rId65" Type="http://schemas.openxmlformats.org/officeDocument/2006/relationships/handoutMaster" Target="handoutMasters/handoutMaster1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281488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19FBF7-D066-9944-B7E9-90D20F10EB40}" type="datetimeFigureOut">
              <a:rPr lang="en-US" smtClean="0"/>
              <a:t>2/27/13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281488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544AD1-6A7C-C54A-B607-316551BD2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0554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818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9900" y="0"/>
            <a:ext cx="327818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818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9900" y="10156825"/>
            <a:ext cx="327818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fld id="{38313FF2-1ED3-A04C-AAB2-BEF7F07C2E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5052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758FAC4-FEF6-C74E-BFCA-F7F25AFC98EB}" type="slidenum">
              <a:rPr lang="en-US"/>
              <a:pPr/>
              <a:t>1</a:t>
            </a:fld>
            <a:endParaRPr lang="en-US"/>
          </a:p>
        </p:txBody>
      </p:sp>
      <p:sp>
        <p:nvSpPr>
          <p:cNvPr id="5121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122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02589D9-4AC3-1B4C-9F7B-C2AACB7F2EAE}" type="slidenum">
              <a:rPr lang="en-US"/>
              <a:pPr/>
              <a:t>2</a:t>
            </a:fld>
            <a:endParaRPr lang="en-US"/>
          </a:p>
        </p:txBody>
      </p:sp>
      <p:sp>
        <p:nvSpPr>
          <p:cNvPr id="6145" name="Text Box 1"/>
          <p:cNvSpPr txBox="1">
            <a:spLocks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146" name="Text Box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B78C7C-4938-5C41-BBE5-E2AFFF76A061}" type="slidenum">
              <a:rPr lang="en-US"/>
              <a:pPr/>
              <a:t>51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Geneva" charset="0"/>
              <a:cs typeface="Geneva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EABBCB2-0A7E-0744-9372-84BF0E6E1F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450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EFAE1B4-F091-424D-B1EE-A6267E538E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303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58499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58499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861A202-E543-8E41-94C5-275C1AB8EEB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9331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9387" cy="1260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503238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3194050" cy="519113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7226300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fld id="{528F370F-31B0-D84B-918F-9666FA3EFC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10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16BF39B-F1C0-8347-AD66-3008CDFA831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617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B610771-4F51-A641-8804-EADB350ED9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722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357687" cy="4383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3325" y="1768475"/>
            <a:ext cx="4357688" cy="4383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7CB40CE-1CA1-6D44-900A-F22CAD0156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139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F1608F1-720C-C04D-B833-E20927F844B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525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627168E-5D2A-D444-B301-91B085217A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588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D3E9B89-452D-D343-B4F8-DB85E491E6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880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F5E2FFE-DDE9-8B44-8999-B83678AAD3E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827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0091779-078F-024C-AC14-F1A6E61A139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359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4475"/>
            <a:ext cx="10079038" cy="715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8867775" cy="438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the outline text format</a:t>
            </a:r>
          </a:p>
          <a:p>
            <a:pPr lvl="1"/>
            <a:r>
              <a:rPr lang="en-US"/>
              <a:t>Second Outline Level</a:t>
            </a:r>
          </a:p>
          <a:p>
            <a:pPr lvl="2"/>
            <a:r>
              <a:rPr lang="en-US"/>
              <a:t>Third Outline Level</a:t>
            </a:r>
          </a:p>
          <a:p>
            <a:pPr lvl="3"/>
            <a:r>
              <a:rPr lang="en-US"/>
              <a:t>Fourth Outline Level</a:t>
            </a:r>
          </a:p>
          <a:p>
            <a:pPr lvl="4"/>
            <a:r>
              <a:rPr lang="en-US"/>
              <a:t>Fifth Outline Level</a:t>
            </a:r>
          </a:p>
          <a:p>
            <a:pPr lvl="4"/>
            <a:r>
              <a:rPr lang="en-US"/>
              <a:t>Sixth Outline Level</a:t>
            </a:r>
          </a:p>
          <a:p>
            <a:pPr lvl="4"/>
            <a:r>
              <a:rPr lang="en-US"/>
              <a:t>Seventh Outline Level</a:t>
            </a:r>
          </a:p>
          <a:p>
            <a:pPr lvl="4"/>
            <a:r>
              <a:rPr lang="en-US"/>
              <a:t>Eighth Outline Level</a:t>
            </a:r>
          </a:p>
          <a:p>
            <a:pPr lvl="4"/>
            <a:r>
              <a:rPr lang="en-US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fld id="{73FBDA01-C575-654D-A648-EB00B3FCE40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2pPr>
      <a:lvl3pPr marL="11430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3pPr>
      <a:lvl4pPr marL="16002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4pPr>
      <a:lvl5pPr marL="20574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5pPr>
      <a:lvl6pPr marL="25146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6pPr>
      <a:lvl7pPr marL="29718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7pPr>
      <a:lvl8pPr marL="34290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8pPr>
      <a:lvl9pPr marL="3886200" indent="-228600" algn="ctr" defTabSz="449263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9pPr>
    </p:titleStyle>
    <p:bodyStyle>
      <a:lvl1pPr marL="342900" indent="-342900" algn="l" defTabSz="449263" rtl="0" eaLnBrk="1" fontAlgn="base" hangingPunct="1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eaLnBrk="1" fontAlgn="base" hangingPunct="1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is.tm.tue.nl/research/patterns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vn.apache.org/repos/asf/oodt/trunk/workflow/src/main/resources/workflow.properties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npp.gsfc.nasa.gov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oodt.jpl.nasa.gov/jira/browse/OODT-303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emf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vn.apache.org/repos/asf/oodt/branches/wengine-branch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now.jpl.nasa.gov" TargetMode="External"/><Relationship Id="rId3" Type="http://schemas.openxmlformats.org/officeDocument/2006/relationships/image" Target="../media/image2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oodt.apache.org/components/maven/workflow/development/developer.html" TargetMode="External"/><Relationship Id="rId3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wiki.apache.org/OODT/workflow2-quick-start-guide.html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dev@oodt.apache.org" TargetMode="Externa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mattmann@apache.org" TargetMode="External"/><Relationship Id="rId3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orkflowpatterns.com" TargetMode="External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063"/>
            <a:ext cx="10079038" cy="715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Wengines</a:t>
            </a:r>
            <a:r>
              <a:rPr lang="en-US" dirty="0" smtClean="0"/>
              <a:t>, Workflows, and 2 years of advanced data processing in Apache OODT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Chris A. Mattmann</a:t>
            </a:r>
            <a:br>
              <a:rPr lang="en-US" dirty="0" smtClean="0"/>
            </a:br>
            <a:r>
              <a:rPr lang="en-US" i="1" dirty="0" smtClean="0"/>
              <a:t>Senior Computer Scientist, NASA JPL</a:t>
            </a:r>
            <a:br>
              <a:rPr lang="en-US" i="1" dirty="0" smtClean="0"/>
            </a:br>
            <a:r>
              <a:rPr lang="en-US" i="1" dirty="0" smtClean="0"/>
              <a:t>Adjunct Assistant Professor, USC</a:t>
            </a:r>
            <a:br>
              <a:rPr lang="en-US" i="1" dirty="0" smtClean="0"/>
            </a:br>
            <a:r>
              <a:rPr lang="en-US" i="1" dirty="0" smtClean="0"/>
              <a:t>Member, Apache Software Foundation</a:t>
            </a:r>
            <a:endParaRPr lang="en-US" dirty="0" smtClean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Workflow Management?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/>
              <a:t>Modeling</a:t>
            </a:r>
            <a:r>
              <a:rPr lang="en-US"/>
              <a:t>, </a:t>
            </a:r>
            <a:r>
              <a:rPr lang="en-US" b="1" u="sng"/>
              <a:t>executing</a:t>
            </a:r>
            <a:r>
              <a:rPr lang="en-US"/>
              <a:t> and </a:t>
            </a:r>
            <a:r>
              <a:rPr lang="en-US" b="1" u="sng"/>
              <a:t>monitoring</a:t>
            </a:r>
            <a:r>
              <a:rPr lang="en-US"/>
              <a:t> groups of one or more Workflow </a:t>
            </a:r>
            <a:r>
              <a:rPr lang="en-US" i="1"/>
              <a:t>Tasks</a:t>
            </a:r>
          </a:p>
          <a:p>
            <a:r>
              <a:rPr lang="en-US"/>
              <a:t>Tasks could be</a:t>
            </a:r>
          </a:p>
          <a:p>
            <a:pPr lvl="1"/>
            <a:r>
              <a:rPr lang="en-US"/>
              <a:t>A script file</a:t>
            </a:r>
          </a:p>
          <a:p>
            <a:pPr lvl="1"/>
            <a:r>
              <a:rPr lang="en-US"/>
              <a:t>A java process</a:t>
            </a:r>
          </a:p>
          <a:p>
            <a:pPr lvl="1"/>
            <a:r>
              <a:rPr lang="en-US"/>
              <a:t>An external command</a:t>
            </a:r>
          </a:p>
          <a:p>
            <a:pPr lvl="1"/>
            <a:r>
              <a:rPr lang="en-US"/>
              <a:t>A call to a web service</a:t>
            </a:r>
          </a:p>
          <a:p>
            <a:pPr lvl="1"/>
            <a:r>
              <a:rPr lang="en-US"/>
              <a:t>Many more…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16BF39B-F1C0-8347-AD66-3008CDFA831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422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Workflow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200" dirty="0"/>
              <a:t>Workflow has many definitions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It</a:t>
            </a:r>
            <a:r>
              <a:rPr lang="ja-JP" altLang="en-US" sz="2000" dirty="0">
                <a:latin typeface="Arial"/>
              </a:rPr>
              <a:t>’</a:t>
            </a:r>
            <a:r>
              <a:rPr lang="en-US" sz="2000" dirty="0"/>
              <a:t>s typically represented as a graph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In traditional science data pipeline systems, this graph is constrained to be a sequential set of process </a:t>
            </a:r>
            <a:r>
              <a:rPr lang="en-US" sz="2000" dirty="0" smtClean="0"/>
              <a:t>nodes</a:t>
            </a:r>
            <a:endParaRPr lang="en-US" sz="2000" dirty="0"/>
          </a:p>
        </p:txBody>
      </p:sp>
      <p:graphicFrame>
        <p:nvGraphicFramePr>
          <p:cNvPr id="4100" name="Object 4"/>
          <p:cNvGraphicFramePr>
            <a:graphicFrameLocks noChangeAspect="1"/>
          </p:cNvGraphicFramePr>
          <p:nvPr/>
        </p:nvGraphicFramePr>
        <p:xfrm>
          <a:off x="4284266" y="2267903"/>
          <a:ext cx="4756795" cy="2530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2" name="Visio" r:id="rId3" imgW="8171226" imgH="4348949" progId="Visio.Drawing.11">
                  <p:embed/>
                </p:oleObj>
              </mc:Choice>
              <mc:Fallback>
                <p:oleObj name="Visio" r:id="rId3" imgW="8171226" imgH="4348949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4266" y="2267903"/>
                        <a:ext cx="4756795" cy="25303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16BF39B-F1C0-8347-AD66-3008CDFA831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63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State of Things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4031" y="1511935"/>
            <a:ext cx="9072563" cy="5795751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200"/>
              <a:t>The existing CAS was able to handle sequential science data pipelines very well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It handles them as a set of individual tasks that are mapped to a product type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Tasks are kicked off on ingestion of a product</a:t>
            </a:r>
          </a:p>
          <a:p>
            <a:pPr lvl="2">
              <a:lnSpc>
                <a:spcPct val="80000"/>
              </a:lnSpc>
            </a:pPr>
            <a:r>
              <a:rPr lang="en-US" sz="1800"/>
              <a:t>Or by other tasks</a:t>
            </a:r>
          </a:p>
          <a:p>
            <a:pPr>
              <a:lnSpc>
                <a:spcPct val="80000"/>
              </a:lnSpc>
            </a:pPr>
            <a:r>
              <a:rPr lang="en-US" sz="2200"/>
              <a:t>However, the approach and process to executing pipelines and tasks was ad-hoc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Task can kick off another task, but by communicating directly with the database to insert its </a:t>
            </a:r>
            <a:r>
              <a:rPr lang="ja-JP" altLang="en-US" sz="2000">
                <a:latin typeface="Arial"/>
              </a:rPr>
              <a:t>“</a:t>
            </a:r>
            <a:r>
              <a:rPr lang="en-US" sz="2000"/>
              <a:t>id</a:t>
            </a:r>
            <a:r>
              <a:rPr lang="ja-JP" altLang="en-US" sz="2000">
                <a:latin typeface="Arial"/>
              </a:rPr>
              <a:t>”</a:t>
            </a:r>
            <a:r>
              <a:rPr lang="en-US" sz="2000"/>
              <a:t> in the </a:t>
            </a:r>
            <a:r>
              <a:rPr lang="ja-JP" altLang="en-US" sz="2000">
                <a:latin typeface="Arial"/>
              </a:rPr>
              <a:t>“</a:t>
            </a:r>
            <a:r>
              <a:rPr lang="en-US" sz="2000"/>
              <a:t>next task</a:t>
            </a:r>
            <a:r>
              <a:rPr lang="ja-JP" altLang="en-US" sz="2000">
                <a:latin typeface="Arial"/>
              </a:rPr>
              <a:t>”</a:t>
            </a:r>
            <a:r>
              <a:rPr lang="en-US" sz="2000"/>
              <a:t> table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Tasks are only grouped by product type, so you need to have a product type to have a group of associated tasks</a:t>
            </a:r>
          </a:p>
          <a:p>
            <a:pPr>
              <a:lnSpc>
                <a:spcPct val="80000"/>
              </a:lnSpc>
            </a:pPr>
            <a:r>
              <a:rPr lang="en-US" sz="2200"/>
              <a:t>Additionally, the approach didn</a:t>
            </a:r>
            <a:r>
              <a:rPr lang="ja-JP" altLang="en-US" sz="2200">
                <a:latin typeface="Arial"/>
              </a:rPr>
              <a:t>’</a:t>
            </a:r>
            <a:r>
              <a:rPr lang="en-US" sz="2200"/>
              <a:t>t allow for parallel execution of tasks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Tasks were put into a global queue</a:t>
            </a:r>
          </a:p>
          <a:p>
            <a:pPr>
              <a:lnSpc>
                <a:spcPct val="80000"/>
              </a:lnSpc>
            </a:pPr>
            <a:r>
              <a:rPr lang="en-US" sz="2200"/>
              <a:t>Also tasks from different </a:t>
            </a:r>
            <a:r>
              <a:rPr lang="ja-JP" altLang="en-US" sz="2200">
                <a:latin typeface="Arial"/>
              </a:rPr>
              <a:t>“</a:t>
            </a:r>
            <a:r>
              <a:rPr lang="en-US" sz="2200"/>
              <a:t>workflows</a:t>
            </a:r>
            <a:r>
              <a:rPr lang="ja-JP" altLang="en-US" sz="2200">
                <a:latin typeface="Arial"/>
              </a:rPr>
              <a:t>”</a:t>
            </a:r>
            <a:r>
              <a:rPr lang="en-US" sz="2200"/>
              <a:t> can compete against one another because the queue is global</a:t>
            </a:r>
          </a:p>
          <a:p>
            <a:pPr>
              <a:lnSpc>
                <a:spcPct val="80000"/>
              </a:lnSpc>
            </a:pPr>
            <a:r>
              <a:rPr lang="en-US" sz="2200"/>
              <a:t>Also control patterns are ad-hoc, does not support standard control flow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16BF39B-F1C0-8347-AD66-3008CDFA831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645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 Requirements and Drivers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600"/>
              <a:t>Workflow should be represented as a graph. This will allow for true parallelism.</a:t>
            </a:r>
          </a:p>
          <a:p>
            <a:pPr>
              <a:lnSpc>
                <a:spcPct val="80000"/>
              </a:lnSpc>
            </a:pPr>
            <a:r>
              <a:rPr lang="en-US" sz="2600"/>
              <a:t>Workflow Management should support identified </a:t>
            </a:r>
            <a:r>
              <a:rPr lang="en-US" sz="2600">
                <a:hlinkClick r:id="rId2" tooltip="Visit page outside Confluence"/>
              </a:rPr>
              <a:t>workflow patterns </a:t>
            </a:r>
            <a:r>
              <a:rPr lang="en-US" sz="2600"/>
              <a:t> especially control-flow. </a:t>
            </a:r>
          </a:p>
          <a:p>
            <a:pPr lvl="1">
              <a:lnSpc>
                <a:spcPct val="80000"/>
              </a:lnSpc>
            </a:pPr>
            <a:r>
              <a:rPr lang="en-US" sz="2200"/>
              <a:t>The current level of support for control-flow has to a large extent been relegated to tasks. A collection of tasks is associated with a product ingestion and there is only a priority to sort out the order of execution. </a:t>
            </a:r>
          </a:p>
          <a:p>
            <a:pPr>
              <a:lnSpc>
                <a:spcPct val="80000"/>
              </a:lnSpc>
            </a:pPr>
            <a:r>
              <a:rPr lang="en-US" sz="2600"/>
              <a:t>Data-flow should be captured. </a:t>
            </a:r>
          </a:p>
          <a:p>
            <a:pPr>
              <a:lnSpc>
                <a:spcPct val="80000"/>
              </a:lnSpc>
            </a:pPr>
            <a:r>
              <a:rPr lang="en-US" sz="2600"/>
              <a:t>The workflow should be able to minimally hook together input and output streams between tasks.</a:t>
            </a:r>
          </a:p>
          <a:p>
            <a:pPr>
              <a:lnSpc>
                <a:spcPct val="80000"/>
              </a:lnSpc>
            </a:pPr>
            <a:r>
              <a:rPr lang="en-US" sz="2600"/>
              <a:t>Workflow </a:t>
            </a:r>
            <a:r>
              <a:rPr lang="en-US" sz="2600" b="1"/>
              <a:t>need not</a:t>
            </a:r>
            <a:r>
              <a:rPr lang="en-US" sz="2600"/>
              <a:t> have any interaction with a database</a:t>
            </a:r>
          </a:p>
          <a:p>
            <a:pPr lvl="1">
              <a:lnSpc>
                <a:spcPct val="80000"/>
              </a:lnSpc>
            </a:pPr>
            <a:r>
              <a:rPr lang="en-US" sz="2200"/>
              <a:t>What if I want to persist a workflow in XML?</a:t>
            </a:r>
          </a:p>
          <a:p>
            <a:pPr lvl="1">
              <a:lnSpc>
                <a:spcPct val="80000"/>
              </a:lnSpc>
            </a:pPr>
            <a:r>
              <a:rPr lang="en-US" sz="2200"/>
              <a:t>Or as a flat file, or some other lightweight format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16BF39B-F1C0-8347-AD66-3008CDFA831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841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Architectural Implications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3100"/>
              <a:t>Workflow Repositories</a:t>
            </a:r>
          </a:p>
          <a:p>
            <a:pPr lvl="1">
              <a:lnSpc>
                <a:spcPct val="90000"/>
              </a:lnSpc>
            </a:pPr>
            <a:r>
              <a:rPr lang="en-US" sz="2600"/>
              <a:t>Places to go and fetch and </a:t>
            </a:r>
            <a:r>
              <a:rPr lang="ja-JP" altLang="en-US" sz="2600">
                <a:latin typeface="Arial"/>
              </a:rPr>
              <a:t>“</a:t>
            </a:r>
            <a:r>
              <a:rPr lang="en-US" sz="2600"/>
              <a:t>abstract</a:t>
            </a:r>
            <a:r>
              <a:rPr lang="ja-JP" altLang="en-US" sz="2600">
                <a:latin typeface="Arial"/>
              </a:rPr>
              <a:t>”</a:t>
            </a:r>
            <a:r>
              <a:rPr lang="en-US" sz="2600"/>
              <a:t> workflow description from</a:t>
            </a:r>
          </a:p>
          <a:p>
            <a:pPr>
              <a:lnSpc>
                <a:spcPct val="90000"/>
              </a:lnSpc>
            </a:pPr>
            <a:r>
              <a:rPr lang="en-US" sz="3100"/>
              <a:t>Workflow Execution Engines</a:t>
            </a:r>
          </a:p>
          <a:p>
            <a:pPr lvl="1">
              <a:lnSpc>
                <a:spcPct val="90000"/>
              </a:lnSpc>
            </a:pPr>
            <a:r>
              <a:rPr lang="en-US" sz="2600"/>
              <a:t>Give it an abstract workflow, and let it rip</a:t>
            </a:r>
          </a:p>
          <a:p>
            <a:pPr lvl="2">
              <a:lnSpc>
                <a:spcPct val="90000"/>
              </a:lnSpc>
            </a:pPr>
            <a:r>
              <a:rPr lang="en-US" sz="2200"/>
              <a:t>Turns an abstract workflow into a </a:t>
            </a:r>
            <a:r>
              <a:rPr lang="ja-JP" altLang="en-US" sz="2200">
                <a:latin typeface="Arial"/>
              </a:rPr>
              <a:t>“</a:t>
            </a:r>
            <a:r>
              <a:rPr lang="en-US" sz="2200"/>
              <a:t>Workflow Instance</a:t>
            </a:r>
            <a:r>
              <a:rPr lang="ja-JP" altLang="en-US" sz="2200">
                <a:latin typeface="Arial"/>
              </a:rPr>
              <a:t>”</a:t>
            </a:r>
            <a:endParaRPr lang="en-US" sz="2200"/>
          </a:p>
          <a:p>
            <a:pPr lvl="1">
              <a:lnSpc>
                <a:spcPct val="90000"/>
              </a:lnSpc>
            </a:pPr>
            <a:r>
              <a:rPr lang="en-US" sz="2600"/>
              <a:t>Should allow monitoring of the workflow instance</a:t>
            </a:r>
          </a:p>
          <a:p>
            <a:pPr>
              <a:lnSpc>
                <a:spcPct val="90000"/>
              </a:lnSpc>
            </a:pPr>
            <a:r>
              <a:rPr lang="en-US" sz="3100"/>
              <a:t>System interface</a:t>
            </a:r>
          </a:p>
          <a:p>
            <a:pPr lvl="1">
              <a:lnSpc>
                <a:spcPct val="90000"/>
              </a:lnSpc>
            </a:pPr>
            <a:r>
              <a:rPr lang="en-US" sz="2600"/>
              <a:t>Associate abstract workflows with </a:t>
            </a:r>
            <a:r>
              <a:rPr lang="ja-JP" altLang="en-US" sz="2600">
                <a:latin typeface="Arial"/>
              </a:rPr>
              <a:t>“</a:t>
            </a:r>
            <a:r>
              <a:rPr lang="en-US" sz="2600"/>
              <a:t>events</a:t>
            </a:r>
            <a:r>
              <a:rPr lang="ja-JP" altLang="en-US" sz="2600">
                <a:latin typeface="Arial"/>
              </a:rPr>
              <a:t>”</a:t>
            </a:r>
            <a:endParaRPr lang="en-US" sz="2600"/>
          </a:p>
          <a:p>
            <a:pPr lvl="1">
              <a:lnSpc>
                <a:spcPct val="90000"/>
              </a:lnSpc>
            </a:pPr>
            <a:r>
              <a:rPr lang="en-US" sz="2600"/>
              <a:t>This way, workflows can be tied to things other than just product ingestion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16BF39B-F1C0-8347-AD66-3008CDFA831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289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is this different from the existing CAS?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600"/>
              <a:t>The Workflow Repository need not be a relational Database</a:t>
            </a:r>
          </a:p>
          <a:p>
            <a:pPr lvl="1">
              <a:lnSpc>
                <a:spcPct val="80000"/>
              </a:lnSpc>
            </a:pPr>
            <a:r>
              <a:rPr lang="en-US" sz="2200"/>
              <a:t>It could be a flat file</a:t>
            </a:r>
          </a:p>
          <a:p>
            <a:pPr lvl="1">
              <a:lnSpc>
                <a:spcPct val="80000"/>
              </a:lnSpc>
            </a:pPr>
            <a:r>
              <a:rPr lang="en-US" sz="2200"/>
              <a:t>A (set of) XML file(s)</a:t>
            </a:r>
          </a:p>
          <a:p>
            <a:pPr lvl="1">
              <a:lnSpc>
                <a:spcPct val="80000"/>
              </a:lnSpc>
            </a:pPr>
            <a:r>
              <a:rPr lang="en-US" sz="2200"/>
              <a:t>An object database</a:t>
            </a:r>
          </a:p>
          <a:p>
            <a:pPr lvl="1">
              <a:lnSpc>
                <a:spcPct val="80000"/>
              </a:lnSpc>
            </a:pPr>
            <a:r>
              <a:rPr lang="en-US" sz="2200"/>
              <a:t>Factories create Workflow Repositories, which create Workflows</a:t>
            </a:r>
          </a:p>
          <a:p>
            <a:pPr>
              <a:lnSpc>
                <a:spcPct val="80000"/>
              </a:lnSpc>
            </a:pPr>
            <a:r>
              <a:rPr lang="en-US" sz="2600"/>
              <a:t>Tasks are associated with </a:t>
            </a:r>
            <a:r>
              <a:rPr lang="ja-JP" altLang="en-US" sz="2600">
                <a:latin typeface="Arial"/>
              </a:rPr>
              <a:t>“</a:t>
            </a:r>
            <a:r>
              <a:rPr lang="en-US" sz="2600"/>
              <a:t>Workflows</a:t>
            </a:r>
            <a:r>
              <a:rPr lang="ja-JP" altLang="en-US" sz="2600">
                <a:latin typeface="Arial"/>
              </a:rPr>
              <a:t>”</a:t>
            </a:r>
            <a:r>
              <a:rPr lang="en-US" sz="2600"/>
              <a:t>, not </a:t>
            </a:r>
            <a:r>
              <a:rPr lang="ja-JP" altLang="en-US" sz="2600">
                <a:latin typeface="Arial"/>
              </a:rPr>
              <a:t>“</a:t>
            </a:r>
            <a:r>
              <a:rPr lang="en-US" sz="2600"/>
              <a:t>Product Types</a:t>
            </a:r>
            <a:r>
              <a:rPr lang="ja-JP" altLang="en-US" sz="2600">
                <a:latin typeface="Arial"/>
              </a:rPr>
              <a:t>”</a:t>
            </a:r>
            <a:endParaRPr lang="en-US" sz="2600"/>
          </a:p>
          <a:p>
            <a:pPr lvl="1">
              <a:lnSpc>
                <a:spcPct val="80000"/>
              </a:lnSpc>
            </a:pPr>
            <a:r>
              <a:rPr lang="en-US" sz="2200"/>
              <a:t>This decouples workflow from the File Management aspects of the CAS</a:t>
            </a:r>
          </a:p>
          <a:p>
            <a:pPr>
              <a:lnSpc>
                <a:spcPct val="80000"/>
              </a:lnSpc>
            </a:pPr>
            <a:r>
              <a:rPr lang="en-US" sz="2600"/>
              <a:t>Conditions can be pre, or post</a:t>
            </a:r>
          </a:p>
          <a:p>
            <a:pPr lvl="1">
              <a:lnSpc>
                <a:spcPct val="80000"/>
              </a:lnSpc>
            </a:pPr>
            <a:r>
              <a:rPr lang="en-US" sz="2200"/>
              <a:t>As opposed to the existing CAS where </a:t>
            </a:r>
            <a:r>
              <a:rPr lang="ja-JP" altLang="en-US" sz="2200">
                <a:latin typeface="Arial"/>
              </a:rPr>
              <a:t>“</a:t>
            </a:r>
            <a:r>
              <a:rPr lang="en-US" sz="2200"/>
              <a:t>Rules</a:t>
            </a:r>
            <a:r>
              <a:rPr lang="ja-JP" altLang="en-US" sz="2200">
                <a:latin typeface="Arial"/>
              </a:rPr>
              <a:t>”</a:t>
            </a:r>
            <a:r>
              <a:rPr lang="en-US" sz="2200"/>
              <a:t> are effectively pre-conditions on a task, and there is no concept of a post condition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16BF39B-F1C0-8347-AD66-3008CDFA831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10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is this different from the existing CAS?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600"/>
              <a:t>Workflows are interfaces</a:t>
            </a:r>
          </a:p>
          <a:p>
            <a:pPr lvl="1">
              <a:lnSpc>
                <a:spcPct val="90000"/>
              </a:lnSpc>
            </a:pPr>
            <a:r>
              <a:rPr lang="en-US" sz="2200"/>
              <a:t>They could be backed by a (directed graph), or by an iterator (i.e., a sequential pipeline) or by a HashMap</a:t>
            </a:r>
          </a:p>
          <a:p>
            <a:pPr>
              <a:lnSpc>
                <a:spcPct val="90000"/>
              </a:lnSpc>
            </a:pPr>
            <a:r>
              <a:rPr lang="en-US" sz="2600"/>
              <a:t>Workflow Tasks have clearly separated out dynamic and static metadata, and they can share metadata</a:t>
            </a:r>
          </a:p>
          <a:p>
            <a:pPr lvl="1">
              <a:lnSpc>
                <a:spcPct val="90000"/>
              </a:lnSpc>
            </a:pPr>
            <a:r>
              <a:rPr lang="en-US" sz="2200"/>
              <a:t>Dynamic metadata is passed via the Workflow Engine between all the tasks in a workflow</a:t>
            </a:r>
          </a:p>
          <a:p>
            <a:pPr lvl="2">
              <a:lnSpc>
                <a:spcPct val="90000"/>
              </a:lnSpc>
            </a:pPr>
            <a:r>
              <a:rPr lang="en-US" sz="2000"/>
              <a:t>They can all read/write to it</a:t>
            </a:r>
          </a:p>
          <a:p>
            <a:pPr lvl="1">
              <a:lnSpc>
                <a:spcPct val="90000"/>
              </a:lnSpc>
            </a:pPr>
            <a:r>
              <a:rPr lang="en-US" sz="2200"/>
              <a:t>Static metadata is associated with each workflow task</a:t>
            </a:r>
          </a:p>
          <a:p>
            <a:pPr>
              <a:lnSpc>
                <a:spcPct val="90000"/>
              </a:lnSpc>
            </a:pPr>
            <a:r>
              <a:rPr lang="en-US" sz="2600"/>
              <a:t>Workflow Events are captured and delivered via Workflow Listeners, which are interfaces</a:t>
            </a:r>
          </a:p>
          <a:p>
            <a:pPr lvl="1">
              <a:lnSpc>
                <a:spcPct val="90000"/>
              </a:lnSpc>
            </a:pPr>
            <a:r>
              <a:rPr lang="en-US" sz="2200"/>
              <a:t>Many different backend implementations of Workflow Listeners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16BF39B-F1C0-8347-AD66-3008CDFA831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023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Workflow Execution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Once you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ve got a Workflow, how do you execute it and turn it into a Workflow Instance?</a:t>
            </a:r>
          </a:p>
          <a:p>
            <a:r>
              <a:rPr lang="en-US"/>
              <a:t>You hand it off to a </a:t>
            </a:r>
            <a:r>
              <a:rPr lang="en-US" i="1"/>
              <a:t>Workflow Engine</a:t>
            </a:r>
            <a:endParaRPr lang="en-US"/>
          </a:p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16BF39B-F1C0-8347-AD66-3008CDFA831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427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does the Workflow Engine do?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3100"/>
              <a:t>Workflow Engine manages:</a:t>
            </a:r>
          </a:p>
          <a:p>
            <a:pPr lvl="1">
              <a:lnSpc>
                <a:spcPct val="90000"/>
              </a:lnSpc>
            </a:pPr>
            <a:r>
              <a:rPr lang="en-US" sz="2600"/>
              <a:t>A configurable, extensible thread pool</a:t>
            </a:r>
          </a:p>
          <a:p>
            <a:pPr lvl="2">
              <a:lnSpc>
                <a:spcPct val="90000"/>
              </a:lnSpc>
            </a:pPr>
            <a:r>
              <a:rPr lang="ja-JP" altLang="en-US" sz="2200">
                <a:latin typeface="Arial"/>
              </a:rPr>
              <a:t>“</a:t>
            </a:r>
            <a:r>
              <a:rPr lang="en-US" sz="2200"/>
              <a:t>Worker Threads</a:t>
            </a:r>
            <a:r>
              <a:rPr lang="ja-JP" altLang="en-US" sz="2200">
                <a:latin typeface="Arial"/>
              </a:rPr>
              <a:t>”</a:t>
            </a:r>
            <a:r>
              <a:rPr lang="en-US" sz="2200"/>
              <a:t> are used to process the Workflow Instance they are each handed</a:t>
            </a:r>
          </a:p>
          <a:p>
            <a:pPr lvl="1">
              <a:lnSpc>
                <a:spcPct val="90000"/>
              </a:lnSpc>
            </a:pPr>
            <a:r>
              <a:rPr lang="en-US" sz="2600"/>
              <a:t>A queue of worker threads if they aren</a:t>
            </a:r>
            <a:r>
              <a:rPr lang="ja-JP" altLang="en-US" sz="2600">
                <a:latin typeface="Arial"/>
              </a:rPr>
              <a:t>’</a:t>
            </a:r>
            <a:r>
              <a:rPr lang="en-US" sz="2600"/>
              <a:t>t any available workers in the thread pool to process a Workflow</a:t>
            </a:r>
          </a:p>
          <a:p>
            <a:pPr lvl="1">
              <a:lnSpc>
                <a:spcPct val="90000"/>
              </a:lnSpc>
            </a:pPr>
            <a:r>
              <a:rPr lang="en-US" sz="2600"/>
              <a:t>Monitoring which Workers are handling which Workflow Instances, and the state and status of each Workflow Instance</a:t>
            </a:r>
          </a:p>
          <a:p>
            <a:pPr>
              <a:lnSpc>
                <a:spcPct val="90000"/>
              </a:lnSpc>
            </a:pPr>
            <a:r>
              <a:rPr lang="en-US" sz="3100"/>
              <a:t>Workflow Engines </a:t>
            </a:r>
            <a:r>
              <a:rPr lang="en-US" sz="3100" b="1" i="1"/>
              <a:t>execute</a:t>
            </a:r>
            <a:r>
              <a:rPr lang="en-US" sz="3100"/>
              <a:t> </a:t>
            </a:r>
            <a:r>
              <a:rPr lang="en-US" sz="3100" u="sng"/>
              <a:t>instances</a:t>
            </a:r>
            <a:r>
              <a:rPr lang="en-US" sz="3100"/>
              <a:t> of Workflows</a:t>
            </a:r>
          </a:p>
          <a:p>
            <a:pPr lvl="1">
              <a:lnSpc>
                <a:spcPct val="90000"/>
              </a:lnSpc>
            </a:pPr>
            <a:endParaRPr lang="en-US" sz="260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16BF39B-F1C0-8347-AD66-3008CDFA831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458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the external interface to the system?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3100"/>
              <a:t>Event-based</a:t>
            </a:r>
          </a:p>
          <a:p>
            <a:pPr lvl="1">
              <a:lnSpc>
                <a:spcPct val="90000"/>
              </a:lnSpc>
            </a:pPr>
            <a:r>
              <a:rPr lang="en-US" sz="2600"/>
              <a:t>Event names come into the Workflow Manager</a:t>
            </a:r>
          </a:p>
          <a:p>
            <a:pPr lvl="1">
              <a:lnSpc>
                <a:spcPct val="90000"/>
              </a:lnSpc>
            </a:pPr>
            <a:r>
              <a:rPr lang="en-US" sz="2600"/>
              <a:t>The Workflow Manager looks up any Workflows associated with the event name</a:t>
            </a:r>
          </a:p>
          <a:p>
            <a:pPr lvl="1">
              <a:lnSpc>
                <a:spcPct val="90000"/>
              </a:lnSpc>
            </a:pPr>
            <a:r>
              <a:rPr lang="en-US" sz="2600"/>
              <a:t>The Workflow Manager then calls the Workflow Repository to obtain representations of the Workflow</a:t>
            </a:r>
          </a:p>
          <a:p>
            <a:pPr lvl="1">
              <a:lnSpc>
                <a:spcPct val="90000"/>
              </a:lnSpc>
            </a:pPr>
            <a:r>
              <a:rPr lang="en-US" sz="2600"/>
              <a:t>The Workflow Manager then hands off Workflow representations to the Workflow Engine for execution</a:t>
            </a:r>
          </a:p>
          <a:p>
            <a:pPr>
              <a:lnSpc>
                <a:spcPct val="90000"/>
              </a:lnSpc>
            </a:pPr>
            <a:r>
              <a:rPr lang="en-US" sz="3100"/>
              <a:t>Current implementation uses XML-RPC, but it</a:t>
            </a:r>
            <a:r>
              <a:rPr lang="ja-JP" altLang="en-US" sz="3100">
                <a:latin typeface="Arial"/>
              </a:rPr>
              <a:t>’</a:t>
            </a:r>
            <a:r>
              <a:rPr lang="en-US" sz="3100"/>
              <a:t>s an interface, so it could use REST/HTTP/SOAP/etc.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16BF39B-F1C0-8347-AD66-3008CDFA831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67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 smtClean="0"/>
              <a:t>Apache OODT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Workflow Support (Workflow1)</a:t>
            </a:r>
          </a:p>
          <a:p>
            <a:pPr marL="457200" indent="-457200">
              <a:buFont typeface="Arial"/>
              <a:buChar char="•"/>
            </a:pPr>
            <a:r>
              <a:rPr lang="en-US" dirty="0" err="1" smtClean="0"/>
              <a:t>Wengine</a:t>
            </a:r>
            <a:r>
              <a:rPr lang="en-US" dirty="0" smtClean="0"/>
              <a:t> features (NPP others)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History and Status</a:t>
            </a:r>
          </a:p>
          <a:p>
            <a:pPr marL="457200" indent="-457200">
              <a:buFont typeface="Arial"/>
              <a:buChar char="•"/>
            </a:pPr>
            <a:r>
              <a:rPr lang="en-US" dirty="0" smtClean="0"/>
              <a:t>Where we’re at</a:t>
            </a:r>
          </a:p>
          <a:p>
            <a:pPr marL="457200" indent="-457200">
              <a:buFont typeface="Arial"/>
              <a:buChar char="•"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16BF39B-F1C0-8347-AD66-3008CDFA831F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Workflow Manager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So, how do we put all of these things together?</a:t>
            </a:r>
          </a:p>
          <a:p>
            <a:r>
              <a:rPr lang="en-US"/>
              <a:t>Well, something like:</a:t>
            </a:r>
          </a:p>
          <a:p>
            <a:pPr lvl="1"/>
            <a:r>
              <a:rPr lang="en-US"/>
              <a:t>A Workflow Manager has</a:t>
            </a:r>
          </a:p>
          <a:p>
            <a:pPr lvl="2"/>
            <a:r>
              <a:rPr lang="en-US"/>
              <a:t>One or more Workflow Repositories to obtain abstract Workflow descriptions from</a:t>
            </a:r>
          </a:p>
          <a:p>
            <a:pPr lvl="2"/>
            <a:r>
              <a:rPr lang="en-US"/>
              <a:t>One or more Workflow Engines to execute Workflows on</a:t>
            </a:r>
          </a:p>
          <a:p>
            <a:pPr lvl="2"/>
            <a:r>
              <a:rPr lang="en-US"/>
              <a:t>One or more external interfaces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16BF39B-F1C0-8347-AD66-3008CDFA831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405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9" descr="SpaceBaseDataPipelinePCSExam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2" y="2332037"/>
            <a:ext cx="8842374" cy="508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called this “Workflow1”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Worked great for OCO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16BF39B-F1C0-8347-AD66-3008CDFA831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664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Workflow1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ThreadPool</a:t>
            </a:r>
            <a:r>
              <a:rPr lang="en-US" dirty="0" smtClean="0"/>
              <a:t> Workflow Engine</a:t>
            </a:r>
          </a:p>
          <a:p>
            <a:r>
              <a:rPr lang="en-US" dirty="0"/>
              <a:t>	</a:t>
            </a:r>
            <a:r>
              <a:rPr lang="en-US" dirty="0" smtClean="0"/>
              <a:t>1 Thread per </a:t>
            </a:r>
            <a:r>
              <a:rPr lang="en-US" i="1" dirty="0" smtClean="0"/>
              <a:t>entire workflow instance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Worked very well for routine production pipeline processing – we know that we will run A &lt;= X &lt;=B jobs per day where </a:t>
            </a:r>
          </a:p>
          <a:p>
            <a:r>
              <a:rPr lang="en-US" dirty="0"/>
              <a:t>	</a:t>
            </a:r>
            <a:r>
              <a:rPr lang="en-US" dirty="0" smtClean="0"/>
              <a:t>	   A is a good minimal bound on the max threads per JVM – totally OS dependent (256 is a large number)</a:t>
            </a:r>
          </a:p>
          <a:p>
            <a:r>
              <a:rPr lang="en-US" dirty="0" smtClean="0"/>
              <a:t>       B is the maximal number of threads that doesn’t bound the JVM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16BF39B-F1C0-8347-AD66-3008CDFA831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05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ThreadPool</a:t>
            </a:r>
            <a:r>
              <a:rPr lang="en-US" dirty="0" smtClean="0"/>
              <a:t> was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http://svn.apache.org/repos/asf/oodt/trunk/workflow/src/main/resources/workflow.properties</a:t>
            </a:r>
            <a:r>
              <a:rPr lang="en-US" dirty="0" smtClean="0"/>
              <a:t> </a:t>
            </a:r>
          </a:p>
          <a:p>
            <a:r>
              <a:rPr lang="en-US" dirty="0" smtClean="0"/>
              <a:t>Based on </a:t>
            </a:r>
            <a:r>
              <a:rPr lang="en-US" dirty="0" err="1" smtClean="0"/>
              <a:t>java.util.concurrent</a:t>
            </a:r>
            <a:endParaRPr lang="en-US" dirty="0"/>
          </a:p>
          <a:p>
            <a:r>
              <a:rPr lang="en-US" dirty="0" err="1" smtClean="0"/>
              <a:t>ThreadPoolExecutor</a:t>
            </a:r>
            <a:endParaRPr lang="en-US" dirty="0"/>
          </a:p>
          <a:p>
            <a:r>
              <a:rPr lang="en-US" dirty="0" smtClean="0"/>
              <a:t>Easily configurable</a:t>
            </a:r>
          </a:p>
          <a:p>
            <a:r>
              <a:rPr lang="en-US" dirty="0" smtClean="0"/>
              <a:t>If you ran out of threads, scale horizontally and add more JVMs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16BF39B-F1C0-8347-AD66-3008CDFA831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298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Portion of workflow </a:t>
            </a:r>
            <a:r>
              <a:rPr lang="en-US" dirty="0" err="1" smtClean="0"/>
              <a:t>config</a:t>
            </a:r>
            <a:r>
              <a:rPr lang="en-US" dirty="0" smtClean="0"/>
              <a:t> for </a:t>
            </a:r>
            <a:r>
              <a:rPr lang="en-US" dirty="0" err="1" smtClean="0"/>
              <a:t>ThreadPool</a:t>
            </a:r>
            <a:r>
              <a:rPr lang="en-US" dirty="0" smtClean="0"/>
              <a:t> Executor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16BF39B-F1C0-8347-AD66-3008CDFA831F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12" y="2103437"/>
            <a:ext cx="10636252" cy="265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22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Workflow1 Stuff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Branch and bounds was supported </a:t>
            </a:r>
            <a:r>
              <a:rPr lang="en-US" i="1" dirty="0" smtClean="0"/>
              <a:t>implicitly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You want branch and bounds?</a:t>
            </a:r>
          </a:p>
          <a:p>
            <a:r>
              <a:rPr lang="en-US" dirty="0"/>
              <a:t> </a:t>
            </a:r>
            <a:r>
              <a:rPr lang="en-US" dirty="0" smtClean="0"/>
              <a:t>   1. Define N&gt;1 Workflow that is mapped to an event name </a:t>
            </a:r>
          </a:p>
          <a:p>
            <a:r>
              <a:rPr lang="en-US" dirty="0"/>
              <a:t> </a:t>
            </a:r>
            <a:r>
              <a:rPr lang="en-US" dirty="0" smtClean="0"/>
              <a:t>      1a. Define N+1 workflow to be “reducer”</a:t>
            </a:r>
          </a:p>
          <a:p>
            <a:r>
              <a:rPr lang="en-US" dirty="0"/>
              <a:t> </a:t>
            </a:r>
            <a:r>
              <a:rPr lang="en-US" dirty="0" smtClean="0"/>
              <a:t>   2. It will be executed in parallel, hence the branch</a:t>
            </a:r>
          </a:p>
          <a:p>
            <a:r>
              <a:rPr lang="en-US" dirty="0"/>
              <a:t> </a:t>
            </a:r>
            <a:r>
              <a:rPr lang="en-US" dirty="0" smtClean="0"/>
              <a:t>   3. the Bounds is handled by a pre-condition on N+1 task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16BF39B-F1C0-8347-AD66-3008CDFA831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96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Metadata context keys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16BF39B-F1C0-8347-AD66-3008CDFA831F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712" y="1646237"/>
            <a:ext cx="6732588" cy="605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344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 with keys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Key naming collision</a:t>
            </a:r>
          </a:p>
          <a:p>
            <a:r>
              <a:rPr lang="en-US" dirty="0"/>
              <a:t>	</a:t>
            </a:r>
            <a:r>
              <a:rPr lang="en-US" dirty="0" smtClean="0"/>
              <a:t>Tasks needed to handle this explicitly in “production rules”</a:t>
            </a:r>
            <a:endParaRPr lang="en-US" dirty="0"/>
          </a:p>
          <a:p>
            <a:r>
              <a:rPr lang="en-US" dirty="0" smtClean="0"/>
              <a:t>No grouping of keys</a:t>
            </a:r>
          </a:p>
          <a:p>
            <a:r>
              <a:rPr lang="en-US" dirty="0"/>
              <a:t>	</a:t>
            </a:r>
            <a:r>
              <a:rPr lang="en-US" dirty="0" smtClean="0"/>
              <a:t>Grouping was achieved using “_” key naming scheme</a:t>
            </a:r>
          </a:p>
          <a:p>
            <a:r>
              <a:rPr lang="en-US" dirty="0"/>
              <a:t>	</a:t>
            </a:r>
            <a:r>
              <a:rPr lang="en-US" dirty="0" err="1" smtClean="0"/>
              <a:t>PCS_InputFiles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err="1" smtClean="0"/>
              <a:t>PCS_CrawlForDirs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16BF39B-F1C0-8347-AD66-3008CDFA831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441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Enter this guy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5268912" y="1768475"/>
            <a:ext cx="4102101" cy="4383088"/>
          </a:xfrm>
        </p:spPr>
        <p:txBody>
          <a:bodyPr/>
          <a:lstStyle/>
          <a:p>
            <a:r>
              <a:rPr lang="en-US" dirty="0" smtClean="0"/>
              <a:t>                                            Not the one on the left, that’s my son</a:t>
            </a:r>
          </a:p>
          <a:p>
            <a:endParaRPr lang="en-US" dirty="0"/>
          </a:p>
          <a:p>
            <a:r>
              <a:rPr lang="en-US" dirty="0" smtClean="0"/>
              <a:t>B Brian Foster</a:t>
            </a:r>
          </a:p>
          <a:p>
            <a:r>
              <a:rPr lang="en-US" dirty="0"/>
              <a:t> </a:t>
            </a:r>
            <a:r>
              <a:rPr lang="en-US" dirty="0" smtClean="0"/>
              <a:t>   - now at Google, curses!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16BF39B-F1C0-8347-AD66-3008CDFA831F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10" name="Picture 9" descr="Screen Shot 2013-02-27 at 10.13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12" y="1341437"/>
            <a:ext cx="5208884" cy="535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255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this mission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http://npp.gsfc.nasa.gov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r>
              <a:rPr lang="en-US" dirty="0" smtClean="0"/>
              <a:t>NPOESS Preparatory Project (NPP) now called </a:t>
            </a:r>
            <a:r>
              <a:rPr lang="en-US" dirty="0" err="1" smtClean="0"/>
              <a:t>Suomi</a:t>
            </a:r>
            <a:r>
              <a:rPr lang="en-US" dirty="0" smtClean="0"/>
              <a:t> NPP</a:t>
            </a:r>
          </a:p>
          <a:p>
            <a:r>
              <a:rPr lang="en-US" dirty="0"/>
              <a:t>	</a:t>
            </a:r>
            <a:r>
              <a:rPr lang="en-US" dirty="0" smtClean="0"/>
              <a:t>Sounder PEATE </a:t>
            </a:r>
            <a:r>
              <a:rPr lang="en-US" dirty="0" err="1" smtClean="0"/>
              <a:t>Testbed</a:t>
            </a:r>
            <a:r>
              <a:rPr lang="en-US" dirty="0" smtClean="0"/>
              <a:t> Element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16BF39B-F1C0-8347-AD66-3008CDFA831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769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4"/>
          <p:cNvSpPr>
            <a:spLocks noGrp="1"/>
          </p:cNvSpPr>
          <p:nvPr>
            <p:ph type="title"/>
          </p:nvPr>
        </p:nvSpPr>
        <p:spPr>
          <a:xfrm>
            <a:off x="588036" y="299238"/>
            <a:ext cx="9072563" cy="1259946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And you are?</a:t>
            </a:r>
          </a:p>
        </p:txBody>
      </p:sp>
      <p:sp>
        <p:nvSpPr>
          <p:cNvPr id="16387" name="Content Placeholder 5"/>
          <p:cNvSpPr>
            <a:spLocks noGrp="1"/>
          </p:cNvSpPr>
          <p:nvPr>
            <p:ph sz="half" idx="1"/>
          </p:nvPr>
        </p:nvSpPr>
        <p:spPr>
          <a:xfrm>
            <a:off x="1428088" y="1511935"/>
            <a:ext cx="8400521" cy="5494764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dirty="0" smtClean="0"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dirty="0" smtClean="0"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dirty="0" smtClean="0"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dirty="0" smtClean="0"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dirty="0" smtClean="0"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dirty="0" smtClean="0"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dirty="0" smtClean="0"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dirty="0" smtClean="0">
              <a:ea typeface="+mn-ea"/>
              <a:cs typeface="+mn-cs"/>
            </a:endParaRP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Apache </a:t>
            </a:r>
            <a:r>
              <a:rPr lang="en-US" dirty="0" smtClean="0">
                <a:ea typeface="+mn-ea"/>
                <a:cs typeface="+mn-cs"/>
              </a:rPr>
              <a:t>Executive Officer and Member </a:t>
            </a:r>
            <a:r>
              <a:rPr lang="en-US" dirty="0" smtClean="0">
                <a:ea typeface="+mn-ea"/>
                <a:cs typeface="+mn-cs"/>
              </a:rPr>
              <a:t>involved in</a:t>
            </a:r>
          </a:p>
          <a:p>
            <a:pPr lvl="1" fontAlgn="auto">
              <a:spcAft>
                <a:spcPts val="0"/>
              </a:spcAft>
              <a:buFont typeface="Arial"/>
              <a:buChar char="–"/>
              <a:defRPr/>
            </a:pPr>
            <a:r>
              <a:rPr lang="en-US" dirty="0"/>
              <a:t>OODT </a:t>
            </a:r>
            <a:r>
              <a:rPr lang="en-US" dirty="0" smtClean="0"/>
              <a:t> (PMC</a:t>
            </a:r>
            <a:r>
              <a:rPr lang="en-US" dirty="0"/>
              <a:t>), </a:t>
            </a:r>
            <a:r>
              <a:rPr lang="en-US" dirty="0" err="1"/>
              <a:t>Tika</a:t>
            </a:r>
            <a:r>
              <a:rPr lang="en-US" dirty="0"/>
              <a:t> </a:t>
            </a:r>
            <a:r>
              <a:rPr lang="en-US" dirty="0" smtClean="0"/>
              <a:t>(PMC</a:t>
            </a:r>
            <a:r>
              <a:rPr lang="en-US" dirty="0"/>
              <a:t>), </a:t>
            </a:r>
            <a:r>
              <a:rPr lang="en-US" dirty="0" err="1"/>
              <a:t>Nutch</a:t>
            </a:r>
            <a:r>
              <a:rPr lang="en-US" dirty="0"/>
              <a:t> (PMC), Incubator (PMC), SIS </a:t>
            </a:r>
            <a:r>
              <a:rPr lang="en-US" dirty="0" smtClean="0"/>
              <a:t>(PMC)</a:t>
            </a:r>
            <a:r>
              <a:rPr lang="en-US" dirty="0"/>
              <a:t>, Gora (PMC), </a:t>
            </a:r>
            <a:r>
              <a:rPr lang="en-US" dirty="0" err="1"/>
              <a:t>Airavata</a:t>
            </a:r>
            <a:r>
              <a:rPr lang="en-US" dirty="0"/>
              <a:t> </a:t>
            </a:r>
            <a:r>
              <a:rPr lang="en-US" dirty="0" smtClean="0"/>
              <a:t>(PMC)</a:t>
            </a:r>
            <a:r>
              <a:rPr lang="en-US" dirty="0"/>
              <a:t>, </a:t>
            </a:r>
            <a:r>
              <a:rPr lang="en-US" dirty="0" err="1"/>
              <a:t>cTAKES</a:t>
            </a:r>
            <a:r>
              <a:rPr lang="en-US" dirty="0"/>
              <a:t> (Mentor</a:t>
            </a:r>
            <a:r>
              <a:rPr lang="en-US" dirty="0" smtClean="0"/>
              <a:t>), lots of other projects</a:t>
            </a:r>
            <a:endParaRPr lang="en-US" dirty="0"/>
          </a:p>
        </p:txBody>
      </p:sp>
      <p:sp>
        <p:nvSpPr>
          <p:cNvPr id="16388" name="Content Placeholder 6"/>
          <p:cNvSpPr>
            <a:spLocks noGrp="1"/>
          </p:cNvSpPr>
          <p:nvPr>
            <p:ph sz="half" idx="2"/>
          </p:nvPr>
        </p:nvSpPr>
        <p:spPr>
          <a:xfrm>
            <a:off x="5586346" y="1511935"/>
            <a:ext cx="4494279" cy="4619801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Senior Computer Scientist at NASA JPL in Pasadena, CA USA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Software Architecture/Engineering Prof at Univ. of Southern California </a:t>
            </a:r>
          </a:p>
        </p:txBody>
      </p:sp>
      <p:sp>
        <p:nvSpPr>
          <p:cNvPr id="17412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18954" indent="-314982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9929" indent="-251986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63900" indent="-251986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67872" indent="-251986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71844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75815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779787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283758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300" smtClean="0">
                <a:solidFill>
                  <a:srgbClr val="898989"/>
                </a:solidFill>
                <a:latin typeface="Calibri" charset="0"/>
              </a:rPr>
              <a:t>28-Feb-2013</a:t>
            </a:r>
            <a:endParaRPr lang="en-US" sz="13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7413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18954" indent="-314982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9929" indent="-251986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63900" indent="-251986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67872" indent="-251986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71844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75815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779787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283758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EF08AE4-29BB-C64A-9F5D-C64792B35C41}" type="slidenum">
              <a:rPr lang="en-US" sz="1300">
                <a:solidFill>
                  <a:srgbClr val="898989"/>
                </a:solidFill>
                <a:latin typeface="Calibri" charset="0"/>
              </a:rPr>
              <a:pPr eaLnBrk="1" hangingPunct="1"/>
              <a:t>3</a:t>
            </a:fld>
            <a:endParaRPr lang="en-US" sz="13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7414" name="Footer Placeholder 7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818954" indent="-314982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9929" indent="-251986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63900" indent="-251986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67872" indent="-251986" eaLnBrk="0" hangingPunct="0"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71844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75815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779787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283758" indent="-251986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300" smtClean="0">
                <a:solidFill>
                  <a:srgbClr val="898989"/>
                </a:solidFill>
                <a:latin typeface="Calibri" charset="0"/>
              </a:rPr>
              <a:t>ACNA2013-Mattmann</a:t>
            </a:r>
            <a:endParaRPr lang="en-US" sz="13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512" y="1189037"/>
            <a:ext cx="4237038" cy="423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866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They told Brian this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little different than the OCO use case</a:t>
            </a:r>
          </a:p>
          <a:p>
            <a:endParaRPr lang="en-US" dirty="0"/>
          </a:p>
          <a:p>
            <a:r>
              <a:rPr lang="en-US" dirty="0" smtClean="0"/>
              <a:t>So,.., the next THREE years worth of jobs, we’d like to submit today…</a:t>
            </a:r>
          </a:p>
          <a:p>
            <a:r>
              <a:rPr lang="en-US" dirty="0"/>
              <a:t>	</a:t>
            </a:r>
            <a:r>
              <a:rPr lang="en-US" dirty="0" smtClean="0"/>
              <a:t>	and then have your “workflow manager” manage the jobs for the next 3 years</a:t>
            </a:r>
          </a:p>
          <a:p>
            <a:endParaRPr lang="en-US" dirty="0"/>
          </a:p>
          <a:p>
            <a:r>
              <a:rPr lang="en-US" dirty="0" smtClean="0"/>
              <a:t>This effectively blew up our thread pool workflow engine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16BF39B-F1C0-8347-AD66-3008CDFA831F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9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Random David </a:t>
            </a:r>
            <a:r>
              <a:rPr lang="en-US" dirty="0" err="1" smtClean="0"/>
              <a:t>Woollard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sighting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3512" y="1768475"/>
            <a:ext cx="5397501" cy="4383088"/>
          </a:xfrm>
        </p:spPr>
        <p:txBody>
          <a:bodyPr/>
          <a:lstStyle/>
          <a:p>
            <a:r>
              <a:rPr lang="en-US" dirty="0" smtClean="0"/>
              <a:t>  </a:t>
            </a:r>
            <a:r>
              <a:rPr lang="en-US" dirty="0"/>
              <a:t> </a:t>
            </a:r>
            <a:r>
              <a:rPr lang="en-US" dirty="0" smtClean="0"/>
              <a:t>David </a:t>
            </a:r>
            <a:r>
              <a:rPr lang="en-US" dirty="0" err="1" smtClean="0"/>
              <a:t>Woollard</a:t>
            </a:r>
            <a:r>
              <a:rPr lang="en-US" dirty="0" smtClean="0"/>
              <a:t> and Brian Foster had to figure out how to solve the NPP problem</a:t>
            </a:r>
          </a:p>
          <a:p>
            <a:endParaRPr lang="en-US" dirty="0"/>
          </a:p>
          <a:p>
            <a:r>
              <a:rPr lang="en-US" dirty="0" smtClean="0"/>
              <a:t>   Decided we need a new workflow manager</a:t>
            </a:r>
          </a:p>
          <a:p>
            <a:endParaRPr lang="en-US" dirty="0"/>
          </a:p>
          <a:p>
            <a:r>
              <a:rPr lang="en-US" dirty="0" smtClean="0"/>
              <a:t>   …branch/fork/sigh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16BF39B-F1C0-8347-AD66-3008CDFA831F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8" name="Picture 7" descr="Screen Shot 2013-02-27 at 10.19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12" y="1722437"/>
            <a:ext cx="36449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47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their fault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Paul R. and I and others didn’t have time to fully watch this, and other OODT PMC members weren’t really vested in those particular components</a:t>
            </a:r>
          </a:p>
          <a:p>
            <a:endParaRPr lang="en-US" dirty="0"/>
          </a:p>
          <a:p>
            <a:r>
              <a:rPr lang="en-US" dirty="0" smtClean="0"/>
              <a:t>Brian was learning and doing great and we decided in the end that going off into a branch and not destroying Workflow1 users in the trunk was better than having to integrate everything…so we punted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16BF39B-F1C0-8347-AD66-3008CDFA831F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29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NPP Pipeline – more SCF </a:t>
            </a:r>
            <a:br>
              <a:rPr lang="en-US" dirty="0" smtClean="0"/>
            </a:br>
            <a:r>
              <a:rPr lang="en-US" dirty="0" smtClean="0"/>
              <a:t>than ops system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500" b="500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16BF39B-F1C0-8347-AD66-3008CDFA831F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417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Enter “Workflow2” or “</a:t>
            </a:r>
            <a:r>
              <a:rPr lang="en-US" dirty="0" err="1" smtClean="0"/>
              <a:t>Wengine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sucks about Workflow1?</a:t>
            </a:r>
          </a:p>
          <a:p>
            <a:r>
              <a:rPr lang="en-US" dirty="0"/>
              <a:t>	</a:t>
            </a:r>
            <a:r>
              <a:rPr lang="en-US" dirty="0" smtClean="0"/>
              <a:t>Can’t explicitly model branch and bounds</a:t>
            </a:r>
          </a:p>
          <a:p>
            <a:r>
              <a:rPr lang="en-US" dirty="0"/>
              <a:t>	</a:t>
            </a:r>
            <a:r>
              <a:rPr lang="en-US" dirty="0" smtClean="0"/>
              <a:t>		Fixed through “sequential” and “parallel” processors – Paul R.’s idea OODT-70</a:t>
            </a:r>
          </a:p>
          <a:p>
            <a:r>
              <a:rPr lang="en-US" dirty="0"/>
              <a:t> </a:t>
            </a:r>
            <a:r>
              <a:rPr lang="en-US" dirty="0" smtClean="0"/>
              <a:t>  No global level workflow conditions</a:t>
            </a:r>
          </a:p>
          <a:p>
            <a:r>
              <a:rPr lang="en-US" dirty="0"/>
              <a:t> </a:t>
            </a:r>
            <a:r>
              <a:rPr lang="en-US" dirty="0" smtClean="0"/>
              <a:t>        Added them OODT-205</a:t>
            </a:r>
          </a:p>
          <a:p>
            <a:r>
              <a:rPr lang="en-US" dirty="0"/>
              <a:t> </a:t>
            </a:r>
            <a:r>
              <a:rPr lang="en-US" dirty="0" smtClean="0"/>
              <a:t>   Really only pre conditions in Workflow1</a:t>
            </a:r>
          </a:p>
          <a:p>
            <a:r>
              <a:rPr lang="en-US" dirty="0"/>
              <a:t> </a:t>
            </a:r>
            <a:r>
              <a:rPr lang="en-US" dirty="0" smtClean="0"/>
              <a:t>        Add post conditions OODT-502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16BF39B-F1C0-8347-AD66-3008CDFA831F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704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improvements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Condition timeouts</a:t>
            </a:r>
          </a:p>
          <a:p>
            <a:r>
              <a:rPr lang="en-US" dirty="0"/>
              <a:t> </a:t>
            </a:r>
            <a:r>
              <a:rPr lang="en-US" dirty="0" smtClean="0"/>
              <a:t>   OK it’s timed out waiting for a file, run anyways OODT-207</a:t>
            </a:r>
          </a:p>
          <a:p>
            <a:r>
              <a:rPr lang="en-US" dirty="0" smtClean="0"/>
              <a:t>Optional or required</a:t>
            </a:r>
          </a:p>
          <a:p>
            <a:r>
              <a:rPr lang="en-US" dirty="0"/>
              <a:t> </a:t>
            </a:r>
            <a:r>
              <a:rPr lang="en-US" dirty="0" smtClean="0"/>
              <a:t>    Allowing </a:t>
            </a:r>
            <a:r>
              <a:rPr lang="en-US" dirty="0" err="1" smtClean="0"/>
              <a:t>boolean</a:t>
            </a:r>
            <a:r>
              <a:rPr lang="en-US" dirty="0" smtClean="0"/>
              <a:t> OR based conditionals (test this and report its success, but don’t block) – OODT-208</a:t>
            </a:r>
          </a:p>
          <a:p>
            <a:r>
              <a:rPr lang="en-US" dirty="0" smtClean="0"/>
              <a:t>Better failure state reporting and </a:t>
            </a:r>
            <a:r>
              <a:rPr lang="en-US" dirty="0" err="1" smtClean="0"/>
              <a:t>checkpointing</a:t>
            </a:r>
            <a:endParaRPr lang="en-US" dirty="0" smtClean="0"/>
          </a:p>
          <a:p>
            <a:r>
              <a:rPr lang="en-US" dirty="0" smtClean="0"/>
              <a:t>OODT-206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16BF39B-F1C0-8347-AD66-3008CDFA831F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782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Yes more improvements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2" y="1646237"/>
            <a:ext cx="8867775" cy="4383088"/>
          </a:xfrm>
        </p:spPr>
        <p:txBody>
          <a:bodyPr/>
          <a:lstStyle/>
          <a:p>
            <a:r>
              <a:rPr lang="en-US" dirty="0" smtClean="0"/>
              <a:t>Workflow Metadata keys </a:t>
            </a:r>
            <a:r>
              <a:rPr lang="en-US" dirty="0" smtClean="0">
                <a:hlinkClick r:id="rId2"/>
              </a:rPr>
              <a:t>https://oodt.jpl.nasa.gov/jira/browse/OODT-303</a:t>
            </a:r>
            <a:r>
              <a:rPr lang="en-US" dirty="0" smtClean="0"/>
              <a:t> (internal JPL JIRA -- was already fixed in ASF JIRA in 0.1-incubating)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By Group, e.g.,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PCS/</a:t>
            </a:r>
            <a:r>
              <a:rPr lang="en-US" sz="2000" dirty="0" err="1" smtClean="0"/>
              <a:t>InputFilesGroup</a:t>
            </a:r>
            <a:r>
              <a:rPr lang="en-US" sz="2000" dirty="0" smtClean="0"/>
              <a:t>/</a:t>
            </a:r>
            <a:r>
              <a:rPr lang="en-US" sz="2000" dirty="0" err="1" smtClean="0"/>
              <a:t>InputFiles</a:t>
            </a:r>
            <a:endParaRPr lang="en-US" sz="2000" dirty="0" smtClean="0"/>
          </a:p>
          <a:p>
            <a:r>
              <a:rPr lang="en-US" sz="2000" dirty="0"/>
              <a:t> </a:t>
            </a:r>
            <a:r>
              <a:rPr lang="en-US" sz="2000" dirty="0" smtClean="0"/>
              <a:t>      PCS/Output/</a:t>
            </a:r>
            <a:r>
              <a:rPr lang="en-US" sz="2000" dirty="0" err="1" smtClean="0"/>
              <a:t>MetFileWriter</a:t>
            </a:r>
            <a:endParaRPr lang="en-US" sz="2000" dirty="0" smtClean="0"/>
          </a:p>
          <a:p>
            <a:r>
              <a:rPr lang="en-US" sz="2000" dirty="0"/>
              <a:t> </a:t>
            </a:r>
            <a:r>
              <a:rPr lang="en-US" sz="2000" dirty="0" smtClean="0"/>
              <a:t>      PCS/</a:t>
            </a:r>
            <a:r>
              <a:rPr lang="en-US" sz="2000" dirty="0" err="1" smtClean="0"/>
              <a:t>FileManagerUrl</a:t>
            </a:r>
            <a:endParaRPr lang="en-US" sz="2000" dirty="0" smtClean="0"/>
          </a:p>
          <a:p>
            <a:r>
              <a:rPr lang="en-US" sz="2000" dirty="0"/>
              <a:t> </a:t>
            </a:r>
            <a:r>
              <a:rPr lang="en-US" sz="2000" dirty="0" smtClean="0"/>
              <a:t>      Task1/SomeKey1</a:t>
            </a:r>
          </a:p>
          <a:p>
            <a:r>
              <a:rPr lang="en-US" sz="2000" dirty="0" smtClean="0"/>
              <a:t>Collect all keys for a group</a:t>
            </a:r>
          </a:p>
          <a:p>
            <a:r>
              <a:rPr lang="en-US" sz="2000" dirty="0"/>
              <a:t>	</a:t>
            </a:r>
            <a:r>
              <a:rPr lang="en-US" sz="2000" dirty="0" err="1" smtClean="0"/>
              <a:t>wmet.search</a:t>
            </a:r>
            <a:r>
              <a:rPr lang="en-US" sz="2000" dirty="0" smtClean="0"/>
              <a:t>(“PCS”) -&gt; all keys, can interrogate for values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16BF39B-F1C0-8347-AD66-3008CDFA831F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16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597" y="3170237"/>
            <a:ext cx="10080625" cy="26319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more…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Workflow Lifecycle Management</a:t>
            </a:r>
          </a:p>
          <a:p>
            <a:r>
              <a:rPr lang="en-US" dirty="0"/>
              <a:t>	</a:t>
            </a:r>
            <a:r>
              <a:rPr lang="en-US" dirty="0" smtClean="0"/>
              <a:t>State-driven execution – inversion of control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What this literally means – in PCS stat and in PCS OPSUI you see more states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16BF39B-F1C0-8347-AD66-3008CDFA831F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881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Runner Framework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Workflow1 had facilities to submit jobs to Resource Manager or to run them on its own locally</a:t>
            </a:r>
          </a:p>
          <a:p>
            <a:r>
              <a:rPr lang="en-US" dirty="0"/>
              <a:t>	</a:t>
            </a:r>
            <a:r>
              <a:rPr lang="en-US" dirty="0" smtClean="0"/>
              <a:t>	Was a hack inside of </a:t>
            </a:r>
            <a:r>
              <a:rPr lang="en-US" dirty="0" err="1" smtClean="0"/>
              <a:t>IterativeWorkflowProcessorThread</a:t>
            </a:r>
            <a:endParaRPr lang="en-US" dirty="0"/>
          </a:p>
          <a:p>
            <a:r>
              <a:rPr lang="en-US" dirty="0" smtClean="0"/>
              <a:t>Brian F. turned this into an explicit interface</a:t>
            </a:r>
            <a:endParaRPr lang="en-US" dirty="0"/>
          </a:p>
          <a:p>
            <a:r>
              <a:rPr lang="en-US" dirty="0" smtClean="0"/>
              <a:t>Could hook Workflow directly to e.g., </a:t>
            </a:r>
            <a:r>
              <a:rPr lang="en-US" dirty="0" err="1" smtClean="0"/>
              <a:t>Hadoop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	I’m not convinced this was the right way to do this, but I applaud the clean up of my code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16BF39B-F1C0-8347-AD66-3008CDFA831F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90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 Workflows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Workflows whose sub-tasks can be other workflows (OODT-211)</a:t>
            </a:r>
          </a:p>
          <a:p>
            <a:r>
              <a:rPr lang="en-US" dirty="0"/>
              <a:t>	</a:t>
            </a:r>
            <a:r>
              <a:rPr lang="en-US" dirty="0" smtClean="0"/>
              <a:t>	</a:t>
            </a:r>
          </a:p>
          <a:p>
            <a:r>
              <a:rPr lang="en-US" dirty="0" smtClean="0"/>
              <a:t>Yes, this is recursive, and mind blowing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16BF39B-F1C0-8347-AD66-3008CDFA831F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712" y="4389437"/>
            <a:ext cx="7543800" cy="252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160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of Apache OODT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16BF39B-F1C0-8347-AD66-3008CDFA831F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2" y="1722437"/>
            <a:ext cx="1510569" cy="32813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912" y="1570037"/>
            <a:ext cx="2262188" cy="18781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7512" y="3475037"/>
            <a:ext cx="1531808" cy="164623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9712" y="5227637"/>
            <a:ext cx="3048000" cy="1126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“Oldies but goodies”</a:t>
            </a:r>
            <a:br>
              <a:rPr lang="en-US" dirty="0" smtClean="0"/>
            </a:br>
            <a:r>
              <a:rPr lang="en-US" i="1" dirty="0" smtClean="0"/>
              <a:t>information integration</a:t>
            </a:r>
            <a:br>
              <a:rPr lang="en-US" i="1" dirty="0" smtClean="0"/>
            </a:br>
            <a:r>
              <a:rPr lang="en-US" i="1" dirty="0" smtClean="0"/>
              <a:t>1</a:t>
            </a:r>
            <a:r>
              <a:rPr lang="en-US" i="1" baseline="30000" dirty="0" smtClean="0"/>
              <a:t>st</a:t>
            </a:r>
            <a:r>
              <a:rPr lang="en-US" i="1" dirty="0" smtClean="0"/>
              <a:t> generation CAS</a:t>
            </a:r>
          </a:p>
          <a:p>
            <a:r>
              <a:rPr lang="en-US" i="1" dirty="0" smtClean="0"/>
              <a:t>1999-2003</a:t>
            </a:r>
            <a:endParaRPr lang="en-US" dirty="0"/>
          </a:p>
        </p:txBody>
      </p:sp>
      <p:pic>
        <p:nvPicPr>
          <p:cNvPr id="15" name="Picture 14" descr="Screen Shot 2013-02-27 at 9.11.5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512" y="1570037"/>
            <a:ext cx="1293550" cy="24844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2512" y="2179637"/>
            <a:ext cx="1257300" cy="7747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4712" y="2179637"/>
            <a:ext cx="1257300" cy="7747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744912" y="5302654"/>
            <a:ext cx="3048000" cy="868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“Hard man”</a:t>
            </a:r>
            <a:br>
              <a:rPr lang="en-US" dirty="0" smtClean="0"/>
            </a:br>
            <a:r>
              <a:rPr lang="en-US" i="1" dirty="0" smtClean="0"/>
              <a:t>2</a:t>
            </a:r>
            <a:r>
              <a:rPr lang="en-US" i="1" baseline="30000" dirty="0" smtClean="0"/>
              <a:t>nd</a:t>
            </a:r>
            <a:r>
              <a:rPr lang="en-US" i="1" dirty="0" smtClean="0"/>
              <a:t> generation “better CAS”</a:t>
            </a:r>
            <a:br>
              <a:rPr lang="en-US" i="1" dirty="0" smtClean="0"/>
            </a:br>
            <a:r>
              <a:rPr lang="en-US" i="1" dirty="0" smtClean="0"/>
              <a:t>2003-2005</a:t>
            </a:r>
            <a:endParaRPr lang="en-US" dirty="0"/>
          </a:p>
        </p:txBody>
      </p:sp>
      <p:pic>
        <p:nvPicPr>
          <p:cNvPr id="19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645" y="1493837"/>
            <a:ext cx="3088980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7173912" y="5302654"/>
            <a:ext cx="3048000" cy="1126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“Matt man and Crew”</a:t>
            </a:r>
            <a:br>
              <a:rPr lang="en-US" dirty="0" smtClean="0"/>
            </a:br>
            <a:r>
              <a:rPr lang="en-US" i="1" dirty="0" smtClean="0"/>
              <a:t>Next generation CAS and open </a:t>
            </a:r>
            <a:r>
              <a:rPr lang="en-US" i="1" dirty="0" err="1" smtClean="0"/>
              <a:t>source@TheASF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>2005-present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986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“Dynamic Workflows”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is one of my favorites OODT-209</a:t>
            </a:r>
          </a:p>
          <a:p>
            <a:endParaRPr lang="en-US" dirty="0"/>
          </a:p>
          <a:p>
            <a:r>
              <a:rPr lang="en-US" dirty="0" smtClean="0">
                <a:latin typeface="Courier New"/>
                <a:cs typeface="Courier New"/>
              </a:rPr>
              <a:t>% ./</a:t>
            </a:r>
            <a:r>
              <a:rPr lang="en-US" dirty="0" err="1" smtClean="0">
                <a:latin typeface="Courier New"/>
                <a:cs typeface="Courier New"/>
              </a:rPr>
              <a:t>wmgr</a:t>
            </a:r>
            <a:r>
              <a:rPr lang="en-US" dirty="0" smtClean="0">
                <a:latin typeface="Courier New"/>
                <a:cs typeface="Courier New"/>
              </a:rPr>
              <a:t>-client --</a:t>
            </a:r>
            <a:r>
              <a:rPr lang="en-US" dirty="0" err="1" smtClean="0">
                <a:latin typeface="Courier New"/>
                <a:cs typeface="Courier New"/>
              </a:rPr>
              <a:t>url</a:t>
            </a:r>
            <a:r>
              <a:rPr lang="en-US" dirty="0" smtClean="0">
                <a:latin typeface="Courier New"/>
                <a:cs typeface="Courier New"/>
              </a:rPr>
              <a:t> http://localhost:9001 --operation --</a:t>
            </a:r>
            <a:r>
              <a:rPr lang="en-US" dirty="0" err="1" smtClean="0">
                <a:latin typeface="Courier New"/>
                <a:cs typeface="Courier New"/>
              </a:rPr>
              <a:t>dynWorkflow</a:t>
            </a:r>
            <a:r>
              <a:rPr lang="en-US" dirty="0" smtClean="0">
                <a:latin typeface="Courier New"/>
                <a:cs typeface="Courier New"/>
              </a:rPr>
              <a:t> --</a:t>
            </a:r>
            <a:r>
              <a:rPr lang="en-US" dirty="0" err="1" smtClean="0">
                <a:latin typeface="Courier New"/>
                <a:cs typeface="Courier New"/>
              </a:rPr>
              <a:t>taskIds</a:t>
            </a:r>
            <a:r>
              <a:rPr lang="en-US" dirty="0" smtClean="0">
                <a:latin typeface="Courier New"/>
                <a:cs typeface="Courier New"/>
              </a:rPr>
              <a:t> id1,id2,id3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16BF39B-F1C0-8347-AD66-3008CDFA831F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12" y="4770437"/>
            <a:ext cx="8051132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69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Enough, how can I use all </a:t>
            </a:r>
            <a:br>
              <a:rPr lang="en-US" dirty="0" smtClean="0"/>
            </a:br>
            <a:r>
              <a:rPr lang="en-US" dirty="0" smtClean="0"/>
              <a:t>this stuff?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Brian’s code existed as forked and un-supported (by community) in NPP repo at JPL</a:t>
            </a:r>
          </a:p>
          <a:p>
            <a:r>
              <a:rPr lang="en-US" dirty="0" smtClean="0"/>
              <a:t>Brian, by his own awesomeness, realizes before he leaves me for Google in 2011 that we need to push it to Apache</a:t>
            </a:r>
          </a:p>
          <a:p>
            <a:r>
              <a:rPr lang="en-US" dirty="0" smtClean="0">
                <a:hlinkClick r:id="rId2"/>
              </a:rPr>
              <a:t>http://svn.apache.org/repos/asf/oodt/branches/wengine-branch</a:t>
            </a:r>
            <a:r>
              <a:rPr lang="en-US" dirty="0" smtClean="0"/>
              <a:t> - last working PEATE version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16BF39B-F1C0-8347-AD66-3008CDFA831F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832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Chris spends 2 years figuring out what Brian did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OODT-215</a:t>
            </a:r>
          </a:p>
          <a:p>
            <a:r>
              <a:rPr lang="en-US" dirty="0" smtClean="0"/>
              <a:t>    My initial “god” issue to solve everything in JIRA, tried to break the problem down into manageable steps</a:t>
            </a:r>
          </a:p>
          <a:p>
            <a:r>
              <a:rPr lang="en-US" dirty="0"/>
              <a:t> </a:t>
            </a:r>
            <a:r>
              <a:rPr lang="en-US" dirty="0" smtClean="0"/>
              <a:t>   Still took me 2 years – help from Paul R. </a:t>
            </a:r>
            <a:r>
              <a:rPr lang="en-US" b="1" dirty="0" smtClean="0"/>
              <a:t>and </a:t>
            </a:r>
            <a:r>
              <a:rPr lang="en-US" dirty="0" smtClean="0"/>
              <a:t>from Brian (even though he left for Google he still works on Apache OODT </a:t>
            </a:r>
            <a:r>
              <a:rPr lang="en-US" dirty="0" err="1" smtClean="0"/>
              <a:t>muwahahah</a:t>
            </a:r>
            <a:r>
              <a:rPr lang="en-US" dirty="0" smtClean="0"/>
              <a:t>)</a:t>
            </a:r>
            <a:endParaRPr lang="en-US" dirty="0" smtClean="0"/>
          </a:p>
          <a:p>
            <a:r>
              <a:rPr lang="en-US" dirty="0" smtClean="0"/>
              <a:t>OODT-491</a:t>
            </a:r>
          </a:p>
          <a:p>
            <a:r>
              <a:rPr lang="en-US" dirty="0"/>
              <a:t>	</a:t>
            </a:r>
            <a:r>
              <a:rPr lang="en-US" dirty="0" smtClean="0"/>
              <a:t>	“Finish line tasks for </a:t>
            </a:r>
            <a:r>
              <a:rPr lang="en-US" dirty="0" err="1" smtClean="0"/>
              <a:t>Wengine</a:t>
            </a:r>
            <a:r>
              <a:rPr lang="en-US" dirty="0" smtClean="0"/>
              <a:t>”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16BF39B-F1C0-8347-AD66-3008CDFA831F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203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Wengine</a:t>
            </a:r>
            <a:r>
              <a:rPr lang="en-US" dirty="0" smtClean="0"/>
              <a:t> support in trunk first appears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Apache OODT 0.4</a:t>
            </a:r>
          </a:p>
          <a:p>
            <a:r>
              <a:rPr lang="en-US" dirty="0"/>
              <a:t>	</a:t>
            </a:r>
            <a:r>
              <a:rPr lang="en-US" dirty="0" smtClean="0"/>
              <a:t>But was largely a work in progress, and well…didn’t fully work</a:t>
            </a:r>
          </a:p>
          <a:p>
            <a:r>
              <a:rPr lang="en-US" dirty="0" smtClean="0"/>
              <a:t>Apache OODT 0.5 happens</a:t>
            </a:r>
          </a:p>
          <a:p>
            <a:r>
              <a:rPr lang="en-US" dirty="0"/>
              <a:t> </a:t>
            </a:r>
            <a:r>
              <a:rPr lang="en-US" dirty="0" smtClean="0"/>
              <a:t>   back </a:t>
            </a:r>
            <a:r>
              <a:rPr lang="en-US" dirty="0" err="1" smtClean="0"/>
              <a:t>compat</a:t>
            </a:r>
            <a:r>
              <a:rPr lang="en-US" dirty="0" smtClean="0"/>
              <a:t> restored for “Workflow1” style engines</a:t>
            </a:r>
          </a:p>
          <a:p>
            <a:r>
              <a:rPr lang="en-US" dirty="0"/>
              <a:t> </a:t>
            </a:r>
            <a:r>
              <a:rPr lang="en-US" dirty="0" smtClean="0"/>
              <a:t>   Chris and Brian clean up a ton of the branch stuff, and finish most of OODT-491 </a:t>
            </a:r>
          </a:p>
          <a:p>
            <a:r>
              <a:rPr lang="en-US" dirty="0" smtClean="0"/>
              <a:t>Apache OODT 0.6 we finish for real real real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16BF39B-F1C0-8347-AD66-3008CDFA831F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86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will use </a:t>
            </a:r>
            <a:r>
              <a:rPr lang="en-US" dirty="0" err="1" smtClean="0"/>
              <a:t>Wengine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PEATE uses it today</a:t>
            </a:r>
          </a:p>
          <a:p>
            <a:r>
              <a:rPr lang="en-US" dirty="0"/>
              <a:t>	</a:t>
            </a:r>
            <a:r>
              <a:rPr lang="en-US" dirty="0" smtClean="0"/>
              <a:t>		Their job processing requirements as an SCF are quite large</a:t>
            </a:r>
          </a:p>
          <a:p>
            <a:endParaRPr lang="en-US" dirty="0" smtClean="0"/>
          </a:p>
          <a:p>
            <a:r>
              <a:rPr lang="en-US" dirty="0" smtClean="0"/>
              <a:t>U.S. National Climate Assessment (NCA) project, “Snow Hydrology for the Western US and Alaska”</a:t>
            </a:r>
          </a:p>
          <a:p>
            <a:r>
              <a:rPr lang="en-US" dirty="0"/>
              <a:t> </a:t>
            </a:r>
            <a:r>
              <a:rPr lang="en-US" dirty="0" smtClean="0"/>
              <a:t>  will tell you about this on the next slides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16BF39B-F1C0-8347-AD66-3008CDFA831F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40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Talk Part #2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Doing stuff with </a:t>
            </a:r>
            <a:r>
              <a:rPr lang="en-US" dirty="0" err="1" smtClean="0"/>
              <a:t>Wengine</a:t>
            </a:r>
            <a:r>
              <a:rPr lang="en-US" dirty="0" smtClean="0"/>
              <a:t> and why you should care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745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JPL Snow Server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04031" y="1763925"/>
            <a:ext cx="4514819" cy="498903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hlinkClick r:id="rId2"/>
              </a:rPr>
              <a:t>http://snow.jpl.nasa.gov</a:t>
            </a:r>
            <a:r>
              <a:rPr lang="en-US" dirty="0" smtClean="0"/>
              <a:t> </a:t>
            </a:r>
          </a:p>
          <a:p>
            <a:r>
              <a:rPr lang="en-US" dirty="0" smtClean="0"/>
              <a:t>Full bore processing and delivery system</a:t>
            </a:r>
          </a:p>
          <a:p>
            <a:pPr lvl="1"/>
            <a:r>
              <a:rPr lang="en-US" dirty="0" smtClean="0"/>
              <a:t>Near real time and historical processing</a:t>
            </a:r>
          </a:p>
          <a:p>
            <a:pPr lvl="1"/>
            <a:r>
              <a:rPr lang="en-US" dirty="0" smtClean="0"/>
              <a:t>Dust forcing and snow covered area products</a:t>
            </a:r>
          </a:p>
          <a:p>
            <a:pPr lvl="1"/>
            <a:r>
              <a:rPr lang="en-US" dirty="0" smtClean="0"/>
              <a:t>Tower data</a:t>
            </a:r>
          </a:p>
          <a:p>
            <a:pPr lvl="1"/>
            <a:r>
              <a:rPr lang="en-US" dirty="0" smtClean="0"/>
              <a:t>GIS interfaces</a:t>
            </a:r>
          </a:p>
          <a:p>
            <a:pPr lvl="1"/>
            <a:r>
              <a:rPr lang="en-US" dirty="0" smtClean="0"/>
              <a:t>CSV, JSON, </a:t>
            </a:r>
            <a:r>
              <a:rPr lang="en-US" dirty="0" err="1" smtClean="0"/>
              <a:t>GeoTIFF</a:t>
            </a:r>
            <a:r>
              <a:rPr lang="en-US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data </a:t>
            </a:r>
            <a:r>
              <a:rPr lang="en-US" dirty="0" smtClean="0"/>
              <a:t>format download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8C8E6-28AC-4645-B882-76F2A58C4132}" type="slidenum">
              <a:rPr lang="en-US" smtClean="0"/>
              <a:t>46</a:t>
            </a:fld>
            <a:endParaRPr lang="en-US"/>
          </a:p>
        </p:txBody>
      </p:sp>
      <p:pic>
        <p:nvPicPr>
          <p:cNvPr id="8" name="Picture 7" descr="Screen shot 2013-02-03 at 9.52.1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312" y="1265237"/>
            <a:ext cx="5626835" cy="521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901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urface_black_201009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851" y="1493837"/>
            <a:ext cx="5320332" cy="45918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0621" y="1590409"/>
            <a:ext cx="3864240" cy="3884352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Optima"/>
                <a:cs typeface="Optima"/>
              </a:rPr>
              <a:t>JPL MODSCAG algorithm</a:t>
            </a:r>
          </a:p>
          <a:p>
            <a:r>
              <a:rPr lang="en-US" sz="2400" i="1" dirty="0">
                <a:solidFill>
                  <a:srgbClr val="000000"/>
                </a:solidFill>
                <a:latin typeface="Optima"/>
                <a:cs typeface="Optima"/>
              </a:rPr>
              <a:t>(Painter et al</a:t>
            </a:r>
            <a:r>
              <a:rPr lang="en-US" sz="2400" dirty="0">
                <a:solidFill>
                  <a:srgbClr val="000000"/>
                </a:solidFill>
                <a:latin typeface="Optima"/>
                <a:cs typeface="Optima"/>
              </a:rPr>
              <a:t> 2009)</a:t>
            </a:r>
          </a:p>
          <a:p>
            <a:r>
              <a:rPr lang="en-US" sz="2400" dirty="0">
                <a:solidFill>
                  <a:srgbClr val="000000"/>
                </a:solidFill>
                <a:latin typeface="Optima"/>
                <a:cs typeface="Optima"/>
              </a:rPr>
              <a:t>Spectral mixture analysis of MODIS Surface Reflectance products</a:t>
            </a:r>
          </a:p>
          <a:p>
            <a:endParaRPr lang="en-US" sz="2400" dirty="0">
              <a:solidFill>
                <a:srgbClr val="000000"/>
              </a:solidFill>
              <a:latin typeface="Optima"/>
              <a:cs typeface="Optima"/>
            </a:endParaRPr>
          </a:p>
          <a:p>
            <a:r>
              <a:rPr lang="en-US" sz="2400" dirty="0">
                <a:solidFill>
                  <a:srgbClr val="000000"/>
                </a:solidFill>
                <a:latin typeface="Optima"/>
                <a:cs typeface="Optima"/>
              </a:rPr>
              <a:t>Daily 500 </a:t>
            </a:r>
            <a:r>
              <a:rPr lang="en-US" sz="2400" dirty="0" err="1">
                <a:solidFill>
                  <a:srgbClr val="000000"/>
                </a:solidFill>
                <a:latin typeface="Optima"/>
                <a:cs typeface="Optima"/>
              </a:rPr>
              <a:t>m</a:t>
            </a:r>
            <a:r>
              <a:rPr lang="en-US" sz="2400" dirty="0">
                <a:solidFill>
                  <a:srgbClr val="000000"/>
                </a:solidFill>
                <a:latin typeface="Optima"/>
                <a:cs typeface="Optima"/>
              </a:rPr>
              <a:t> coverage in late morning and early afternoon from NASA satellites Terra and Aqua</a:t>
            </a:r>
          </a:p>
          <a:p>
            <a:endParaRPr lang="en-US" sz="2400" dirty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40441" y="5250"/>
            <a:ext cx="9072563" cy="1259946"/>
          </a:xfrm>
        </p:spPr>
        <p:txBody>
          <a:bodyPr>
            <a:normAutofit/>
          </a:bodyPr>
          <a:lstStyle/>
          <a:p>
            <a:r>
              <a:rPr lang="en-US" dirty="0" smtClean="0"/>
              <a:t>MODIS Snow Covered Area and Grain Size (MODSCAG)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320485" y="6345840"/>
            <a:ext cx="5628349" cy="734721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pPr algn="r"/>
            <a:r>
              <a:rPr lang="en-US" sz="2600" dirty="0">
                <a:solidFill>
                  <a:srgbClr val="000000"/>
                </a:solidFill>
                <a:latin typeface="Optima"/>
                <a:cs typeface="Optima"/>
              </a:rPr>
              <a:t>Upper Colorado River Basin</a:t>
            </a:r>
          </a:p>
          <a:p>
            <a:pPr algn="r"/>
            <a:r>
              <a:rPr lang="en-US" dirty="0" smtClean="0">
                <a:solidFill>
                  <a:srgbClr val="000000"/>
                </a:solidFill>
                <a:latin typeface="Optima"/>
                <a:cs typeface="Optima"/>
              </a:rPr>
              <a:t>March 9, 2009</a:t>
            </a:r>
            <a:endParaRPr lang="en-US" dirty="0">
              <a:solidFill>
                <a:srgbClr val="000000"/>
              </a:solidFill>
              <a:latin typeface="Optima"/>
              <a:cs typeface="Optima"/>
            </a:endParaRPr>
          </a:p>
        </p:txBody>
      </p:sp>
      <p:pic>
        <p:nvPicPr>
          <p:cNvPr id="6" name="Picture 5" descr="Screen shot 2011-09-21 at 8.47.0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58054"/>
            <a:ext cx="5507008" cy="151216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8C8E6-28AC-4645-B882-76F2A58C4132}" type="slidenum">
              <a:rPr lang="en-US" smtClean="0"/>
              <a:t>47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63512" y="5227637"/>
            <a:ext cx="3886200" cy="353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Credit: Tom Painter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29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474739"/>
            <a:ext cx="9072563" cy="1259946"/>
          </a:xfrm>
        </p:spPr>
        <p:txBody>
          <a:bodyPr>
            <a:normAutofit/>
          </a:bodyPr>
          <a:lstStyle/>
          <a:p>
            <a:r>
              <a:rPr lang="en-US" dirty="0" smtClean="0"/>
              <a:t>MODSCAG Processing: Two Products/ Two Inputs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031" y="1903919"/>
            <a:ext cx="9072563" cy="4989036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MODIS tiles are defined by their horizontal and vertical tile IDs (the 2 characters after the h and the v respectively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/>
              <a:t>Historical Tiles over the Western United States (LPDAAC)</a:t>
            </a:r>
          </a:p>
          <a:p>
            <a:pPr lvl="1"/>
            <a:r>
              <a:rPr lang="en-US" dirty="0" smtClean="0"/>
              <a:t>Time Range:  2000 - Present</a:t>
            </a:r>
          </a:p>
          <a:p>
            <a:pPr lvl="1"/>
            <a:r>
              <a:rPr lang="en-US" dirty="0" smtClean="0"/>
              <a:t>h08v04, h08v05, h09v05, h09v04, h10v04</a:t>
            </a:r>
          </a:p>
          <a:p>
            <a:pPr lvl="1"/>
            <a:r>
              <a:rPr lang="en-US" dirty="0"/>
              <a:t>LPDAAC is </a:t>
            </a:r>
            <a:r>
              <a:rPr lang="en-US" dirty="0" smtClean="0"/>
              <a:t>NASA Land Processes data center located </a:t>
            </a:r>
            <a:r>
              <a:rPr lang="en-US" dirty="0"/>
              <a:t>at the USGS Earth Resources Observation and Science (EROS) Center in Sioux Falls, South </a:t>
            </a:r>
            <a:r>
              <a:rPr lang="en-US" dirty="0" err="1"/>
              <a:t>Dako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MODIS Near Real-Time Products (LANCE MODIS NRT)</a:t>
            </a:r>
          </a:p>
          <a:p>
            <a:pPr lvl="1"/>
            <a:r>
              <a:rPr lang="en-US" dirty="0" smtClean="0"/>
              <a:t>Time Range: Dec 2011 - Present</a:t>
            </a:r>
          </a:p>
          <a:p>
            <a:pPr lvl="1"/>
            <a:r>
              <a:rPr lang="en-US" dirty="0" smtClean="0"/>
              <a:t>Western United States</a:t>
            </a:r>
          </a:p>
          <a:p>
            <a:pPr lvl="1"/>
            <a:r>
              <a:rPr lang="en-US" dirty="0" smtClean="0"/>
              <a:t>High Asia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8C8E6-28AC-4645-B882-76F2A58C413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32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DSCAGArchDiagram (1).png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80625" cy="755967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8C8E6-28AC-4645-B882-76F2A58C4132}" type="slidenum">
              <a:rPr lang="en-US" smtClean="0"/>
              <a:t>49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15912" y="4160837"/>
            <a:ext cx="3886200" cy="353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Credit: Cameron </a:t>
            </a:r>
            <a:r>
              <a:rPr lang="en-US" dirty="0" err="1" smtClean="0"/>
              <a:t>Goodale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0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http://oodt.apache.org/components/maven/workflow/development/developer.html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16BF39B-F1C0-8347-AD66-3008CDFA831F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912" y="2865437"/>
            <a:ext cx="71882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675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DSCAGNRTProcessFlow (1).png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80625" cy="755967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8C8E6-28AC-4645-B882-76F2A58C4132}" type="slidenum">
              <a:rPr lang="en-US" smtClean="0"/>
              <a:t>50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135312" y="2408237"/>
            <a:ext cx="3886200" cy="353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Credit: Cameron </a:t>
            </a:r>
            <a:r>
              <a:rPr lang="en-US" dirty="0" err="1" smtClean="0"/>
              <a:t>Goodale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03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8662" y="965958"/>
            <a:ext cx="10099287" cy="659371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Content Placeholder 3" descr="May_21_2011.pdf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45" r="13685" b="5555"/>
          <a:stretch>
            <a:fillRect/>
          </a:stretch>
        </p:blipFill>
        <p:spPr>
          <a:xfrm>
            <a:off x="5146524" y="1265236"/>
            <a:ext cx="3632100" cy="6074693"/>
          </a:xfrm>
          <a:prstGeom prst="rect">
            <a:avLst/>
          </a:prstGeom>
        </p:spPr>
      </p:pic>
      <p:pic>
        <p:nvPicPr>
          <p:cNvPr id="9" name="Picture 8" descr="May_18_2009_OVERLAY.p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87" y="863194"/>
            <a:ext cx="5585700" cy="7227794"/>
          </a:xfrm>
          <a:prstGeom prst="rect">
            <a:avLst/>
          </a:prstGeom>
        </p:spPr>
      </p:pic>
      <p:grpSp>
        <p:nvGrpSpPr>
          <p:cNvPr id="10" name="Group 13"/>
          <p:cNvGrpSpPr/>
          <p:nvPr/>
        </p:nvGrpSpPr>
        <p:grpSpPr>
          <a:xfrm>
            <a:off x="8520508" y="3565382"/>
            <a:ext cx="1197074" cy="2400331"/>
            <a:chOff x="7493000" y="774699"/>
            <a:chExt cx="1085850" cy="2177537"/>
          </a:xfrm>
        </p:grpSpPr>
        <p:pic>
          <p:nvPicPr>
            <p:cNvPr id="11" name="Content Placeholder 3" descr="May_21_2011.pdf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5523" r="3613" b="5555"/>
            <a:stretch>
              <a:fillRect/>
            </a:stretch>
          </p:blipFill>
          <p:spPr>
            <a:xfrm>
              <a:off x="7493000" y="1017032"/>
              <a:ext cx="609600" cy="16129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 rot="5400000">
              <a:off x="7342831" y="1736150"/>
              <a:ext cx="2177537" cy="2546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solidFill>
                    <a:schemeClr val="bg1"/>
                  </a:solidFill>
                  <a:latin typeface="Optima"/>
                  <a:cs typeface="Optima"/>
                </a:rPr>
                <a:t>Dust </a:t>
              </a:r>
              <a:r>
                <a:rPr lang="en-US" sz="1300" dirty="0" err="1">
                  <a:solidFill>
                    <a:schemeClr val="bg1"/>
                  </a:solidFill>
                  <a:latin typeface="Optima"/>
                  <a:cs typeface="Optima"/>
                </a:rPr>
                <a:t>Radiative</a:t>
              </a:r>
              <a:r>
                <a:rPr lang="en-US" sz="1300" dirty="0">
                  <a:solidFill>
                    <a:schemeClr val="bg1"/>
                  </a:solidFill>
                  <a:latin typeface="Optima"/>
                  <a:cs typeface="Optima"/>
                </a:rPr>
                <a:t> Forcing (W/m</a:t>
              </a:r>
              <a:r>
                <a:rPr lang="en-US" sz="1300" baseline="30000" dirty="0">
                  <a:solidFill>
                    <a:schemeClr val="bg1"/>
                  </a:solidFill>
                  <a:latin typeface="Optima"/>
                  <a:cs typeface="Optima"/>
                </a:rPr>
                <a:t>2</a:t>
              </a:r>
              <a:r>
                <a:rPr lang="en-US" sz="1300" dirty="0">
                  <a:solidFill>
                    <a:schemeClr val="bg1"/>
                  </a:solidFill>
                  <a:latin typeface="Optima"/>
                  <a:cs typeface="Optima"/>
                </a:rPr>
                <a:t>)</a:t>
              </a:r>
              <a:endParaRPr lang="en-US" sz="1300" dirty="0">
                <a:solidFill>
                  <a:schemeClr val="bg1"/>
                </a:solidFill>
                <a:latin typeface="Optima"/>
                <a:cs typeface="Optima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905750" y="984412"/>
              <a:ext cx="673100" cy="1631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dirty="0">
                  <a:solidFill>
                    <a:srgbClr val="FFFFFF"/>
                  </a:solidFill>
                </a:rPr>
                <a:t>300</a:t>
              </a:r>
            </a:p>
            <a:p>
              <a:endParaRPr lang="en-US" sz="1700" dirty="0">
                <a:solidFill>
                  <a:srgbClr val="FFFFFF"/>
                </a:solidFill>
              </a:endParaRPr>
            </a:p>
            <a:p>
              <a:r>
                <a:rPr lang="en-US" sz="1700" dirty="0">
                  <a:solidFill>
                    <a:srgbClr val="FFFFFF"/>
                  </a:solidFill>
                </a:rPr>
                <a:t>200</a:t>
              </a:r>
            </a:p>
            <a:p>
              <a:endParaRPr lang="en-US" sz="1700" dirty="0">
                <a:solidFill>
                  <a:srgbClr val="FFFFFF"/>
                </a:solidFill>
              </a:endParaRPr>
            </a:p>
            <a:p>
              <a:r>
                <a:rPr lang="en-US" sz="1700" dirty="0">
                  <a:solidFill>
                    <a:srgbClr val="FFFFFF"/>
                  </a:solidFill>
                </a:rPr>
                <a:t>100</a:t>
              </a:r>
            </a:p>
            <a:p>
              <a:endParaRPr lang="en-US" sz="1700" dirty="0">
                <a:solidFill>
                  <a:srgbClr val="FFFFFF"/>
                </a:solidFill>
              </a:endParaRPr>
            </a:p>
            <a:p>
              <a:r>
                <a:rPr lang="en-US" sz="1700" dirty="0">
                  <a:solidFill>
                    <a:srgbClr val="FFFFFF"/>
                  </a:solidFill>
                </a:rPr>
                <a:t>0</a:t>
              </a:r>
              <a:endParaRPr lang="en-US" sz="17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99345" y="6338315"/>
            <a:ext cx="4810305" cy="963707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Optima"/>
                <a:cs typeface="Optima"/>
              </a:rPr>
              <a:t>MODDRFS</a:t>
            </a:r>
          </a:p>
          <a:p>
            <a:r>
              <a:rPr lang="en-US" dirty="0">
                <a:solidFill>
                  <a:srgbClr val="FFFFFF"/>
                </a:solidFill>
                <a:latin typeface="Optima"/>
                <a:cs typeface="Optima"/>
              </a:rPr>
              <a:t>Dust </a:t>
            </a:r>
            <a:r>
              <a:rPr lang="en-US" dirty="0" err="1">
                <a:solidFill>
                  <a:srgbClr val="FFFFFF"/>
                </a:solidFill>
                <a:latin typeface="Optima"/>
                <a:cs typeface="Optima"/>
              </a:rPr>
              <a:t>Radiative</a:t>
            </a:r>
            <a:r>
              <a:rPr lang="en-US" dirty="0">
                <a:solidFill>
                  <a:srgbClr val="FFFFFF"/>
                </a:solidFill>
                <a:latin typeface="Optima"/>
                <a:cs typeface="Optima"/>
              </a:rPr>
              <a:t> Forcing in Snow from MODIS</a:t>
            </a:r>
          </a:p>
          <a:p>
            <a:r>
              <a:rPr lang="en-US" i="1" dirty="0">
                <a:solidFill>
                  <a:srgbClr val="FFFFFF"/>
                </a:solidFill>
                <a:latin typeface="Optima"/>
                <a:cs typeface="Optima"/>
              </a:rPr>
              <a:t>Painter and Bryant</a:t>
            </a:r>
            <a:r>
              <a:rPr lang="en-US" dirty="0">
                <a:solidFill>
                  <a:srgbClr val="FFFFFF"/>
                </a:solidFill>
                <a:latin typeface="Optima"/>
                <a:cs typeface="Optima"/>
              </a:rPr>
              <a:t>, 2012</a:t>
            </a:r>
            <a:endParaRPr lang="en-US" i="1" dirty="0">
              <a:solidFill>
                <a:srgbClr val="FFFFFF"/>
              </a:solidFill>
              <a:latin typeface="Optima"/>
              <a:cs typeface="Optim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51203" y="7092552"/>
            <a:ext cx="3654227" cy="290163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pPr algn="r"/>
            <a:r>
              <a:rPr lang="en-US" sz="1300" dirty="0">
                <a:solidFill>
                  <a:srgbClr val="FFFFFF"/>
                </a:solidFill>
                <a:latin typeface="Optima"/>
                <a:cs typeface="Optima"/>
              </a:rPr>
              <a:t>17 May 2009</a:t>
            </a:r>
            <a:endParaRPr lang="en-US" sz="1300" dirty="0">
              <a:solidFill>
                <a:srgbClr val="FFFFFF"/>
              </a:solidFill>
              <a:latin typeface="Optima"/>
              <a:cs typeface="Optim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-89246"/>
            <a:ext cx="9072563" cy="1259946"/>
          </a:xfrm>
        </p:spPr>
        <p:txBody>
          <a:bodyPr/>
          <a:lstStyle/>
          <a:p>
            <a:r>
              <a:rPr lang="en-US" dirty="0" smtClean="0"/>
              <a:t>Dust Radiative Forcing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8C8E6-28AC-4645-B882-76F2A58C413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27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Now, what have I cooked up for today?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 have an Orion </a:t>
            </a:r>
            <a:r>
              <a:rPr lang="en-US" dirty="0" err="1" smtClean="0"/>
              <a:t>SkyQuest</a:t>
            </a:r>
            <a:r>
              <a:rPr lang="en-US" dirty="0" smtClean="0"/>
              <a:t> XT8 Classic </a:t>
            </a:r>
            <a:r>
              <a:rPr lang="en-US" dirty="0" err="1" smtClean="0"/>
              <a:t>Dobsonian</a:t>
            </a:r>
            <a:r>
              <a:rPr lang="en-US" dirty="0" smtClean="0"/>
              <a:t> Telescope</a:t>
            </a:r>
          </a:p>
          <a:p>
            <a:endParaRPr lang="en-US" dirty="0"/>
          </a:p>
          <a:p>
            <a:r>
              <a:rPr lang="en-US" dirty="0" smtClean="0"/>
              <a:t>I also have an iPhone 5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16BF39B-F1C0-8347-AD66-3008CDFA831F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0912" y="2408237"/>
            <a:ext cx="3624263" cy="3624263"/>
          </a:xfrm>
          <a:prstGeom prst="rect">
            <a:avLst/>
          </a:prstGeom>
        </p:spPr>
      </p:pic>
      <p:pic>
        <p:nvPicPr>
          <p:cNvPr id="8" name="Picture 7" descr="Screen Shot 2013-02-28 at 12.50.4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912" y="2941637"/>
            <a:ext cx="1701800" cy="33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163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had a few days of time for some great lunar science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16BF39B-F1C0-8347-AD66-3008CDFA831F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12" y="1798637"/>
            <a:ext cx="4963055" cy="37222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4712" y="2027237"/>
            <a:ext cx="3366991" cy="301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740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 it turns out those images have metadata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16BF39B-F1C0-8347-AD66-3008CDFA831F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12" y="1951037"/>
            <a:ext cx="100457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6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 metadata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Geocoding, WGS84 </a:t>
            </a:r>
            <a:r>
              <a:rPr lang="en-US" dirty="0" err="1" smtClean="0"/>
              <a:t>lat</a:t>
            </a:r>
            <a:r>
              <a:rPr lang="en-US" dirty="0" smtClean="0"/>
              <a:t>, </a:t>
            </a:r>
            <a:r>
              <a:rPr lang="en-US" dirty="0" err="1" smtClean="0"/>
              <a:t>lng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Planetary met, TARGET=MOON, etc.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16BF39B-F1C0-8347-AD66-3008CDFA831F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937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Found </a:t>
            </a:r>
            <a:r>
              <a:rPr lang="en-US" dirty="0" err="1" smtClean="0"/>
              <a:t>Hugin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17049" b="17049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16BF39B-F1C0-8347-AD66-3008CDFA831F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58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Wanted to do something cool with 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Discovered </a:t>
            </a:r>
            <a:r>
              <a:rPr lang="en-US" dirty="0" err="1" smtClean="0"/>
              <a:t>enshape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Figured out how to make it combine images</a:t>
            </a:r>
          </a:p>
          <a:p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16BF39B-F1C0-8347-AD66-3008CDFA831F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509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started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Workflow2 Quick Start on OODT Wiki</a:t>
            </a:r>
          </a:p>
          <a:p>
            <a:r>
              <a:rPr lang="en-US" dirty="0"/>
              <a:t>	</a:t>
            </a:r>
            <a:r>
              <a:rPr lang="en-US" dirty="0" smtClean="0">
                <a:hlinkClick r:id="rId2"/>
              </a:rPr>
              <a:t>https://cwiki.apache.org/OODT/workflow2-quick-start-guide.html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OODT documentation sucks! Check the wiki </a:t>
            </a:r>
            <a:r>
              <a:rPr lang="en-US" dirty="0" smtClean="0">
                <a:sym typeface="Wingdings"/>
              </a:rPr>
              <a:t>it’s better there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16BF39B-F1C0-8347-AD66-3008CDFA831F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719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Will now show you some workflow stuff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Dreams of moon images, died</a:t>
            </a:r>
          </a:p>
          <a:p>
            <a:endParaRPr lang="en-US" dirty="0"/>
          </a:p>
          <a:p>
            <a:r>
              <a:rPr lang="en-US" dirty="0" smtClean="0"/>
              <a:t>Will illustrate </a:t>
            </a:r>
            <a:r>
              <a:rPr lang="en-US" dirty="0" err="1" smtClean="0"/>
              <a:t>dynWorkflows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16BF39B-F1C0-8347-AD66-3008CDFA831F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635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512" y="1417637"/>
            <a:ext cx="6248400" cy="56346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Workflow Manager: some terminology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16BF39B-F1C0-8347-AD66-3008CDFA831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774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left?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Supporting looking up workflows by category (needed to say “give me all workflows that aren’t ‘done’)  OODT-517</a:t>
            </a:r>
          </a:p>
          <a:p>
            <a:endParaRPr lang="en-US" dirty="0"/>
          </a:p>
          <a:p>
            <a:r>
              <a:rPr lang="en-US" dirty="0" smtClean="0"/>
              <a:t>Fix the resource manager runner OODT-518</a:t>
            </a:r>
          </a:p>
          <a:p>
            <a:endParaRPr lang="en-US" dirty="0"/>
          </a:p>
          <a:p>
            <a:r>
              <a:rPr lang="en-US" dirty="0" smtClean="0"/>
              <a:t>Fix all the wall clock and per task timing OODT-519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16BF39B-F1C0-8347-AD66-3008CDFA831F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31135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Want to help?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dev@oodt.apache.org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OODT-215 and OODT-491 homework</a:t>
            </a:r>
          </a:p>
          <a:p>
            <a:endParaRPr lang="en-US" dirty="0"/>
          </a:p>
          <a:p>
            <a:r>
              <a:rPr lang="en-US" dirty="0" smtClean="0"/>
              <a:t>Get a beer with me or Brian</a:t>
            </a:r>
          </a:p>
          <a:p>
            <a:endParaRPr lang="en-US" dirty="0"/>
          </a:p>
          <a:p>
            <a:r>
              <a:rPr lang="en-US" dirty="0" smtClean="0"/>
              <a:t>I bribe you?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16BF39B-F1C0-8347-AD66-3008CDFA831F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698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Thanks!</a:t>
            </a:r>
          </a:p>
          <a:p>
            <a:endParaRPr lang="en-US" dirty="0"/>
          </a:p>
          <a:p>
            <a:r>
              <a:rPr lang="en-US" dirty="0" smtClean="0"/>
              <a:t>Chris Mattmann</a:t>
            </a:r>
          </a:p>
          <a:p>
            <a:r>
              <a:rPr lang="en-US" dirty="0" smtClean="0"/>
              <a:t>@</a:t>
            </a:r>
            <a:r>
              <a:rPr lang="en-US" dirty="0" err="1" smtClean="0"/>
              <a:t>chrismattmann</a:t>
            </a:r>
            <a:endParaRPr lang="en-US" dirty="0" smtClean="0"/>
          </a:p>
          <a:p>
            <a:r>
              <a:rPr lang="en-US" dirty="0" smtClean="0">
                <a:hlinkClick r:id="rId2"/>
              </a:rPr>
              <a:t>mattmann@apache.org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16BF39B-F1C0-8347-AD66-3008CDFA831F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4112" y="1570037"/>
            <a:ext cx="3820835" cy="362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726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12" y="4694237"/>
            <a:ext cx="4521200" cy="1549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“The Beginning of Workflow”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Chris and Paul learn about workflows - 2004</a:t>
            </a:r>
          </a:p>
          <a:p>
            <a:r>
              <a:rPr lang="en-US" dirty="0" smtClean="0"/>
              <a:t>                                 Raj </a:t>
            </a:r>
            <a:r>
              <a:rPr lang="en-US" dirty="0" err="1" smtClean="0"/>
              <a:t>Buyya</a:t>
            </a:r>
            <a:r>
              <a:rPr lang="en-US" dirty="0" smtClean="0"/>
              <a:t> </a:t>
            </a:r>
            <a:r>
              <a:rPr lang="en-US" i="1" dirty="0" smtClean="0"/>
              <a:t>A Taxonomy of</a:t>
            </a:r>
            <a:br>
              <a:rPr lang="en-US" i="1" dirty="0" smtClean="0"/>
            </a:br>
            <a:r>
              <a:rPr lang="en-US" i="1" dirty="0" smtClean="0"/>
              <a:t>                              Workflow Management</a:t>
            </a:r>
            <a:br>
              <a:rPr lang="en-US" i="1" dirty="0" smtClean="0"/>
            </a:br>
            <a:r>
              <a:rPr lang="en-US" i="1" dirty="0" smtClean="0"/>
              <a:t>                              Systems for Grid Computing</a:t>
            </a:r>
            <a:endParaRPr lang="en-US" dirty="0" smtClean="0"/>
          </a:p>
          <a:p>
            <a:endParaRPr lang="en-US" i="1" dirty="0"/>
          </a:p>
          <a:p>
            <a:r>
              <a:rPr lang="en-US" dirty="0" smtClean="0"/>
              <a:t>                                 </a:t>
            </a:r>
            <a:r>
              <a:rPr lang="en-US" dirty="0"/>
              <a:t> </a:t>
            </a:r>
            <a:r>
              <a:rPr lang="en-US" dirty="0" smtClean="0"/>
              <a:t>Workflow Patterns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                     </a:t>
            </a:r>
          </a:p>
          <a:p>
            <a:r>
              <a:rPr lang="en-US" dirty="0">
                <a:hlinkClick r:id="rId3"/>
              </a:rPr>
              <a:t> </a:t>
            </a:r>
            <a:r>
              <a:rPr lang="en-US" dirty="0" smtClean="0">
                <a:hlinkClick r:id="rId3"/>
              </a:rPr>
              <a:t>                                http://workflowpatterns.com</a:t>
            </a: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16BF39B-F1C0-8347-AD66-3008CDFA831F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512" y="2484437"/>
            <a:ext cx="3454400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63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“The Beginning: More”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Paul is initially more interested in workflows than Chris</a:t>
            </a:r>
          </a:p>
          <a:p>
            <a:endParaRPr lang="en-US" dirty="0"/>
          </a:p>
          <a:p>
            <a:r>
              <a:rPr lang="en-US" dirty="0" smtClean="0"/>
              <a:t>Chris becomes interested in workflows b/c of this mission - http://</a:t>
            </a:r>
            <a:r>
              <a:rPr lang="en-US" dirty="0" err="1" smtClean="0"/>
              <a:t>oco.jpl.nasa.gov</a:t>
            </a:r>
            <a:r>
              <a:rPr lang="en-US" dirty="0" smtClean="0"/>
              <a:t>/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16BF39B-F1C0-8347-AD66-3008CDFA831F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Picture 7" descr="Screen Shot 2013-02-27 at 9.43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83" y="4662146"/>
            <a:ext cx="47498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5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2005 – Oh No, a “mission!”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Was </a:t>
            </a:r>
            <a:r>
              <a:rPr lang="en-US" strike="sngStrike" dirty="0" smtClean="0"/>
              <a:t>forced</a:t>
            </a:r>
            <a:r>
              <a:rPr lang="en-US" dirty="0" smtClean="0"/>
              <a:t> signed up to be the “Lead Process Control System (PCS) developer” for OCO</a:t>
            </a:r>
          </a:p>
          <a:p>
            <a:endParaRPr lang="en-US" dirty="0"/>
          </a:p>
          <a:p>
            <a:r>
              <a:rPr lang="en-US" dirty="0" smtClean="0"/>
              <a:t>Was worried b/c existing CAS couldn’t support OCO</a:t>
            </a:r>
          </a:p>
          <a:p>
            <a:endParaRPr lang="en-US" dirty="0"/>
          </a:p>
          <a:p>
            <a:r>
              <a:rPr lang="en-US" strike="sngStrike" dirty="0" smtClean="0"/>
              <a:t>Schemed</a:t>
            </a:r>
            <a:r>
              <a:rPr lang="en-US" dirty="0" smtClean="0"/>
              <a:t> brainstormed with Paul about what to do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 smtClean="0"/>
              <a:t>28-Feb-2013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smtClean="0"/>
              <a:t>ACNA2013-Mattmann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16BF39B-F1C0-8347-AD66-3008CDFA831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501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pacheConNA2013-tmpl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DejaVu Sans"/>
      </a:majorFont>
      <a:minorFont>
        <a:latin typeface="Arial"/>
        <a:ea typeface="ＭＳ Ｐゴシック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US" sz="1800" b="0" i="0" u="none" strike="noStrike" cap="none" normalizeH="0" baseline="0">
            <a:ln>
              <a:noFill/>
            </a:ln>
            <a:effectLst/>
            <a:latin typeface="Arial" charset="0"/>
            <a:ea typeface="ＭＳ Ｐゴシック" charset="0"/>
            <a:cs typeface="DejaVu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US" sz="1800" b="0" i="0" u="none" strike="noStrike" cap="none" normalizeH="0" baseline="0">
            <a:ln>
              <a:noFill/>
            </a:ln>
            <a:effectLst/>
            <a:latin typeface="Arial" charset="0"/>
            <a:ea typeface="ＭＳ Ｐゴシック" charset="0"/>
            <a:cs typeface="DejaVu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ApacheConNA2013-tmpl1.pot</Template>
  <TotalTime>996</TotalTime>
  <Words>2690</Words>
  <Application>Microsoft Macintosh PowerPoint</Application>
  <PresentationFormat>Custom</PresentationFormat>
  <Paragraphs>538</Paragraphs>
  <Slides>62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7" baseType="lpstr">
      <vt:lpstr>Times New Roman</vt:lpstr>
      <vt:lpstr>Arial</vt:lpstr>
      <vt:lpstr>DejaVu Sans</vt:lpstr>
      <vt:lpstr>ApacheConNA2013-tmpl1</vt:lpstr>
      <vt:lpstr>Microsoft Visio Drawing</vt:lpstr>
      <vt:lpstr>Wengines, Workflows, and 2 years of advanced data processing in Apache OODT</vt:lpstr>
      <vt:lpstr>Agenda</vt:lpstr>
      <vt:lpstr>And you are?</vt:lpstr>
      <vt:lpstr>History of Apache OODT</vt:lpstr>
      <vt:lpstr>Context</vt:lpstr>
      <vt:lpstr>Workflow Manager: some terminology </vt:lpstr>
      <vt:lpstr>“The Beginning of Workflow”</vt:lpstr>
      <vt:lpstr>“The Beginning: More”</vt:lpstr>
      <vt:lpstr>2005 – Oh No, a “mission!”</vt:lpstr>
      <vt:lpstr>What is Workflow Management?</vt:lpstr>
      <vt:lpstr>Workflow</vt:lpstr>
      <vt:lpstr>The State of Things</vt:lpstr>
      <vt:lpstr>New Requirements and Drivers</vt:lpstr>
      <vt:lpstr>Architectural Implications</vt:lpstr>
      <vt:lpstr>How is this different from the existing CAS?</vt:lpstr>
      <vt:lpstr>How is this different from the existing CAS?</vt:lpstr>
      <vt:lpstr>Workflow Execution</vt:lpstr>
      <vt:lpstr>What does the Workflow Engine do?</vt:lpstr>
      <vt:lpstr>What’s the external interface to the system?</vt:lpstr>
      <vt:lpstr>The Workflow Manager</vt:lpstr>
      <vt:lpstr>We called this “Workflow1”</vt:lpstr>
      <vt:lpstr>Properties of Workflow1</vt:lpstr>
      <vt:lpstr>ThreadPool was</vt:lpstr>
      <vt:lpstr>Portion of workflow config for ThreadPool Executor</vt:lpstr>
      <vt:lpstr>Other Workflow1 Stuff</vt:lpstr>
      <vt:lpstr>Metadata context keys</vt:lpstr>
      <vt:lpstr>Problems with keys</vt:lpstr>
      <vt:lpstr>Enter this guy</vt:lpstr>
      <vt:lpstr>And this mission</vt:lpstr>
      <vt:lpstr>They told Brian this</vt:lpstr>
      <vt:lpstr>Random David Woollard  sighting </vt:lpstr>
      <vt:lpstr>Not their fault</vt:lpstr>
      <vt:lpstr>NPP Pipeline – more SCF  than ops system</vt:lpstr>
      <vt:lpstr>Enter “Workflow2” or “Wengine”</vt:lpstr>
      <vt:lpstr>More improvements</vt:lpstr>
      <vt:lpstr>Yes more improvements</vt:lpstr>
      <vt:lpstr>And more…</vt:lpstr>
      <vt:lpstr>Runner Framework</vt:lpstr>
      <vt:lpstr>Sub Workflows</vt:lpstr>
      <vt:lpstr>“Dynamic Workflows”</vt:lpstr>
      <vt:lpstr>Enough, how can I use all  this stuff?</vt:lpstr>
      <vt:lpstr>Chris spends 2 years figuring out what Brian did</vt:lpstr>
      <vt:lpstr>Wengine support in trunk first appears</vt:lpstr>
      <vt:lpstr>Who will use Wengine?</vt:lpstr>
      <vt:lpstr>Talk Part #2</vt:lpstr>
      <vt:lpstr>JPL Snow Server</vt:lpstr>
      <vt:lpstr>MODIS Snow Covered Area and Grain Size (MODSCAG)</vt:lpstr>
      <vt:lpstr>MODSCAG Processing: Two Products/ Two Inputs</vt:lpstr>
      <vt:lpstr>PowerPoint Presentation</vt:lpstr>
      <vt:lpstr>PowerPoint Presentation</vt:lpstr>
      <vt:lpstr>Dust Radiative Forcing</vt:lpstr>
      <vt:lpstr>Now, what have I cooked up for today?</vt:lpstr>
      <vt:lpstr>I had a few days of time for some great lunar science</vt:lpstr>
      <vt:lpstr>As it turns out those images have metadata</vt:lpstr>
      <vt:lpstr>Add metadata</vt:lpstr>
      <vt:lpstr>Found Hugin</vt:lpstr>
      <vt:lpstr>Wanted to do something cool with it</vt:lpstr>
      <vt:lpstr>Getting started</vt:lpstr>
      <vt:lpstr>Will now show you some workflow stuff</vt:lpstr>
      <vt:lpstr>What’s left?</vt:lpstr>
      <vt:lpstr>Want to help?</vt:lpstr>
      <vt:lpstr>Questions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Apache Con 2013 From Upscale From Bhavneesh And Anurag</dc:title>
  <dc:subject>Apache Con 2013 NA Template For Use</dc:subject>
  <dc:creator>Chris Mattmann</dc:creator>
  <cp:keywords>apache, upscale, apache con 2013, na, europe, north america</cp:keywords>
  <dc:description>This is the template files designed by Bhavnesh One Of the Designer @ Upscale </dc:description>
  <cp:lastModifiedBy>jpluser</cp:lastModifiedBy>
  <cp:revision>137</cp:revision>
  <cp:lastPrinted>1601-01-01T00:00:00Z</cp:lastPrinted>
  <dcterms:created xsi:type="dcterms:W3CDTF">2013-02-28T01:04:19Z</dcterms:created>
  <dcterms:modified xsi:type="dcterms:W3CDTF">2013-02-28T17:42:52Z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icense">
    <vt:lpwstr>&lt;a href="http://templates.services.openoffice.org/bsd-license"&gt;BSD&lt;/a&gt;</vt:lpwstr>
  </property>
</Properties>
</file>