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91" r:id="rId2"/>
    <p:sldId id="293" r:id="rId3"/>
    <p:sldId id="305" r:id="rId4"/>
    <p:sldId id="288" r:id="rId5"/>
    <p:sldId id="289" r:id="rId6"/>
    <p:sldId id="290" r:id="rId7"/>
    <p:sldId id="292" r:id="rId8"/>
    <p:sldId id="294" r:id="rId9"/>
    <p:sldId id="302" r:id="rId10"/>
    <p:sldId id="306" r:id="rId11"/>
    <p:sldId id="307" r:id="rId12"/>
    <p:sldId id="287" r:id="rId13"/>
    <p:sldId id="304" r:id="rId14"/>
    <p:sldId id="285" r:id="rId15"/>
    <p:sldId id="286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60CD-CA2A-DE4A-B4EA-8B92D1A80998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682F-37A5-0847-A9E1-5A4B1E976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solidFill>
            <a:srgbClr val="FFFFFF"/>
          </a:solidFill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0" tIns="46196" rIns="92390" bIns="46196"/>
          <a:lstStyle/>
          <a:p>
            <a:pPr defTabSz="86493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lfresco-mark.png"/>
          <p:cNvPicPr>
            <a:picLocks noChangeAspect="1"/>
          </p:cNvPicPr>
          <p:nvPr/>
        </p:nvPicPr>
        <p:blipFill>
          <a:blip r:embed="rId2">
            <a:alphaModFix amt="66000"/>
          </a:blip>
          <a:srcRect t="24742" r="26167"/>
          <a:stretch>
            <a:fillRect/>
          </a:stretch>
        </p:blipFill>
        <p:spPr bwMode="auto">
          <a:xfrm>
            <a:off x="4806950" y="0"/>
            <a:ext cx="43370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orangealffi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8" y="609600"/>
            <a:ext cx="5595937" cy="5643563"/>
          </a:xfrm>
          <a:prstGeom prst="rect">
            <a:avLst/>
          </a:prstGeom>
          <a:effectLst>
            <a:outerShdw blurRad="342900" dist="38100" dir="6060000" algn="br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3" y="5399088"/>
            <a:ext cx="21224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57056" y="3477584"/>
            <a:ext cx="4333396" cy="1143000"/>
          </a:xfr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675" y="2589213"/>
            <a:ext cx="6388100" cy="113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dirty="0">
                <a:latin typeface="Century Gothic"/>
                <a:ea typeface="ＭＳ Ｐゴシック" pitchFamily="-123" charset="-128"/>
                <a:cs typeface="Century Gothic"/>
              </a:rPr>
              <a:t>The </a:t>
            </a:r>
            <a:r>
              <a:rPr lang="en-US" sz="3400" b="1" dirty="0">
                <a:latin typeface="Century Gothic"/>
                <a:ea typeface="ＭＳ Ｐゴシック" pitchFamily="-123" charset="-128"/>
                <a:cs typeface="Century Gothic"/>
              </a:rPr>
              <a:t>open platform </a:t>
            </a:r>
            <a:r>
              <a:rPr lang="en-US" sz="3400" dirty="0">
                <a:latin typeface="Century Gothic"/>
                <a:ea typeface="ＭＳ Ｐゴシック" pitchFamily="-123" charset="-128"/>
                <a:cs typeface="Century Gothic"/>
              </a:rPr>
              <a:t>for</a:t>
            </a:r>
          </a:p>
          <a:p>
            <a:pPr algn="ctr">
              <a:defRPr/>
            </a:pPr>
            <a:r>
              <a:rPr lang="en-US" sz="3400" dirty="0">
                <a:latin typeface="Century Gothic"/>
                <a:ea typeface="ＭＳ Ｐゴシック" pitchFamily="-123" charset="-128"/>
                <a:cs typeface="Century Gothic"/>
              </a:rPr>
              <a:t>social content management.</a:t>
            </a:r>
          </a:p>
        </p:txBody>
      </p:sp>
      <p:pic>
        <p:nvPicPr>
          <p:cNvPr id="3" name="Picture 4" descr="alfresco-logosm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425" y="4875213"/>
            <a:ext cx="30464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9BBA27-11F3-D440-881A-9B067579A78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230A93-1E52-504F-BB0E-1316768EE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BD8AD-CBCD-7B47-B699-921ADC07BAAD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DD5B3-0A13-C044-9230-6DD33B7B2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3"/>
            <a:ext cx="9144000" cy="1114425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1918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6159500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mis_logo_smal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433" y="6159500"/>
            <a:ext cx="2005908" cy="5484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3"/>
            <a:ext cx="9144000" cy="1114425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1918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6159500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E9BBA27-11F3-D440-881A-9B067579A78C}" type="datetimeFigureOut">
              <a:rPr lang="en-US" smtClean="0"/>
              <a:pPr/>
              <a:t>2/27/13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3"/>
            <a:ext cx="9144000" cy="1114425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1918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6159500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baseline="0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E9BBA27-11F3-D440-881A-9B067579A78C}" type="datetimeFigureOut">
              <a:rPr lang="en-US" smtClean="0"/>
              <a:pPr/>
              <a:t>2/27/13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3"/>
            <a:ext cx="9144000" cy="1114425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1918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6159500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E9BBA27-11F3-D440-881A-9B067579A78C}" type="datetimeFigureOut">
              <a:rPr lang="en-US" smtClean="0"/>
              <a:pPr/>
              <a:t>2/27/13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3"/>
            <a:ext cx="9144000" cy="1114425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1918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8" y="277813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97125"/>
            <a:ext cx="9144000" cy="1890713"/>
          </a:xfrm>
          <a:prstGeom prst="rect">
            <a:avLst/>
          </a:prstGeom>
          <a:solidFill>
            <a:srgbClr val="FCEC74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397125"/>
            <a:ext cx="9144000" cy="1588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287838"/>
            <a:ext cx="9144000" cy="1587"/>
          </a:xfrm>
          <a:prstGeom prst="line">
            <a:avLst/>
          </a:prstGeom>
          <a:ln>
            <a:solidFill>
              <a:srgbClr val="F9A2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8" y="3046413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28" y="2921751"/>
            <a:ext cx="8229600" cy="8443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B544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888" y="277813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7633"/>
            <a:ext cx="8229600" cy="8443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E9BBA27-11F3-D440-881A-9B067579A78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fld id="{52230A93-1E52-504F-BB0E-1316768EE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5B5446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4" descr="alfresco-marktin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8988" y="6083300"/>
            <a:ext cx="5540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7638"/>
            <a:ext cx="82296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919195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919195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919195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919195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919195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B246"/>
        </a:buClr>
        <a:buSzPct val="125000"/>
        <a:buFont typeface="Arial" charset="0"/>
        <a:buChar char="•"/>
        <a:defRPr sz="3200" kern="1200">
          <a:solidFill>
            <a:srgbClr val="919195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charset="0"/>
        <a:buChar char="o"/>
        <a:defRPr sz="2400" kern="1200">
          <a:solidFill>
            <a:srgbClr val="919195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8981D"/>
        </a:buClr>
        <a:buFont typeface="Arial" charset="0"/>
        <a:buChar char="•"/>
        <a:defRPr sz="2400" kern="1200">
          <a:solidFill>
            <a:srgbClr val="919195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19195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1919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CMIS: One ECM API to Rule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stuff coming in CMIS 1.1</a:t>
            </a:r>
          </a:p>
          <a:p>
            <a:pPr lvl="1"/>
            <a:r>
              <a:rPr lang="en-US" dirty="0" smtClean="0"/>
              <a:t>Browser Binding</a:t>
            </a:r>
          </a:p>
          <a:p>
            <a:pPr lvl="1"/>
            <a:r>
              <a:rPr lang="en-US" dirty="0" smtClean="0"/>
              <a:t>Support for Secondary Types (aka “Aspects”)</a:t>
            </a:r>
          </a:p>
          <a:p>
            <a:pPr lvl="1"/>
            <a:r>
              <a:rPr lang="en-US" dirty="0" smtClean="0"/>
              <a:t>Type Mutability</a:t>
            </a:r>
          </a:p>
          <a:p>
            <a:pPr lvl="1"/>
            <a:r>
              <a:rPr lang="en-US" dirty="0" err="1" smtClean="0"/>
              <a:t>cmis:item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996"/>
            <a:ext cx="661181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47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CMIS &amp; Apache Chemistry in 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4110038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Everything you need to know about CMIS 1.0 &amp; 1.1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Lots of Groovy and Java examples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Also covers Python, Android, &amp; </a:t>
            </a:r>
            <a:r>
              <a:rPr lang="en-US" dirty="0" err="1" smtClean="0">
                <a:solidFill>
                  <a:srgbClr val="000000"/>
                </a:solidFill>
              </a:rPr>
              <a:t>iOS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Now on MEAP!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37%-off: 12cmisal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4035" name="Picture 2" descr="Muller-CM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8288"/>
            <a:ext cx="410845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223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mistry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22588"/>
            <a:ext cx="6400800" cy="285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CMIS Code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7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" y="1360734"/>
            <a:ext cx="8229600" cy="3863411"/>
          </a:xfrm>
          <a:prstGeom prst="rect">
            <a:avLst/>
          </a:prstGeom>
          <a:solidFill>
            <a:srgbClr val="FDCD1A">
              <a:alpha val="20000"/>
            </a:srgbClr>
          </a:solidFill>
          <a:ln>
            <a:solidFill>
              <a:srgbClr val="61208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// set up session parameters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Map&lt;String, String&gt; parameter = new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HashMap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&lt;String, String&gt;();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parameter.put(SessionParameter.BINDING_TYPE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BindingType.ATOMPUB.value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());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parameter.put(SessionParameter.ATOMPUB_URL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"http://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cmis.alfresco.com/service/cmis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");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parameter.put(SessionParameter.USER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"admin");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parameter.put(SessionParameter.PASSWORD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, "admin");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// get a list of repositories and choose the first 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SessionFactory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factory 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SessionFactoryImpl.newInstance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List&lt;Repository&gt; repositories 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factory.getRepositories(parameter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Session 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session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= repositories.get(0).createSession();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Getting a Session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the Session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8027"/>
            <a:ext cx="8229600" cy="770256"/>
          </a:xfrm>
          <a:prstGeom prst="rect">
            <a:avLst/>
          </a:prstGeom>
          <a:solidFill>
            <a:srgbClr val="FDCD1A">
              <a:alpha val="20000"/>
            </a:srgbClr>
          </a:solidFill>
          <a:ln>
            <a:solidFill>
              <a:srgbClr val="61208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RepositoryInfo ri = session.getRepositoryInfo();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String id = ri.getId();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String name = ri.getName();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925704"/>
            <a:ext cx="8229600" cy="2509441"/>
          </a:xfrm>
          <a:prstGeom prst="rect">
            <a:avLst/>
          </a:prstGeom>
          <a:solidFill>
            <a:srgbClr val="FDCD1A">
              <a:alpha val="20000"/>
            </a:srgbClr>
          </a:solidFill>
          <a:ln>
            <a:solidFill>
              <a:srgbClr val="61208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Folder </a:t>
            </a:r>
            <a:r>
              <a:rPr lang="en-US" sz="1200" b="1" dirty="0" err="1" smtClean="0">
                <a:latin typeface="Courier"/>
                <a:cs typeface="Courier"/>
              </a:rPr>
              <a:t>rootFolder</a:t>
            </a:r>
            <a:r>
              <a:rPr lang="en-US" sz="1200" b="1" dirty="0" smtClean="0">
                <a:latin typeface="Courier"/>
                <a:cs typeface="Courier"/>
              </a:rPr>
              <a:t> = </a:t>
            </a:r>
            <a:r>
              <a:rPr lang="en-US" sz="1200" b="1" dirty="0" err="1" smtClean="0">
                <a:latin typeface="Courier"/>
                <a:cs typeface="Courier"/>
              </a:rPr>
              <a:t>session.getRootFolder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String </a:t>
            </a:r>
            <a:r>
              <a:rPr lang="en-US" sz="1200" b="1" dirty="0" err="1" smtClean="0">
                <a:latin typeface="Courier"/>
                <a:cs typeface="Courier"/>
              </a:rPr>
              <a:t>rootFolderId</a:t>
            </a:r>
            <a:r>
              <a:rPr lang="en-US" sz="1200" b="1" dirty="0" smtClean="0">
                <a:latin typeface="Courier"/>
                <a:cs typeface="Courier"/>
              </a:rPr>
              <a:t> = </a:t>
            </a:r>
            <a:r>
              <a:rPr lang="en-US" sz="1200" b="1" dirty="0" err="1" smtClean="0">
                <a:latin typeface="Courier"/>
                <a:cs typeface="Courier"/>
              </a:rPr>
              <a:t>rootFolder.getId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342900" lvl="0" indent="-342900">
              <a:spcBef>
                <a:spcPct val="20000"/>
              </a:spcBef>
            </a:pPr>
            <a:endParaRPr lang="en-US" sz="1200" b="1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err="1" smtClean="0">
                <a:latin typeface="Courier"/>
                <a:cs typeface="Courier"/>
              </a:rPr>
              <a:t>for(CmisObject</a:t>
            </a:r>
            <a:r>
              <a:rPr lang="en-US" sz="1200" b="1" dirty="0" smtClean="0">
                <a:latin typeface="Courier"/>
                <a:cs typeface="Courier"/>
              </a:rPr>
              <a:t> object: </a:t>
            </a:r>
            <a:r>
              <a:rPr lang="en-US" sz="1200" b="1" dirty="0" err="1" smtClean="0">
                <a:latin typeface="Courier"/>
                <a:cs typeface="Courier"/>
              </a:rPr>
              <a:t>rootFolder.getChildren</a:t>
            </a:r>
            <a:r>
              <a:rPr lang="en-US" sz="1200" b="1" dirty="0" smtClean="0">
                <a:latin typeface="Courier"/>
                <a:cs typeface="Courier"/>
              </a:rPr>
              <a:t>())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    String name = </a:t>
            </a:r>
            <a:r>
              <a:rPr lang="en-US" sz="1200" b="1" dirty="0" err="1" smtClean="0">
                <a:latin typeface="Courier"/>
                <a:cs typeface="Courier"/>
              </a:rPr>
              <a:t>object.getName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342900" lvl="0" indent="-342900">
              <a:spcBef>
                <a:spcPct val="20000"/>
              </a:spcBef>
            </a:pPr>
            <a:endParaRPr lang="en-US" sz="1200" b="1" dirty="0" smtClean="0">
              <a:latin typeface="Courier"/>
              <a:cs typeface="Courier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    </a:t>
            </a:r>
            <a:r>
              <a:rPr lang="en-US" sz="1200" b="1" dirty="0" err="1" smtClean="0">
                <a:latin typeface="Courier"/>
                <a:cs typeface="Courier"/>
              </a:rPr>
              <a:t>if(object</a:t>
            </a:r>
            <a:r>
              <a:rPr lang="en-US" sz="1200" b="1" dirty="0" smtClean="0">
                <a:latin typeface="Courier"/>
                <a:cs typeface="Courier"/>
              </a:rPr>
              <a:t> </a:t>
            </a:r>
            <a:r>
              <a:rPr lang="en-US" sz="1200" b="1" dirty="0" err="1" smtClean="0">
                <a:latin typeface="Courier"/>
                <a:cs typeface="Courier"/>
              </a:rPr>
              <a:t>instanceof</a:t>
            </a:r>
            <a:r>
              <a:rPr lang="en-US" sz="1200" b="1" dirty="0" smtClean="0">
                <a:latin typeface="Courier"/>
                <a:cs typeface="Courier"/>
              </a:rPr>
              <a:t> Document) {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        Document doc = (Document) object;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        long size = </a:t>
            </a:r>
            <a:r>
              <a:rPr lang="en-US" sz="1200" b="1" dirty="0" err="1" smtClean="0">
                <a:latin typeface="Courier"/>
                <a:cs typeface="Courier"/>
              </a:rPr>
              <a:t>doc.getContentStreamLength</a:t>
            </a:r>
            <a:r>
              <a:rPr lang="en-US" sz="1200" b="1" dirty="0" smtClean="0">
                <a:latin typeface="Courier"/>
                <a:cs typeface="Courier"/>
              </a:rPr>
              <a:t>();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    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smtClean="0">
                <a:latin typeface="Courier"/>
                <a:cs typeface="Courier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2868845"/>
            <a:ext cx="8229600" cy="498598"/>
          </a:xfrm>
          <a:prstGeom prst="rect">
            <a:avLst/>
          </a:prstGeom>
          <a:solidFill>
            <a:srgbClr val="FDCD1A">
              <a:alpha val="20000"/>
            </a:srgbClr>
          </a:solidFill>
          <a:ln>
            <a:solidFill>
              <a:srgbClr val="61208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200" b="1" dirty="0" err="1" smtClean="0">
                <a:latin typeface="Courier"/>
                <a:cs typeface="Courier"/>
              </a:rPr>
              <a:t>CmisObject</a:t>
            </a:r>
            <a:r>
              <a:rPr lang="en-US" sz="1200" b="1" dirty="0" smtClean="0">
                <a:latin typeface="Courier"/>
                <a:cs typeface="Courier"/>
              </a:rPr>
              <a:t> object1 = session.getObject("1234567890");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200" b="1" dirty="0" err="1" smtClean="0">
                <a:latin typeface="Courier"/>
                <a:cs typeface="Courier"/>
              </a:rPr>
              <a:t>CmisObject</a:t>
            </a:r>
            <a:r>
              <a:rPr lang="en-US" sz="1200" b="1" dirty="0" smtClean="0">
                <a:latin typeface="Courier"/>
                <a:cs typeface="Courier"/>
              </a:rPr>
              <a:t> object2 = </a:t>
            </a:r>
            <a:r>
              <a:rPr lang="en-US" sz="1200" b="1" dirty="0" err="1" smtClean="0">
                <a:latin typeface="Courier"/>
                <a:cs typeface="Courier"/>
              </a:rPr>
              <a:t>session.getObjectByPath</a:t>
            </a:r>
            <a:r>
              <a:rPr lang="en-US" sz="1200" b="1" dirty="0" smtClean="0">
                <a:latin typeface="Courier"/>
                <a:cs typeface="Courier"/>
              </a:rPr>
              <a:t>("/my/path/doc");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3869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about the repository: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4995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objects by id or path: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5637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Iterate through a folder: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2952"/>
            <a:ext cx="8229600" cy="549441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get root folder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Folder root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session.getRootFolder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rootFolderName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root.getName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"Root folder: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rootFolderName}\n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print root folder children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for(CmisObject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object: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root.getChildren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()) {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name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object.getName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typeId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object.getType().getId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path = object.getPaths().get(0);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"${name} \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t${typeId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 \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t(${path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})"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// get parents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/*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for(CmisObject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parent: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object.getParents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()) {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parentName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parent.getName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 Parent: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parentName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}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*/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21"/>
            <a:ext cx="8229600" cy="50800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Folder root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session.getRootFolder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printList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root.getChildren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 )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printList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 root.getChildren().getPage(3) )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printList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 root.getChildren().skipTo(2) )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printList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 root.getChildren().skipTo(2).getPage(3) )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void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printList(ItemIterable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CmisObject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&gt; list) {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list.each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{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it.name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 \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t${it.type.id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 }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long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numItems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list.getTotalNumItems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boolean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hasMore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list.getHasMoreItems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"--------------------------------------"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"Total number: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numItems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"Has more: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hasMore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 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"--------------------------------------"</a:t>
            </a:r>
          </a:p>
          <a:p>
            <a:pPr>
              <a:buFont typeface="Arial" charset="0"/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buFont typeface="Arial" charset="0"/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1063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CmisObject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object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session.getObjectByPath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("/User Homes/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florian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/Test Folder/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MyText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for(Property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&lt;?&gt; property: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object.getProperties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()) {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property.getId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displayName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property.getDefinition().getDisplayName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queryName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property.getDefinition().getQueryName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PropertyType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datatype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property.getType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Object value         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property.getFirstValue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displayName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}: ${value}"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  Data type: 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datatype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  Id:        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  Query name: ${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queryName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""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21"/>
            <a:ext cx="8229600" cy="5240421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CmisObject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object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session.getObjectByPath("/User Homes/florian/Test Folder/MyText");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if(!(object instanceof Document)) {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throw new Exception("Not a document!");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Document doc = (Document) object;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ContentStream content = doc.getContentStream();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if(content == null) {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throw new Exception("Document has no content!");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String filename = content.getFileName();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String mimeType = content.getMimeType();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long length = content.getLength();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InputStream stream = content.getStream();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 "File:       ${filename}"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 "MIME Type:  ${mimeType}"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 "Size:       ${length} bytes"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println "Has stream: " + (stream != null)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CMIS?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 independent API for working with content repositories</a:t>
            </a:r>
          </a:p>
          <a:p>
            <a:r>
              <a:rPr lang="en-US" dirty="0" smtClean="0"/>
              <a:t>Specification managed by OASIS</a:t>
            </a:r>
          </a:p>
          <a:p>
            <a:pPr lvl="1"/>
            <a:r>
              <a:rPr lang="en-US" dirty="0" smtClean="0"/>
              <a:t>Web Services Binding</a:t>
            </a:r>
          </a:p>
          <a:p>
            <a:pPr lvl="1"/>
            <a:r>
              <a:rPr lang="en-US" dirty="0" smtClean="0"/>
              <a:t>ATOM Pub </a:t>
            </a:r>
            <a:r>
              <a:rPr lang="en-US" dirty="0" smtClean="0"/>
              <a:t>Binding</a:t>
            </a:r>
          </a:p>
          <a:p>
            <a:pPr lvl="1"/>
            <a:r>
              <a:rPr lang="en-US" dirty="0" smtClean="0"/>
              <a:t>Browser Binding (new in 1.1)</a:t>
            </a:r>
            <a:endParaRPr lang="en-US" dirty="0" smtClean="0"/>
          </a:p>
          <a:p>
            <a:pPr lvl="1"/>
            <a:r>
              <a:rPr lang="en-US" dirty="0" smtClean="0"/>
              <a:t>CMIS Query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525963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String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cql = "SELECT cmis:objectId, cmis:name, cmis:contentStreamLength FROM cmis:document";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ItemIterable&lt;QueryResult&gt; results = session.query(cql, false);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//ItemIterable&lt;QueryResult&gt; results = session.query(cql, false).getPage(10);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//ItemIterable&lt;QueryResult&gt; results = session.query(cql, false).skipTo(10).getPage(10);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for(QueryResult hit: results) {  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for(PropertyData&lt;?&gt; property: hit.getProperties()) {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    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    String queryName = property.getQueryName();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    Object value = property.getFirstValue();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    println "${queryName}: ${value}"  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}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    println "--------------------------------------"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en-US" sz="1200" b="1" dirty="0" err="1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054"/>
            <a:ext cx="8229600" cy="5080000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Folder root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session.getRootFolder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create a new folder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Map&lt;String, Object&gt; properties = new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HashMap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&lt;String, Object&gt;();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properties.put("cmis:objectTypeId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", "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cmis:folder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properties.put("cmis:name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", "a new folder");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Folder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root.createFolder(properties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printProperties(newFolder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update properties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Map&lt;String, Object&gt;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updateproperties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new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HashMap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&lt;String, Object&gt;();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updateproperties.put("cmis:name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", "renamed folder");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newFolder.updateProperties(updateproperties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newFolder.refresh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printProperties(newFolder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delete folder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newFolder.deleteTree(true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UnfileObject.DELETE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true);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525963"/>
          </a:xfr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Folder root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session.getRootFolder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create a new document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String name = "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myNewDocument.txt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Map&lt;String, Object&gt; properties = new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HashMap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&lt;String, Object&gt;();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properties.put("cmis:objectTypeId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", "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cmis:document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properties.put("cmis:name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", name);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byte[] content = "Hello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World!".getBytes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InputStream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stream = new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ByteArrayInputStream(content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ContentStream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contentStream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new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ContentStreamImpl(name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content.length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"text/plain", stream);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Document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newDoc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root.createDocument(properties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contentStream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VersioningState.MAJOR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printProperties(newDoc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// delete document</a:t>
            </a:r>
          </a:p>
          <a:p>
            <a:pPr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newDoc.delete(true</a:t>
            </a:r>
            <a:r>
              <a:rPr lang="en-US" sz="1200" b="1" dirty="0" smtClean="0">
                <a:solidFill>
                  <a:schemeClr val="tx1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200" b="1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Beauty of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4265613" y="3371850"/>
            <a:ext cx="728662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 rot="16200000">
            <a:off x="4541838" y="2943225"/>
            <a:ext cx="171450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32" name="Picture 62" descr="250px-Cmis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537" y="3223830"/>
            <a:ext cx="458053" cy="1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ounded Rectangle 74"/>
          <p:cNvSpPr/>
          <p:nvPr/>
        </p:nvSpPr>
        <p:spPr bwMode="auto">
          <a:xfrm>
            <a:off x="3390900" y="337185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30" name="Picture 7" descr="alf-bug-transpar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726" y="3432686"/>
            <a:ext cx="533400" cy="5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ounded Rectangle 72"/>
          <p:cNvSpPr/>
          <p:nvPr/>
        </p:nvSpPr>
        <p:spPr bwMode="auto">
          <a:xfrm rot="16200000">
            <a:off x="3668713" y="2943225"/>
            <a:ext cx="171450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28" name="Picture 73" descr="250px-Cmis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205" y="3223829"/>
            <a:ext cx="458053" cy="1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ounded Rectangle 66"/>
          <p:cNvSpPr/>
          <p:nvPr/>
        </p:nvSpPr>
        <p:spPr bwMode="auto">
          <a:xfrm>
            <a:off x="5143500" y="337185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latin typeface="Verdana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 bwMode="auto">
          <a:xfrm rot="16200000">
            <a:off x="5421313" y="2943225"/>
            <a:ext cx="171450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24" name="Picture 69" descr="250px-Cmis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805" y="3223829"/>
            <a:ext cx="458053" cy="1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ounded Rectangle 6"/>
          <p:cNvSpPr/>
          <p:nvPr/>
        </p:nvSpPr>
        <p:spPr bwMode="auto">
          <a:xfrm>
            <a:off x="2590800" y="18288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18" name="Picture 78" descr="drupl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1959" y="1906732"/>
            <a:ext cx="466344" cy="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ounded Rectangle 80"/>
          <p:cNvSpPr/>
          <p:nvPr/>
        </p:nvSpPr>
        <p:spPr bwMode="auto">
          <a:xfrm>
            <a:off x="3429000" y="18288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16" name="Picture 19" descr="php-med-tra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4039" y="2000291"/>
            <a:ext cx="638584" cy="34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ounded Rectangle 83"/>
          <p:cNvSpPr/>
          <p:nvPr/>
        </p:nvSpPr>
        <p:spPr bwMode="auto">
          <a:xfrm>
            <a:off x="5105400" y="18288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14" name="Picture 84" descr="djangopowered126x5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4931" y="2041072"/>
            <a:ext cx="6096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ounded Rectangle 85"/>
          <p:cNvSpPr/>
          <p:nvPr/>
        </p:nvSpPr>
        <p:spPr bwMode="auto">
          <a:xfrm>
            <a:off x="5943600" y="18288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cxnSp>
        <p:nvCxnSpPr>
          <p:cNvPr id="28682" name="Straight Connector 9"/>
          <p:cNvCxnSpPr>
            <a:cxnSpLocks noChangeShapeType="1"/>
          </p:cNvCxnSpPr>
          <p:nvPr/>
        </p:nvCxnSpPr>
        <p:spPr bwMode="auto">
          <a:xfrm rot="10800000">
            <a:off x="1600200" y="2819400"/>
            <a:ext cx="58674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28683" name="TextBox 87"/>
          <p:cNvSpPr txBox="1">
            <a:spLocks noChangeArrowheads="1"/>
          </p:cNvSpPr>
          <p:nvPr/>
        </p:nvSpPr>
        <p:spPr bwMode="auto">
          <a:xfrm>
            <a:off x="647700" y="19050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Presentation Tier</a:t>
            </a:r>
          </a:p>
        </p:txBody>
      </p:sp>
      <p:sp>
        <p:nvSpPr>
          <p:cNvPr id="28684" name="TextBox 88"/>
          <p:cNvSpPr txBox="1">
            <a:spLocks noChangeArrowheads="1"/>
          </p:cNvSpPr>
          <p:nvPr/>
        </p:nvSpPr>
        <p:spPr bwMode="auto">
          <a:xfrm>
            <a:off x="647700" y="3352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Content Services Tier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2209800" y="48006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12" name="Picture 103" descr="sap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9331" y="4990215"/>
            <a:ext cx="609600" cy="3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ounded Rectangle 100"/>
          <p:cNvSpPr/>
          <p:nvPr/>
        </p:nvSpPr>
        <p:spPr bwMode="auto">
          <a:xfrm>
            <a:off x="3152775" y="4800600"/>
            <a:ext cx="1371600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10" name="Picture 101" descr="salesforce_logo_transparen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8975" y="4993526"/>
            <a:ext cx="1219200" cy="32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ounded Rectangle 98"/>
          <p:cNvSpPr/>
          <p:nvPr/>
        </p:nvSpPr>
        <p:spPr bwMode="auto">
          <a:xfrm>
            <a:off x="4738688" y="4800600"/>
            <a:ext cx="1371600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708" name="Picture 99" descr="LawsonLogo2006042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2986" y="5058810"/>
            <a:ext cx="1143000" cy="16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ounded Rectangle 96"/>
          <p:cNvSpPr/>
          <p:nvPr/>
        </p:nvSpPr>
        <p:spPr bwMode="auto">
          <a:xfrm>
            <a:off x="6324600" y="4811713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28706" name="TextBox 97"/>
          <p:cNvSpPr txBox="1">
            <a:spLocks noChangeArrowheads="1"/>
          </p:cNvSpPr>
          <p:nvPr/>
        </p:nvSpPr>
        <p:spPr bwMode="auto">
          <a:xfrm>
            <a:off x="6438426" y="4800649"/>
            <a:ext cx="501009" cy="7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?</a:t>
            </a:r>
          </a:p>
        </p:txBody>
      </p:sp>
      <p:cxnSp>
        <p:nvCxnSpPr>
          <p:cNvPr id="28703" name="Straight Connector 9"/>
          <p:cNvCxnSpPr>
            <a:cxnSpLocks noChangeShapeType="1"/>
          </p:cNvCxnSpPr>
          <p:nvPr/>
        </p:nvCxnSpPr>
        <p:spPr bwMode="auto">
          <a:xfrm rot="10800000">
            <a:off x="1600201" y="4419600"/>
            <a:ext cx="5867399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28704" name="TextBox 95"/>
          <p:cNvSpPr txBox="1">
            <a:spLocks noChangeArrowheads="1"/>
          </p:cNvSpPr>
          <p:nvPr/>
        </p:nvSpPr>
        <p:spPr bwMode="auto">
          <a:xfrm>
            <a:off x="647700" y="4876858"/>
            <a:ext cx="1600199" cy="5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Enterprise Apps Tier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4267200" y="1828800"/>
            <a:ext cx="728663" cy="685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600">
              <a:latin typeface="Verdana" pitchFamily="34" charset="0"/>
            </a:endParaRPr>
          </a:p>
        </p:txBody>
      </p:sp>
      <p:pic>
        <p:nvPicPr>
          <p:cNvPr id="28696" name="Picture 109" descr="grails_chalice_onl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8481" y="1898650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10" descr="wicket-logo001-150x150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40438" y="1905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11" descr="jackrabbit_logo_rabbit_only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1813" y="3468688"/>
            <a:ext cx="577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ounded Rectangle 112"/>
          <p:cNvSpPr/>
          <p:nvPr/>
        </p:nvSpPr>
        <p:spPr bwMode="auto">
          <a:xfrm>
            <a:off x="3886200" y="2668588"/>
            <a:ext cx="728663" cy="304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28691" name="TextBox 113"/>
          <p:cNvSpPr txBox="1">
            <a:spLocks noChangeArrowheads="1"/>
          </p:cNvSpPr>
          <p:nvPr/>
        </p:nvSpPr>
        <p:spPr bwMode="auto">
          <a:xfrm>
            <a:off x="3921125" y="2667000"/>
            <a:ext cx="65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REST</a:t>
            </a: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4681538" y="2668588"/>
            <a:ext cx="728662" cy="304800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8288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28693" name="TextBox 115"/>
          <p:cNvSpPr txBox="1">
            <a:spLocks noChangeArrowheads="1"/>
          </p:cNvSpPr>
          <p:nvPr/>
        </p:nvSpPr>
        <p:spPr bwMode="auto">
          <a:xfrm>
            <a:off x="4716463" y="2667000"/>
            <a:ext cx="67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SOAP</a:t>
            </a:r>
          </a:p>
        </p:txBody>
      </p:sp>
      <p:pic>
        <p:nvPicPr>
          <p:cNvPr id="64" name="Picture 63" descr="250px-Cmi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547" y="223838"/>
            <a:ext cx="2645439" cy="71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/>
          </p:cNvSpPr>
          <p:nvPr/>
        </p:nvSpPr>
        <p:spPr bwMode="auto">
          <a:xfrm>
            <a:off x="457200" y="1357314"/>
            <a:ext cx="8217877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1788" indent="-331788" defTabSz="449263" eaLnBrk="0" hangingPunct="0">
              <a:spcBef>
                <a:spcPts val="1600"/>
              </a:spcBef>
              <a:buClr>
                <a:srgbClr val="2EB018"/>
              </a:buClr>
              <a:buSzPct val="89000"/>
              <a:buFont typeface="Arial" charset="0"/>
              <a:buChar char="●"/>
            </a:pPr>
            <a:endParaRPr lang="en-US" sz="2000">
              <a:solidFill>
                <a:srgbClr val="4D4D4D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61846" y="1371600"/>
            <a:ext cx="203542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Client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461846" y="5095875"/>
            <a:ext cx="203542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Content Repository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61846" y="3268663"/>
            <a:ext cx="203542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E4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2885343" y="3295650"/>
            <a:ext cx="1181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Services</a:t>
            </a:r>
          </a:p>
        </p:txBody>
      </p: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2630367" y="3743325"/>
            <a:ext cx="2035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Domain Model</a:t>
            </a:r>
          </a:p>
        </p:txBody>
      </p:sp>
      <p:sp>
        <p:nvSpPr>
          <p:cNvPr id="70665" name="Line 19"/>
          <p:cNvSpPr>
            <a:spLocks noChangeShapeType="1"/>
          </p:cNvSpPr>
          <p:nvPr/>
        </p:nvSpPr>
        <p:spPr bwMode="auto">
          <a:xfrm>
            <a:off x="2461846" y="3716338"/>
            <a:ext cx="2039815" cy="17462"/>
          </a:xfrm>
          <a:prstGeom prst="line">
            <a:avLst/>
          </a:prstGeom>
          <a:noFill/>
          <a:ln w="1905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Line 19"/>
          <p:cNvSpPr>
            <a:spLocks noChangeShapeType="1"/>
          </p:cNvSpPr>
          <p:nvPr/>
        </p:nvSpPr>
        <p:spPr bwMode="auto">
          <a:xfrm flipV="1">
            <a:off x="2820866" y="2420938"/>
            <a:ext cx="0" cy="722312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7" name="Line 19"/>
          <p:cNvSpPr>
            <a:spLocks noChangeShapeType="1"/>
          </p:cNvSpPr>
          <p:nvPr/>
        </p:nvSpPr>
        <p:spPr bwMode="auto">
          <a:xfrm flipV="1">
            <a:off x="3578469" y="2420938"/>
            <a:ext cx="0" cy="722312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8" name="TextBox 13"/>
          <p:cNvSpPr txBox="1">
            <a:spLocks noChangeArrowheads="1"/>
          </p:cNvSpPr>
          <p:nvPr/>
        </p:nvSpPr>
        <p:spPr bwMode="auto">
          <a:xfrm>
            <a:off x="2820866" y="2627313"/>
            <a:ext cx="778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read</a:t>
            </a:r>
          </a:p>
        </p:txBody>
      </p:sp>
      <p:sp>
        <p:nvSpPr>
          <p:cNvPr id="70669" name="TextBox 14"/>
          <p:cNvSpPr txBox="1">
            <a:spLocks noChangeArrowheads="1"/>
          </p:cNvSpPr>
          <p:nvPr/>
        </p:nvSpPr>
        <p:spPr bwMode="auto">
          <a:xfrm>
            <a:off x="3588728" y="2627313"/>
            <a:ext cx="779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write</a:t>
            </a:r>
            <a:endParaRPr lang="en-US" sz="1200"/>
          </a:p>
        </p:txBody>
      </p:sp>
      <p:sp>
        <p:nvSpPr>
          <p:cNvPr id="70670" name="Line 18"/>
          <p:cNvSpPr>
            <a:spLocks noChangeShapeType="1"/>
          </p:cNvSpPr>
          <p:nvPr/>
        </p:nvSpPr>
        <p:spPr bwMode="auto">
          <a:xfrm flipH="1">
            <a:off x="1883020" y="1371600"/>
            <a:ext cx="8792" cy="1771650"/>
          </a:xfrm>
          <a:prstGeom prst="line">
            <a:avLst/>
          </a:prstGeom>
          <a:noFill/>
          <a:ln w="38100">
            <a:solidFill>
              <a:srgbClr val="FC99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TextBox 16"/>
          <p:cNvSpPr txBox="1">
            <a:spLocks noChangeArrowheads="1"/>
          </p:cNvSpPr>
          <p:nvPr/>
        </p:nvSpPr>
        <p:spPr bwMode="auto">
          <a:xfrm rot="5400000">
            <a:off x="901106" y="2013715"/>
            <a:ext cx="1415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consumer</a:t>
            </a: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883020" y="3268663"/>
            <a:ext cx="0" cy="2741612"/>
          </a:xfrm>
          <a:prstGeom prst="line">
            <a:avLst/>
          </a:prstGeom>
          <a:noFill/>
          <a:ln w="38100">
            <a:solidFill>
              <a:srgbClr val="0074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3" name="TextBox 18"/>
          <p:cNvSpPr txBox="1">
            <a:spLocks noChangeArrowheads="1"/>
          </p:cNvSpPr>
          <p:nvPr/>
        </p:nvSpPr>
        <p:spPr bwMode="auto">
          <a:xfrm rot="5400000">
            <a:off x="1000631" y="4392584"/>
            <a:ext cx="1216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provider</a:t>
            </a:r>
          </a:p>
        </p:txBody>
      </p:sp>
      <p:sp>
        <p:nvSpPr>
          <p:cNvPr id="70674" name="Line 15"/>
          <p:cNvSpPr>
            <a:spLocks noChangeShapeType="1"/>
          </p:cNvSpPr>
          <p:nvPr/>
        </p:nvSpPr>
        <p:spPr bwMode="auto">
          <a:xfrm>
            <a:off x="4980843" y="3268663"/>
            <a:ext cx="0" cy="914400"/>
          </a:xfrm>
          <a:prstGeom prst="line">
            <a:avLst/>
          </a:prstGeom>
          <a:noFill/>
          <a:ln w="38100">
            <a:solidFill>
              <a:srgbClr val="FDE71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75" name="Picture 20" descr="Cmis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430588"/>
            <a:ext cx="19299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461846" y="4308476"/>
            <a:ext cx="2035420" cy="669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/>
              <a:t>Vendor Mapping</a:t>
            </a:r>
          </a:p>
        </p:txBody>
      </p:sp>
      <p:pic>
        <p:nvPicPr>
          <p:cNvPr id="70677" name="Рисунок 27" descr="7-doc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520" y="5095875"/>
            <a:ext cx="48650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8" name="TextBox 23"/>
          <p:cNvSpPr txBox="1">
            <a:spLocks noChangeArrowheads="1"/>
          </p:cNvSpPr>
          <p:nvPr/>
        </p:nvSpPr>
        <p:spPr bwMode="auto">
          <a:xfrm>
            <a:off x="5663712" y="4083051"/>
            <a:ext cx="2057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</a:t>
            </a:r>
            <a:r>
              <a:rPr lang="en-US" sz="2000"/>
              <a:t>ontent</a:t>
            </a:r>
          </a:p>
          <a:p>
            <a:r>
              <a:rPr lang="en-US" sz="2000" b="1"/>
              <a:t>M</a:t>
            </a:r>
            <a:r>
              <a:rPr lang="en-US" sz="2000"/>
              <a:t>anagement</a:t>
            </a:r>
          </a:p>
          <a:p>
            <a:r>
              <a:rPr lang="en-US" sz="2000" b="1"/>
              <a:t>I</a:t>
            </a:r>
            <a:r>
              <a:rPr lang="en-US" sz="2000"/>
              <a:t>nteroperability</a:t>
            </a:r>
          </a:p>
          <a:p>
            <a:r>
              <a:rPr lang="en-US" sz="2000" b="1"/>
              <a:t>S</a:t>
            </a:r>
            <a:r>
              <a:rPr lang="en-US" sz="2000"/>
              <a:t>ervices</a:t>
            </a:r>
          </a:p>
        </p:txBody>
      </p:sp>
      <p:sp>
        <p:nvSpPr>
          <p:cNvPr id="70680" name="TextBox 25"/>
          <p:cNvSpPr txBox="1">
            <a:spLocks noChangeArrowheads="1"/>
          </p:cNvSpPr>
          <p:nvPr/>
        </p:nvSpPr>
        <p:spPr bwMode="auto">
          <a:xfrm>
            <a:off x="4853354" y="5562600"/>
            <a:ext cx="4290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/>
              <a:t>CMIS lets you read, search, write, update, delete, version, control, … content and metadata!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CMIS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0"/>
          <p:cNvSpPr txBox="1">
            <a:spLocks/>
          </p:cNvSpPr>
          <p:nvPr/>
        </p:nvSpPr>
        <p:spPr>
          <a:xfrm>
            <a:off x="688731" y="1389063"/>
            <a:ext cx="7974623" cy="538162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/>
          <a:lstStyle/>
          <a:p>
            <a:pPr defTabSz="457200" fontAlgn="auto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>
                <a:solidFill>
                  <a:srgbClr val="007DC3"/>
                </a:solidFill>
                <a:latin typeface="+mj-lt"/>
                <a:ea typeface="+mn-ea"/>
                <a:cs typeface="+mn-cs"/>
              </a:rPr>
              <a:t> </a:t>
            </a:r>
            <a:endParaRPr lang="en-US" dirty="0">
              <a:solidFill>
                <a:srgbClr val="007DC3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7" name="Text Placeholder 71"/>
          <p:cNvSpPr txBox="1">
            <a:spLocks/>
          </p:cNvSpPr>
          <p:nvPr/>
        </p:nvSpPr>
        <p:spPr>
          <a:xfrm>
            <a:off x="688731" y="1849438"/>
            <a:ext cx="7974623" cy="4475162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1075592" y="1497013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Client</a:t>
            </a: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1075592" y="2889250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72712" name="Line 19"/>
          <p:cNvSpPr>
            <a:spLocks noChangeShapeType="1"/>
          </p:cNvSpPr>
          <p:nvPr/>
        </p:nvSpPr>
        <p:spPr bwMode="auto">
          <a:xfrm flipV="1">
            <a:off x="1647092" y="247650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Line 19"/>
          <p:cNvSpPr>
            <a:spLocks noChangeShapeType="1"/>
          </p:cNvSpPr>
          <p:nvPr/>
        </p:nvSpPr>
        <p:spPr bwMode="auto">
          <a:xfrm flipV="1">
            <a:off x="2190750" y="2493963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3550627" y="2889250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550627" y="1497013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72716" name="Line 19"/>
          <p:cNvSpPr>
            <a:spLocks noChangeShapeType="1"/>
          </p:cNvSpPr>
          <p:nvPr/>
        </p:nvSpPr>
        <p:spPr bwMode="auto">
          <a:xfrm flipV="1">
            <a:off x="4192466" y="247650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Line 19"/>
          <p:cNvSpPr>
            <a:spLocks noChangeShapeType="1"/>
          </p:cNvSpPr>
          <p:nvPr/>
        </p:nvSpPr>
        <p:spPr bwMode="auto">
          <a:xfrm flipV="1">
            <a:off x="4736123" y="2493963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016869" y="1497013"/>
            <a:ext cx="18478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8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Client</a:t>
            </a: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6016869" y="2889250"/>
            <a:ext cx="184785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72720" name="Line 19"/>
          <p:cNvSpPr>
            <a:spLocks noChangeShapeType="1"/>
          </p:cNvSpPr>
          <p:nvPr/>
        </p:nvSpPr>
        <p:spPr bwMode="auto">
          <a:xfrm flipV="1">
            <a:off x="6589835" y="2476500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Line 19"/>
          <p:cNvSpPr>
            <a:spLocks noChangeShapeType="1"/>
          </p:cNvSpPr>
          <p:nvPr/>
        </p:nvSpPr>
        <p:spPr bwMode="auto">
          <a:xfrm flipV="1">
            <a:off x="7133492" y="2493963"/>
            <a:ext cx="0" cy="34290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6210300" y="3041650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6431573" y="3194050"/>
            <a:ext cx="184638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59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Content Repository</a:t>
            </a:r>
          </a:p>
        </p:txBody>
      </p:sp>
      <p:sp>
        <p:nvSpPr>
          <p:cNvPr id="42" name="Text Placeholder 28"/>
          <p:cNvSpPr txBox="1">
            <a:spLocks/>
          </p:cNvSpPr>
          <p:nvPr/>
        </p:nvSpPr>
        <p:spPr>
          <a:xfrm>
            <a:off x="5164015" y="4146550"/>
            <a:ext cx="4331677" cy="1885950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rmAutofit/>
          </a:bodyPr>
          <a:lstStyle/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Workflow &amp; BPM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Archival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Documents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 / WCM</a:t>
            </a:r>
          </a:p>
        </p:txBody>
      </p:sp>
      <p:sp>
        <p:nvSpPr>
          <p:cNvPr id="43" name="Text Placeholder 28"/>
          <p:cNvSpPr txBox="1">
            <a:spLocks/>
          </p:cNvSpPr>
          <p:nvPr/>
        </p:nvSpPr>
        <p:spPr>
          <a:xfrm>
            <a:off x="801566" y="4146550"/>
            <a:ext cx="4708280" cy="1885950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Autofit/>
          </a:bodyPr>
          <a:lstStyle/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Collaborative Content Creation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Portals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 Application Integration</a:t>
            </a:r>
          </a:p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Mashup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/>
          </p:cNvSpPr>
          <p:nvPr/>
        </p:nvSpPr>
        <p:spPr bwMode="auto">
          <a:xfrm>
            <a:off x="457200" y="1357314"/>
            <a:ext cx="8217877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1788" indent="-331788" defTabSz="449263" eaLnBrk="0" hangingPunct="0">
              <a:spcBef>
                <a:spcPts val="1600"/>
              </a:spcBef>
              <a:buClr>
                <a:srgbClr val="2EB018"/>
              </a:buClr>
              <a:buSzPct val="89000"/>
              <a:buFont typeface="Arial" charset="0"/>
              <a:buChar char="●"/>
            </a:pPr>
            <a:endParaRPr lang="en-US" sz="2000">
              <a:solidFill>
                <a:srgbClr val="4D4D4D"/>
              </a:solidFill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562708" y="1860551"/>
            <a:ext cx="7976089" cy="4475163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>
            <a:normAutofit/>
          </a:bodyPr>
          <a:lstStyle/>
          <a:p>
            <a:pPr marL="180975" indent="-180975" defTabSz="4572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562708" y="1295401"/>
            <a:ext cx="7976089" cy="538163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/>
          <a:lstStyle/>
          <a:p>
            <a:pPr defTabSz="457200" fontAlgn="auto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>
                <a:solidFill>
                  <a:srgbClr val="007DC3"/>
                </a:solidFill>
                <a:latin typeface="+mj-lt"/>
                <a:ea typeface="+mn-ea"/>
                <a:cs typeface="+mn-cs"/>
              </a:rPr>
              <a:t> </a:t>
            </a:r>
            <a:endParaRPr lang="en-US" dirty="0">
              <a:solidFill>
                <a:srgbClr val="007DC3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62708" y="1295401"/>
            <a:ext cx="3953608" cy="24114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91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/>
              <a:t>Document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Content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Renditions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Version History</a:t>
            </a:r>
          </a:p>
          <a:p>
            <a:pPr>
              <a:buFont typeface="Arial"/>
              <a:buChar char="•"/>
              <a:defRPr/>
            </a:pPr>
            <a:endParaRPr lang="en-US" sz="2400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516316" y="1295401"/>
            <a:ext cx="4021015" cy="24114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91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/>
              <a:t>Folder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Container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Hierarchy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Filing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562708" y="3706813"/>
            <a:ext cx="3953608" cy="2628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91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Relationship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Source Object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Target Object</a:t>
            </a:r>
          </a:p>
          <a:p>
            <a:pPr>
              <a:buFont typeface="Arial"/>
              <a:buChar char="•"/>
              <a:defRPr/>
            </a:pPr>
            <a:endParaRPr lang="en-US" sz="24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516316" y="3706813"/>
            <a:ext cx="4021015" cy="26289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91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Policy</a:t>
            </a:r>
          </a:p>
          <a:p>
            <a:pPr>
              <a:buFont typeface="Arial"/>
              <a:buChar char="•"/>
              <a:defRPr/>
            </a:pPr>
            <a:r>
              <a:rPr lang="en-US" sz="2400" dirty="0"/>
              <a:t> Target Object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3239966" y="3198813"/>
            <a:ext cx="2530719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E4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Described by</a:t>
            </a:r>
          </a:p>
          <a:p>
            <a:pPr algn="ctr">
              <a:defRPr/>
            </a:pPr>
            <a:r>
              <a:rPr lang="en-US" dirty="0"/>
              <a:t>Type Definitions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2"/>
          <p:cNvSpPr txBox="1">
            <a:spLocks/>
          </p:cNvSpPr>
          <p:nvPr/>
        </p:nvSpPr>
        <p:spPr>
          <a:xfrm>
            <a:off x="564174" y="1524001"/>
            <a:ext cx="7974623" cy="538163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/>
          <a:lstStyle/>
          <a:p>
            <a:pPr defTabSz="457200" fontAlgn="auto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>
                <a:solidFill>
                  <a:srgbClr val="007DC3"/>
                </a:solidFill>
                <a:latin typeface="+mj-lt"/>
                <a:ea typeface="+mn-ea"/>
                <a:cs typeface="+mn-cs"/>
              </a:rPr>
              <a:t> </a:t>
            </a:r>
            <a:endParaRPr lang="en-US" dirty="0">
              <a:solidFill>
                <a:srgbClr val="007DC3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2949" name="TextBox 12"/>
          <p:cNvSpPr txBox="1">
            <a:spLocks noChangeArrowheads="1"/>
          </p:cNvSpPr>
          <p:nvPr/>
        </p:nvSpPr>
        <p:spPr bwMode="auto">
          <a:xfrm>
            <a:off x="4536831" y="2222500"/>
            <a:ext cx="29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68012" y="5543550"/>
            <a:ext cx="5030665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Custom Type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180492" y="1524000"/>
            <a:ext cx="1929912" cy="2171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32D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Object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Type Id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Parent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Display Name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</a:t>
            </a:r>
            <a:r>
              <a:rPr lang="en-US" sz="1800" dirty="0" err="1"/>
              <a:t>Queryable</a:t>
            </a:r>
            <a:endParaRPr lang="en-US" sz="1800" dirty="0"/>
          </a:p>
          <a:p>
            <a:pPr>
              <a:buFont typeface="Arial"/>
              <a:buChar char="•"/>
              <a:defRPr/>
            </a:pPr>
            <a:r>
              <a:rPr lang="en-US" sz="1800" dirty="0"/>
              <a:t> Controllable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879231" y="4187826"/>
            <a:ext cx="1931377" cy="1082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32D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Document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</a:t>
            </a:r>
            <a:r>
              <a:rPr lang="en-US" sz="1800" dirty="0" err="1"/>
              <a:t>Versionable</a:t>
            </a:r>
            <a:endParaRPr lang="en-US" sz="1800" dirty="0"/>
          </a:p>
          <a:p>
            <a:pPr>
              <a:buFont typeface="Arial"/>
              <a:buChar char="•"/>
              <a:defRPr/>
            </a:pPr>
            <a:r>
              <a:rPr lang="en-US" sz="1800" dirty="0"/>
              <a:t> Allow Content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939562" y="4195764"/>
            <a:ext cx="1584081" cy="1082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32D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Folder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658459" y="4195764"/>
            <a:ext cx="1929911" cy="1082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32D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Relationship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Source Types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Target Types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736374" y="4195764"/>
            <a:ext cx="1471246" cy="1082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32D9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Policy</a:t>
            </a:r>
          </a:p>
        </p:txBody>
      </p:sp>
      <p:sp>
        <p:nvSpPr>
          <p:cNvPr id="82956" name="Line 19"/>
          <p:cNvSpPr>
            <a:spLocks noChangeShapeType="1"/>
          </p:cNvSpPr>
          <p:nvPr/>
        </p:nvSpPr>
        <p:spPr bwMode="auto">
          <a:xfrm>
            <a:off x="3096358" y="3695700"/>
            <a:ext cx="0" cy="249238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9"/>
          <p:cNvSpPr>
            <a:spLocks noChangeShapeType="1"/>
          </p:cNvSpPr>
          <p:nvPr/>
        </p:nvSpPr>
        <p:spPr bwMode="auto">
          <a:xfrm>
            <a:off x="2180493" y="3944938"/>
            <a:ext cx="5266592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Line 19"/>
          <p:cNvSpPr>
            <a:spLocks noChangeShapeType="1"/>
          </p:cNvSpPr>
          <p:nvPr/>
        </p:nvSpPr>
        <p:spPr bwMode="auto">
          <a:xfrm>
            <a:off x="2196612" y="3937001"/>
            <a:ext cx="0" cy="250825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9" name="Line 19"/>
          <p:cNvSpPr>
            <a:spLocks noChangeShapeType="1"/>
          </p:cNvSpPr>
          <p:nvPr/>
        </p:nvSpPr>
        <p:spPr bwMode="auto">
          <a:xfrm>
            <a:off x="3678115" y="3944939"/>
            <a:ext cx="0" cy="250825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9"/>
          <p:cNvSpPr>
            <a:spLocks noChangeShapeType="1"/>
          </p:cNvSpPr>
          <p:nvPr/>
        </p:nvSpPr>
        <p:spPr bwMode="auto">
          <a:xfrm>
            <a:off x="5574323" y="3944939"/>
            <a:ext cx="0" cy="250825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7430966" y="3944939"/>
            <a:ext cx="0" cy="250825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9"/>
          <p:cNvSpPr>
            <a:spLocks noChangeShapeType="1"/>
          </p:cNvSpPr>
          <p:nvPr/>
        </p:nvSpPr>
        <p:spPr bwMode="auto">
          <a:xfrm>
            <a:off x="4110404" y="2592388"/>
            <a:ext cx="72536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4835769" y="1524000"/>
            <a:ext cx="1900604" cy="2171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91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762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 dirty="0"/>
              <a:t>Property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Property Id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Display Name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Type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Required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Default Value</a:t>
            </a:r>
          </a:p>
          <a:p>
            <a:pPr>
              <a:buFont typeface="Arial"/>
              <a:buChar char="•"/>
              <a:defRPr/>
            </a:pPr>
            <a:r>
              <a:rPr lang="en-US" sz="1800" dirty="0"/>
              <a:t> …</a:t>
            </a:r>
          </a:p>
          <a:p>
            <a:pPr>
              <a:buFont typeface="Arial"/>
              <a:buChar char="•"/>
              <a:defRPr/>
            </a:pPr>
            <a:endParaRPr lang="en-US" sz="18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Definitions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/>
          <p:cNvSpPr txBox="1">
            <a:spLocks/>
          </p:cNvSpPr>
          <p:nvPr/>
        </p:nvSpPr>
        <p:spPr>
          <a:xfrm>
            <a:off x="351693" y="1219201"/>
            <a:ext cx="7976089" cy="538163"/>
          </a:xfrm>
          <a:prstGeom prst="rect">
            <a:avLst/>
          </a:prstGeom>
          <a:noFill/>
          <a:ln w="19050">
            <a:noFill/>
          </a:ln>
        </p:spPr>
        <p:txBody>
          <a:bodyPr lIns="324000" tIns="180000"/>
          <a:lstStyle/>
          <a:p>
            <a:pPr defTabSz="457200" fontAlgn="auto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 dirty="0">
                <a:solidFill>
                  <a:srgbClr val="007DC3"/>
                </a:solidFill>
                <a:latin typeface="+mj-lt"/>
                <a:ea typeface="+mn-ea"/>
                <a:cs typeface="+mn-cs"/>
              </a:rPr>
              <a:t>Implementations Already Available…</a:t>
            </a:r>
          </a:p>
        </p:txBody>
      </p:sp>
      <p:pic>
        <p:nvPicPr>
          <p:cNvPr id="74757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08" y="1930400"/>
            <a:ext cx="208524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9678" y="2078038"/>
            <a:ext cx="13173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1246" y="1931988"/>
            <a:ext cx="161778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369" y="3013076"/>
            <a:ext cx="2186354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7784" y="2819400"/>
            <a:ext cx="89242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743200"/>
            <a:ext cx="137892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6923" y="3657600"/>
            <a:ext cx="15591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97416" y="3581400"/>
            <a:ext cx="19753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70235" y="5087938"/>
            <a:ext cx="100232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3628" y="4981575"/>
            <a:ext cx="9334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Picture 3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6746" y="5087938"/>
            <a:ext cx="10550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9" name="TextBox 38"/>
          <p:cNvSpPr txBox="1">
            <a:spLocks noChangeArrowheads="1"/>
          </p:cNvSpPr>
          <p:nvPr/>
        </p:nvSpPr>
        <p:spPr bwMode="auto">
          <a:xfrm rot="5400000">
            <a:off x="7457490" y="2528373"/>
            <a:ext cx="1182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Providers</a:t>
            </a:r>
          </a:p>
        </p:txBody>
      </p:sp>
      <p:sp>
        <p:nvSpPr>
          <p:cNvPr id="74770" name="TextBox 39"/>
          <p:cNvSpPr txBox="1">
            <a:spLocks noChangeArrowheads="1"/>
          </p:cNvSpPr>
          <p:nvPr/>
        </p:nvSpPr>
        <p:spPr bwMode="auto">
          <a:xfrm rot="5400000">
            <a:off x="7348273" y="5239823"/>
            <a:ext cx="141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Consumers</a:t>
            </a:r>
          </a:p>
        </p:txBody>
      </p:sp>
      <p:pic>
        <p:nvPicPr>
          <p:cNvPr id="74771" name="Picture 4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16923" y="5867400"/>
            <a:ext cx="169398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4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3384" y="3581400"/>
            <a:ext cx="21394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3" name="Picture 4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97415" y="6039180"/>
            <a:ext cx="154744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by 30+ ECM Vendors</a:t>
            </a:r>
            <a:endParaRPr lang="en-US" dirty="0"/>
          </a:p>
        </p:txBody>
      </p:sp>
      <p:pic>
        <p:nvPicPr>
          <p:cNvPr id="23" name="Picture 22" descr="jboss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6092" y="4889500"/>
            <a:ext cx="2082800" cy="977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>
            <a:spLocks/>
          </p:cNvSpPr>
          <p:nvPr/>
        </p:nvSpPr>
        <p:spPr bwMode="auto">
          <a:xfrm>
            <a:off x="457200" y="1357314"/>
            <a:ext cx="8217877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1788" indent="-331788" defTabSz="449263" eaLnBrk="0" hangingPunct="0">
              <a:spcBef>
                <a:spcPts val="1600"/>
              </a:spcBef>
              <a:buClr>
                <a:srgbClr val="2EB018"/>
              </a:buClr>
              <a:buSzPct val="89000"/>
              <a:buFont typeface="Arial" charset="0"/>
              <a:buChar char="●"/>
            </a:pPr>
            <a:endParaRPr lang="en-US" sz="2000">
              <a:solidFill>
                <a:srgbClr val="4D4D4D"/>
              </a:solidFill>
            </a:endParaRPr>
          </a:p>
        </p:txBody>
      </p:sp>
      <p:sp>
        <p:nvSpPr>
          <p:cNvPr id="913410" name="Rectangle 2"/>
          <p:cNvSpPr>
            <a:spLocks/>
          </p:cNvSpPr>
          <p:nvPr/>
        </p:nvSpPr>
        <p:spPr bwMode="white">
          <a:xfrm>
            <a:off x="2976197" y="1"/>
            <a:ext cx="6013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5F5F5F">
                <a:alpha val="74997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  <a:defRPr/>
            </a:pPr>
            <a:endParaRPr lang="en-US" sz="3200">
              <a:solidFill>
                <a:schemeClr val="bg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</a:t>
            </a:r>
            <a:r>
              <a:rPr lang="en-US" dirty="0" smtClean="0"/>
              <a:t>implementation </a:t>
            </a:r>
            <a:r>
              <a:rPr lang="en-US" dirty="0" smtClean="0"/>
              <a:t>of CMIS</a:t>
            </a:r>
          </a:p>
          <a:p>
            <a:r>
              <a:rPr lang="en-US" dirty="0" smtClean="0"/>
              <a:t>Apache Chemistry is the umbrella project for all CMIS related projects within the ASF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OpenCMIS</a:t>
            </a:r>
            <a:r>
              <a:rPr lang="en-US" dirty="0" smtClean="0"/>
              <a:t> (Java, client and server)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cmislib</a:t>
            </a:r>
            <a:r>
              <a:rPr lang="en-US" dirty="0" smtClean="0"/>
              <a:t> (Python, client)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phpclient</a:t>
            </a:r>
            <a:r>
              <a:rPr lang="en-US" dirty="0" smtClean="0"/>
              <a:t> (PHP, client)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DotCMIS</a:t>
            </a:r>
            <a:r>
              <a:rPr lang="en-US" dirty="0" smtClean="0"/>
              <a:t> (.NET, client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ObjectiveCMIS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Android </a:t>
            </a:r>
            <a:r>
              <a:rPr lang="en-US" dirty="0" err="1" smtClean="0"/>
              <a:t>OpenCMIS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996"/>
            <a:ext cx="661181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fresco Enterprise Corp Deck">
  <a:themeElements>
    <a:clrScheme name="Alfrs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C3"/>
      </a:accent1>
      <a:accent2>
        <a:srgbClr val="00539B"/>
      </a:accent2>
      <a:accent3>
        <a:srgbClr val="F8981D"/>
      </a:accent3>
      <a:accent4>
        <a:srgbClr val="FFC200"/>
      </a:accent4>
      <a:accent5>
        <a:srgbClr val="7BC100"/>
      </a:accent5>
      <a:accent6>
        <a:srgbClr val="00B246"/>
      </a:accent6>
      <a:hlink>
        <a:srgbClr val="0000FF"/>
      </a:hlink>
      <a:folHlink>
        <a:srgbClr val="800080"/>
      </a:folHlink>
    </a:clrScheme>
    <a:fontScheme name="Office Theme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1659</Words>
  <Application>Microsoft Macintosh PowerPoint</Application>
  <PresentationFormat>On-screen Show (4:3)</PresentationFormat>
  <Paragraphs>311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Alfresco Enterprise Corp Deck</vt:lpstr>
      <vt:lpstr>CMIS: One ECM API to Rule Them All</vt:lpstr>
      <vt:lpstr>What is CMIS?</vt:lpstr>
      <vt:lpstr>The Beauty of</vt:lpstr>
      <vt:lpstr>Meet CMIS</vt:lpstr>
      <vt:lpstr>Use Cases</vt:lpstr>
      <vt:lpstr>Types</vt:lpstr>
      <vt:lpstr>Type Definitions</vt:lpstr>
      <vt:lpstr>Developed by 30+ ECM Vendors</vt:lpstr>
      <vt:lpstr>PowerPoint Presentation</vt:lpstr>
      <vt:lpstr>PowerPoint Presentation</vt:lpstr>
      <vt:lpstr>CMIS &amp; Apache Chemistry in Action</vt:lpstr>
      <vt:lpstr>PowerPoint Presentation</vt:lpstr>
      <vt:lpstr>CMIS Code Examples</vt:lpstr>
      <vt:lpstr>Example: Getting a Session</vt:lpstr>
      <vt:lpstr>Example: Using the Session</vt:lpstr>
      <vt:lpstr>Navigation</vt:lpstr>
      <vt:lpstr>Paging</vt:lpstr>
      <vt:lpstr>Properties</vt:lpstr>
      <vt:lpstr>Content</vt:lpstr>
      <vt:lpstr>Query</vt:lpstr>
      <vt:lpstr>Folders</vt:lpstr>
      <vt:lpstr>Documents</vt:lpstr>
    </vt:vector>
  </TitlesOfParts>
  <Company>Alfresco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Brendan Coleman</dc:creator>
  <cp:lastModifiedBy>Jeff Potts</cp:lastModifiedBy>
  <cp:revision>55</cp:revision>
  <dcterms:created xsi:type="dcterms:W3CDTF">2011-07-27T19:50:40Z</dcterms:created>
  <dcterms:modified xsi:type="dcterms:W3CDTF">2013-02-28T00:48:15Z</dcterms:modified>
</cp:coreProperties>
</file>