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081" r:id="rId2"/>
    <p:sldId id="2097" r:id="rId3"/>
    <p:sldId id="2083" r:id="rId4"/>
    <p:sldId id="2084" r:id="rId5"/>
    <p:sldId id="2096" r:id="rId6"/>
    <p:sldId id="2086" r:id="rId7"/>
    <p:sldId id="2087" r:id="rId8"/>
    <p:sldId id="2088" r:id="rId9"/>
    <p:sldId id="2095" r:id="rId10"/>
    <p:sldId id="2089" r:id="rId11"/>
    <p:sldId id="2091" r:id="rId12"/>
    <p:sldId id="2092" r:id="rId13"/>
    <p:sldId id="2093" r:id="rId14"/>
    <p:sldId id="2094" r:id="rId15"/>
    <p:sldId id="2090" r:id="rId16"/>
    <p:sldId id="1868" r:id="rId17"/>
    <p:sldId id="2069" r:id="rId18"/>
    <p:sldId id="2068" r:id="rId19"/>
    <p:sldId id="1875" r:id="rId20"/>
    <p:sldId id="1876" r:id="rId21"/>
    <p:sldId id="1877" r:id="rId22"/>
    <p:sldId id="1878" r:id="rId23"/>
    <p:sldId id="1879" r:id="rId24"/>
    <p:sldId id="1880" r:id="rId25"/>
    <p:sldId id="1881" r:id="rId26"/>
    <p:sldId id="1883" r:id="rId27"/>
    <p:sldId id="1884" r:id="rId28"/>
    <p:sldId id="1885" r:id="rId29"/>
    <p:sldId id="1931" r:id="rId30"/>
    <p:sldId id="1932" r:id="rId31"/>
    <p:sldId id="1933" r:id="rId32"/>
    <p:sldId id="1947" r:id="rId33"/>
    <p:sldId id="1948" r:id="rId34"/>
    <p:sldId id="1949" r:id="rId35"/>
    <p:sldId id="2074" r:id="rId36"/>
    <p:sldId id="2075" r:id="rId37"/>
    <p:sldId id="2076" r:id="rId38"/>
    <p:sldId id="2077" r:id="rId39"/>
    <p:sldId id="2078" r:id="rId40"/>
    <p:sldId id="2079" r:id="rId41"/>
    <p:sldId id="2080" r:id="rId42"/>
    <p:sldId id="1952" r:id="rId43"/>
    <p:sldId id="1961" r:id="rId44"/>
    <p:sldId id="2073" r:id="rId45"/>
    <p:sldId id="1962" r:id="rId46"/>
    <p:sldId id="2072" r:id="rId47"/>
    <p:sldId id="1963" r:id="rId48"/>
    <p:sldId id="1964" r:id="rId49"/>
    <p:sldId id="1965" r:id="rId50"/>
    <p:sldId id="1966" r:id="rId51"/>
    <p:sldId id="1975" r:id="rId52"/>
    <p:sldId id="1969" r:id="rId53"/>
    <p:sldId id="1970" r:id="rId54"/>
    <p:sldId id="1971" r:id="rId55"/>
    <p:sldId id="1978" r:id="rId56"/>
    <p:sldId id="1979" r:id="rId57"/>
    <p:sldId id="1980" r:id="rId58"/>
    <p:sldId id="1981" r:id="rId59"/>
    <p:sldId id="1982" r:id="rId60"/>
    <p:sldId id="1983" r:id="rId61"/>
    <p:sldId id="1671" r:id="rId62"/>
    <p:sldId id="1853" r:id="rId63"/>
    <p:sldId id="440"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8121" autoAdjust="0"/>
  </p:normalViewPr>
  <p:slideViewPr>
    <p:cSldViewPr>
      <p:cViewPr varScale="1">
        <p:scale>
          <a:sx n="98" d="100"/>
          <a:sy n="98" d="100"/>
        </p:scale>
        <p:origin x="-10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587"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bitbucket\evidence\h5dum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jain:Desktop:oodt_ingest_perf.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jain:NASA:JPSS:CDR:Individual%20Slides:PGE_Performance_v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jain:NASA:JPSS:CDR:Individual%20Slides:PGE_Performance_v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b="1" i="0" baseline="0" dirty="0" smtClean="0">
                <a:effectLst/>
              </a:rPr>
              <a:t>(Bigger is better)</a:t>
            </a:r>
            <a:endParaRPr lang="en-US" sz="1100" dirty="0">
              <a:effectLst/>
            </a:endParaRPr>
          </a:p>
        </c:rich>
      </c:tx>
      <c:layout/>
      <c:overlay val="1"/>
    </c:title>
    <c:autoTitleDeleted val="0"/>
    <c:plotArea>
      <c:layout/>
      <c:scatterChart>
        <c:scatterStyle val="lineMarker"/>
        <c:varyColors val="0"/>
        <c:ser>
          <c:idx val="0"/>
          <c:order val="0"/>
          <c:tx>
            <c:strRef>
              <c:f>Sheet1!$P$2</c:f>
              <c:strCache>
                <c:ptCount val="1"/>
                <c:pt idx="0">
                  <c:v>HDF Dump</c:v>
                </c:pt>
              </c:strCache>
            </c:strRef>
          </c:tx>
          <c:marker>
            <c:symbol val="none"/>
          </c:marker>
          <c:xVal>
            <c:numRef>
              <c:f>Sheet1!$A$3:$A$12</c:f>
              <c:numCache>
                <c:formatCode>General</c:formatCode>
                <c:ptCount val="10"/>
                <c:pt idx="0">
                  <c:v>1.0</c:v>
                </c:pt>
                <c:pt idx="1">
                  <c:v>5.0</c:v>
                </c:pt>
                <c:pt idx="2">
                  <c:v>9.0</c:v>
                </c:pt>
                <c:pt idx="3">
                  <c:v>13.0</c:v>
                </c:pt>
                <c:pt idx="4">
                  <c:v>17.0</c:v>
                </c:pt>
                <c:pt idx="5">
                  <c:v>21.0</c:v>
                </c:pt>
                <c:pt idx="6">
                  <c:v>25.0</c:v>
                </c:pt>
                <c:pt idx="7">
                  <c:v>29.0</c:v>
                </c:pt>
                <c:pt idx="8">
                  <c:v>33.0</c:v>
                </c:pt>
                <c:pt idx="9">
                  <c:v>37.0</c:v>
                </c:pt>
              </c:numCache>
            </c:numRef>
          </c:xVal>
          <c:yVal>
            <c:numRef>
              <c:f>Sheet1!$P$3:$P$12</c:f>
              <c:numCache>
                <c:formatCode>General</c:formatCode>
                <c:ptCount val="10"/>
                <c:pt idx="0">
                  <c:v>18.8880744187538</c:v>
                </c:pt>
                <c:pt idx="1">
                  <c:v>55.710834987451</c:v>
                </c:pt>
                <c:pt idx="2">
                  <c:v>68.00953816169039</c:v>
                </c:pt>
                <c:pt idx="3">
                  <c:v>73.20277117854383</c:v>
                </c:pt>
                <c:pt idx="4">
                  <c:v>73.3816047856399</c:v>
                </c:pt>
                <c:pt idx="5">
                  <c:v>74.12242859559778</c:v>
                </c:pt>
                <c:pt idx="6">
                  <c:v>74.1062006293933</c:v>
                </c:pt>
                <c:pt idx="7">
                  <c:v>73.20834711782685</c:v>
                </c:pt>
                <c:pt idx="8">
                  <c:v>73.41770102369408</c:v>
                </c:pt>
                <c:pt idx="9">
                  <c:v>72.77625421651655</c:v>
                </c:pt>
              </c:numCache>
            </c:numRef>
          </c:yVal>
          <c:smooth val="0"/>
        </c:ser>
        <c:ser>
          <c:idx val="1"/>
          <c:order val="1"/>
          <c:tx>
            <c:strRef>
              <c:f>Sheet1!$Q$2</c:f>
              <c:strCache>
                <c:ptCount val="1"/>
                <c:pt idx="0">
                  <c:v>HDF Dump &amp; Checksum</c:v>
                </c:pt>
              </c:strCache>
            </c:strRef>
          </c:tx>
          <c:marker>
            <c:symbol val="none"/>
          </c:marker>
          <c:xVal>
            <c:numRef>
              <c:f>Sheet1!$A$3:$A$12</c:f>
              <c:numCache>
                <c:formatCode>General</c:formatCode>
                <c:ptCount val="10"/>
                <c:pt idx="0">
                  <c:v>1.0</c:v>
                </c:pt>
                <c:pt idx="1">
                  <c:v>5.0</c:v>
                </c:pt>
                <c:pt idx="2">
                  <c:v>9.0</c:v>
                </c:pt>
                <c:pt idx="3">
                  <c:v>13.0</c:v>
                </c:pt>
                <c:pt idx="4">
                  <c:v>17.0</c:v>
                </c:pt>
                <c:pt idx="5">
                  <c:v>21.0</c:v>
                </c:pt>
                <c:pt idx="6">
                  <c:v>25.0</c:v>
                </c:pt>
                <c:pt idx="7">
                  <c:v>29.0</c:v>
                </c:pt>
                <c:pt idx="8">
                  <c:v>33.0</c:v>
                </c:pt>
                <c:pt idx="9">
                  <c:v>37.0</c:v>
                </c:pt>
              </c:numCache>
            </c:numRef>
          </c:xVal>
          <c:yVal>
            <c:numRef>
              <c:f>Sheet1!$Q$3:$Q$12</c:f>
              <c:numCache>
                <c:formatCode>General</c:formatCode>
                <c:ptCount val="10"/>
                <c:pt idx="0">
                  <c:v>8.59355009266775</c:v>
                </c:pt>
                <c:pt idx="1">
                  <c:v>19.55191789910189</c:v>
                </c:pt>
                <c:pt idx="2">
                  <c:v>19.89434290014118</c:v>
                </c:pt>
                <c:pt idx="3">
                  <c:v>19.8005044577298</c:v>
                </c:pt>
                <c:pt idx="4">
                  <c:v>19.6665290886058</c:v>
                </c:pt>
                <c:pt idx="5">
                  <c:v>19.0389014134048</c:v>
                </c:pt>
                <c:pt idx="6">
                  <c:v>19.0246153443731</c:v>
                </c:pt>
                <c:pt idx="7">
                  <c:v>18.77664317169659</c:v>
                </c:pt>
                <c:pt idx="8">
                  <c:v>18.5875941834477</c:v>
                </c:pt>
                <c:pt idx="9">
                  <c:v>18.4243603686639</c:v>
                </c:pt>
              </c:numCache>
            </c:numRef>
          </c:yVal>
          <c:smooth val="0"/>
        </c:ser>
        <c:dLbls>
          <c:showLegendKey val="0"/>
          <c:showVal val="0"/>
          <c:showCatName val="0"/>
          <c:showSerName val="0"/>
          <c:showPercent val="0"/>
          <c:showBubbleSize val="0"/>
        </c:dLbls>
        <c:axId val="-2079384152"/>
        <c:axId val="-2103089032"/>
      </c:scatterChart>
      <c:valAx>
        <c:axId val="-2079384152"/>
        <c:scaling>
          <c:orientation val="minMax"/>
        </c:scaling>
        <c:delete val="0"/>
        <c:axPos val="b"/>
        <c:majorGridlines/>
        <c:minorGridlines/>
        <c:title>
          <c:tx>
            <c:rich>
              <a:bodyPr/>
              <a:lstStyle/>
              <a:p>
                <a:pPr>
                  <a:defRPr sz="1200"/>
                </a:pPr>
                <a:r>
                  <a:rPr lang="en-US" sz="1200"/>
                  <a:t>Threads</a:t>
                </a:r>
              </a:p>
            </c:rich>
          </c:tx>
          <c:layout/>
          <c:overlay val="0"/>
        </c:title>
        <c:numFmt formatCode="General" sourceLinked="1"/>
        <c:majorTickMark val="out"/>
        <c:minorTickMark val="none"/>
        <c:tickLblPos val="nextTo"/>
        <c:txPr>
          <a:bodyPr/>
          <a:lstStyle/>
          <a:p>
            <a:pPr>
              <a:defRPr sz="1200"/>
            </a:pPr>
            <a:endParaRPr lang="en-US"/>
          </a:p>
        </c:txPr>
        <c:crossAx val="-2103089032"/>
        <c:crosses val="autoZero"/>
        <c:crossBetween val="midCat"/>
      </c:valAx>
      <c:valAx>
        <c:axId val="-2103089032"/>
        <c:scaling>
          <c:orientation val="minMax"/>
        </c:scaling>
        <c:delete val="0"/>
        <c:axPos val="l"/>
        <c:majorGridlines/>
        <c:minorGridlines/>
        <c:title>
          <c:tx>
            <c:rich>
              <a:bodyPr/>
              <a:lstStyle/>
              <a:p>
                <a:pPr>
                  <a:defRPr sz="1200"/>
                </a:pPr>
                <a:r>
                  <a:rPr lang="en-US" sz="1200"/>
                  <a:t>Files Per Second</a:t>
                </a:r>
              </a:p>
            </c:rich>
          </c:tx>
          <c:layout/>
          <c:overlay val="0"/>
        </c:title>
        <c:numFmt formatCode="General" sourceLinked="1"/>
        <c:majorTickMark val="out"/>
        <c:minorTickMark val="none"/>
        <c:tickLblPos val="nextTo"/>
        <c:txPr>
          <a:bodyPr/>
          <a:lstStyle/>
          <a:p>
            <a:pPr>
              <a:defRPr sz="1200"/>
            </a:pPr>
            <a:endParaRPr lang="en-US"/>
          </a:p>
        </c:txPr>
        <c:crossAx val="-2079384152"/>
        <c:crosses val="autoZero"/>
        <c:crossBetween val="midCat"/>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1050" dirty="0" smtClean="0"/>
              <a:t>(smaller is better)</a:t>
            </a:r>
            <a:endParaRPr lang="en-US" sz="1050" dirty="0"/>
          </a:p>
        </c:rich>
      </c:tx>
      <c:layout/>
      <c:overlay val="1"/>
    </c:title>
    <c:autoTitleDeleted val="0"/>
    <c:plotArea>
      <c:layout/>
      <c:scatterChart>
        <c:scatterStyle val="lineMarker"/>
        <c:varyColors val="0"/>
        <c:ser>
          <c:idx val="0"/>
          <c:order val="0"/>
          <c:tx>
            <c:strRef>
              <c:f>Sheet1!$E$21</c:f>
              <c:strCache>
                <c:ptCount val="1"/>
                <c:pt idx="0">
                  <c:v>OODT_x000d_Measured</c:v>
                </c:pt>
              </c:strCache>
            </c:strRef>
          </c:tx>
          <c:marker>
            <c:symbol val="none"/>
          </c:marker>
          <c:xVal>
            <c:numRef>
              <c:f>Sheet1!$D$22:$D$30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Sheet1!$E$22:$E$30</c:f>
              <c:numCache>
                <c:formatCode>h:mm:ss</c:formatCode>
                <c:ptCount val="9"/>
                <c:pt idx="0">
                  <c:v>0.0748726851851853</c:v>
                </c:pt>
                <c:pt idx="1">
                  <c:v>0.0402893518518518</c:v>
                </c:pt>
                <c:pt idx="2">
                  <c:v>0.0282291666666667</c:v>
                </c:pt>
                <c:pt idx="3">
                  <c:v>0.0231134259259259</c:v>
                </c:pt>
                <c:pt idx="4">
                  <c:v>0.0194560185185185</c:v>
                </c:pt>
                <c:pt idx="5">
                  <c:v>0.017662037037037</c:v>
                </c:pt>
                <c:pt idx="6">
                  <c:v>0.0158796296296296</c:v>
                </c:pt>
                <c:pt idx="7">
                  <c:v>0.0159143518518519</c:v>
                </c:pt>
                <c:pt idx="8">
                  <c:v>0.0156481481481482</c:v>
                </c:pt>
              </c:numCache>
            </c:numRef>
          </c:yVal>
          <c:smooth val="0"/>
        </c:ser>
        <c:ser>
          <c:idx val="1"/>
          <c:order val="1"/>
          <c:tx>
            <c:strRef>
              <c:f>Sheet1!$F$21</c:f>
              <c:strCache>
                <c:ptCount val="1"/>
                <c:pt idx="0">
                  <c:v>One Orbit</c:v>
                </c:pt>
              </c:strCache>
            </c:strRef>
          </c:tx>
          <c:marker>
            <c:symbol val="none"/>
          </c:marker>
          <c:xVal>
            <c:numRef>
              <c:f>Sheet1!$D$22:$D$30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Sheet1!$F$22:$F$30</c:f>
              <c:numCache>
                <c:formatCode>[h]:mm:ss;@</c:formatCode>
                <c:ptCount val="9"/>
                <c:pt idx="0">
                  <c:v>0.0708333333333333</c:v>
                </c:pt>
                <c:pt idx="1">
                  <c:v>0.0708333333333333</c:v>
                </c:pt>
                <c:pt idx="2">
                  <c:v>0.0708333333333333</c:v>
                </c:pt>
                <c:pt idx="3">
                  <c:v>0.0708333333333333</c:v>
                </c:pt>
                <c:pt idx="4">
                  <c:v>0.0708333333333333</c:v>
                </c:pt>
                <c:pt idx="5">
                  <c:v>0.0708333333333333</c:v>
                </c:pt>
                <c:pt idx="6">
                  <c:v>0.0708333333333333</c:v>
                </c:pt>
                <c:pt idx="7">
                  <c:v>0.0708333333333333</c:v>
                </c:pt>
                <c:pt idx="8">
                  <c:v>0.0708333333333333</c:v>
                </c:pt>
              </c:numCache>
            </c:numRef>
          </c:yVal>
          <c:smooth val="0"/>
        </c:ser>
        <c:ser>
          <c:idx val="2"/>
          <c:order val="2"/>
          <c:tx>
            <c:strRef>
              <c:f>Sheet1!$G$21</c:f>
              <c:strCache>
                <c:ptCount val="1"/>
                <c:pt idx="0">
                  <c:v>5 TB/day</c:v>
                </c:pt>
              </c:strCache>
            </c:strRef>
          </c:tx>
          <c:marker>
            <c:symbol val="none"/>
          </c:marker>
          <c:xVal>
            <c:numRef>
              <c:f>Sheet1!$D$22:$D$30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Sheet1!$G$22:$G$30</c:f>
              <c:numCache>
                <c:formatCode>[h]:mm:ss;@</c:formatCode>
                <c:ptCount val="9"/>
                <c:pt idx="0">
                  <c:v>0.051171875</c:v>
                </c:pt>
                <c:pt idx="1">
                  <c:v>0.051171875</c:v>
                </c:pt>
                <c:pt idx="2">
                  <c:v>0.051171875</c:v>
                </c:pt>
                <c:pt idx="3">
                  <c:v>0.051171875</c:v>
                </c:pt>
                <c:pt idx="4">
                  <c:v>0.051171875</c:v>
                </c:pt>
                <c:pt idx="5">
                  <c:v>0.051171875</c:v>
                </c:pt>
                <c:pt idx="6">
                  <c:v>0.051171875</c:v>
                </c:pt>
                <c:pt idx="7">
                  <c:v>0.051171875</c:v>
                </c:pt>
                <c:pt idx="8">
                  <c:v>0.051171875</c:v>
                </c:pt>
              </c:numCache>
            </c:numRef>
          </c:yVal>
          <c:smooth val="0"/>
        </c:ser>
        <c:ser>
          <c:idx val="3"/>
          <c:order val="3"/>
          <c:tx>
            <c:strRef>
              <c:f>Sheet1!$H$21</c:f>
              <c:strCache>
                <c:ptCount val="1"/>
                <c:pt idx="0">
                  <c:v>Standalone_x000d_Ingest Tasks</c:v>
                </c:pt>
              </c:strCache>
            </c:strRef>
          </c:tx>
          <c:marker>
            <c:symbol val="none"/>
          </c:marker>
          <c:xVal>
            <c:numRef>
              <c:f>Sheet1!$D$22:$D$30</c:f>
              <c:numCache>
                <c:formatCode>General</c:formatCode>
                <c:ptCount val="9"/>
                <c:pt idx="0">
                  <c:v>1.0</c:v>
                </c:pt>
                <c:pt idx="1">
                  <c:v>2.0</c:v>
                </c:pt>
                <c:pt idx="2">
                  <c:v>3.0</c:v>
                </c:pt>
                <c:pt idx="3">
                  <c:v>4.0</c:v>
                </c:pt>
                <c:pt idx="4">
                  <c:v>5.0</c:v>
                </c:pt>
                <c:pt idx="5">
                  <c:v>6.0</c:v>
                </c:pt>
                <c:pt idx="6">
                  <c:v>7.0</c:v>
                </c:pt>
                <c:pt idx="7">
                  <c:v>8.0</c:v>
                </c:pt>
                <c:pt idx="8">
                  <c:v>9.0</c:v>
                </c:pt>
              </c:numCache>
            </c:numRef>
          </c:xVal>
          <c:yVal>
            <c:numRef>
              <c:f>Sheet1!$H$22:$H$30</c:f>
              <c:numCache>
                <c:formatCode>[h]:mm:ss;@</c:formatCode>
                <c:ptCount val="9"/>
                <c:pt idx="0">
                  <c:v>0.00916666666666666</c:v>
                </c:pt>
                <c:pt idx="1">
                  <c:v>0.00916666666666666</c:v>
                </c:pt>
                <c:pt idx="2">
                  <c:v>0.00916666666666666</c:v>
                </c:pt>
                <c:pt idx="3">
                  <c:v>0.00916666666666666</c:v>
                </c:pt>
                <c:pt idx="4">
                  <c:v>0.00916666666666666</c:v>
                </c:pt>
                <c:pt idx="5">
                  <c:v>0.00916666666666666</c:v>
                </c:pt>
                <c:pt idx="6">
                  <c:v>0.00916666666666666</c:v>
                </c:pt>
                <c:pt idx="7">
                  <c:v>0.00916666666666666</c:v>
                </c:pt>
                <c:pt idx="8">
                  <c:v>0.00916666666666666</c:v>
                </c:pt>
              </c:numCache>
            </c:numRef>
          </c:yVal>
          <c:smooth val="0"/>
        </c:ser>
        <c:dLbls>
          <c:showLegendKey val="0"/>
          <c:showVal val="0"/>
          <c:showCatName val="0"/>
          <c:showSerName val="0"/>
          <c:showPercent val="0"/>
          <c:showBubbleSize val="0"/>
        </c:dLbls>
        <c:axId val="-2078138776"/>
        <c:axId val="-2078109912"/>
      </c:scatterChart>
      <c:valAx>
        <c:axId val="-2078138776"/>
        <c:scaling>
          <c:orientation val="minMax"/>
          <c:max val="9.0"/>
          <c:min val="1.0"/>
        </c:scaling>
        <c:delete val="0"/>
        <c:axPos val="b"/>
        <c:majorGridlines/>
        <c:title>
          <c:tx>
            <c:rich>
              <a:bodyPr/>
              <a:lstStyle/>
              <a:p>
                <a:pPr>
                  <a:defRPr/>
                </a:pPr>
                <a:r>
                  <a:rPr lang="en-US"/>
                  <a:t>File Managers</a:t>
                </a:r>
              </a:p>
            </c:rich>
          </c:tx>
          <c:layout/>
          <c:overlay val="0"/>
        </c:title>
        <c:numFmt formatCode="General" sourceLinked="1"/>
        <c:majorTickMark val="out"/>
        <c:minorTickMark val="none"/>
        <c:tickLblPos val="nextTo"/>
        <c:crossAx val="-2078109912"/>
        <c:crosses val="autoZero"/>
        <c:crossBetween val="midCat"/>
      </c:valAx>
      <c:valAx>
        <c:axId val="-2078109912"/>
        <c:scaling>
          <c:orientation val="minMax"/>
        </c:scaling>
        <c:delete val="0"/>
        <c:axPos val="l"/>
        <c:majorGridlines/>
        <c:title>
          <c:tx>
            <c:rich>
              <a:bodyPr rot="-5400000" vert="horz"/>
              <a:lstStyle/>
              <a:p>
                <a:pPr>
                  <a:defRPr/>
                </a:pPr>
                <a:r>
                  <a:rPr lang="en-US"/>
                  <a:t>Time</a:t>
                </a:r>
              </a:p>
            </c:rich>
          </c:tx>
          <c:layout/>
          <c:overlay val="0"/>
        </c:title>
        <c:numFmt formatCode="h:mm:ss" sourceLinked="1"/>
        <c:majorTickMark val="out"/>
        <c:minorTickMark val="none"/>
        <c:tickLblPos val="nextTo"/>
        <c:crossAx val="-2078138776"/>
        <c:crosses val="autoZero"/>
        <c:crossBetween val="midCat"/>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baseline="0" dirty="0" smtClean="0">
                <a:effectLst/>
              </a:rPr>
              <a:t>(Smaller is better)</a:t>
            </a:r>
            <a:r>
              <a:rPr lang="en-US" sz="1200" b="1" i="0" u="none" strike="noStrike" baseline="0" dirty="0" smtClean="0"/>
              <a:t> </a:t>
            </a:r>
            <a:endParaRPr lang="en-US" sz="1200" dirty="0"/>
          </a:p>
        </c:rich>
      </c:tx>
      <c:layout/>
      <c:overlay val="1"/>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GV3 w/out OODT</c:v>
                </c:pt>
              </c:strCache>
            </c:strRef>
          </c:tx>
          <c:invertIfNegative val="0"/>
          <c:cat>
            <c:strRef>
              <c:f>Sheet1!$A$2:$A$3</c:f>
              <c:strCache>
                <c:ptCount val="2"/>
                <c:pt idx="0">
                  <c:v>VIIRS IMG GEO</c:v>
                </c:pt>
                <c:pt idx="1">
                  <c:v>VIIRS SST</c:v>
                </c:pt>
              </c:strCache>
            </c:strRef>
          </c:cat>
          <c:val>
            <c:numRef>
              <c:f>Sheet1!$B$2:$B$3</c:f>
              <c:numCache>
                <c:formatCode>General</c:formatCode>
                <c:ptCount val="2"/>
                <c:pt idx="0">
                  <c:v>21.11</c:v>
                </c:pt>
                <c:pt idx="1">
                  <c:v>36.7</c:v>
                </c:pt>
              </c:numCache>
            </c:numRef>
          </c:val>
        </c:ser>
        <c:ser>
          <c:idx val="1"/>
          <c:order val="1"/>
          <c:tx>
            <c:strRef>
              <c:f>Sheet1!$C$1</c:f>
              <c:strCache>
                <c:ptCount val="1"/>
                <c:pt idx="0">
                  <c:v>GV3</c:v>
                </c:pt>
              </c:strCache>
            </c:strRef>
          </c:tx>
          <c:invertIfNegative val="0"/>
          <c:cat>
            <c:strRef>
              <c:f>Sheet1!$A$2:$A$3</c:f>
              <c:strCache>
                <c:ptCount val="2"/>
                <c:pt idx="0">
                  <c:v>VIIRS IMG GEO</c:v>
                </c:pt>
                <c:pt idx="1">
                  <c:v>VIIRS SST</c:v>
                </c:pt>
              </c:strCache>
            </c:strRef>
          </c:cat>
          <c:val>
            <c:numRef>
              <c:f>Sheet1!$C$2:$C$3</c:f>
              <c:numCache>
                <c:formatCode>General</c:formatCode>
                <c:ptCount val="2"/>
                <c:pt idx="0">
                  <c:v>19.0</c:v>
                </c:pt>
                <c:pt idx="1">
                  <c:v>33.8</c:v>
                </c:pt>
              </c:numCache>
            </c:numRef>
          </c:val>
        </c:ser>
        <c:ser>
          <c:idx val="2"/>
          <c:order val="2"/>
          <c:tx>
            <c:strRef>
              <c:f>Sheet1!$D$1</c:f>
              <c:strCache>
                <c:ptCount val="1"/>
                <c:pt idx="0">
                  <c:v>NSIPS</c:v>
                </c:pt>
              </c:strCache>
            </c:strRef>
          </c:tx>
          <c:invertIfNegative val="0"/>
          <c:cat>
            <c:strRef>
              <c:f>Sheet1!$A$2:$A$3</c:f>
              <c:strCache>
                <c:ptCount val="2"/>
                <c:pt idx="0">
                  <c:v>VIIRS IMG GEO</c:v>
                </c:pt>
                <c:pt idx="1">
                  <c:v>VIIRS SST</c:v>
                </c:pt>
              </c:strCache>
            </c:strRef>
          </c:cat>
          <c:val>
            <c:numRef>
              <c:f>Sheet1!$D$2:$D$3</c:f>
              <c:numCache>
                <c:formatCode>General</c:formatCode>
                <c:ptCount val="2"/>
                <c:pt idx="0">
                  <c:v>45.0</c:v>
                </c:pt>
                <c:pt idx="1">
                  <c:v>70.0</c:v>
                </c:pt>
              </c:numCache>
            </c:numRef>
          </c:val>
        </c:ser>
        <c:dLbls>
          <c:showLegendKey val="0"/>
          <c:showVal val="1"/>
          <c:showCatName val="0"/>
          <c:showSerName val="0"/>
          <c:showPercent val="0"/>
          <c:showBubbleSize val="0"/>
        </c:dLbls>
        <c:gapWidth val="150"/>
        <c:shape val="box"/>
        <c:axId val="-2078120120"/>
        <c:axId val="-2078148808"/>
        <c:axId val="0"/>
      </c:bar3DChart>
      <c:catAx>
        <c:axId val="-2078120120"/>
        <c:scaling>
          <c:orientation val="minMax"/>
        </c:scaling>
        <c:delete val="0"/>
        <c:axPos val="l"/>
        <c:title>
          <c:tx>
            <c:rich>
              <a:bodyPr rot="-5400000" vert="horz"/>
              <a:lstStyle/>
              <a:p>
                <a:pPr>
                  <a:defRPr sz="1200"/>
                </a:pPr>
                <a:r>
                  <a:rPr lang="en-US" sz="1200"/>
                  <a:t>PGE</a:t>
                </a:r>
                <a:r>
                  <a:rPr lang="en-US" sz="1200" baseline="0"/>
                  <a:t> Name</a:t>
                </a:r>
                <a:endParaRPr lang="en-US" sz="1200"/>
              </a:p>
            </c:rich>
          </c:tx>
          <c:layout/>
          <c:overlay val="0"/>
        </c:title>
        <c:majorTickMark val="out"/>
        <c:minorTickMark val="none"/>
        <c:tickLblPos val="nextTo"/>
        <c:txPr>
          <a:bodyPr/>
          <a:lstStyle/>
          <a:p>
            <a:pPr>
              <a:defRPr sz="1100"/>
            </a:pPr>
            <a:endParaRPr lang="en-US"/>
          </a:p>
        </c:txPr>
        <c:crossAx val="-2078148808"/>
        <c:crosses val="autoZero"/>
        <c:auto val="1"/>
        <c:lblAlgn val="ctr"/>
        <c:lblOffset val="100"/>
        <c:noMultiLvlLbl val="0"/>
      </c:catAx>
      <c:valAx>
        <c:axId val="-2078148808"/>
        <c:scaling>
          <c:orientation val="minMax"/>
        </c:scaling>
        <c:delete val="0"/>
        <c:axPos val="b"/>
        <c:majorGridlines/>
        <c:title>
          <c:tx>
            <c:rich>
              <a:bodyPr/>
              <a:lstStyle/>
              <a:p>
                <a:pPr>
                  <a:defRPr sz="1100"/>
                </a:pPr>
                <a:r>
                  <a:rPr lang="en-US" sz="1100"/>
                  <a:t>Execution</a:t>
                </a:r>
                <a:r>
                  <a:rPr lang="en-US" sz="1100" baseline="0"/>
                  <a:t> Time (minutes)</a:t>
                </a:r>
                <a:endParaRPr lang="en-US" sz="1100"/>
              </a:p>
            </c:rich>
          </c:tx>
          <c:layout/>
          <c:overlay val="0"/>
        </c:title>
        <c:numFmt formatCode="General" sourceLinked="1"/>
        <c:majorTickMark val="out"/>
        <c:minorTickMark val="none"/>
        <c:tickLblPos val="nextTo"/>
        <c:txPr>
          <a:bodyPr/>
          <a:lstStyle/>
          <a:p>
            <a:pPr>
              <a:defRPr sz="1100"/>
            </a:pPr>
            <a:endParaRPr lang="en-US"/>
          </a:p>
        </c:txPr>
        <c:crossAx val="-2078120120"/>
        <c:crosses val="autoZero"/>
        <c:crossBetween val="between"/>
      </c:valAx>
    </c:plotArea>
    <c:legend>
      <c:legendPos val="r"/>
      <c:layout/>
      <c:overlay val="0"/>
      <c:txPr>
        <a:bodyPr/>
        <a:lstStyle/>
        <a:p>
          <a:pPr>
            <a:defRPr sz="11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baseline="0" dirty="0" smtClean="0">
                <a:effectLst/>
              </a:rPr>
              <a:t>(Smaller is better)</a:t>
            </a:r>
            <a:r>
              <a:rPr lang="en-US" sz="1200" b="1" i="0" u="none" strike="noStrike" baseline="0" dirty="0" smtClean="0"/>
              <a:t> </a:t>
            </a:r>
            <a:endParaRPr lang="en-US" sz="1200" dirty="0"/>
          </a:p>
        </c:rich>
      </c:tx>
      <c:layout/>
      <c:overlay val="1"/>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1"/>
          <c:order val="0"/>
          <c:tx>
            <c:strRef>
              <c:f>Sheet1!$C$1</c:f>
              <c:strCache>
                <c:ptCount val="1"/>
                <c:pt idx="0">
                  <c:v>GV3</c:v>
                </c:pt>
              </c:strCache>
            </c:strRef>
          </c:tx>
          <c:invertIfNegative val="0"/>
          <c:cat>
            <c:strRef>
              <c:f>Sheet1!$A$9:$A$11</c:f>
              <c:strCache>
                <c:ptCount val="3"/>
                <c:pt idx="0">
                  <c:v>VIIRS SST (2 Instances)</c:v>
                </c:pt>
                <c:pt idx="1">
                  <c:v>VIIRS IMG GEO (3 Instances)</c:v>
                </c:pt>
                <c:pt idx="2">
                  <c:v>Mixed Test (3 Inst. VIIRS IMG GEO, 1 Inst. VIIRS SST)</c:v>
                </c:pt>
              </c:strCache>
            </c:strRef>
          </c:cat>
          <c:val>
            <c:numRef>
              <c:f>Sheet1!$C$9:$C$11</c:f>
              <c:numCache>
                <c:formatCode>General</c:formatCode>
                <c:ptCount val="3"/>
                <c:pt idx="0">
                  <c:v>41.5</c:v>
                </c:pt>
                <c:pt idx="1">
                  <c:v>40.0</c:v>
                </c:pt>
                <c:pt idx="2">
                  <c:v>60.3</c:v>
                </c:pt>
              </c:numCache>
            </c:numRef>
          </c:val>
        </c:ser>
        <c:ser>
          <c:idx val="2"/>
          <c:order val="1"/>
          <c:tx>
            <c:strRef>
              <c:f>Sheet1!$D$1</c:f>
              <c:strCache>
                <c:ptCount val="1"/>
                <c:pt idx="0">
                  <c:v>NSIPS</c:v>
                </c:pt>
              </c:strCache>
            </c:strRef>
          </c:tx>
          <c:invertIfNegative val="0"/>
          <c:cat>
            <c:strRef>
              <c:f>Sheet1!$A$9:$A$11</c:f>
              <c:strCache>
                <c:ptCount val="3"/>
                <c:pt idx="0">
                  <c:v>VIIRS SST (2 Instances)</c:v>
                </c:pt>
                <c:pt idx="1">
                  <c:v>VIIRS IMG GEO (3 Instances)</c:v>
                </c:pt>
                <c:pt idx="2">
                  <c:v>Mixed Test (3 Inst. VIIRS IMG GEO, 1 Inst. VIIRS SST)</c:v>
                </c:pt>
              </c:strCache>
            </c:strRef>
          </c:cat>
          <c:val>
            <c:numRef>
              <c:f>Sheet1!$G$9:$G$11</c:f>
              <c:numCache>
                <c:formatCode>General</c:formatCode>
                <c:ptCount val="3"/>
                <c:pt idx="0">
                  <c:v>70.0</c:v>
                </c:pt>
                <c:pt idx="1">
                  <c:v>56.3</c:v>
                </c:pt>
                <c:pt idx="2">
                  <c:v>82.9</c:v>
                </c:pt>
              </c:numCache>
            </c:numRef>
          </c:val>
        </c:ser>
        <c:dLbls>
          <c:showLegendKey val="0"/>
          <c:showVal val="1"/>
          <c:showCatName val="0"/>
          <c:showSerName val="0"/>
          <c:showPercent val="0"/>
          <c:showBubbleSize val="0"/>
        </c:dLbls>
        <c:gapWidth val="150"/>
        <c:shape val="box"/>
        <c:axId val="-2101122632"/>
        <c:axId val="-2101093736"/>
        <c:axId val="0"/>
      </c:bar3DChart>
      <c:catAx>
        <c:axId val="-2101122632"/>
        <c:scaling>
          <c:orientation val="minMax"/>
        </c:scaling>
        <c:delete val="0"/>
        <c:axPos val="l"/>
        <c:title>
          <c:tx>
            <c:rich>
              <a:bodyPr rot="-5400000" vert="horz"/>
              <a:lstStyle/>
              <a:p>
                <a:pPr>
                  <a:defRPr sz="1100"/>
                </a:pPr>
                <a:r>
                  <a:rPr lang="en-US" sz="1100"/>
                  <a:t>PGE</a:t>
                </a:r>
                <a:r>
                  <a:rPr lang="en-US" sz="1100" baseline="0"/>
                  <a:t> Name</a:t>
                </a:r>
                <a:endParaRPr lang="en-US" sz="1100"/>
              </a:p>
            </c:rich>
          </c:tx>
          <c:layout/>
          <c:overlay val="0"/>
        </c:title>
        <c:majorTickMark val="out"/>
        <c:minorTickMark val="none"/>
        <c:tickLblPos val="nextTo"/>
        <c:crossAx val="-2101093736"/>
        <c:crosses val="autoZero"/>
        <c:auto val="1"/>
        <c:lblAlgn val="ctr"/>
        <c:lblOffset val="100"/>
        <c:noMultiLvlLbl val="0"/>
      </c:catAx>
      <c:valAx>
        <c:axId val="-2101093736"/>
        <c:scaling>
          <c:orientation val="minMax"/>
        </c:scaling>
        <c:delete val="0"/>
        <c:axPos val="b"/>
        <c:majorGridlines/>
        <c:title>
          <c:tx>
            <c:rich>
              <a:bodyPr/>
              <a:lstStyle/>
              <a:p>
                <a:pPr>
                  <a:defRPr sz="1100"/>
                </a:pPr>
                <a:r>
                  <a:rPr lang="en-US" sz="1100"/>
                  <a:t>Execution</a:t>
                </a:r>
                <a:r>
                  <a:rPr lang="en-US" sz="1100" baseline="0"/>
                  <a:t> Time (minutes)</a:t>
                </a:r>
                <a:endParaRPr lang="en-US" sz="1100"/>
              </a:p>
            </c:rich>
          </c:tx>
          <c:layout/>
          <c:overlay val="0"/>
        </c:title>
        <c:numFmt formatCode="General" sourceLinked="1"/>
        <c:majorTickMark val="out"/>
        <c:minorTickMark val="none"/>
        <c:tickLblPos val="nextTo"/>
        <c:txPr>
          <a:bodyPr/>
          <a:lstStyle/>
          <a:p>
            <a:pPr>
              <a:defRPr sz="1100"/>
            </a:pPr>
            <a:endParaRPr lang="en-US"/>
          </a:p>
        </c:txPr>
        <c:crossAx val="-2101122632"/>
        <c:crosses val="autoZero"/>
        <c:crossBetween val="between"/>
      </c:valAx>
    </c:plotArea>
    <c:legend>
      <c:legendPos val="r"/>
      <c:layout/>
      <c:overlay val="0"/>
      <c:txPr>
        <a:bodyPr/>
        <a:lstStyle/>
        <a:p>
          <a:pPr>
            <a:defRPr sz="11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A3BF8D8-38D0-F147-B45F-A566BBB06C16}" type="datetimeFigureOut">
              <a:rPr lang="en-US" smtClean="0"/>
              <a:t>2/28/13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1387B2A-431D-3341-8766-1D626A06DF78}" type="slidenum">
              <a:rPr lang="en-US" smtClean="0"/>
              <a:t>‹#›</a:t>
            </a:fld>
            <a:endParaRPr lang="en-US"/>
          </a:p>
        </p:txBody>
      </p:sp>
    </p:spTree>
    <p:extLst>
      <p:ext uri="{BB962C8B-B14F-4D97-AF65-F5344CB8AC3E}">
        <p14:creationId xmlns:p14="http://schemas.microsoft.com/office/powerpoint/2010/main" val="748993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1DC46A-6C46-4B77-A5E1-BF51EFFB6E2A}" type="datetimeFigureOut">
              <a:rPr lang="en-US" smtClean="0"/>
              <a:pPr/>
              <a:t>2/28/13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611498-0834-496B-86CE-F17299AEB9D2}" type="slidenum">
              <a:rPr lang="en-US" smtClean="0"/>
              <a:pPr/>
              <a:t>‹#›</a:t>
            </a:fld>
            <a:endParaRPr lang="en-US"/>
          </a:p>
        </p:txBody>
      </p:sp>
    </p:spTree>
    <p:extLst>
      <p:ext uri="{BB962C8B-B14F-4D97-AF65-F5344CB8AC3E}">
        <p14:creationId xmlns:p14="http://schemas.microsoft.com/office/powerpoint/2010/main" val="266935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1</a:t>
            </a:fld>
            <a:endParaRPr lang="en-US"/>
          </a:p>
        </p:txBody>
      </p:sp>
    </p:spTree>
    <p:extLst>
      <p:ext uri="{BB962C8B-B14F-4D97-AF65-F5344CB8AC3E}">
        <p14:creationId xmlns:p14="http://schemas.microsoft.com/office/powerpoint/2010/main" val="403233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35</a:t>
            </a:fld>
            <a:endParaRPr lang="en-US"/>
          </a:p>
        </p:txBody>
      </p:sp>
    </p:spTree>
    <p:extLst>
      <p:ext uri="{BB962C8B-B14F-4D97-AF65-F5344CB8AC3E}">
        <p14:creationId xmlns:p14="http://schemas.microsoft.com/office/powerpoint/2010/main" val="3280668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3</a:t>
            </a:fld>
            <a:endParaRPr lang="en-US"/>
          </a:p>
        </p:txBody>
      </p:sp>
    </p:spTree>
    <p:extLst>
      <p:ext uri="{BB962C8B-B14F-4D97-AF65-F5344CB8AC3E}">
        <p14:creationId xmlns:p14="http://schemas.microsoft.com/office/powerpoint/2010/main" val="403233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1E93E1-1147-405F-BF1E-F31FB4B1E344}"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81E08-315C-9C47-997B-1953EF88D683}"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11498-0834-496B-86CE-F17299AEB9D2}" type="slidenum">
              <a:rPr lang="en-US" smtClean="0"/>
              <a:pPr/>
              <a:t>16</a:t>
            </a:fld>
            <a:endParaRPr lang="en-US"/>
          </a:p>
        </p:txBody>
      </p:sp>
    </p:spTree>
    <p:extLst>
      <p:ext uri="{BB962C8B-B14F-4D97-AF65-F5344CB8AC3E}">
        <p14:creationId xmlns:p14="http://schemas.microsoft.com/office/powerpoint/2010/main" val="309299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611498-0834-496B-86CE-F17299AEB9D2}"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14600"/>
            <a:ext cx="7772400" cy="1066800"/>
          </a:xfrm>
        </p:spPr>
        <p:txBody>
          <a:bodyPr anchor="t">
            <a:normAutofit/>
          </a:bodyPr>
          <a:lstStyle>
            <a:lvl1pPr algn="l">
              <a:defRPr sz="3600" baseline="0">
                <a:solidFill>
                  <a:schemeClr val="tx1"/>
                </a:solidFill>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677883" y="3810000"/>
            <a:ext cx="7772400" cy="2133600"/>
          </a:xfrm>
        </p:spPr>
        <p:txBody>
          <a:bodyPr>
            <a:normAutofit/>
          </a:bodyPr>
          <a:lstStyle>
            <a:lvl1pPr marL="0" marR="0" indent="0" algn="r" defTabSz="914400" rtl="0" eaLnBrk="1" fontAlgn="auto" latinLnBrk="0" hangingPunct="1">
              <a:lnSpc>
                <a:spcPct val="100000"/>
              </a:lnSpc>
              <a:spcBef>
                <a:spcPts val="0"/>
              </a:spcBef>
              <a:spcAft>
                <a:spcPts val="0"/>
              </a:spcAft>
              <a:buClrTx/>
              <a:buSzTx/>
              <a:buFont typeface="Arial" pitchFamily="34" charset="0"/>
              <a:buNone/>
              <a:tabLst/>
              <a:defRPr sz="2200" b="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Name, Title, Code or Organization</a:t>
            </a:r>
          </a:p>
        </p:txBody>
      </p:sp>
      <p:cxnSp>
        <p:nvCxnSpPr>
          <p:cNvPr id="6" name="Straight Connector 5"/>
          <p:cNvCxnSpPr/>
          <p:nvPr userDrawn="1"/>
        </p:nvCxnSpPr>
        <p:spPr>
          <a:xfrm>
            <a:off x="762000" y="2414650"/>
            <a:ext cx="7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userDrawn="1"/>
        </p:nvSpPr>
        <p:spPr>
          <a:xfrm>
            <a:off x="1066800" y="125240"/>
            <a:ext cx="7086600" cy="8653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endParaRPr lang="en-US" dirty="0" smtClean="0">
              <a:solidFill>
                <a:schemeClr val="tx1"/>
              </a:solidFill>
            </a:endParaRPr>
          </a:p>
        </p:txBody>
      </p:sp>
      <p:sp>
        <p:nvSpPr>
          <p:cNvPr id="7" name="TextBox 6"/>
          <p:cNvSpPr txBox="1"/>
          <p:nvPr userDrawn="1"/>
        </p:nvSpPr>
        <p:spPr>
          <a:xfrm>
            <a:off x="685800" y="1981200"/>
            <a:ext cx="7772400" cy="461665"/>
          </a:xfrm>
          <a:prstGeom prst="rect">
            <a:avLst/>
          </a:prstGeom>
          <a:noFill/>
        </p:spPr>
        <p:txBody>
          <a:bodyPr wrap="square" rtlCol="0">
            <a:spAutoFit/>
          </a:bodyPr>
          <a:lstStyle/>
          <a:p>
            <a:r>
              <a:rPr lang="en-US" sz="2200" dirty="0" smtClean="0">
                <a:solidFill>
                  <a:schemeClr val="bg1">
                    <a:lumMod val="50000"/>
                  </a:schemeClr>
                </a:solidFill>
              </a:rPr>
              <a:t> </a:t>
            </a:r>
            <a:r>
              <a:rPr lang="en-US" sz="2400" baseline="0" dirty="0" smtClean="0">
                <a:solidFill>
                  <a:schemeClr val="accent1">
                    <a:lumMod val="50000"/>
                  </a:schemeClr>
                </a:solidFill>
              </a:rPr>
              <a:t> </a:t>
            </a:r>
            <a:endParaRPr lang="en-US" dirty="0">
              <a:solidFill>
                <a:schemeClr val="accent1">
                  <a:lumMod val="50000"/>
                </a:schemeClr>
              </a:solidFill>
            </a:endParaRPr>
          </a:p>
        </p:txBody>
      </p:sp>
      <p:sp>
        <p:nvSpPr>
          <p:cNvPr id="9"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11"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514600"/>
            <a:ext cx="7772400" cy="1066800"/>
          </a:xfrm>
        </p:spPr>
        <p:txBody>
          <a:bodyPr anchor="t">
            <a:normAutofit/>
          </a:bodyPr>
          <a:lstStyle>
            <a:lvl1pPr algn="l">
              <a:defRPr sz="3600" baseline="0">
                <a:solidFill>
                  <a:schemeClr val="tx1"/>
                </a:solidFill>
              </a:defRPr>
            </a:lvl1pPr>
          </a:lstStyle>
          <a:p>
            <a:r>
              <a:rPr lang="en-US" dirty="0" smtClean="0"/>
              <a:t>Backup</a:t>
            </a:r>
            <a:endParaRPr lang="en-US" dirty="0"/>
          </a:p>
        </p:txBody>
      </p:sp>
      <p:cxnSp>
        <p:nvCxnSpPr>
          <p:cNvPr id="6" name="Straight Connector 5"/>
          <p:cNvCxnSpPr/>
          <p:nvPr userDrawn="1"/>
        </p:nvCxnSpPr>
        <p:spPr>
          <a:xfrm>
            <a:off x="762000" y="2414650"/>
            <a:ext cx="76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userDrawn="1"/>
        </p:nvSpPr>
        <p:spPr>
          <a:xfrm>
            <a:off x="1066800" y="125240"/>
            <a:ext cx="7086600" cy="8653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endParaRPr lang="en-US" dirty="0">
              <a:solidFill>
                <a:schemeClr val="tx1"/>
              </a:solidFill>
            </a:endParaRPr>
          </a:p>
        </p:txBody>
      </p:sp>
      <p:sp>
        <p:nvSpPr>
          <p:cNvPr id="5"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9"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extLst>
      <p:ext uri="{BB962C8B-B14F-4D97-AF65-F5344CB8AC3E}">
        <p14:creationId xmlns:p14="http://schemas.microsoft.com/office/powerpoint/2010/main" val="68228475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06240" cy="5029200"/>
          </a:xfrm>
          <a:ln>
            <a:noFill/>
          </a:ln>
        </p:spPr>
        <p:style>
          <a:lnRef idx="2">
            <a:schemeClr val="accent5"/>
          </a:lnRef>
          <a:fillRef idx="1">
            <a:schemeClr val="lt1"/>
          </a:fillRef>
          <a:effectRef idx="0">
            <a:schemeClr val="accent5"/>
          </a:effectRef>
          <a:fontRef idx="none"/>
        </p:style>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19200"/>
            <a:ext cx="4206240" cy="5029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7"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19200"/>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858962"/>
            <a:ext cx="4206240" cy="43891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219200"/>
            <a:ext cx="42062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1858962"/>
            <a:ext cx="4206240" cy="43891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9" name="Slide Number Placeholder 5"/>
          <p:cNvSpPr>
            <a:spLocks noGrp="1"/>
          </p:cNvSpPr>
          <p:nvPr>
            <p:ph type="sldNum" sz="quarter" idx="12"/>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228600" y="1219200"/>
            <a:ext cx="8686800" cy="5029200"/>
          </a:xfrm>
        </p:spPr>
        <p:txBody>
          <a:bodyPr/>
          <a:lstStyle/>
          <a:p>
            <a:endParaRPr lang="en-US"/>
          </a:p>
        </p:txBody>
      </p:sp>
      <p:sp>
        <p:nvSpPr>
          <p:cNvPr id="4" name="Date Placeholder 3"/>
          <p:cNvSpPr>
            <a:spLocks noGrp="1"/>
          </p:cNvSpPr>
          <p:nvPr>
            <p:ph type="dt" sz="half" idx="2"/>
          </p:nvPr>
        </p:nvSpPr>
        <p:spPr>
          <a:xfrm>
            <a:off x="228600" y="63404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6" name="Slide Number Placeholder 5"/>
          <p:cNvSpPr>
            <a:spLocks noGrp="1"/>
          </p:cNvSpPr>
          <p:nvPr>
            <p:ph type="sldNum" sz="quarter" idx="4"/>
          </p:nvPr>
        </p:nvSpPr>
        <p:spPr>
          <a:xfrm>
            <a:off x="67818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7"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extLst>
      <p:ext uri="{BB962C8B-B14F-4D97-AF65-F5344CB8AC3E}">
        <p14:creationId xmlns:p14="http://schemas.microsoft.com/office/powerpoint/2010/main" val="304312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8"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extLst>
      <p:ext uri="{BB962C8B-B14F-4D97-AF65-F5344CB8AC3E}">
        <p14:creationId xmlns:p14="http://schemas.microsoft.com/office/powerpoint/2010/main" val="28426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8"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extLst>
      <p:ext uri="{BB962C8B-B14F-4D97-AF65-F5344CB8AC3E}">
        <p14:creationId xmlns:p14="http://schemas.microsoft.com/office/powerpoint/2010/main" val="99769572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219200"/>
            <a:ext cx="86868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2"/>
          <p:cNvSpPr>
            <a:spLocks noChangeArrowheads="1"/>
          </p:cNvSpPr>
          <p:nvPr userDrawn="1"/>
        </p:nvSpPr>
        <p:spPr bwMode="auto">
          <a:xfrm>
            <a:off x="0" y="0"/>
            <a:ext cx="9144000" cy="1066800"/>
          </a:xfrm>
          <a:prstGeom prst="rect">
            <a:avLst/>
          </a:prstGeom>
          <a:gradFill flip="none" rotWithShape="1">
            <a:gsLst>
              <a:gs pos="47000">
                <a:srgbClr val="2661AA"/>
              </a:gs>
              <a:gs pos="0">
                <a:srgbClr val="FFFFFF"/>
              </a:gs>
            </a:gsLst>
            <a:lin ang="17820000" scaled="0"/>
            <a:tileRect/>
          </a:gradFill>
          <a:ln w="9525">
            <a:noFill/>
            <a:miter lim="800000"/>
            <a:headEnd/>
            <a:tailEnd/>
          </a:ln>
        </p:spPr>
        <p:txBody>
          <a:bodyPr wrap="none" anchor="ctr"/>
          <a:lstStyle/>
          <a:p>
            <a:pPr>
              <a:defRPr/>
            </a:pPr>
            <a:endParaRPr lang="en-US">
              <a:ea typeface="ＭＳ Ｐゴシック" pitchFamily="-108" charset="-128"/>
            </a:endParaRPr>
          </a:p>
        </p:txBody>
      </p:sp>
      <p:sp>
        <p:nvSpPr>
          <p:cNvPr id="8" name="Line 6"/>
          <p:cNvSpPr>
            <a:spLocks noChangeShapeType="1"/>
          </p:cNvSpPr>
          <p:nvPr userDrawn="1"/>
        </p:nvSpPr>
        <p:spPr bwMode="auto">
          <a:xfrm>
            <a:off x="0" y="1066800"/>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9" name="Picture 2"/>
          <p:cNvPicPr>
            <a:picLocks noChangeAspect="1" noChangeArrowheads="1"/>
          </p:cNvPicPr>
          <p:nvPr userDrawn="1"/>
        </p:nvPicPr>
        <p:blipFill>
          <a:blip r:embed="rId11" cstate="print"/>
          <a:srcRect/>
          <a:stretch>
            <a:fillRect/>
          </a:stretch>
        </p:blipFill>
        <p:spPr bwMode="auto">
          <a:xfrm>
            <a:off x="8153400" y="201369"/>
            <a:ext cx="732945" cy="731520"/>
          </a:xfrm>
          <a:prstGeom prst="rect">
            <a:avLst/>
          </a:prstGeom>
          <a:noFill/>
          <a:ln w="9525">
            <a:noFill/>
            <a:miter lim="800000"/>
            <a:headEnd/>
            <a:tailEnd/>
          </a:ln>
          <a:effectLst>
            <a:outerShdw blurRad="50800" dist="38100" dir="2700000" algn="t" rotWithShape="0">
              <a:prstClr val="black">
                <a:alpha val="43000"/>
              </a:prstClr>
            </a:outerShdw>
          </a:effectLst>
        </p:spPr>
      </p:pic>
      <p:pic>
        <p:nvPicPr>
          <p:cNvPr id="10" name="Picture 2"/>
          <p:cNvPicPr>
            <a:picLocks noChangeAspect="1" noChangeArrowheads="1"/>
          </p:cNvPicPr>
          <p:nvPr userDrawn="1"/>
        </p:nvPicPr>
        <p:blipFill>
          <a:blip r:embed="rId12" cstate="print"/>
          <a:srcRect/>
          <a:stretch>
            <a:fillRect/>
          </a:stretch>
        </p:blipFill>
        <p:spPr bwMode="auto">
          <a:xfrm>
            <a:off x="183898" y="228873"/>
            <a:ext cx="882902" cy="731520"/>
          </a:xfrm>
          <a:prstGeom prst="rect">
            <a:avLst/>
          </a:prstGeom>
          <a:noFill/>
          <a:ln w="9525">
            <a:noFill/>
            <a:miter lim="800000"/>
            <a:headEnd/>
            <a:tailEnd/>
          </a:ln>
          <a:effectLst>
            <a:outerShdw blurRad="50800" dist="38100" dir="2700000">
              <a:srgbClr val="000000">
                <a:alpha val="43000"/>
              </a:srgbClr>
            </a:outerShdw>
          </a:effectLst>
        </p:spPr>
      </p:pic>
      <p:sp>
        <p:nvSpPr>
          <p:cNvPr id="2" name="Title Placeholder 1"/>
          <p:cNvSpPr>
            <a:spLocks noGrp="1"/>
          </p:cNvSpPr>
          <p:nvPr>
            <p:ph type="title"/>
          </p:nvPr>
        </p:nvSpPr>
        <p:spPr>
          <a:xfrm>
            <a:off x="1066800" y="125240"/>
            <a:ext cx="7086600" cy="865359"/>
          </a:xfrm>
          <a:prstGeom prst="rect">
            <a:avLst/>
          </a:prstGeom>
        </p:spPr>
        <p:txBody>
          <a:bodyPr vert="horz" lIns="91440" tIns="45720" rIns="91440" bIns="45720" rtlCol="0" anchor="ctr">
            <a:normAutofit/>
          </a:bodyPr>
          <a:lstStyle/>
          <a:p>
            <a:endParaRPr lang="en-US" dirty="0"/>
          </a:p>
        </p:txBody>
      </p:sp>
      <p:sp>
        <p:nvSpPr>
          <p:cNvPr id="14" name="TextBox 13"/>
          <p:cNvSpPr txBox="1"/>
          <p:nvPr userDrawn="1"/>
        </p:nvSpPr>
        <p:spPr>
          <a:xfrm>
            <a:off x="5791200" y="5486400"/>
            <a:ext cx="2590800" cy="369332"/>
          </a:xfrm>
          <a:prstGeom prst="rect">
            <a:avLst/>
          </a:prstGeom>
          <a:noFill/>
        </p:spPr>
        <p:txBody>
          <a:bodyPr wrap="square" rtlCol="0">
            <a:spAutoFit/>
          </a:bodyPr>
          <a:lstStyle/>
          <a:p>
            <a:endParaRPr lang="en-US" dirty="0"/>
          </a:p>
        </p:txBody>
      </p:sp>
      <p:sp>
        <p:nvSpPr>
          <p:cNvPr id="11"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27 Feb 2013</a:t>
            </a:r>
            <a:endParaRPr lang="en-US" dirty="0"/>
          </a:p>
        </p:txBody>
      </p:sp>
      <p:sp>
        <p:nvSpPr>
          <p:cNvPr id="12"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OODT for JPSS: ApacheCon NA</a:t>
            </a:r>
            <a:endParaRPr lang="en-US" dirty="0"/>
          </a:p>
        </p:txBody>
      </p:sp>
      <p:sp>
        <p:nvSpPr>
          <p:cNvPr id="13"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5A0E1-CD38-AF44-9B41-271F094C65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jpeg"/><Relationship Id="rId9" Type="http://schemas.openxmlformats.org/officeDocument/2006/relationships/image" Target="../media/image26.png"/><Relationship Id="rId10" Type="http://schemas.openxmlformats.org/officeDocument/2006/relationships/image" Target="../media/image27.png"/></Relationships>
</file>

<file path=ppt/slides/_rels/slide12.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29.png"/><Relationship Id="rId14" Type="http://schemas.openxmlformats.org/officeDocument/2006/relationships/image" Target="../media/image39.png"/><Relationship Id="rId15" Type="http://schemas.openxmlformats.org/officeDocument/2006/relationships/image" Target="../media/image40.png"/><Relationship Id="rId16"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21.png"/><Relationship Id="rId9" Type="http://schemas.openxmlformats.org/officeDocument/2006/relationships/image" Target="../media/image35.png"/><Relationship Id="rId10"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14.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image" Target="../media/image20.png"/><Relationship Id="rId3" Type="http://schemas.openxmlformats.org/officeDocument/2006/relationships/image" Target="../media/image29.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28.png"/><Relationship Id="rId9" Type="http://schemas.openxmlformats.org/officeDocument/2006/relationships/image" Target="../media/image35.png"/><Relationship Id="rId10"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jpe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7" name="Rectangle 21"/>
          <p:cNvSpPr>
            <a:spLocks noGrp="1" noChangeArrowheads="1"/>
          </p:cNvSpPr>
          <p:nvPr>
            <p:ph type="ctrTitle"/>
          </p:nvPr>
        </p:nvSpPr>
        <p:spPr>
          <a:noFill/>
          <a:ln/>
        </p:spPr>
        <p:txBody>
          <a:bodyPr lIns="92075" tIns="46038" rIns="92075" bIns="46038" anchor="b">
            <a:normAutofit fontScale="90000"/>
          </a:bodyPr>
          <a:lstStyle/>
          <a:p>
            <a:pPr>
              <a:lnSpc>
                <a:spcPct val="140000"/>
              </a:lnSpc>
            </a:pPr>
            <a:r>
              <a:rPr lang="en-US" altLang="en-US" sz="3200" i="1" dirty="0"/>
              <a:t>Case Study: Apache OODT Framework Application for Support to the Joint Polar Satellite System (JPSS)</a:t>
            </a:r>
            <a:endParaRPr lang="en-US" altLang="en-US" sz="3200" dirty="0"/>
          </a:p>
        </p:txBody>
      </p:sp>
      <p:sp>
        <p:nvSpPr>
          <p:cNvPr id="121879" name="Rectangle 23"/>
          <p:cNvSpPr>
            <a:spLocks noGrp="1" noChangeArrowheads="1"/>
          </p:cNvSpPr>
          <p:nvPr>
            <p:ph type="subTitle" idx="1"/>
          </p:nvPr>
        </p:nvSpPr>
        <p:spPr>
          <a:noFill/>
          <a:ln/>
        </p:spPr>
        <p:txBody>
          <a:bodyPr lIns="92075" tIns="46038" rIns="92075" bIns="46038">
            <a:normAutofit/>
          </a:bodyPr>
          <a:lstStyle/>
          <a:p>
            <a:r>
              <a:rPr lang="en-US" altLang="en-US" dirty="0" smtClean="0"/>
              <a:t>Richard Ullman, Peyush Jain, Wayne </a:t>
            </a:r>
            <a:r>
              <a:rPr lang="en-US" dirty="0"/>
              <a:t>McCullough</a:t>
            </a:r>
            <a:endParaRPr lang="en-US" altLang="en-US" dirty="0" smtClean="0"/>
          </a:p>
          <a:p>
            <a:pPr algn="r">
              <a:buNone/>
            </a:pPr>
            <a:r>
              <a:rPr lang="en-US" altLang="en-US" dirty="0" smtClean="0"/>
              <a:t>NASA Goddard Space Flight Center, Greenbelt MD</a:t>
            </a:r>
          </a:p>
          <a:p>
            <a:pPr algn="r">
              <a:buNone/>
            </a:pPr>
            <a:endParaRPr lang="en-US" altLang="en-US" dirty="0"/>
          </a:p>
          <a:p>
            <a:pPr algn="r">
              <a:buNone/>
            </a:pPr>
            <a:r>
              <a:rPr lang="en-US" altLang="en-US" dirty="0" smtClean="0"/>
              <a:t>ApacheCon NA</a:t>
            </a:r>
          </a:p>
          <a:p>
            <a:pPr algn="r">
              <a:buNone/>
            </a:pPr>
            <a:r>
              <a:rPr lang="en-US" altLang="en-US" dirty="0" smtClean="0"/>
              <a:t>Portland, OR</a:t>
            </a:r>
          </a:p>
          <a:p>
            <a:pPr algn="r">
              <a:buNone/>
            </a:pPr>
            <a:r>
              <a:rPr lang="en-US" altLang="en-US" dirty="0" smtClean="0"/>
              <a:t>February 26-28, 2013</a:t>
            </a:r>
            <a:endParaRPr lang="en-US" altLang="en-US" dirty="0"/>
          </a:p>
        </p:txBody>
      </p:sp>
      <p:sp>
        <p:nvSpPr>
          <p:cNvPr id="2" name="Date Placeholder 1"/>
          <p:cNvSpPr>
            <a:spLocks noGrp="1"/>
          </p:cNvSpPr>
          <p:nvPr>
            <p:ph type="dt" sz="half" idx="2"/>
          </p:nvPr>
        </p:nvSpPr>
        <p:spPr>
          <a:xfrm>
            <a:off x="228600" y="6356350"/>
            <a:ext cx="2133600" cy="365125"/>
          </a:xfrm>
          <a:prstGeom prst="rect">
            <a:avLst/>
          </a:prstGeom>
        </p:spPr>
        <p:txBody>
          <a:bodyPr/>
          <a:lstStyle/>
          <a:p>
            <a:r>
              <a:rPr lang="en-US" dirty="0" smtClean="0"/>
              <a:t>27 Feb 2013</a:t>
            </a:r>
            <a:endParaRPr lang="en-US" dirty="0"/>
          </a:p>
        </p:txBody>
      </p:sp>
      <p:sp>
        <p:nvSpPr>
          <p:cNvPr id="3" name="Footer Placeholder 2"/>
          <p:cNvSpPr>
            <a:spLocks noGrp="1"/>
          </p:cNvSpPr>
          <p:nvPr>
            <p:ph type="ftr" sz="quarter" idx="3"/>
          </p:nvPr>
        </p:nvSpPr>
        <p:spPr>
          <a:xfrm>
            <a:off x="3124200" y="6356350"/>
            <a:ext cx="2895600" cy="365125"/>
          </a:xfrm>
          <a:prstGeom prst="rect">
            <a:avLst/>
          </a:prstGeom>
        </p:spPr>
        <p:txBody>
          <a:bodyPr/>
          <a:lstStyle/>
          <a:p>
            <a:r>
              <a:rPr lang="en-US" dirty="0" smtClean="0"/>
              <a:t>OODT for JPSS: ApacheCon NA</a:t>
            </a:r>
            <a:endParaRPr lang="en-US" dirty="0"/>
          </a:p>
        </p:txBody>
      </p:sp>
      <p:sp>
        <p:nvSpPr>
          <p:cNvPr id="5" name="Slide Number Placeholder 4"/>
          <p:cNvSpPr>
            <a:spLocks noGrp="1"/>
          </p:cNvSpPr>
          <p:nvPr>
            <p:ph type="sldNum" sz="quarter" idx="4"/>
          </p:nvPr>
        </p:nvSpPr>
        <p:spPr>
          <a:xfrm>
            <a:off x="6781800" y="6356350"/>
            <a:ext cx="2133600" cy="365125"/>
          </a:xfrm>
          <a:prstGeom prst="rect">
            <a:avLst/>
          </a:prstGeom>
        </p:spPr>
        <p:txBody>
          <a:bodyPr/>
          <a:lstStyle/>
          <a:p>
            <a:fld id="{5E15A0E1-CD38-AF44-9B41-271F094C65D8}" type="slidenum">
              <a:rPr lang="en-US" smtClean="0"/>
              <a:t>1</a:t>
            </a:fld>
            <a:endParaRPr lang="en-US"/>
          </a:p>
        </p:txBody>
      </p:sp>
    </p:spTree>
    <p:extLst>
      <p:ext uri="{BB962C8B-B14F-4D97-AF65-F5344CB8AC3E}">
        <p14:creationId xmlns:p14="http://schemas.microsoft.com/office/powerpoint/2010/main" val="36912931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a:t>
            </a:r>
            <a:br>
              <a:rPr lang="en-US" dirty="0" smtClean="0"/>
            </a:br>
            <a:r>
              <a:rPr lang="en-US" dirty="0" smtClean="0"/>
              <a:t>GRAVITE Subsystems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GRAVITE – Government Resource for Algorithm Verification, Independent Test, and Evaluation</a:t>
            </a:r>
          </a:p>
          <a:p>
            <a:pPr lvl="1"/>
            <a:r>
              <a:rPr lang="en-US" dirty="0" smtClean="0"/>
              <a:t>Inventory – Science Mission Data and Correlative data as defined and required for calibration and validation activities.</a:t>
            </a:r>
          </a:p>
          <a:p>
            <a:pPr lvl="1"/>
            <a:r>
              <a:rPr lang="en-US" dirty="0" smtClean="0"/>
              <a:t>IPS - Investigator-led Processing System, a production system. Runs </a:t>
            </a:r>
            <a:r>
              <a:rPr lang="en-US" dirty="0" err="1" smtClean="0"/>
              <a:t>PGEs</a:t>
            </a:r>
            <a:r>
              <a:rPr lang="en-US" dirty="0" smtClean="0"/>
              <a:t> for Cal/Val artifacts, Algorithm Support artifacts, and Data Quality Monitoring artifacts.</a:t>
            </a:r>
          </a:p>
          <a:p>
            <a:pPr lvl="1"/>
            <a:r>
              <a:rPr lang="en-US" dirty="0" smtClean="0"/>
              <a:t>G-ADA – GRAVITE Algorithm Development Area, an instance of the </a:t>
            </a:r>
            <a:r>
              <a:rPr lang="en-US" dirty="0"/>
              <a:t>a</a:t>
            </a:r>
            <a:r>
              <a:rPr lang="en-US" dirty="0" smtClean="0"/>
              <a:t>lgorithm </a:t>
            </a:r>
            <a:r>
              <a:rPr lang="en-US" dirty="0"/>
              <a:t>o</a:t>
            </a:r>
            <a:r>
              <a:rPr lang="en-US" dirty="0" smtClean="0"/>
              <a:t>perational production environment. Runs Algorithms for alternate processing and unit test.</a:t>
            </a:r>
          </a:p>
          <a:p>
            <a:pPr lvl="1"/>
            <a:r>
              <a:rPr lang="en-US" dirty="0" smtClean="0"/>
              <a:t>ICF – Investigator Computing Facility, a commodity Linux system for general investigation using the data inventory.</a:t>
            </a:r>
          </a:p>
          <a:p>
            <a:pPr lvl="1"/>
            <a:r>
              <a:rPr lang="en-US" dirty="0" smtClean="0"/>
              <a:t>Portal – Knowledge and coordination sharing through Blogs, Wikis, Action trackers, etc. </a:t>
            </a:r>
          </a:p>
          <a:p>
            <a:pPr lvl="1"/>
            <a:r>
              <a:rPr lang="en-US" dirty="0" smtClean="0"/>
              <a:t>Ingest – Inserts data into the inventory.</a:t>
            </a:r>
          </a:p>
          <a:p>
            <a:pPr lvl="1"/>
            <a:r>
              <a:rPr lang="en-US" dirty="0" smtClean="0"/>
              <a:t>Distribution – Push or Pull; to external partners or internal subsystems.</a:t>
            </a:r>
          </a:p>
          <a:p>
            <a:pPr lvl="1"/>
            <a:r>
              <a:rPr lang="en-US" dirty="0" smtClean="0"/>
              <a:t>LCF –  Local Computing Facilities: Generically interfacing institutional computing facilities.</a:t>
            </a:r>
          </a:p>
        </p:txBody>
      </p:sp>
      <p:sp>
        <p:nvSpPr>
          <p:cNvPr id="4" name="Date Placeholder 3"/>
          <p:cNvSpPr>
            <a:spLocks noGrp="1"/>
          </p:cNvSpPr>
          <p:nvPr>
            <p:ph type="dt" sz="half" idx="2"/>
          </p:nvPr>
        </p:nvSpPr>
        <p:spPr>
          <a:xfrm>
            <a:off x="228600" y="6356350"/>
            <a:ext cx="2133600" cy="365125"/>
          </a:xfrm>
          <a:prstGeom prst="rect">
            <a:avLst/>
          </a:prstGeom>
        </p:spPr>
        <p:txBody>
          <a:bodyPr/>
          <a:lstStyle/>
          <a:p>
            <a:r>
              <a:rPr lang="en-US" smtClean="0"/>
              <a:t>27 Feb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lstStyle/>
          <a:p>
            <a:r>
              <a:rPr lang="en-US" dirty="0" smtClean="0"/>
              <a:t>OODT for JPSS: ApacheCon NA</a:t>
            </a:r>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a:lstStyle/>
          <a:p>
            <a:fld id="{5E15A0E1-CD38-AF44-9B41-271F094C65D8}" type="slidenum">
              <a:rPr lang="en-US" smtClean="0"/>
              <a:t>10</a:t>
            </a:fld>
            <a:endParaRPr lang="en-US"/>
          </a:p>
        </p:txBody>
      </p:sp>
    </p:spTree>
    <p:extLst>
      <p:ext uri="{BB962C8B-B14F-4D97-AF65-F5344CB8AC3E}">
        <p14:creationId xmlns:p14="http://schemas.microsoft.com/office/powerpoint/2010/main" val="40037709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p:cNvPicPr>
            <a:picLocks noChangeAspect="1"/>
          </p:cNvPicPr>
          <p:nvPr/>
        </p:nvPicPr>
        <p:blipFill>
          <a:blip r:embed="rId2" cstate="print"/>
          <a:stretch>
            <a:fillRect/>
          </a:stretch>
        </p:blipFill>
        <p:spPr>
          <a:xfrm>
            <a:off x="7037528" y="1752600"/>
            <a:ext cx="1268272" cy="471034"/>
          </a:xfrm>
          <a:prstGeom prst="rect">
            <a:avLst/>
          </a:prstGeom>
        </p:spPr>
      </p:pic>
      <p:sp>
        <p:nvSpPr>
          <p:cNvPr id="213" name="Rounded Rectangle 212"/>
          <p:cNvSpPr/>
          <p:nvPr/>
        </p:nvSpPr>
        <p:spPr>
          <a:xfrm>
            <a:off x="3844084" y="816910"/>
            <a:ext cx="4696917" cy="4181314"/>
          </a:xfrm>
          <a:prstGeom prst="roundRect">
            <a:avLst/>
          </a:prstGeom>
          <a:no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3" cstate="print"/>
          <a:stretch>
            <a:fillRect/>
          </a:stretch>
        </p:blipFill>
        <p:spPr>
          <a:xfrm>
            <a:off x="6579503" y="2266389"/>
            <a:ext cx="1299785" cy="812366"/>
          </a:xfrm>
          <a:prstGeom prst="rect">
            <a:avLst/>
          </a:prstGeom>
        </p:spPr>
      </p:pic>
      <p:sp>
        <p:nvSpPr>
          <p:cNvPr id="173" name="Oval 172"/>
          <p:cNvSpPr/>
          <p:nvPr/>
        </p:nvSpPr>
        <p:spPr>
          <a:xfrm>
            <a:off x="1952765" y="1262354"/>
            <a:ext cx="1367311" cy="535313"/>
          </a:xfrm>
          <a:prstGeom prst="ellipse">
            <a:avLst/>
          </a:prstGeom>
          <a:solidFill>
            <a:schemeClr val="accent3"/>
          </a:solidFill>
          <a:ln>
            <a:solidFill>
              <a:schemeClr val="accent3">
                <a:lumMod val="50000"/>
              </a:schemeClr>
            </a:solidFill>
          </a:ln>
          <a:scene3d>
            <a:camera prst="isometricOffAxis1Top">
              <a:rot lat="18378000" lon="18090000" rev="3456000"/>
            </a:camera>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a:off x="1873032" y="2384202"/>
            <a:ext cx="440126" cy="409626"/>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3278892" y="3024660"/>
            <a:ext cx="405246" cy="158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grpSp>
        <p:nvGrpSpPr>
          <p:cNvPr id="2" name="Group 71"/>
          <p:cNvGrpSpPr/>
          <p:nvPr/>
        </p:nvGrpSpPr>
        <p:grpSpPr>
          <a:xfrm>
            <a:off x="588658" y="1154123"/>
            <a:ext cx="1420285" cy="1527277"/>
            <a:chOff x="1876005" y="494875"/>
            <a:chExt cx="1420285" cy="1527277"/>
          </a:xfrm>
        </p:grpSpPr>
        <p:pic>
          <p:nvPicPr>
            <p:cNvPr id="3" name="Picture 2" descr="nssUser.png"/>
            <p:cNvPicPr>
              <a:picLocks noChangeAspect="1"/>
            </p:cNvPicPr>
            <p:nvPr/>
          </p:nvPicPr>
          <p:blipFill>
            <a:blip r:embed="rId4" cstate="print"/>
            <a:stretch>
              <a:fillRect/>
            </a:stretch>
          </p:blipFill>
          <p:spPr>
            <a:xfrm>
              <a:off x="2354074" y="935212"/>
              <a:ext cx="596900" cy="800100"/>
            </a:xfrm>
            <a:prstGeom prst="rect">
              <a:avLst/>
            </a:prstGeom>
            <a:solidFill>
              <a:schemeClr val="tx2"/>
            </a:solidFill>
          </p:spPr>
        </p:pic>
        <p:pic>
          <p:nvPicPr>
            <p:cNvPr id="49" name="Picture 48"/>
            <p:cNvPicPr>
              <a:picLocks noChangeAspect="1"/>
            </p:cNvPicPr>
            <p:nvPr/>
          </p:nvPicPr>
          <p:blipFill>
            <a:blip r:embed="rId5" cstate="print"/>
            <a:stretch>
              <a:fillRect/>
            </a:stretch>
          </p:blipFill>
          <p:spPr>
            <a:xfrm>
              <a:off x="1876005" y="494875"/>
              <a:ext cx="609600" cy="609600"/>
            </a:xfrm>
            <a:prstGeom prst="rect">
              <a:avLst/>
            </a:prstGeom>
          </p:spPr>
        </p:pic>
        <p:sp>
          <p:nvSpPr>
            <p:cNvPr id="71" name="TextBox 70"/>
            <p:cNvSpPr txBox="1"/>
            <p:nvPr/>
          </p:nvSpPr>
          <p:spPr>
            <a:xfrm>
              <a:off x="2008758" y="1652820"/>
              <a:ext cx="1287532" cy="369332"/>
            </a:xfrm>
            <a:prstGeom prst="rect">
              <a:avLst/>
            </a:prstGeom>
            <a:noFill/>
          </p:spPr>
          <p:txBody>
            <a:bodyPr wrap="none" rtlCol="0">
              <a:spAutoFit/>
            </a:bodyPr>
            <a:lstStyle/>
            <a:p>
              <a:pPr algn="ctr"/>
              <a:r>
                <a:rPr lang="en-US" dirty="0" smtClean="0"/>
                <a:t>Investigator</a:t>
              </a:r>
              <a:endParaRPr lang="en-US" dirty="0"/>
            </a:p>
          </p:txBody>
        </p:sp>
      </p:grpSp>
      <p:sp>
        <p:nvSpPr>
          <p:cNvPr id="78" name="TextBox 77"/>
          <p:cNvSpPr txBox="1"/>
          <p:nvPr/>
        </p:nvSpPr>
        <p:spPr>
          <a:xfrm>
            <a:off x="645863" y="4964757"/>
            <a:ext cx="2903033" cy="369332"/>
          </a:xfrm>
          <a:prstGeom prst="rect">
            <a:avLst/>
          </a:prstGeom>
          <a:noFill/>
        </p:spPr>
        <p:txBody>
          <a:bodyPr wrap="none" rtlCol="0">
            <a:spAutoFit/>
          </a:bodyPr>
          <a:lstStyle/>
          <a:p>
            <a:r>
              <a:rPr lang="en-US" dirty="0" smtClean="0"/>
              <a:t>PGE Creation and Integration</a:t>
            </a:r>
            <a:endParaRPr lang="en-US" dirty="0"/>
          </a:p>
        </p:txBody>
      </p:sp>
      <p:cxnSp>
        <p:nvCxnSpPr>
          <p:cNvPr id="132" name="Shape 131"/>
          <p:cNvCxnSpPr>
            <a:stCxn id="111" idx="2"/>
            <a:endCxn id="210" idx="3"/>
          </p:cNvCxnSpPr>
          <p:nvPr/>
        </p:nvCxnSpPr>
        <p:spPr>
          <a:xfrm rot="10800000" flipV="1">
            <a:off x="3391028" y="1447181"/>
            <a:ext cx="867210" cy="443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4445793" y="4964757"/>
            <a:ext cx="3756595" cy="369332"/>
          </a:xfrm>
          <a:prstGeom prst="rect">
            <a:avLst/>
          </a:prstGeom>
          <a:noFill/>
        </p:spPr>
        <p:txBody>
          <a:bodyPr wrap="none" rtlCol="0">
            <a:spAutoFit/>
          </a:bodyPr>
          <a:lstStyle/>
          <a:p>
            <a:r>
              <a:rPr lang="en-US" dirty="0" smtClean="0"/>
              <a:t>PGE Operation and Result Distribution</a:t>
            </a:r>
            <a:endParaRPr lang="en-US" dirty="0"/>
          </a:p>
        </p:txBody>
      </p:sp>
      <p:pic>
        <p:nvPicPr>
          <p:cNvPr id="21" name="Picture 20"/>
          <p:cNvPicPr>
            <a:picLocks noChangeAspect="1"/>
          </p:cNvPicPr>
          <p:nvPr/>
        </p:nvPicPr>
        <p:blipFill>
          <a:blip r:embed="rId6" cstate="print"/>
          <a:stretch>
            <a:fillRect/>
          </a:stretch>
        </p:blipFill>
        <p:spPr>
          <a:xfrm>
            <a:off x="7384824" y="2925174"/>
            <a:ext cx="476613" cy="452966"/>
          </a:xfrm>
          <a:prstGeom prst="rect">
            <a:avLst/>
          </a:prstGeom>
        </p:spPr>
      </p:pic>
      <p:cxnSp>
        <p:nvCxnSpPr>
          <p:cNvPr id="32" name="Shape 31"/>
          <p:cNvCxnSpPr>
            <a:stCxn id="174" idx="6"/>
            <a:endCxn id="18" idx="0"/>
          </p:cNvCxnSpPr>
          <p:nvPr/>
        </p:nvCxnSpPr>
        <p:spPr>
          <a:xfrm>
            <a:off x="6205008" y="2436583"/>
            <a:ext cx="709629" cy="51868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8" idx="2"/>
            <a:endCxn id="43" idx="0"/>
          </p:cNvCxnSpPr>
          <p:nvPr/>
        </p:nvCxnSpPr>
        <p:spPr>
          <a:xfrm rot="5400000">
            <a:off x="6721124" y="3537007"/>
            <a:ext cx="382248" cy="477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 name="Group 113"/>
          <p:cNvGrpSpPr/>
          <p:nvPr/>
        </p:nvGrpSpPr>
        <p:grpSpPr>
          <a:xfrm>
            <a:off x="6111054" y="911006"/>
            <a:ext cx="1247127" cy="1171029"/>
            <a:chOff x="5429887" y="396130"/>
            <a:chExt cx="1295400" cy="1295400"/>
          </a:xfrm>
        </p:grpSpPr>
        <p:sp>
          <p:nvSpPr>
            <p:cNvPr id="110" name="Oval 109"/>
            <p:cNvSpPr/>
            <p:nvPr/>
          </p:nvSpPr>
          <p:spPr>
            <a:xfrm>
              <a:off x="5429887" y="396130"/>
              <a:ext cx="1295400" cy="1295400"/>
            </a:xfrm>
            <a:prstGeom prst="ellipse">
              <a:avLst/>
            </a:prstGeom>
            <a:solidFill>
              <a:srgbClr val="C4BD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7"/>
            <p:cNvGrpSpPr/>
            <p:nvPr/>
          </p:nvGrpSpPr>
          <p:grpSpPr>
            <a:xfrm>
              <a:off x="5524487" y="596808"/>
              <a:ext cx="1160422" cy="774921"/>
              <a:chOff x="5524487" y="596808"/>
              <a:chExt cx="1160422" cy="774921"/>
            </a:xfrm>
          </p:grpSpPr>
          <p:sp>
            <p:nvSpPr>
              <p:cNvPr id="10" name="Rounded Rectangle 9"/>
              <p:cNvSpPr/>
              <p:nvPr/>
            </p:nvSpPr>
            <p:spPr>
              <a:xfrm>
                <a:off x="5524487" y="1076795"/>
                <a:ext cx="1160422" cy="294934"/>
              </a:xfrm>
              <a:prstGeom prst="roundRect">
                <a:avLst>
                  <a:gd name="adj" fmla="val 50000"/>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INGEST</a:t>
                </a:r>
                <a:endParaRPr lang="en-US" dirty="0">
                  <a:solidFill>
                    <a:schemeClr val="tx1"/>
                  </a:solidFill>
                </a:endParaRPr>
              </a:p>
            </p:txBody>
          </p:sp>
          <p:cxnSp>
            <p:nvCxnSpPr>
              <p:cNvPr id="79" name="Straight Arrow Connector 78"/>
              <p:cNvCxnSpPr/>
              <p:nvPr/>
            </p:nvCxnSpPr>
            <p:spPr>
              <a:xfrm rot="16200000" flipH="1">
                <a:off x="5526072" y="731038"/>
                <a:ext cx="292125" cy="274758"/>
              </a:xfrm>
              <a:prstGeom prst="straightConnector1">
                <a:avLst/>
              </a:prstGeom>
              <a:ln w="76200">
                <a:tailEnd type="arrow"/>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rot="5400000">
                <a:off x="5882150" y="804850"/>
                <a:ext cx="417671" cy="1588"/>
              </a:xfrm>
              <a:prstGeom prst="straightConnector1">
                <a:avLst/>
              </a:prstGeom>
              <a:ln w="76200">
                <a:tailEnd type="arrow"/>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rot="5400000">
                <a:off x="6349369" y="745446"/>
                <a:ext cx="292125" cy="245943"/>
              </a:xfrm>
              <a:prstGeom prst="straightConnector1">
                <a:avLst/>
              </a:prstGeom>
              <a:ln w="76200">
                <a:tailEnd type="arrow"/>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grpSp>
      </p:grpSp>
      <p:cxnSp>
        <p:nvCxnSpPr>
          <p:cNvPr id="94" name="Shape 93"/>
          <p:cNvCxnSpPr>
            <a:stCxn id="43" idx="3"/>
            <a:endCxn id="104" idx="2"/>
          </p:cNvCxnSpPr>
          <p:nvPr/>
        </p:nvCxnSpPr>
        <p:spPr>
          <a:xfrm flipV="1">
            <a:off x="7776252" y="3725053"/>
            <a:ext cx="384714" cy="492385"/>
          </a:xfrm>
          <a:prstGeom prst="bentConnector2">
            <a:avLst/>
          </a:prstGeom>
          <a:ln>
            <a:tailEnd type="none"/>
          </a:ln>
        </p:spPr>
        <p:style>
          <a:lnRef idx="2">
            <a:schemeClr val="accent1"/>
          </a:lnRef>
          <a:fillRef idx="0">
            <a:schemeClr val="accent1"/>
          </a:fillRef>
          <a:effectRef idx="1">
            <a:schemeClr val="accent1"/>
          </a:effectRef>
          <a:fontRef idx="minor">
            <a:schemeClr val="tx1"/>
          </a:fontRef>
        </p:style>
      </p:cxnSp>
      <p:grpSp>
        <p:nvGrpSpPr>
          <p:cNvPr id="6" name="Group 85"/>
          <p:cNvGrpSpPr/>
          <p:nvPr/>
        </p:nvGrpSpPr>
        <p:grpSpPr>
          <a:xfrm>
            <a:off x="4258238" y="861667"/>
            <a:ext cx="1247127" cy="1171029"/>
            <a:chOff x="4258238" y="861667"/>
            <a:chExt cx="1247127" cy="1171029"/>
          </a:xfrm>
        </p:grpSpPr>
        <p:sp>
          <p:nvSpPr>
            <p:cNvPr id="111" name="Oval 110"/>
            <p:cNvSpPr/>
            <p:nvPr/>
          </p:nvSpPr>
          <p:spPr>
            <a:xfrm>
              <a:off x="4258238" y="861667"/>
              <a:ext cx="1247127" cy="1171029"/>
            </a:xfrm>
            <a:prstGeom prst="ellipse">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p:cNvSpPr/>
            <p:nvPr/>
          </p:nvSpPr>
          <p:spPr>
            <a:xfrm>
              <a:off x="4323212" y="1179602"/>
              <a:ext cx="1117179" cy="266618"/>
            </a:xfrm>
            <a:prstGeom prst="roundRect">
              <a:avLst>
                <a:gd name="adj" fmla="val 50000"/>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DIST</a:t>
              </a:r>
              <a:endParaRPr lang="en-US" dirty="0">
                <a:solidFill>
                  <a:schemeClr val="tx1"/>
                </a:solidFill>
              </a:endParaRPr>
            </a:p>
          </p:txBody>
        </p:sp>
        <p:grpSp>
          <p:nvGrpSpPr>
            <p:cNvPr id="7" name="Group 84"/>
            <p:cNvGrpSpPr/>
            <p:nvPr/>
          </p:nvGrpSpPr>
          <p:grpSpPr>
            <a:xfrm>
              <a:off x="4360168" y="1538105"/>
              <a:ext cx="1043266" cy="377571"/>
              <a:chOff x="4333097" y="1538105"/>
              <a:chExt cx="1043266" cy="377571"/>
            </a:xfrm>
          </p:grpSpPr>
          <p:cxnSp>
            <p:nvCxnSpPr>
              <p:cNvPr id="107" name="Straight Arrow Connector 106"/>
              <p:cNvCxnSpPr/>
              <p:nvPr/>
            </p:nvCxnSpPr>
            <p:spPr>
              <a:xfrm rot="5400000" flipH="1" flipV="1">
                <a:off x="4333318" y="1537884"/>
                <a:ext cx="264078" cy="264519"/>
              </a:xfrm>
              <a:prstGeom prst="straightConnector1">
                <a:avLst/>
              </a:prstGeom>
              <a:ln w="76200">
                <a:headEnd type="arrow"/>
                <a:tailEnd type="none"/>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rot="16200000" flipV="1">
                <a:off x="4679815" y="1726126"/>
                <a:ext cx="377571" cy="1529"/>
              </a:xfrm>
              <a:prstGeom prst="straightConnector1">
                <a:avLst/>
              </a:prstGeom>
              <a:ln w="76200">
                <a:headEnd type="arrow"/>
                <a:tailEnd type="none"/>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rot="16200000" flipV="1">
                <a:off x="5125935" y="1551755"/>
                <a:ext cx="264078" cy="236778"/>
              </a:xfrm>
              <a:prstGeom prst="straightConnector1">
                <a:avLst/>
              </a:prstGeom>
              <a:ln w="76200">
                <a:headEnd type="arrow"/>
                <a:tailEnd type="none"/>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grpSp>
      </p:grpSp>
      <p:cxnSp>
        <p:nvCxnSpPr>
          <p:cNvPr id="29" name="Elbow Connector 28"/>
          <p:cNvCxnSpPr>
            <a:endCxn id="175" idx="6"/>
          </p:cNvCxnSpPr>
          <p:nvPr/>
        </p:nvCxnSpPr>
        <p:spPr>
          <a:xfrm rot="5400000">
            <a:off x="6159037" y="1915546"/>
            <a:ext cx="426266" cy="33432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Elbow Connector 28"/>
          <p:cNvCxnSpPr>
            <a:stCxn id="24" idx="2"/>
            <a:endCxn id="111" idx="4"/>
          </p:cNvCxnSpPr>
          <p:nvPr/>
        </p:nvCxnSpPr>
        <p:spPr>
          <a:xfrm rot="10800000">
            <a:off x="4881802" y="2032697"/>
            <a:ext cx="339034" cy="54462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8" name="Group 188"/>
          <p:cNvGrpSpPr/>
          <p:nvPr/>
        </p:nvGrpSpPr>
        <p:grpSpPr>
          <a:xfrm>
            <a:off x="6459584" y="2955268"/>
            <a:ext cx="910105" cy="393004"/>
            <a:chOff x="6354573" y="2819218"/>
            <a:chExt cx="910105" cy="393004"/>
          </a:xfrm>
        </p:grpSpPr>
        <p:sp>
          <p:nvSpPr>
            <p:cNvPr id="18" name="Decision 17"/>
            <p:cNvSpPr/>
            <p:nvPr/>
          </p:nvSpPr>
          <p:spPr>
            <a:xfrm>
              <a:off x="6395445" y="2819218"/>
              <a:ext cx="828361" cy="393004"/>
            </a:xfrm>
            <a:prstGeom prst="flowChartDecisi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TextBox 133"/>
            <p:cNvSpPr txBox="1"/>
            <p:nvPr/>
          </p:nvSpPr>
          <p:spPr>
            <a:xfrm>
              <a:off x="6354573" y="2831054"/>
              <a:ext cx="910105" cy="369332"/>
            </a:xfrm>
            <a:prstGeom prst="rect">
              <a:avLst/>
            </a:prstGeom>
            <a:noFill/>
          </p:spPr>
          <p:txBody>
            <a:bodyPr wrap="square" rtlCol="0">
              <a:spAutoFit/>
            </a:bodyPr>
            <a:lstStyle/>
            <a:p>
              <a:pPr algn="ctr"/>
              <a:r>
                <a:rPr lang="en-US" dirty="0" smtClean="0"/>
                <a:t>Trigger</a:t>
              </a:r>
              <a:endParaRPr lang="en-US" dirty="0"/>
            </a:p>
          </p:txBody>
        </p:sp>
      </p:grpSp>
      <p:sp>
        <p:nvSpPr>
          <p:cNvPr id="145" name="TextBox 144"/>
          <p:cNvSpPr txBox="1"/>
          <p:nvPr/>
        </p:nvSpPr>
        <p:spPr>
          <a:xfrm>
            <a:off x="114300" y="5417660"/>
            <a:ext cx="8915400" cy="906940"/>
          </a:xfrm>
          <a:prstGeom prst="rect">
            <a:avLst/>
          </a:prstGeom>
          <a:noFill/>
          <a:ln>
            <a:solidFill>
              <a:schemeClr val="tx2"/>
            </a:solidFill>
          </a:ln>
        </p:spPr>
        <p:txBody>
          <a:bodyPr wrap="square" rtlCol="0">
            <a:noAutofit/>
          </a:bodyPr>
          <a:lstStyle/>
          <a:p>
            <a:r>
              <a:rPr lang="en-US" sz="1600" dirty="0" smtClean="0"/>
              <a:t>The Investigator Processing System (IPS) is a set of components that provides a data-rich, data-driven and operator-managed production service for the ACVST investigator to direct routine, well defined “near-line” production in support of Cal/Val, Algorithm Operation, and Product Quality Monitoring. </a:t>
            </a:r>
            <a:endParaRPr lang="en-US" sz="1600" dirty="0"/>
          </a:p>
        </p:txBody>
      </p:sp>
      <p:sp>
        <p:nvSpPr>
          <p:cNvPr id="146" name="Cloud 145"/>
          <p:cNvSpPr/>
          <p:nvPr/>
        </p:nvSpPr>
        <p:spPr>
          <a:xfrm>
            <a:off x="6037194" y="186414"/>
            <a:ext cx="1396772" cy="509047"/>
          </a:xfrm>
          <a:prstGeom prst="cloud">
            <a:avLst/>
          </a:prstGeom>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400" dirty="0" smtClean="0">
                <a:solidFill>
                  <a:srgbClr val="000000"/>
                </a:solidFill>
              </a:rPr>
              <a:t>Data Sources</a:t>
            </a:r>
            <a:endParaRPr lang="en-US" sz="1400" dirty="0">
              <a:solidFill>
                <a:srgbClr val="000000"/>
              </a:solidFill>
            </a:endParaRPr>
          </a:p>
        </p:txBody>
      </p:sp>
      <p:cxnSp>
        <p:nvCxnSpPr>
          <p:cNvPr id="151" name="Elbow Connector 150"/>
          <p:cNvCxnSpPr>
            <a:stCxn id="146" idx="1"/>
            <a:endCxn id="110" idx="0"/>
          </p:cNvCxnSpPr>
          <p:nvPr/>
        </p:nvCxnSpPr>
        <p:spPr>
          <a:xfrm rot="5400000">
            <a:off x="6627056" y="802481"/>
            <a:ext cx="216087" cy="96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nvGrpSpPr>
          <p:cNvPr id="9" name="Group 153"/>
          <p:cNvGrpSpPr/>
          <p:nvPr/>
        </p:nvGrpSpPr>
        <p:grpSpPr>
          <a:xfrm>
            <a:off x="7779641" y="3085066"/>
            <a:ext cx="762649" cy="639987"/>
            <a:chOff x="7416435" y="4264220"/>
            <a:chExt cx="762649" cy="639987"/>
          </a:xfrm>
        </p:grpSpPr>
        <p:sp>
          <p:nvSpPr>
            <p:cNvPr id="92" name="Data 91"/>
            <p:cNvSpPr/>
            <p:nvPr/>
          </p:nvSpPr>
          <p:spPr>
            <a:xfrm>
              <a:off x="7529760" y="4264220"/>
              <a:ext cx="582606" cy="594195"/>
            </a:xfrm>
            <a:prstGeom prst="flowChartInputOutpu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TextBox 103"/>
            <p:cNvSpPr txBox="1"/>
            <p:nvPr/>
          </p:nvSpPr>
          <p:spPr>
            <a:xfrm>
              <a:off x="7416435" y="4534875"/>
              <a:ext cx="762649" cy="369332"/>
            </a:xfrm>
            <a:prstGeom prst="rect">
              <a:avLst/>
            </a:prstGeom>
            <a:noFill/>
          </p:spPr>
          <p:txBody>
            <a:bodyPr wrap="none" rtlCol="0">
              <a:spAutoFit/>
            </a:bodyPr>
            <a:lstStyle/>
            <a:p>
              <a:pPr algn="ctr"/>
              <a:r>
                <a:rPr lang="en-US" dirty="0" smtClean="0"/>
                <a:t>Result</a:t>
              </a:r>
              <a:endParaRPr lang="en-US" dirty="0"/>
            </a:p>
          </p:txBody>
        </p:sp>
        <p:pic>
          <p:nvPicPr>
            <p:cNvPr id="152" name="Picture 151" descr="swfWorker.png"/>
            <p:cNvPicPr>
              <a:picLocks noChangeAspect="1"/>
            </p:cNvPicPr>
            <p:nvPr/>
          </p:nvPicPr>
          <p:blipFill>
            <a:blip r:embed="rId7" cstate="print"/>
            <a:stretch>
              <a:fillRect/>
            </a:stretch>
          </p:blipFill>
          <p:spPr>
            <a:xfrm>
              <a:off x="7673617" y="4342842"/>
              <a:ext cx="287715" cy="287715"/>
            </a:xfrm>
            <a:prstGeom prst="rect">
              <a:avLst/>
            </a:prstGeom>
          </p:spPr>
        </p:pic>
      </p:grpSp>
      <p:grpSp>
        <p:nvGrpSpPr>
          <p:cNvPr id="11" name="Group 163"/>
          <p:cNvGrpSpPr/>
          <p:nvPr/>
        </p:nvGrpSpPr>
        <p:grpSpPr>
          <a:xfrm>
            <a:off x="2225833" y="950320"/>
            <a:ext cx="762649" cy="639987"/>
            <a:chOff x="7416435" y="4264220"/>
            <a:chExt cx="762649" cy="639987"/>
          </a:xfrm>
        </p:grpSpPr>
        <p:sp>
          <p:nvSpPr>
            <p:cNvPr id="165" name="Data 164"/>
            <p:cNvSpPr/>
            <p:nvPr/>
          </p:nvSpPr>
          <p:spPr>
            <a:xfrm>
              <a:off x="7529760" y="4264220"/>
              <a:ext cx="582606" cy="594195"/>
            </a:xfrm>
            <a:prstGeom prst="flowChartInputOutpu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TextBox 165"/>
            <p:cNvSpPr txBox="1"/>
            <p:nvPr/>
          </p:nvSpPr>
          <p:spPr>
            <a:xfrm>
              <a:off x="7416435" y="4534875"/>
              <a:ext cx="762649" cy="369332"/>
            </a:xfrm>
            <a:prstGeom prst="rect">
              <a:avLst/>
            </a:prstGeom>
            <a:noFill/>
          </p:spPr>
          <p:txBody>
            <a:bodyPr wrap="none" rtlCol="0">
              <a:spAutoFit/>
            </a:bodyPr>
            <a:lstStyle/>
            <a:p>
              <a:pPr algn="ctr"/>
              <a:r>
                <a:rPr lang="en-US" dirty="0" smtClean="0"/>
                <a:t>Result</a:t>
              </a:r>
              <a:endParaRPr lang="en-US" dirty="0"/>
            </a:p>
          </p:txBody>
        </p:sp>
        <p:pic>
          <p:nvPicPr>
            <p:cNvPr id="167" name="Picture 166" descr="swfWorker.png"/>
            <p:cNvPicPr>
              <a:picLocks noChangeAspect="1"/>
            </p:cNvPicPr>
            <p:nvPr/>
          </p:nvPicPr>
          <p:blipFill>
            <a:blip r:embed="rId7" cstate="print"/>
            <a:stretch>
              <a:fillRect/>
            </a:stretch>
          </p:blipFill>
          <p:spPr>
            <a:xfrm>
              <a:off x="7673617" y="4342842"/>
              <a:ext cx="287715" cy="287715"/>
            </a:xfrm>
            <a:prstGeom prst="rect">
              <a:avLst/>
            </a:prstGeom>
          </p:spPr>
        </p:pic>
      </p:grpSp>
      <p:cxnSp>
        <p:nvCxnSpPr>
          <p:cNvPr id="96" name="Elbow Connector 95"/>
          <p:cNvCxnSpPr>
            <a:stCxn id="92" idx="1"/>
            <a:endCxn id="110" idx="6"/>
          </p:cNvCxnSpPr>
          <p:nvPr/>
        </p:nvCxnSpPr>
        <p:spPr>
          <a:xfrm rot="16200000" flipV="1">
            <a:off x="6976953" y="1877750"/>
            <a:ext cx="1588545" cy="8260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 name="Group 190"/>
          <p:cNvGrpSpPr/>
          <p:nvPr/>
        </p:nvGrpSpPr>
        <p:grpSpPr>
          <a:xfrm>
            <a:off x="5220836" y="1984324"/>
            <a:ext cx="984172" cy="1045258"/>
            <a:chOff x="5220836" y="1984324"/>
            <a:chExt cx="984172" cy="1045258"/>
          </a:xfrm>
        </p:grpSpPr>
        <p:grpSp>
          <p:nvGrpSpPr>
            <p:cNvPr id="13" name="Group 178"/>
            <p:cNvGrpSpPr/>
            <p:nvPr/>
          </p:nvGrpSpPr>
          <p:grpSpPr>
            <a:xfrm>
              <a:off x="5220836" y="1984324"/>
              <a:ext cx="984172" cy="1045258"/>
              <a:chOff x="5442224" y="1937720"/>
              <a:chExt cx="984172" cy="1045258"/>
            </a:xfrm>
          </p:grpSpPr>
          <p:sp>
            <p:nvSpPr>
              <p:cNvPr id="26" name="Oval 25"/>
              <p:cNvSpPr/>
              <p:nvPr/>
            </p:nvSpPr>
            <p:spPr>
              <a:xfrm>
                <a:off x="5442224" y="264142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442224" y="250068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442224" y="2359946"/>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442224" y="2219204"/>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442224" y="2078462"/>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5442224" y="1937720"/>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5" name="TextBox 184"/>
            <p:cNvSpPr txBox="1"/>
            <p:nvPr/>
          </p:nvSpPr>
          <p:spPr>
            <a:xfrm>
              <a:off x="5257870" y="2299370"/>
              <a:ext cx="910105" cy="646331"/>
            </a:xfrm>
            <a:prstGeom prst="rect">
              <a:avLst/>
            </a:prstGeom>
            <a:noFill/>
          </p:spPr>
          <p:txBody>
            <a:bodyPr wrap="square" rtlCol="0">
              <a:spAutoFit/>
            </a:bodyPr>
            <a:lstStyle/>
            <a:p>
              <a:pPr algn="ctr"/>
              <a:r>
                <a:rPr lang="en-US" dirty="0" smtClean="0"/>
                <a:t>Data</a:t>
              </a:r>
            </a:p>
            <a:p>
              <a:pPr algn="ctr"/>
              <a:r>
                <a:rPr lang="en-US" dirty="0" smtClean="0"/>
                <a:t>Store</a:t>
              </a:r>
              <a:endParaRPr lang="en-US" dirty="0"/>
            </a:p>
          </p:txBody>
        </p:sp>
      </p:grpSp>
      <p:pic>
        <p:nvPicPr>
          <p:cNvPr id="186" name="Picture 185" descr="Intel Xeon.jpg"/>
          <p:cNvPicPr>
            <a:picLocks noChangeAspect="1"/>
          </p:cNvPicPr>
          <p:nvPr/>
        </p:nvPicPr>
        <p:blipFill>
          <a:blip r:embed="rId8" cstate="print"/>
          <a:stretch>
            <a:fillRect/>
          </a:stretch>
        </p:blipFill>
        <p:spPr>
          <a:xfrm>
            <a:off x="5557216" y="4139784"/>
            <a:ext cx="382524" cy="464201"/>
          </a:xfrm>
          <a:prstGeom prst="rect">
            <a:avLst/>
          </a:prstGeom>
        </p:spPr>
      </p:pic>
      <p:pic>
        <p:nvPicPr>
          <p:cNvPr id="187" name="Picture 186"/>
          <p:cNvPicPr>
            <a:picLocks noChangeAspect="1"/>
          </p:cNvPicPr>
          <p:nvPr/>
        </p:nvPicPr>
        <p:blipFill>
          <a:blip r:embed="rId9" cstate="print"/>
          <a:stretch>
            <a:fillRect/>
          </a:stretch>
        </p:blipFill>
        <p:spPr>
          <a:xfrm>
            <a:off x="5557216" y="3695014"/>
            <a:ext cx="383279" cy="421607"/>
          </a:xfrm>
          <a:prstGeom prst="rect">
            <a:avLst/>
          </a:prstGeom>
          <a:effectLst>
            <a:outerShdw blurRad="50800" dist="38100" algn="r">
              <a:srgbClr val="000000">
                <a:alpha val="43000"/>
              </a:srgbClr>
            </a:outerShdw>
          </a:effectLst>
          <a:scene3d>
            <a:camera prst="obliqueBottomLeft">
              <a:rot lat="0" lon="0" rev="0"/>
            </a:camera>
            <a:lightRig rig="threePt" dir="t"/>
          </a:scene3d>
          <a:sp3d>
            <a:bevelT/>
          </a:sp3d>
        </p:spPr>
      </p:pic>
      <p:grpSp>
        <p:nvGrpSpPr>
          <p:cNvPr id="14" name="Group 204"/>
          <p:cNvGrpSpPr/>
          <p:nvPr/>
        </p:nvGrpSpPr>
        <p:grpSpPr>
          <a:xfrm>
            <a:off x="2333313" y="2598118"/>
            <a:ext cx="817271" cy="781812"/>
            <a:chOff x="2472315" y="3874011"/>
            <a:chExt cx="817271" cy="781812"/>
          </a:xfrm>
        </p:grpSpPr>
        <p:pic>
          <p:nvPicPr>
            <p:cNvPr id="198" name="Picture 197" descr="swf.png"/>
            <p:cNvPicPr>
              <a:picLocks/>
            </p:cNvPicPr>
            <p:nvPr/>
          </p:nvPicPr>
          <p:blipFill>
            <a:blip r:embed="rId10" cstate="print"/>
            <a:stretch>
              <a:fillRect/>
            </a:stretch>
          </p:blipFill>
          <p:spPr>
            <a:xfrm>
              <a:off x="2507774" y="3874011"/>
              <a:ext cx="781812" cy="781812"/>
            </a:xfrm>
            <a:prstGeom prst="rect">
              <a:avLst/>
            </a:prstGeom>
            <a:scene3d>
              <a:camera prst="orthographicFront"/>
              <a:lightRig rig="threePt" dir="t"/>
            </a:scene3d>
          </p:spPr>
        </p:pic>
        <p:sp>
          <p:nvSpPr>
            <p:cNvPr id="199" name="TextBox 198"/>
            <p:cNvSpPr txBox="1"/>
            <p:nvPr/>
          </p:nvSpPr>
          <p:spPr>
            <a:xfrm>
              <a:off x="2472315" y="4008095"/>
              <a:ext cx="806577" cy="400110"/>
            </a:xfrm>
            <a:prstGeom prst="rect">
              <a:avLst/>
            </a:prstGeom>
            <a:noFill/>
          </p:spPr>
          <p:txBody>
            <a:bodyPr wrap="square" rtlCol="0">
              <a:spAutoFit/>
            </a:bodyPr>
            <a:lstStyle/>
            <a:p>
              <a:pPr algn="ctr"/>
              <a:r>
                <a:rPr lang="en-US" sz="2000" dirty="0" smtClean="0"/>
                <a:t>PGE</a:t>
              </a:r>
              <a:endParaRPr lang="en-US" sz="2000" dirty="0"/>
            </a:p>
          </p:txBody>
        </p:sp>
      </p:grpSp>
      <p:grpSp>
        <p:nvGrpSpPr>
          <p:cNvPr id="15" name="Group 199"/>
          <p:cNvGrpSpPr/>
          <p:nvPr/>
        </p:nvGrpSpPr>
        <p:grpSpPr>
          <a:xfrm>
            <a:off x="6043464" y="3730520"/>
            <a:ext cx="1732788" cy="973836"/>
            <a:chOff x="5940495" y="3490238"/>
            <a:chExt cx="1732788" cy="973836"/>
          </a:xfrm>
        </p:grpSpPr>
        <p:sp>
          <p:nvSpPr>
            <p:cNvPr id="43" name="Predefined Process 42"/>
            <p:cNvSpPr/>
            <p:nvPr/>
          </p:nvSpPr>
          <p:spPr>
            <a:xfrm>
              <a:off x="5940495" y="3490238"/>
              <a:ext cx="1732788" cy="973836"/>
            </a:xfrm>
            <a:prstGeom prst="flowChartPredefinedProcess">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3" descr="swf.png"/>
            <p:cNvPicPr>
              <a:picLocks/>
            </p:cNvPicPr>
            <p:nvPr/>
          </p:nvPicPr>
          <p:blipFill>
            <a:blip r:embed="rId10" cstate="print"/>
            <a:stretch>
              <a:fillRect/>
            </a:stretch>
          </p:blipFill>
          <p:spPr>
            <a:xfrm>
              <a:off x="6439060" y="3551829"/>
              <a:ext cx="781812" cy="781812"/>
            </a:xfrm>
            <a:prstGeom prst="rect">
              <a:avLst/>
            </a:prstGeom>
            <a:scene3d>
              <a:camera prst="orthographicFront"/>
              <a:lightRig rig="threePt" dir="t"/>
            </a:scene3d>
          </p:spPr>
        </p:pic>
        <p:sp>
          <p:nvSpPr>
            <p:cNvPr id="45" name="TextBox 44"/>
            <p:cNvSpPr txBox="1"/>
            <p:nvPr/>
          </p:nvSpPr>
          <p:spPr>
            <a:xfrm>
              <a:off x="6403601" y="3685913"/>
              <a:ext cx="806577" cy="400110"/>
            </a:xfrm>
            <a:prstGeom prst="rect">
              <a:avLst/>
            </a:prstGeom>
            <a:noFill/>
          </p:spPr>
          <p:txBody>
            <a:bodyPr wrap="square" rtlCol="0">
              <a:spAutoFit/>
            </a:bodyPr>
            <a:lstStyle/>
            <a:p>
              <a:pPr algn="ctr"/>
              <a:r>
                <a:rPr lang="en-US" sz="2000" dirty="0" smtClean="0"/>
                <a:t>PGE</a:t>
              </a:r>
              <a:endParaRPr lang="en-US" sz="2000" dirty="0"/>
            </a:p>
          </p:txBody>
        </p:sp>
      </p:grpSp>
      <p:pic>
        <p:nvPicPr>
          <p:cNvPr id="210" name="Picture 209" descr="LED Monitor.png"/>
          <p:cNvPicPr>
            <a:picLocks noChangeAspect="1"/>
          </p:cNvPicPr>
          <p:nvPr/>
        </p:nvPicPr>
        <p:blipFill>
          <a:blip r:embed="rId11" cstate="print"/>
          <a:stretch>
            <a:fillRect/>
          </a:stretch>
        </p:blipFill>
        <p:spPr>
          <a:xfrm>
            <a:off x="1841155" y="676678"/>
            <a:ext cx="1549873" cy="1549873"/>
          </a:xfrm>
          <a:prstGeom prst="rect">
            <a:avLst/>
          </a:prstGeom>
        </p:spPr>
      </p:pic>
      <p:grpSp>
        <p:nvGrpSpPr>
          <p:cNvPr id="16" name="Group 214"/>
          <p:cNvGrpSpPr/>
          <p:nvPr/>
        </p:nvGrpSpPr>
        <p:grpSpPr>
          <a:xfrm>
            <a:off x="4185765" y="3774869"/>
            <a:ext cx="1035071" cy="1063636"/>
            <a:chOff x="4185765" y="3534587"/>
            <a:chExt cx="1035071" cy="1063636"/>
          </a:xfrm>
        </p:grpSpPr>
        <p:pic>
          <p:nvPicPr>
            <p:cNvPr id="216" name="Picture 215" descr="nssUser.png"/>
            <p:cNvPicPr>
              <a:picLocks noChangeAspect="1"/>
            </p:cNvPicPr>
            <p:nvPr/>
          </p:nvPicPr>
          <p:blipFill>
            <a:blip r:embed="rId4" cstate="print"/>
            <a:stretch>
              <a:fillRect/>
            </a:stretch>
          </p:blipFill>
          <p:spPr>
            <a:xfrm>
              <a:off x="4404850" y="3534587"/>
              <a:ext cx="596900" cy="800100"/>
            </a:xfrm>
            <a:prstGeom prst="rect">
              <a:avLst/>
            </a:prstGeom>
            <a:solidFill>
              <a:srgbClr val="4F6228"/>
            </a:solidFill>
          </p:spPr>
        </p:pic>
        <p:sp>
          <p:nvSpPr>
            <p:cNvPr id="217" name="TextBox 216"/>
            <p:cNvSpPr txBox="1"/>
            <p:nvPr/>
          </p:nvSpPr>
          <p:spPr>
            <a:xfrm>
              <a:off x="4185765" y="4228891"/>
              <a:ext cx="1035071" cy="369332"/>
            </a:xfrm>
            <a:prstGeom prst="rect">
              <a:avLst/>
            </a:prstGeom>
            <a:noFill/>
          </p:spPr>
          <p:txBody>
            <a:bodyPr wrap="none" rtlCol="0">
              <a:spAutoFit/>
            </a:bodyPr>
            <a:lstStyle/>
            <a:p>
              <a:pPr algn="ctr"/>
              <a:r>
                <a:rPr lang="en-US" dirty="0" smtClean="0"/>
                <a:t>Operator</a:t>
              </a:r>
              <a:endParaRPr lang="en-US" dirty="0"/>
            </a:p>
          </p:txBody>
        </p:sp>
      </p:grpSp>
      <p:sp>
        <p:nvSpPr>
          <p:cNvPr id="218" name="Rounded Rectangle 217"/>
          <p:cNvSpPr/>
          <p:nvPr/>
        </p:nvSpPr>
        <p:spPr>
          <a:xfrm>
            <a:off x="207658" y="1815418"/>
            <a:ext cx="762000" cy="266617"/>
          </a:xfrm>
          <a:prstGeom prst="roundRect">
            <a:avLst>
              <a:gd name="adj" fmla="val 50000"/>
            </a:avLst>
          </a:prstGeom>
          <a:solidFill>
            <a:srgbClr val="9BBB59"/>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a:r>
              <a:rPr lang="en-US" sz="1600" dirty="0" smtClean="0">
                <a:solidFill>
                  <a:schemeClr val="tx1"/>
                </a:solidFill>
              </a:rPr>
              <a:t>START</a:t>
            </a:r>
            <a:endParaRPr lang="en-US" sz="1600" dirty="0">
              <a:solidFill>
                <a:schemeClr val="tx1"/>
              </a:solidFill>
            </a:endParaRPr>
          </a:p>
        </p:txBody>
      </p:sp>
      <p:sp>
        <p:nvSpPr>
          <p:cNvPr id="219" name="Rounded Rectangle 218"/>
          <p:cNvSpPr/>
          <p:nvPr/>
        </p:nvSpPr>
        <p:spPr>
          <a:xfrm>
            <a:off x="1593620" y="941761"/>
            <a:ext cx="762000" cy="266617"/>
          </a:xfrm>
          <a:prstGeom prst="roundRect">
            <a:avLst>
              <a:gd name="adj" fmla="val 50000"/>
            </a:avLst>
          </a:prstGeom>
          <a:solidFill>
            <a:schemeClr val="accent2"/>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a:r>
              <a:rPr lang="en-US" dirty="0" smtClean="0">
                <a:solidFill>
                  <a:schemeClr val="tx1"/>
                </a:solidFill>
              </a:rPr>
              <a:t>END</a:t>
            </a:r>
            <a:endParaRPr lang="en-US" dirty="0">
              <a:solidFill>
                <a:schemeClr val="tx1"/>
              </a:solidFill>
            </a:endParaRPr>
          </a:p>
        </p:txBody>
      </p:sp>
      <p:grpSp>
        <p:nvGrpSpPr>
          <p:cNvPr id="17" name="Group 73"/>
          <p:cNvGrpSpPr/>
          <p:nvPr/>
        </p:nvGrpSpPr>
        <p:grpSpPr>
          <a:xfrm>
            <a:off x="1578515" y="3828048"/>
            <a:ext cx="1107996" cy="1013773"/>
            <a:chOff x="2079468" y="3159609"/>
            <a:chExt cx="1107996" cy="1013773"/>
          </a:xfrm>
        </p:grpSpPr>
        <p:pic>
          <p:nvPicPr>
            <p:cNvPr id="221" name="Picture 220" descr="nssUsers.png"/>
            <p:cNvPicPr>
              <a:picLocks noChangeAspect="1"/>
            </p:cNvPicPr>
            <p:nvPr/>
          </p:nvPicPr>
          <p:blipFill>
            <a:blip r:embed="rId12" cstate="print"/>
            <a:stretch>
              <a:fillRect/>
            </a:stretch>
          </p:blipFill>
          <p:spPr>
            <a:xfrm>
              <a:off x="2218494" y="3159609"/>
              <a:ext cx="850900" cy="749300"/>
            </a:xfrm>
            <a:prstGeom prst="rect">
              <a:avLst/>
            </a:prstGeom>
            <a:solidFill>
              <a:schemeClr val="tx2"/>
            </a:solidFill>
          </p:spPr>
        </p:pic>
        <p:sp>
          <p:nvSpPr>
            <p:cNvPr id="222" name="TextBox 221"/>
            <p:cNvSpPr txBox="1"/>
            <p:nvPr/>
          </p:nvSpPr>
          <p:spPr>
            <a:xfrm>
              <a:off x="2079468" y="3804050"/>
              <a:ext cx="1107996" cy="369332"/>
            </a:xfrm>
            <a:prstGeom prst="rect">
              <a:avLst/>
            </a:prstGeom>
            <a:noFill/>
          </p:spPr>
          <p:txBody>
            <a:bodyPr wrap="none" rtlCol="0">
              <a:spAutoFit/>
            </a:bodyPr>
            <a:lstStyle/>
            <a:p>
              <a:pPr algn="ctr"/>
              <a:r>
                <a:rPr lang="en-US" dirty="0" smtClean="0"/>
                <a:t>Staff / AIT</a:t>
              </a:r>
              <a:endParaRPr lang="en-US" dirty="0"/>
            </a:p>
          </p:txBody>
        </p:sp>
      </p:grpSp>
      <p:cxnSp>
        <p:nvCxnSpPr>
          <p:cNvPr id="223" name="Straight Arrow Connector 222"/>
          <p:cNvCxnSpPr/>
          <p:nvPr/>
        </p:nvCxnSpPr>
        <p:spPr>
          <a:xfrm flipV="1">
            <a:off x="2045382" y="3353221"/>
            <a:ext cx="440126" cy="409626"/>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85" name="Title 84"/>
          <p:cNvSpPr>
            <a:spLocks noGrp="1"/>
          </p:cNvSpPr>
          <p:nvPr>
            <p:ph type="title"/>
          </p:nvPr>
        </p:nvSpPr>
        <p:spPr/>
        <p:txBody>
          <a:bodyPr>
            <a:normAutofit fontScale="90000"/>
          </a:bodyPr>
          <a:lstStyle/>
          <a:p>
            <a:r>
              <a:rPr lang="en-US" dirty="0" smtClean="0"/>
              <a:t>Overview:</a:t>
            </a:r>
            <a:br>
              <a:rPr lang="en-US" dirty="0" smtClean="0"/>
            </a:br>
            <a:r>
              <a:rPr lang="en-US" dirty="0" smtClean="0"/>
              <a:t>IPS</a:t>
            </a:r>
            <a:endParaRPr lang="en-US" dirty="0"/>
          </a:p>
        </p:txBody>
      </p:sp>
      <p:sp>
        <p:nvSpPr>
          <p:cNvPr id="19" name="Date Placeholder 18"/>
          <p:cNvSpPr>
            <a:spLocks noGrp="1"/>
          </p:cNvSpPr>
          <p:nvPr>
            <p:ph type="dt" sz="half" idx="2"/>
          </p:nvPr>
        </p:nvSpPr>
        <p:spPr/>
        <p:txBody>
          <a:bodyPr/>
          <a:lstStyle/>
          <a:p>
            <a:r>
              <a:rPr lang="en-US" smtClean="0"/>
              <a:t>27 Feb 2013</a:t>
            </a:r>
            <a:endParaRPr lang="en-US" dirty="0"/>
          </a:p>
        </p:txBody>
      </p:sp>
      <p:sp>
        <p:nvSpPr>
          <p:cNvPr id="20" name="Footer Placeholder 19"/>
          <p:cNvSpPr>
            <a:spLocks noGrp="1"/>
          </p:cNvSpPr>
          <p:nvPr>
            <p:ph type="ftr" sz="quarter" idx="3"/>
          </p:nvPr>
        </p:nvSpPr>
        <p:spPr/>
        <p:txBody>
          <a:bodyPr/>
          <a:lstStyle/>
          <a:p>
            <a:r>
              <a:rPr lang="en-US" dirty="0" smtClean="0"/>
              <a:t>OODT for JPSS: ApacheCon NA</a:t>
            </a:r>
            <a:endParaRPr lang="en-US" dirty="0"/>
          </a:p>
        </p:txBody>
      </p:sp>
      <p:sp>
        <p:nvSpPr>
          <p:cNvPr id="22" name="Slide Number Placeholder 21"/>
          <p:cNvSpPr>
            <a:spLocks noGrp="1"/>
          </p:cNvSpPr>
          <p:nvPr>
            <p:ph type="sldNum" sz="quarter" idx="4"/>
          </p:nvPr>
        </p:nvSpPr>
        <p:spPr/>
        <p:txBody>
          <a:bodyPr/>
          <a:lstStyle/>
          <a:p>
            <a:fld id="{5E15A0E1-CD38-AF44-9B41-271F094C65D8}" type="slidenum">
              <a:rPr lang="en-US" smtClean="0"/>
              <a:t>11</a:t>
            </a:fld>
            <a:endParaRPr lang="en-US"/>
          </a:p>
        </p:txBody>
      </p:sp>
    </p:spTree>
    <p:extLst>
      <p:ext uri="{BB962C8B-B14F-4D97-AF65-F5344CB8AC3E}">
        <p14:creationId xmlns:p14="http://schemas.microsoft.com/office/powerpoint/2010/main" val="40844931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0" y="5486400"/>
            <a:ext cx="3700127" cy="923330"/>
          </a:xfrm>
          <a:prstGeom prst="rect">
            <a:avLst/>
          </a:prstGeom>
          <a:noFill/>
        </p:spPr>
        <p:txBody>
          <a:bodyPr wrap="none" rtlCol="0">
            <a:spAutoFit/>
          </a:bodyPr>
          <a:lstStyle/>
          <a:p>
            <a:r>
              <a:rPr lang="en-US" dirty="0" smtClean="0"/>
              <a:t>Local </a:t>
            </a:r>
          </a:p>
          <a:p>
            <a:r>
              <a:rPr lang="en-US" dirty="0" smtClean="0"/>
              <a:t>Computing</a:t>
            </a:r>
          </a:p>
          <a:p>
            <a:r>
              <a:rPr lang="en-US" dirty="0" smtClean="0"/>
              <a:t>Facility (LCF) Investigator Workstation</a:t>
            </a:r>
            <a:endParaRPr lang="en-US" dirty="0"/>
          </a:p>
        </p:txBody>
      </p:sp>
      <p:sp>
        <p:nvSpPr>
          <p:cNvPr id="49" name="Cloud 48"/>
          <p:cNvSpPr/>
          <p:nvPr/>
        </p:nvSpPr>
        <p:spPr>
          <a:xfrm>
            <a:off x="1190967" y="-348111"/>
            <a:ext cx="8492294" cy="4855027"/>
          </a:xfrm>
          <a:prstGeom prst="cloud">
            <a:avLst/>
          </a:prstGeom>
          <a:ln/>
          <a:effectLst>
            <a:glow rad="139700">
              <a:schemeClr val="accent1">
                <a:alpha val="75000"/>
              </a:schemeClr>
            </a:glow>
            <a:outerShdw blurRad="40000" dist="23000" dir="5400000" rotWithShape="0">
              <a:srgbClr val="000000">
                <a:alpha val="35000"/>
              </a:srgbClr>
            </a:outerShdw>
          </a:effectLst>
          <a:scene3d>
            <a:camera prst="obliqueTopRigh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4" name="TextBox 73"/>
          <p:cNvSpPr txBox="1"/>
          <p:nvPr/>
        </p:nvSpPr>
        <p:spPr>
          <a:xfrm>
            <a:off x="5372832" y="1195462"/>
            <a:ext cx="1316849" cy="923330"/>
          </a:xfrm>
          <a:prstGeom prst="rect">
            <a:avLst/>
          </a:prstGeom>
          <a:noFill/>
          <a:scene3d>
            <a:camera prst="orthographicFront">
              <a:rot lat="0" lon="0" rev="0"/>
            </a:camera>
            <a:lightRig rig="threePt" dir="t"/>
          </a:scene3d>
        </p:spPr>
        <p:txBody>
          <a:bodyPr wrap="none" rtlCol="0">
            <a:spAutoFit/>
          </a:bodyPr>
          <a:lstStyle/>
          <a:p>
            <a:pPr algn="ctr"/>
            <a:r>
              <a:rPr lang="en-US" dirty="0" smtClean="0">
                <a:solidFill>
                  <a:srgbClr val="000000"/>
                </a:solidFill>
              </a:rPr>
              <a:t>Mission and</a:t>
            </a:r>
          </a:p>
          <a:p>
            <a:pPr algn="ctr"/>
            <a:r>
              <a:rPr lang="en-US" dirty="0" smtClean="0">
                <a:solidFill>
                  <a:srgbClr val="000000"/>
                </a:solidFill>
              </a:rPr>
              <a:t>Correlative</a:t>
            </a:r>
          </a:p>
          <a:p>
            <a:pPr algn="ctr"/>
            <a:r>
              <a:rPr lang="en-US" dirty="0" smtClean="0">
                <a:solidFill>
                  <a:srgbClr val="000000"/>
                </a:solidFill>
              </a:rPr>
              <a:t>Data</a:t>
            </a:r>
            <a:endParaRPr lang="en-US" dirty="0">
              <a:solidFill>
                <a:srgbClr val="000000"/>
              </a:solidFill>
            </a:endParaRPr>
          </a:p>
        </p:txBody>
      </p:sp>
      <p:sp>
        <p:nvSpPr>
          <p:cNvPr id="79" name="TextBox 78"/>
          <p:cNvSpPr txBox="1"/>
          <p:nvPr/>
        </p:nvSpPr>
        <p:spPr>
          <a:xfrm>
            <a:off x="7193085" y="1805061"/>
            <a:ext cx="1742221" cy="369332"/>
          </a:xfrm>
          <a:prstGeom prst="rect">
            <a:avLst/>
          </a:prstGeom>
          <a:noFill/>
        </p:spPr>
        <p:txBody>
          <a:bodyPr wrap="none" rtlCol="0">
            <a:spAutoFit/>
          </a:bodyPr>
          <a:lstStyle/>
          <a:p>
            <a:pPr algn="ctr"/>
            <a:r>
              <a:rPr lang="en-US" dirty="0" smtClean="0"/>
              <a:t>Data Center CPU</a:t>
            </a:r>
          </a:p>
        </p:txBody>
      </p:sp>
      <p:sp>
        <p:nvSpPr>
          <p:cNvPr id="80" name="TextBox 79"/>
          <p:cNvSpPr txBox="1"/>
          <p:nvPr/>
        </p:nvSpPr>
        <p:spPr>
          <a:xfrm>
            <a:off x="1600200" y="2209800"/>
            <a:ext cx="2706064" cy="954107"/>
          </a:xfrm>
          <a:prstGeom prst="rect">
            <a:avLst/>
          </a:prstGeom>
          <a:noFill/>
          <a:scene3d>
            <a:camera prst="orthographicFront">
              <a:rot lat="0" lon="0" rev="21000000"/>
            </a:camera>
            <a:lightRig rig="threePt" dir="t"/>
          </a:scene3d>
        </p:spPr>
        <p:txBody>
          <a:bodyPr wrap="none" rtlCol="0">
            <a:spAutoFit/>
          </a:bodyPr>
          <a:lstStyle/>
          <a:p>
            <a:pPr algn="ctr"/>
            <a:r>
              <a:rPr lang="en-US" sz="1400" dirty="0"/>
              <a:t>u</a:t>
            </a:r>
            <a:r>
              <a:rPr lang="en-US" sz="1400" dirty="0" smtClean="0"/>
              <a:t>ser and shared workspaces</a:t>
            </a:r>
          </a:p>
          <a:p>
            <a:pPr algn="ctr"/>
            <a:r>
              <a:rPr lang="en-US" sz="1400" dirty="0"/>
              <a:t>u</a:t>
            </a:r>
            <a:r>
              <a:rPr lang="en-US" sz="1400" dirty="0" smtClean="0"/>
              <a:t>ser and GRAVITE applications</a:t>
            </a:r>
          </a:p>
          <a:p>
            <a:pPr algn="ctr"/>
            <a:r>
              <a:rPr lang="en-US" sz="1400" dirty="0"/>
              <a:t>l</a:t>
            </a:r>
            <a:r>
              <a:rPr lang="en-US" sz="1400" dirty="0" smtClean="0"/>
              <a:t>ibraries, compilers, COTS, </a:t>
            </a:r>
          </a:p>
          <a:p>
            <a:pPr algn="ctr"/>
            <a:r>
              <a:rPr lang="en-US" sz="1400" dirty="0" smtClean="0"/>
              <a:t>GOTS, ADL, etc</a:t>
            </a:r>
          </a:p>
        </p:txBody>
      </p:sp>
      <p:pic>
        <p:nvPicPr>
          <p:cNvPr id="84" name="Picture 83"/>
          <p:cNvPicPr>
            <a:picLocks noChangeAspect="1"/>
          </p:cNvPicPr>
          <p:nvPr/>
        </p:nvPicPr>
        <p:blipFill>
          <a:blip r:embed="rId3" cstate="print"/>
          <a:stretch>
            <a:fillRect/>
          </a:stretch>
        </p:blipFill>
        <p:spPr>
          <a:xfrm rot="891921">
            <a:off x="5367518" y="2152639"/>
            <a:ext cx="581151" cy="639267"/>
          </a:xfrm>
          <a:prstGeom prst="rect">
            <a:avLst/>
          </a:prstGeom>
          <a:effectLst>
            <a:outerShdw blurRad="50800" dist="38100" algn="r">
              <a:srgbClr val="000000">
                <a:alpha val="43000"/>
              </a:srgbClr>
            </a:outerShdw>
          </a:effectLst>
          <a:scene3d>
            <a:camera prst="obliqueBottomLeft">
              <a:rot lat="0" lon="0" rev="0"/>
            </a:camera>
            <a:lightRig rig="threePt" dir="t"/>
          </a:scene3d>
          <a:sp3d>
            <a:bevelT/>
          </a:sp3d>
        </p:spPr>
      </p:pic>
      <p:pic>
        <p:nvPicPr>
          <p:cNvPr id="85" name="Picture 84"/>
          <p:cNvPicPr>
            <a:picLocks noChangeAspect="1"/>
          </p:cNvPicPr>
          <p:nvPr/>
        </p:nvPicPr>
        <p:blipFill>
          <a:blip r:embed="rId4" cstate="print"/>
          <a:stretch>
            <a:fillRect/>
          </a:stretch>
        </p:blipFill>
        <p:spPr>
          <a:xfrm rot="1081659">
            <a:off x="6084563" y="2112565"/>
            <a:ext cx="1382406" cy="1130269"/>
          </a:xfrm>
          <a:prstGeom prst="rect">
            <a:avLst/>
          </a:prstGeom>
        </p:spPr>
      </p:pic>
      <p:sp>
        <p:nvSpPr>
          <p:cNvPr id="86" name="TextBox 85"/>
          <p:cNvSpPr txBox="1"/>
          <p:nvPr/>
        </p:nvSpPr>
        <p:spPr>
          <a:xfrm rot="1072339">
            <a:off x="6211030" y="2949811"/>
            <a:ext cx="739543" cy="369332"/>
          </a:xfrm>
          <a:prstGeom prst="rect">
            <a:avLst/>
          </a:prstGeom>
          <a:noFill/>
        </p:spPr>
        <p:txBody>
          <a:bodyPr wrap="none" rtlCol="0">
            <a:spAutoFit/>
          </a:bodyPr>
          <a:lstStyle/>
          <a:p>
            <a:pPr algn="ctr"/>
            <a:r>
              <a:rPr lang="en-US" dirty="0" smtClean="0"/>
              <a:t>Portal</a:t>
            </a:r>
          </a:p>
        </p:txBody>
      </p:sp>
      <p:sp>
        <p:nvSpPr>
          <p:cNvPr id="12" name="Lightning Bolt 11"/>
          <p:cNvSpPr/>
          <p:nvPr/>
        </p:nvSpPr>
        <p:spPr>
          <a:xfrm flipV="1">
            <a:off x="1156644" y="2835034"/>
            <a:ext cx="5012113" cy="2052605"/>
          </a:xfrm>
          <a:prstGeom prst="lightningBolt">
            <a:avLst/>
          </a:prstGeom>
          <a:solidFill>
            <a:schemeClr val="accent2"/>
          </a:solidFill>
          <a:scene3d>
            <a:camera prst="perspectiveFront" fov="270000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Intel Xeon.jpg"/>
          <p:cNvPicPr>
            <a:picLocks noChangeAspect="1"/>
          </p:cNvPicPr>
          <p:nvPr/>
        </p:nvPicPr>
        <p:blipFill>
          <a:blip r:embed="rId5" cstate="print"/>
          <a:stretch>
            <a:fillRect/>
          </a:stretch>
        </p:blipFill>
        <p:spPr>
          <a:xfrm>
            <a:off x="7350727" y="329656"/>
            <a:ext cx="713466" cy="865805"/>
          </a:xfrm>
          <a:prstGeom prst="rect">
            <a:avLst/>
          </a:prstGeom>
        </p:spPr>
      </p:pic>
      <p:pic>
        <p:nvPicPr>
          <p:cNvPr id="68" name="Picture 67" descr="Intel Xeon.jpg"/>
          <p:cNvPicPr>
            <a:picLocks noChangeAspect="1"/>
          </p:cNvPicPr>
          <p:nvPr/>
        </p:nvPicPr>
        <p:blipFill>
          <a:blip r:embed="rId5" cstate="print"/>
          <a:stretch>
            <a:fillRect/>
          </a:stretch>
        </p:blipFill>
        <p:spPr>
          <a:xfrm>
            <a:off x="7503127" y="482056"/>
            <a:ext cx="713466" cy="865805"/>
          </a:xfrm>
          <a:prstGeom prst="rect">
            <a:avLst/>
          </a:prstGeom>
        </p:spPr>
      </p:pic>
      <p:pic>
        <p:nvPicPr>
          <p:cNvPr id="69" name="Picture 68" descr="Intel Xeon.jpg"/>
          <p:cNvPicPr>
            <a:picLocks noChangeAspect="1"/>
          </p:cNvPicPr>
          <p:nvPr/>
        </p:nvPicPr>
        <p:blipFill>
          <a:blip r:embed="rId5" cstate="print"/>
          <a:stretch>
            <a:fillRect/>
          </a:stretch>
        </p:blipFill>
        <p:spPr>
          <a:xfrm>
            <a:off x="7655527" y="634456"/>
            <a:ext cx="713466" cy="865805"/>
          </a:xfrm>
          <a:prstGeom prst="rect">
            <a:avLst/>
          </a:prstGeom>
        </p:spPr>
      </p:pic>
      <p:pic>
        <p:nvPicPr>
          <p:cNvPr id="70" name="Picture 69" descr="Intel Xeon.jpg"/>
          <p:cNvPicPr>
            <a:picLocks noChangeAspect="1"/>
          </p:cNvPicPr>
          <p:nvPr/>
        </p:nvPicPr>
        <p:blipFill>
          <a:blip r:embed="rId5" cstate="print"/>
          <a:stretch>
            <a:fillRect/>
          </a:stretch>
        </p:blipFill>
        <p:spPr>
          <a:xfrm>
            <a:off x="7807927" y="786856"/>
            <a:ext cx="713466" cy="865805"/>
          </a:xfrm>
          <a:prstGeom prst="rect">
            <a:avLst/>
          </a:prstGeom>
        </p:spPr>
      </p:pic>
      <p:pic>
        <p:nvPicPr>
          <p:cNvPr id="71" name="Picture 70" descr="Intel Xeon.jpg"/>
          <p:cNvPicPr>
            <a:picLocks noChangeAspect="1"/>
          </p:cNvPicPr>
          <p:nvPr/>
        </p:nvPicPr>
        <p:blipFill>
          <a:blip r:embed="rId5" cstate="print"/>
          <a:stretch>
            <a:fillRect/>
          </a:stretch>
        </p:blipFill>
        <p:spPr>
          <a:xfrm>
            <a:off x="7960327" y="939256"/>
            <a:ext cx="713466" cy="865805"/>
          </a:xfrm>
          <a:prstGeom prst="rect">
            <a:avLst/>
          </a:prstGeom>
        </p:spPr>
      </p:pic>
      <p:grpSp>
        <p:nvGrpSpPr>
          <p:cNvPr id="2" name="Group 178"/>
          <p:cNvGrpSpPr/>
          <p:nvPr/>
        </p:nvGrpSpPr>
        <p:grpSpPr>
          <a:xfrm>
            <a:off x="5541093" y="133328"/>
            <a:ext cx="984172" cy="1045258"/>
            <a:chOff x="5442224" y="1937720"/>
            <a:chExt cx="984172" cy="1045258"/>
          </a:xfrm>
        </p:grpSpPr>
        <p:sp>
          <p:nvSpPr>
            <p:cNvPr id="48" name="Oval 47"/>
            <p:cNvSpPr/>
            <p:nvPr/>
          </p:nvSpPr>
          <p:spPr>
            <a:xfrm>
              <a:off x="5442224" y="264142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5442224" y="250068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5442224" y="2359946"/>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5442224" y="2219204"/>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442224" y="2078462"/>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442224" y="1937720"/>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TextBox 46"/>
          <p:cNvSpPr txBox="1"/>
          <p:nvPr/>
        </p:nvSpPr>
        <p:spPr>
          <a:xfrm>
            <a:off x="5578127" y="448374"/>
            <a:ext cx="910105" cy="646331"/>
          </a:xfrm>
          <a:prstGeom prst="rect">
            <a:avLst/>
          </a:prstGeom>
          <a:noFill/>
        </p:spPr>
        <p:txBody>
          <a:bodyPr wrap="square" rtlCol="0">
            <a:spAutoFit/>
          </a:bodyPr>
          <a:lstStyle/>
          <a:p>
            <a:pPr algn="ctr"/>
            <a:r>
              <a:rPr lang="en-US" dirty="0" smtClean="0"/>
              <a:t>Data</a:t>
            </a:r>
          </a:p>
          <a:p>
            <a:pPr algn="ctr"/>
            <a:r>
              <a:rPr lang="en-US" dirty="0" smtClean="0"/>
              <a:t>Store</a:t>
            </a:r>
            <a:endParaRPr lang="en-US" dirty="0"/>
          </a:p>
        </p:txBody>
      </p:sp>
      <p:pic>
        <p:nvPicPr>
          <p:cNvPr id="112" name="Picture 3"/>
          <p:cNvPicPr>
            <a:picLocks noChangeAspect="1"/>
          </p:cNvPicPr>
          <p:nvPr/>
        </p:nvPicPr>
        <p:blipFill>
          <a:blip r:embed="rId6" cstate="print">
            <a:lum bright="-35000" contrast="43000"/>
          </a:blip>
          <a:stretch>
            <a:fillRect/>
          </a:stretch>
        </p:blipFill>
        <p:spPr>
          <a:xfrm rot="595638">
            <a:off x="3810449" y="1676386"/>
            <a:ext cx="949734" cy="949734"/>
          </a:xfrm>
          <a:prstGeom prst="rect">
            <a:avLst/>
          </a:prstGeom>
        </p:spPr>
      </p:pic>
      <p:pic>
        <p:nvPicPr>
          <p:cNvPr id="113" name="Picture 112" descr="X.png"/>
          <p:cNvPicPr>
            <a:picLocks noChangeAspect="1"/>
          </p:cNvPicPr>
          <p:nvPr/>
        </p:nvPicPr>
        <p:blipFill>
          <a:blip r:embed="rId7" cstate="print">
            <a:lum bright="-35000" contrast="43000"/>
          </a:blip>
          <a:stretch>
            <a:fillRect/>
          </a:stretch>
        </p:blipFill>
        <p:spPr>
          <a:xfrm rot="595638">
            <a:off x="3927815" y="1972723"/>
            <a:ext cx="351491" cy="540756"/>
          </a:xfrm>
          <a:prstGeom prst="rect">
            <a:avLst/>
          </a:prstGeom>
        </p:spPr>
      </p:pic>
      <p:pic>
        <p:nvPicPr>
          <p:cNvPr id="110" name="Picture 109"/>
          <p:cNvPicPr>
            <a:picLocks noChangeAspect="1"/>
          </p:cNvPicPr>
          <p:nvPr/>
        </p:nvPicPr>
        <p:blipFill>
          <a:blip r:embed="rId6" cstate="print">
            <a:lum bright="-35000" contrast="43000"/>
          </a:blip>
          <a:stretch>
            <a:fillRect/>
          </a:stretch>
        </p:blipFill>
        <p:spPr>
          <a:xfrm rot="595638">
            <a:off x="1743832" y="1205659"/>
            <a:ext cx="949734" cy="949734"/>
          </a:xfrm>
          <a:prstGeom prst="rect">
            <a:avLst/>
          </a:prstGeom>
        </p:spPr>
      </p:pic>
      <p:pic>
        <p:nvPicPr>
          <p:cNvPr id="111" name="Picture 5" descr="nssUser.png"/>
          <p:cNvPicPr>
            <a:picLocks noChangeAspect="1"/>
          </p:cNvPicPr>
          <p:nvPr/>
        </p:nvPicPr>
        <p:blipFill>
          <a:blip r:embed="rId8" cstate="print">
            <a:lum bright="-35000" contrast="43000"/>
          </a:blip>
          <a:stretch>
            <a:fillRect/>
          </a:stretch>
        </p:blipFill>
        <p:spPr>
          <a:xfrm rot="595638">
            <a:off x="1868867" y="1508111"/>
            <a:ext cx="304179" cy="407730"/>
          </a:xfrm>
          <a:prstGeom prst="rect">
            <a:avLst/>
          </a:prstGeom>
          <a:solidFill>
            <a:schemeClr val="tx2"/>
          </a:solidFill>
        </p:spPr>
      </p:pic>
      <p:pic>
        <p:nvPicPr>
          <p:cNvPr id="108" name="Picture 107"/>
          <p:cNvPicPr>
            <a:picLocks noChangeAspect="1"/>
          </p:cNvPicPr>
          <p:nvPr/>
        </p:nvPicPr>
        <p:blipFill>
          <a:blip r:embed="rId6" cstate="print">
            <a:lum bright="-35000" contrast="43000"/>
          </a:blip>
          <a:stretch>
            <a:fillRect/>
          </a:stretch>
        </p:blipFill>
        <p:spPr>
          <a:xfrm rot="595638">
            <a:off x="3652000" y="827633"/>
            <a:ext cx="949734" cy="949734"/>
          </a:xfrm>
          <a:prstGeom prst="rect">
            <a:avLst/>
          </a:prstGeom>
        </p:spPr>
      </p:pic>
      <p:pic>
        <p:nvPicPr>
          <p:cNvPr id="109" name="Picture 108" descr="DynamicIconV2.png"/>
          <p:cNvPicPr>
            <a:picLocks noChangeAspect="1"/>
          </p:cNvPicPr>
          <p:nvPr/>
        </p:nvPicPr>
        <p:blipFill>
          <a:blip r:embed="rId9" cstate="print">
            <a:lum bright="-35000" contrast="43000"/>
          </a:blip>
          <a:stretch>
            <a:fillRect/>
          </a:stretch>
        </p:blipFill>
        <p:spPr>
          <a:xfrm rot="595638">
            <a:off x="3786516" y="1124935"/>
            <a:ext cx="339775" cy="407730"/>
          </a:xfrm>
          <a:prstGeom prst="rect">
            <a:avLst/>
          </a:prstGeom>
        </p:spPr>
      </p:pic>
      <p:pic>
        <p:nvPicPr>
          <p:cNvPr id="106" name="Picture 105"/>
          <p:cNvPicPr>
            <a:picLocks noChangeAspect="1"/>
          </p:cNvPicPr>
          <p:nvPr/>
        </p:nvPicPr>
        <p:blipFill>
          <a:blip r:embed="rId6" cstate="print">
            <a:lum bright="-35000" contrast="43000"/>
          </a:blip>
          <a:stretch>
            <a:fillRect/>
          </a:stretch>
        </p:blipFill>
        <p:spPr>
          <a:xfrm rot="595638">
            <a:off x="3848420" y="106411"/>
            <a:ext cx="949734" cy="949734"/>
          </a:xfrm>
          <a:prstGeom prst="rect">
            <a:avLst/>
          </a:prstGeom>
        </p:spPr>
      </p:pic>
      <p:pic>
        <p:nvPicPr>
          <p:cNvPr id="107" name="Picture 106" descr="FileCabinet.png"/>
          <p:cNvPicPr>
            <a:picLocks noChangeAspect="1"/>
          </p:cNvPicPr>
          <p:nvPr/>
        </p:nvPicPr>
        <p:blipFill>
          <a:blip r:embed="rId10" cstate="print">
            <a:lum bright="-35000" contrast="43000"/>
          </a:blip>
          <a:stretch>
            <a:fillRect/>
          </a:stretch>
        </p:blipFill>
        <p:spPr>
          <a:xfrm rot="595638">
            <a:off x="3940604" y="435527"/>
            <a:ext cx="339775" cy="407730"/>
          </a:xfrm>
          <a:prstGeom prst="rect">
            <a:avLst/>
          </a:prstGeom>
        </p:spPr>
      </p:pic>
      <p:pic>
        <p:nvPicPr>
          <p:cNvPr id="101" name="Picture 100"/>
          <p:cNvPicPr>
            <a:picLocks noChangeAspect="1"/>
          </p:cNvPicPr>
          <p:nvPr/>
        </p:nvPicPr>
        <p:blipFill>
          <a:blip r:embed="rId6" cstate="print">
            <a:lum bright="-35000" contrast="43000"/>
          </a:blip>
          <a:stretch>
            <a:fillRect/>
          </a:stretch>
        </p:blipFill>
        <p:spPr>
          <a:xfrm rot="595638">
            <a:off x="2593971" y="510866"/>
            <a:ext cx="949734" cy="949734"/>
          </a:xfrm>
          <a:prstGeom prst="rect">
            <a:avLst/>
          </a:prstGeom>
        </p:spPr>
      </p:pic>
      <p:grpSp>
        <p:nvGrpSpPr>
          <p:cNvPr id="3" name="Group 43"/>
          <p:cNvGrpSpPr/>
          <p:nvPr/>
        </p:nvGrpSpPr>
        <p:grpSpPr>
          <a:xfrm rot="595638">
            <a:off x="2597169" y="849137"/>
            <a:ext cx="898749" cy="450258"/>
            <a:chOff x="5038994" y="4924241"/>
            <a:chExt cx="1266462" cy="634476"/>
          </a:xfrm>
        </p:grpSpPr>
        <p:pic>
          <p:nvPicPr>
            <p:cNvPr id="103" name="Picture 102" descr="IDL.png"/>
            <p:cNvPicPr>
              <a:picLocks noChangeAspect="1"/>
            </p:cNvPicPr>
            <p:nvPr/>
          </p:nvPicPr>
          <p:blipFill>
            <a:blip r:embed="rId11" cstate="print">
              <a:lum bright="-35000" contrast="43000"/>
            </a:blip>
            <a:stretch>
              <a:fillRect/>
            </a:stretch>
          </p:blipFill>
          <p:spPr>
            <a:xfrm>
              <a:off x="5467256" y="4924241"/>
              <a:ext cx="838200" cy="254000"/>
            </a:xfrm>
            <a:prstGeom prst="rect">
              <a:avLst/>
            </a:prstGeom>
          </p:spPr>
        </p:pic>
        <p:pic>
          <p:nvPicPr>
            <p:cNvPr id="104" name="Picture 103" descr="matlab.png"/>
            <p:cNvPicPr>
              <a:picLocks noChangeAspect="1"/>
            </p:cNvPicPr>
            <p:nvPr/>
          </p:nvPicPr>
          <p:blipFill>
            <a:blip r:embed="rId12" cstate="print">
              <a:lum bright="-35000" contrast="43000"/>
            </a:blip>
            <a:stretch>
              <a:fillRect/>
            </a:stretch>
          </p:blipFill>
          <p:spPr>
            <a:xfrm>
              <a:off x="5038994" y="4924241"/>
              <a:ext cx="621542" cy="574548"/>
            </a:xfrm>
            <a:prstGeom prst="rect">
              <a:avLst/>
            </a:prstGeom>
          </p:spPr>
        </p:pic>
        <p:sp>
          <p:nvSpPr>
            <p:cNvPr id="105" name="TextBox 104"/>
            <p:cNvSpPr txBox="1"/>
            <p:nvPr/>
          </p:nvSpPr>
          <p:spPr>
            <a:xfrm>
              <a:off x="5705896" y="5189385"/>
              <a:ext cx="528661" cy="369332"/>
            </a:xfrm>
            <a:prstGeom prst="rect">
              <a:avLst/>
            </a:prstGeom>
            <a:noFill/>
          </p:spPr>
          <p:txBody>
            <a:bodyPr wrap="none" rtlCol="0">
              <a:spAutoFit/>
            </a:bodyPr>
            <a:lstStyle/>
            <a:p>
              <a:r>
                <a:rPr lang="en-US" dirty="0" smtClean="0"/>
                <a:t>etc.</a:t>
              </a:r>
              <a:endParaRPr lang="en-US" dirty="0"/>
            </a:p>
          </p:txBody>
        </p:sp>
      </p:grpSp>
      <p:pic>
        <p:nvPicPr>
          <p:cNvPr id="90" name="Picture 89"/>
          <p:cNvPicPr>
            <a:picLocks noChangeAspect="1"/>
          </p:cNvPicPr>
          <p:nvPr/>
        </p:nvPicPr>
        <p:blipFill>
          <a:blip r:embed="rId6" cstate="print">
            <a:lum bright="-35000" contrast="43000"/>
          </a:blip>
          <a:stretch>
            <a:fillRect/>
          </a:stretch>
        </p:blipFill>
        <p:spPr>
          <a:xfrm rot="595638">
            <a:off x="2808803" y="1454934"/>
            <a:ext cx="949734" cy="949734"/>
          </a:xfrm>
          <a:prstGeom prst="rect">
            <a:avLst/>
          </a:prstGeom>
        </p:spPr>
      </p:pic>
      <p:pic>
        <p:nvPicPr>
          <p:cNvPr id="100" name="Picture 99" descr="nssUsers.png"/>
          <p:cNvPicPr>
            <a:picLocks noChangeAspect="1"/>
          </p:cNvPicPr>
          <p:nvPr/>
        </p:nvPicPr>
        <p:blipFill>
          <a:blip r:embed="rId13" cstate="print">
            <a:lum bright="-35000" contrast="43000"/>
          </a:blip>
          <a:stretch>
            <a:fillRect/>
          </a:stretch>
        </p:blipFill>
        <p:spPr>
          <a:xfrm rot="595638">
            <a:off x="2926578" y="1760043"/>
            <a:ext cx="462506" cy="407281"/>
          </a:xfrm>
          <a:prstGeom prst="rect">
            <a:avLst/>
          </a:prstGeom>
          <a:solidFill>
            <a:schemeClr val="tx2"/>
          </a:solidFill>
        </p:spPr>
      </p:pic>
      <p:pic>
        <p:nvPicPr>
          <p:cNvPr id="115" name="Picture 114"/>
          <p:cNvPicPr>
            <a:picLocks noChangeAspect="1"/>
          </p:cNvPicPr>
          <p:nvPr/>
        </p:nvPicPr>
        <p:blipFill>
          <a:blip r:embed="rId6" cstate="print">
            <a:lum bright="-35000" contrast="43000"/>
          </a:blip>
          <a:stretch>
            <a:fillRect/>
          </a:stretch>
        </p:blipFill>
        <p:spPr>
          <a:xfrm rot="1227014">
            <a:off x="7527387" y="2193388"/>
            <a:ext cx="949734" cy="949734"/>
          </a:xfrm>
          <a:prstGeom prst="rect">
            <a:avLst/>
          </a:prstGeom>
        </p:spPr>
      </p:pic>
      <p:pic>
        <p:nvPicPr>
          <p:cNvPr id="116" name="Picture 115"/>
          <p:cNvPicPr>
            <a:picLocks noChangeAspect="1"/>
          </p:cNvPicPr>
          <p:nvPr/>
        </p:nvPicPr>
        <p:blipFill>
          <a:blip r:embed="rId14" cstate="print">
            <a:alphaModFix amt="50000"/>
          </a:blip>
          <a:stretch>
            <a:fillRect/>
          </a:stretch>
        </p:blipFill>
        <p:spPr>
          <a:xfrm rot="631376">
            <a:off x="7727364" y="2546982"/>
            <a:ext cx="389350" cy="377141"/>
          </a:xfrm>
          <a:prstGeom prst="rect">
            <a:avLst/>
          </a:prstGeom>
          <a:scene3d>
            <a:camera prst="perspectiveContrastingLeftFacing" fov="2700000">
              <a:rot lat="624000" lon="2634000" rev="21384000"/>
            </a:camera>
            <a:lightRig rig="threePt" dir="t"/>
          </a:scene3d>
        </p:spPr>
      </p:pic>
      <p:sp>
        <p:nvSpPr>
          <p:cNvPr id="72" name="Title 1"/>
          <p:cNvSpPr txBox="1">
            <a:spLocks/>
          </p:cNvSpPr>
          <p:nvPr/>
        </p:nvSpPr>
        <p:spPr>
          <a:xfrm>
            <a:off x="1066800" y="125240"/>
            <a:ext cx="7086600" cy="865359"/>
          </a:xfrm>
          <a:prstGeom prst="rect">
            <a:avLst/>
          </a:prstGeom>
        </p:spPr>
        <p:txBody>
          <a:bodyPr>
            <a:normAutofit fontScale="92500" lnSpcReduction="20000"/>
          </a:bodyPr>
          <a:lstStyle>
            <a:lvl1pPr algn="ctr" defTabSz="914400" rtl="0" eaLnBrk="1" latinLnBrk="0" hangingPunct="1">
              <a:spcBef>
                <a:spcPct val="0"/>
              </a:spcBef>
              <a:buNone/>
              <a:defRPr sz="3200" b="1" kern="1200">
                <a:solidFill>
                  <a:schemeClr val="tx1"/>
                </a:solidFill>
                <a:latin typeface="+mj-lt"/>
                <a:ea typeface="+mj-ea"/>
                <a:cs typeface="+mj-cs"/>
              </a:defRPr>
            </a:lvl1pPr>
          </a:lstStyle>
          <a:p>
            <a:r>
              <a:rPr lang="en-US" dirty="0" smtClean="0"/>
              <a:t>Overview:</a:t>
            </a:r>
          </a:p>
          <a:p>
            <a:r>
              <a:rPr lang="en-US" dirty="0" smtClean="0"/>
              <a:t>ICF</a:t>
            </a:r>
            <a:endParaRPr lang="en-US" dirty="0"/>
          </a:p>
        </p:txBody>
      </p:sp>
      <p:sp>
        <p:nvSpPr>
          <p:cNvPr id="55" name="TextBox 54"/>
          <p:cNvSpPr txBox="1"/>
          <p:nvPr/>
        </p:nvSpPr>
        <p:spPr>
          <a:xfrm>
            <a:off x="4135176" y="3810000"/>
            <a:ext cx="5008824" cy="2276099"/>
          </a:xfrm>
          <a:prstGeom prst="rect">
            <a:avLst/>
          </a:prstGeom>
          <a:solidFill>
            <a:schemeClr val="bg1">
              <a:alpha val="60000"/>
            </a:schemeClr>
          </a:solidFill>
          <a:ln>
            <a:solidFill>
              <a:schemeClr val="tx2"/>
            </a:solidFill>
          </a:ln>
        </p:spPr>
        <p:txBody>
          <a:bodyPr wrap="square" rtlCol="0">
            <a:noAutofit/>
          </a:bodyPr>
          <a:lstStyle/>
          <a:p>
            <a:r>
              <a:rPr lang="en-US" sz="2000" dirty="0" smtClean="0"/>
              <a:t>The Investigator Computing Facility (ICF) provides virtual private network entry for ACVST investigator to interactively use custom and shared computing applications to the resource.  To the LCF workstation, the CPU, data </a:t>
            </a:r>
            <a:r>
              <a:rPr lang="en-US" sz="2000" dirty="0"/>
              <a:t>s</a:t>
            </a:r>
            <a:r>
              <a:rPr lang="en-US" sz="2000" dirty="0" smtClean="0"/>
              <a:t>tore and portal are “in the cloud”.</a:t>
            </a:r>
            <a:endParaRPr lang="en-US" sz="2000" dirty="0"/>
          </a:p>
        </p:txBody>
      </p:sp>
      <p:pic>
        <p:nvPicPr>
          <p:cNvPr id="88" name="Picture 87" descr="vpcVpnConnection.png"/>
          <p:cNvPicPr>
            <a:picLocks noChangeAspect="1"/>
          </p:cNvPicPr>
          <p:nvPr/>
        </p:nvPicPr>
        <p:blipFill>
          <a:blip r:embed="rId15" cstate="print"/>
          <a:stretch>
            <a:fillRect/>
          </a:stretch>
        </p:blipFill>
        <p:spPr>
          <a:xfrm>
            <a:off x="3065701" y="3446311"/>
            <a:ext cx="1016000" cy="1016000"/>
          </a:xfrm>
          <a:prstGeom prst="rect">
            <a:avLst/>
          </a:prstGeom>
        </p:spPr>
      </p:pic>
      <p:sp>
        <p:nvSpPr>
          <p:cNvPr id="20" name="TextBox 19"/>
          <p:cNvSpPr txBox="1"/>
          <p:nvPr/>
        </p:nvSpPr>
        <p:spPr>
          <a:xfrm>
            <a:off x="2895600" y="4126469"/>
            <a:ext cx="819297" cy="369331"/>
          </a:xfrm>
          <a:prstGeom prst="rect">
            <a:avLst/>
          </a:prstGeom>
          <a:noFill/>
          <a:scene3d>
            <a:camera prst="perspectiveFront" fov="2700000">
              <a:rot lat="0" lon="0" rev="0"/>
            </a:camera>
            <a:lightRig rig="threePt" dir="t"/>
          </a:scene3d>
        </p:spPr>
        <p:txBody>
          <a:bodyPr wrap="square" rtlCol="0">
            <a:spAutoFit/>
          </a:bodyPr>
          <a:lstStyle/>
          <a:p>
            <a:r>
              <a:rPr lang="en-US" dirty="0" smtClean="0"/>
              <a:t>VPN</a:t>
            </a:r>
            <a:endParaRPr lang="en-US" dirty="0"/>
          </a:p>
        </p:txBody>
      </p:sp>
      <p:sp>
        <p:nvSpPr>
          <p:cNvPr id="91" name="Rectangle 90"/>
          <p:cNvSpPr/>
          <p:nvPr/>
        </p:nvSpPr>
        <p:spPr>
          <a:xfrm>
            <a:off x="1279665" y="3838911"/>
            <a:ext cx="1978115" cy="13091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1279665" y="3898837"/>
            <a:ext cx="1978115" cy="124923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732910" y="3510747"/>
            <a:ext cx="1024864" cy="1309164"/>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732910" y="3570673"/>
            <a:ext cx="1024864" cy="124923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a:off x="2302699" y="4579457"/>
            <a:ext cx="1651703" cy="78570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2302699" y="4615422"/>
            <a:ext cx="1651703" cy="74974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ED Monitor.png"/>
          <p:cNvPicPr>
            <a:picLocks noChangeAspect="1"/>
          </p:cNvPicPr>
          <p:nvPr/>
        </p:nvPicPr>
        <p:blipFill>
          <a:blip r:embed="rId16" cstate="print"/>
          <a:stretch>
            <a:fillRect/>
          </a:stretch>
        </p:blipFill>
        <p:spPr>
          <a:xfrm>
            <a:off x="457200" y="2895600"/>
            <a:ext cx="3587922" cy="3587922"/>
          </a:xfrm>
          <a:prstGeom prst="rect">
            <a:avLst/>
          </a:prstGeom>
        </p:spPr>
      </p:pic>
      <p:sp>
        <p:nvSpPr>
          <p:cNvPr id="5" name="Date Placeholder 4"/>
          <p:cNvSpPr>
            <a:spLocks noGrp="1"/>
          </p:cNvSpPr>
          <p:nvPr>
            <p:ph type="dt" sz="half" idx="2"/>
          </p:nvPr>
        </p:nvSpPr>
        <p:spPr/>
        <p:txBody>
          <a:bodyPr/>
          <a:lstStyle/>
          <a:p>
            <a:r>
              <a:rPr lang="en-US" smtClean="0"/>
              <a:t>27 Feb 2013</a:t>
            </a:r>
            <a:endParaRPr lang="en-US" dirty="0"/>
          </a:p>
        </p:txBody>
      </p:sp>
      <p:sp>
        <p:nvSpPr>
          <p:cNvPr id="6" name="Footer Placeholder 5"/>
          <p:cNvSpPr>
            <a:spLocks noGrp="1"/>
          </p:cNvSpPr>
          <p:nvPr>
            <p:ph type="ftr" sz="quarter" idx="3"/>
          </p:nvPr>
        </p:nvSpPr>
        <p:spPr/>
        <p:txBody>
          <a:bodyPr/>
          <a:lstStyle/>
          <a:p>
            <a:r>
              <a:rPr lang="en-US" dirty="0" smtClean="0"/>
              <a:t>OODT for JPSS: ApacheCon NA</a:t>
            </a:r>
            <a:endParaRPr lang="en-US" dirty="0"/>
          </a:p>
        </p:txBody>
      </p:sp>
      <p:sp>
        <p:nvSpPr>
          <p:cNvPr id="7" name="Slide Number Placeholder 6"/>
          <p:cNvSpPr>
            <a:spLocks noGrp="1"/>
          </p:cNvSpPr>
          <p:nvPr>
            <p:ph type="sldNum" sz="quarter" idx="4"/>
          </p:nvPr>
        </p:nvSpPr>
        <p:spPr/>
        <p:txBody>
          <a:bodyPr/>
          <a:lstStyle/>
          <a:p>
            <a:fld id="{5E15A0E1-CD38-AF44-9B41-271F094C65D8}" type="slidenum">
              <a:rPr lang="en-US" smtClean="0"/>
              <a:t>12</a:t>
            </a:fld>
            <a:endParaRPr lang="en-US"/>
          </a:p>
        </p:txBody>
      </p:sp>
    </p:spTree>
    <p:extLst>
      <p:ext uri="{BB962C8B-B14F-4D97-AF65-F5344CB8AC3E}">
        <p14:creationId xmlns:p14="http://schemas.microsoft.com/office/powerpoint/2010/main" val="980371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4045358" y="4962462"/>
            <a:ext cx="4337734" cy="369332"/>
          </a:xfrm>
          <a:prstGeom prst="rect">
            <a:avLst/>
          </a:prstGeom>
          <a:noFill/>
        </p:spPr>
        <p:txBody>
          <a:bodyPr wrap="none" rtlCol="0">
            <a:spAutoFit/>
          </a:bodyPr>
          <a:lstStyle/>
          <a:p>
            <a:r>
              <a:rPr lang="en-US" dirty="0" smtClean="0"/>
              <a:t>Alternate Production and Result Distribution</a:t>
            </a:r>
            <a:endParaRPr lang="en-US" dirty="0"/>
          </a:p>
        </p:txBody>
      </p:sp>
      <p:sp>
        <p:nvSpPr>
          <p:cNvPr id="65" name="Snip and Round Single Corner Rectangle 64"/>
          <p:cNvSpPr/>
          <p:nvPr/>
        </p:nvSpPr>
        <p:spPr>
          <a:xfrm>
            <a:off x="6032022" y="3701333"/>
            <a:ext cx="1732788" cy="973836"/>
          </a:xfrm>
          <a:prstGeom prst="snipRoundRect">
            <a:avLst/>
          </a:prstGeom>
          <a:solidFill>
            <a:schemeClr val="accent4"/>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nvGrpSpPr>
          <p:cNvPr id="2" name="Group 67"/>
          <p:cNvGrpSpPr/>
          <p:nvPr/>
        </p:nvGrpSpPr>
        <p:grpSpPr>
          <a:xfrm>
            <a:off x="6111054" y="911006"/>
            <a:ext cx="1247127" cy="1171029"/>
            <a:chOff x="5429887" y="396130"/>
            <a:chExt cx="1295400" cy="1295400"/>
          </a:xfrm>
        </p:grpSpPr>
        <p:sp>
          <p:nvSpPr>
            <p:cNvPr id="69" name="Oval 68"/>
            <p:cNvSpPr/>
            <p:nvPr/>
          </p:nvSpPr>
          <p:spPr>
            <a:xfrm>
              <a:off x="5429887" y="396130"/>
              <a:ext cx="1295400" cy="1295400"/>
            </a:xfrm>
            <a:prstGeom prst="ellipse">
              <a:avLst/>
            </a:prstGeom>
            <a:solidFill>
              <a:srgbClr val="C4BD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87"/>
            <p:cNvGrpSpPr/>
            <p:nvPr/>
          </p:nvGrpSpPr>
          <p:grpSpPr>
            <a:xfrm>
              <a:off x="5524487" y="596808"/>
              <a:ext cx="1160422" cy="774921"/>
              <a:chOff x="5524487" y="596808"/>
              <a:chExt cx="1160422" cy="774921"/>
            </a:xfrm>
          </p:grpSpPr>
          <p:sp>
            <p:nvSpPr>
              <p:cNvPr id="72" name="Rounded Rectangle 71"/>
              <p:cNvSpPr/>
              <p:nvPr/>
            </p:nvSpPr>
            <p:spPr>
              <a:xfrm>
                <a:off x="5524487" y="1076795"/>
                <a:ext cx="1160422" cy="294934"/>
              </a:xfrm>
              <a:prstGeom prst="roundRect">
                <a:avLst>
                  <a:gd name="adj" fmla="val 50000"/>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INGEST</a:t>
                </a:r>
                <a:endParaRPr lang="en-US" dirty="0">
                  <a:solidFill>
                    <a:schemeClr val="tx1"/>
                  </a:solidFill>
                </a:endParaRPr>
              </a:p>
            </p:txBody>
          </p:sp>
          <p:cxnSp>
            <p:nvCxnSpPr>
              <p:cNvPr id="74" name="Straight Arrow Connector 73"/>
              <p:cNvCxnSpPr/>
              <p:nvPr/>
            </p:nvCxnSpPr>
            <p:spPr>
              <a:xfrm rot="16200000" flipH="1">
                <a:off x="5526072" y="731038"/>
                <a:ext cx="292125" cy="274758"/>
              </a:xfrm>
              <a:prstGeom prst="straightConnector1">
                <a:avLst/>
              </a:prstGeom>
              <a:ln w="76200">
                <a:tailEnd type="arrow"/>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rot="5400000">
                <a:off x="5882150" y="804850"/>
                <a:ext cx="417671" cy="1588"/>
              </a:xfrm>
              <a:prstGeom prst="straightConnector1">
                <a:avLst/>
              </a:prstGeom>
              <a:ln w="76200">
                <a:tailEnd type="arrow"/>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a:off x="6349369" y="745446"/>
                <a:ext cx="292125" cy="245943"/>
              </a:xfrm>
              <a:prstGeom prst="straightConnector1">
                <a:avLst/>
              </a:prstGeom>
              <a:ln w="76200">
                <a:tailEnd type="arrow"/>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grpSp>
      </p:grpSp>
      <p:cxnSp>
        <p:nvCxnSpPr>
          <p:cNvPr id="77" name="Shape 76"/>
          <p:cNvCxnSpPr>
            <a:endCxn id="615" idx="2"/>
          </p:cNvCxnSpPr>
          <p:nvPr/>
        </p:nvCxnSpPr>
        <p:spPr>
          <a:xfrm flipV="1">
            <a:off x="7764810" y="3725053"/>
            <a:ext cx="396156" cy="463198"/>
          </a:xfrm>
          <a:prstGeom prst="bentConnector2">
            <a:avLst/>
          </a:prstGeom>
          <a:ln>
            <a:tailEnd type="none"/>
          </a:ln>
        </p:spPr>
        <p:style>
          <a:lnRef idx="2">
            <a:schemeClr val="accent1"/>
          </a:lnRef>
          <a:fillRef idx="0">
            <a:schemeClr val="accent1"/>
          </a:fillRef>
          <a:effectRef idx="1">
            <a:schemeClr val="accent1"/>
          </a:effectRef>
          <a:fontRef idx="minor">
            <a:schemeClr val="tx1"/>
          </a:fontRef>
        </p:style>
      </p:cxnSp>
      <p:cxnSp>
        <p:nvCxnSpPr>
          <p:cNvPr id="87" name="Elbow Connector 28"/>
          <p:cNvCxnSpPr>
            <a:endCxn id="114" idx="6"/>
          </p:cNvCxnSpPr>
          <p:nvPr/>
        </p:nvCxnSpPr>
        <p:spPr>
          <a:xfrm rot="5400000">
            <a:off x="6159037" y="1915546"/>
            <a:ext cx="426266" cy="33432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Elbow Connector 28"/>
          <p:cNvCxnSpPr>
            <a:stCxn id="112" idx="2"/>
          </p:cNvCxnSpPr>
          <p:nvPr/>
        </p:nvCxnSpPr>
        <p:spPr>
          <a:xfrm rot="10800000">
            <a:off x="4881802" y="2032697"/>
            <a:ext cx="339034" cy="54462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6" name="Cloud 95"/>
          <p:cNvSpPr/>
          <p:nvPr/>
        </p:nvSpPr>
        <p:spPr>
          <a:xfrm>
            <a:off x="6037194" y="186414"/>
            <a:ext cx="1396772" cy="50904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Data Sources</a:t>
            </a:r>
            <a:endParaRPr lang="en-US" sz="1400" dirty="0">
              <a:solidFill>
                <a:srgbClr val="000000"/>
              </a:solidFill>
            </a:endParaRPr>
          </a:p>
        </p:txBody>
      </p:sp>
      <p:cxnSp>
        <p:nvCxnSpPr>
          <p:cNvPr id="97" name="Elbow Connector 96"/>
          <p:cNvCxnSpPr>
            <a:stCxn id="96" idx="1"/>
            <a:endCxn id="69" idx="0"/>
          </p:cNvCxnSpPr>
          <p:nvPr/>
        </p:nvCxnSpPr>
        <p:spPr>
          <a:xfrm rot="5400000">
            <a:off x="6627056" y="802481"/>
            <a:ext cx="216087" cy="96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Elbow Connector 105"/>
          <p:cNvCxnSpPr>
            <a:stCxn id="614" idx="1"/>
            <a:endCxn id="69" idx="6"/>
          </p:cNvCxnSpPr>
          <p:nvPr/>
        </p:nvCxnSpPr>
        <p:spPr>
          <a:xfrm rot="16200000" flipV="1">
            <a:off x="6976953" y="1877750"/>
            <a:ext cx="1588545" cy="8260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 name="Group 106"/>
          <p:cNvGrpSpPr/>
          <p:nvPr/>
        </p:nvGrpSpPr>
        <p:grpSpPr>
          <a:xfrm>
            <a:off x="5220836" y="1984324"/>
            <a:ext cx="984172" cy="1045258"/>
            <a:chOff x="5220836" y="1984324"/>
            <a:chExt cx="984172" cy="1045258"/>
          </a:xfrm>
        </p:grpSpPr>
        <p:grpSp>
          <p:nvGrpSpPr>
            <p:cNvPr id="5" name="Group 178"/>
            <p:cNvGrpSpPr/>
            <p:nvPr/>
          </p:nvGrpSpPr>
          <p:grpSpPr>
            <a:xfrm>
              <a:off x="5220836" y="1984324"/>
              <a:ext cx="984172" cy="1045258"/>
              <a:chOff x="5442224" y="1937720"/>
              <a:chExt cx="984172" cy="1045258"/>
            </a:xfrm>
          </p:grpSpPr>
          <p:sp>
            <p:nvSpPr>
              <p:cNvPr id="110" name="Oval 109"/>
              <p:cNvSpPr/>
              <p:nvPr/>
            </p:nvSpPr>
            <p:spPr>
              <a:xfrm>
                <a:off x="5442224" y="264142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24"/>
              <p:cNvSpPr/>
              <p:nvPr/>
            </p:nvSpPr>
            <p:spPr>
              <a:xfrm>
                <a:off x="5442224" y="250068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5442224" y="2359946"/>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5442224" y="2219204"/>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442224" y="2078462"/>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5442224" y="1937720"/>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9" name="TextBox 108"/>
            <p:cNvSpPr txBox="1"/>
            <p:nvPr/>
          </p:nvSpPr>
          <p:spPr>
            <a:xfrm>
              <a:off x="5257870" y="2299370"/>
              <a:ext cx="910105" cy="646331"/>
            </a:xfrm>
            <a:prstGeom prst="rect">
              <a:avLst/>
            </a:prstGeom>
            <a:noFill/>
          </p:spPr>
          <p:txBody>
            <a:bodyPr wrap="square" rtlCol="0">
              <a:spAutoFit/>
            </a:bodyPr>
            <a:lstStyle/>
            <a:p>
              <a:pPr algn="ctr"/>
              <a:r>
                <a:rPr lang="en-US" dirty="0" smtClean="0"/>
                <a:t>Data</a:t>
              </a:r>
            </a:p>
            <a:p>
              <a:pPr algn="ctr"/>
              <a:r>
                <a:rPr lang="en-US" dirty="0" smtClean="0"/>
                <a:t>Store</a:t>
              </a:r>
              <a:endParaRPr lang="en-US" dirty="0"/>
            </a:p>
          </p:txBody>
        </p:sp>
      </p:grpSp>
      <p:pic>
        <p:nvPicPr>
          <p:cNvPr id="82" name="Picture 81" descr="DynamicIconV2.png"/>
          <p:cNvPicPr>
            <a:picLocks noChangeAspect="1"/>
          </p:cNvPicPr>
          <p:nvPr/>
        </p:nvPicPr>
        <p:blipFill>
          <a:blip r:embed="rId2" cstate="print"/>
          <a:stretch>
            <a:fillRect/>
          </a:stretch>
        </p:blipFill>
        <p:spPr>
          <a:xfrm>
            <a:off x="6620280" y="3843590"/>
            <a:ext cx="635000" cy="762000"/>
          </a:xfrm>
          <a:prstGeom prst="rect">
            <a:avLst/>
          </a:prstGeom>
        </p:spPr>
      </p:pic>
      <p:cxnSp>
        <p:nvCxnSpPr>
          <p:cNvPr id="147" name="Straight Arrow Connector 146"/>
          <p:cNvCxnSpPr/>
          <p:nvPr/>
        </p:nvCxnSpPr>
        <p:spPr>
          <a:xfrm>
            <a:off x="3278892" y="3024660"/>
            <a:ext cx="405246" cy="158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pic>
        <p:nvPicPr>
          <p:cNvPr id="161" name="Picture 160" descr="DynamicIconV2.png"/>
          <p:cNvPicPr>
            <a:picLocks noChangeAspect="1"/>
          </p:cNvPicPr>
          <p:nvPr/>
        </p:nvPicPr>
        <p:blipFill>
          <a:blip r:embed="rId2" cstate="print"/>
          <a:stretch>
            <a:fillRect/>
          </a:stretch>
        </p:blipFill>
        <p:spPr>
          <a:xfrm>
            <a:off x="2397237" y="2548220"/>
            <a:ext cx="635000" cy="762000"/>
          </a:xfrm>
          <a:prstGeom prst="rect">
            <a:avLst/>
          </a:prstGeom>
        </p:spPr>
      </p:pic>
      <p:cxnSp>
        <p:nvCxnSpPr>
          <p:cNvPr id="568" name="Shape 567"/>
          <p:cNvCxnSpPr>
            <a:stCxn id="112" idx="6"/>
          </p:cNvCxnSpPr>
          <p:nvPr/>
        </p:nvCxnSpPr>
        <p:spPr>
          <a:xfrm>
            <a:off x="6205008" y="2577325"/>
            <a:ext cx="693408" cy="112400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588" name="Rounded Rectangle 587"/>
          <p:cNvSpPr/>
          <p:nvPr/>
        </p:nvSpPr>
        <p:spPr>
          <a:xfrm>
            <a:off x="3844084" y="816910"/>
            <a:ext cx="4696917" cy="4181314"/>
          </a:xfrm>
          <a:prstGeom prst="roundRect">
            <a:avLst/>
          </a:prstGeom>
          <a:no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0" name="Picture 589"/>
          <p:cNvPicPr>
            <a:picLocks noChangeAspect="1"/>
          </p:cNvPicPr>
          <p:nvPr/>
        </p:nvPicPr>
        <p:blipFill>
          <a:blip r:embed="rId3" cstate="print"/>
          <a:stretch>
            <a:fillRect/>
          </a:stretch>
        </p:blipFill>
        <p:spPr>
          <a:xfrm>
            <a:off x="5557216" y="3651765"/>
            <a:ext cx="382524" cy="382524"/>
          </a:xfrm>
          <a:prstGeom prst="rect">
            <a:avLst/>
          </a:prstGeom>
        </p:spPr>
      </p:pic>
      <p:pic>
        <p:nvPicPr>
          <p:cNvPr id="591" name="Picture 590"/>
          <p:cNvPicPr>
            <a:picLocks noChangeAspect="1"/>
          </p:cNvPicPr>
          <p:nvPr/>
        </p:nvPicPr>
        <p:blipFill>
          <a:blip r:embed="rId4" cstate="print"/>
          <a:stretch>
            <a:fillRect/>
          </a:stretch>
        </p:blipFill>
        <p:spPr>
          <a:xfrm>
            <a:off x="5557216" y="4047225"/>
            <a:ext cx="382524" cy="636198"/>
          </a:xfrm>
          <a:prstGeom prst="rect">
            <a:avLst/>
          </a:prstGeom>
        </p:spPr>
      </p:pic>
      <p:sp>
        <p:nvSpPr>
          <p:cNvPr id="595" name="Oval 594"/>
          <p:cNvSpPr/>
          <p:nvPr/>
        </p:nvSpPr>
        <p:spPr>
          <a:xfrm>
            <a:off x="1952765" y="1262354"/>
            <a:ext cx="1367311" cy="535313"/>
          </a:xfrm>
          <a:prstGeom prst="ellipse">
            <a:avLst/>
          </a:prstGeom>
          <a:solidFill>
            <a:schemeClr val="accent3"/>
          </a:solidFill>
          <a:ln>
            <a:solidFill>
              <a:schemeClr val="accent3">
                <a:lumMod val="50000"/>
              </a:schemeClr>
            </a:solidFill>
          </a:ln>
          <a:scene3d>
            <a:camera prst="isometricOffAxis1Top">
              <a:rot lat="18378000" lon="18090000" rev="3456000"/>
            </a:camera>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95"/>
          <p:cNvGrpSpPr/>
          <p:nvPr/>
        </p:nvGrpSpPr>
        <p:grpSpPr>
          <a:xfrm>
            <a:off x="2225833" y="950320"/>
            <a:ext cx="762649" cy="639987"/>
            <a:chOff x="7416435" y="4264220"/>
            <a:chExt cx="762649" cy="639987"/>
          </a:xfrm>
        </p:grpSpPr>
        <p:sp>
          <p:nvSpPr>
            <p:cNvPr id="597" name="Data 596"/>
            <p:cNvSpPr/>
            <p:nvPr/>
          </p:nvSpPr>
          <p:spPr>
            <a:xfrm>
              <a:off x="7529760" y="4264220"/>
              <a:ext cx="582606" cy="594195"/>
            </a:xfrm>
            <a:prstGeom prst="flowChartInputOutpu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TextBox 597"/>
            <p:cNvSpPr txBox="1"/>
            <p:nvPr/>
          </p:nvSpPr>
          <p:spPr>
            <a:xfrm>
              <a:off x="7416435" y="4534875"/>
              <a:ext cx="762649" cy="369332"/>
            </a:xfrm>
            <a:prstGeom prst="rect">
              <a:avLst/>
            </a:prstGeom>
            <a:noFill/>
          </p:spPr>
          <p:txBody>
            <a:bodyPr wrap="none" rtlCol="0">
              <a:spAutoFit/>
            </a:bodyPr>
            <a:lstStyle/>
            <a:p>
              <a:pPr algn="ctr"/>
              <a:r>
                <a:rPr lang="en-US" dirty="0" smtClean="0"/>
                <a:t>Result</a:t>
              </a:r>
              <a:endParaRPr lang="en-US" dirty="0"/>
            </a:p>
          </p:txBody>
        </p:sp>
        <p:pic>
          <p:nvPicPr>
            <p:cNvPr id="599" name="Picture 598" descr="swfWorker.png"/>
            <p:cNvPicPr>
              <a:picLocks noChangeAspect="1"/>
            </p:cNvPicPr>
            <p:nvPr/>
          </p:nvPicPr>
          <p:blipFill>
            <a:blip r:embed="rId5" cstate="print"/>
            <a:stretch>
              <a:fillRect/>
            </a:stretch>
          </p:blipFill>
          <p:spPr>
            <a:xfrm>
              <a:off x="7673617" y="4342842"/>
              <a:ext cx="287715" cy="287715"/>
            </a:xfrm>
            <a:prstGeom prst="rect">
              <a:avLst/>
            </a:prstGeom>
          </p:spPr>
        </p:pic>
      </p:grpSp>
      <p:pic>
        <p:nvPicPr>
          <p:cNvPr id="600" name="Picture 599" descr="LED Monitor.png"/>
          <p:cNvPicPr>
            <a:picLocks noChangeAspect="1"/>
          </p:cNvPicPr>
          <p:nvPr/>
        </p:nvPicPr>
        <p:blipFill>
          <a:blip r:embed="rId6" cstate="print"/>
          <a:stretch>
            <a:fillRect/>
          </a:stretch>
        </p:blipFill>
        <p:spPr>
          <a:xfrm>
            <a:off x="1841155" y="676678"/>
            <a:ext cx="1549873" cy="1549873"/>
          </a:xfrm>
          <a:prstGeom prst="rect">
            <a:avLst/>
          </a:prstGeom>
        </p:spPr>
      </p:pic>
      <p:cxnSp>
        <p:nvCxnSpPr>
          <p:cNvPr id="601" name="Shape 131"/>
          <p:cNvCxnSpPr>
            <a:endCxn id="600" idx="3"/>
          </p:cNvCxnSpPr>
          <p:nvPr/>
        </p:nvCxnSpPr>
        <p:spPr>
          <a:xfrm rot="10800000" flipV="1">
            <a:off x="3391028" y="1447181"/>
            <a:ext cx="867210" cy="443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 name="Group 603"/>
          <p:cNvGrpSpPr/>
          <p:nvPr/>
        </p:nvGrpSpPr>
        <p:grpSpPr>
          <a:xfrm>
            <a:off x="588658" y="1154123"/>
            <a:ext cx="1420285" cy="1527277"/>
            <a:chOff x="1876005" y="494875"/>
            <a:chExt cx="1420285" cy="1527277"/>
          </a:xfrm>
        </p:grpSpPr>
        <p:pic>
          <p:nvPicPr>
            <p:cNvPr id="605" name="Picture 604" descr="nssUser.png"/>
            <p:cNvPicPr>
              <a:picLocks noChangeAspect="1"/>
            </p:cNvPicPr>
            <p:nvPr/>
          </p:nvPicPr>
          <p:blipFill>
            <a:blip r:embed="rId7" cstate="print"/>
            <a:stretch>
              <a:fillRect/>
            </a:stretch>
          </p:blipFill>
          <p:spPr>
            <a:xfrm>
              <a:off x="2354074" y="935212"/>
              <a:ext cx="596900" cy="800100"/>
            </a:xfrm>
            <a:prstGeom prst="rect">
              <a:avLst/>
            </a:prstGeom>
            <a:solidFill>
              <a:schemeClr val="tx2"/>
            </a:solidFill>
          </p:spPr>
        </p:pic>
        <p:pic>
          <p:nvPicPr>
            <p:cNvPr id="606" name="Picture 605"/>
            <p:cNvPicPr>
              <a:picLocks noChangeAspect="1"/>
            </p:cNvPicPr>
            <p:nvPr/>
          </p:nvPicPr>
          <p:blipFill>
            <a:blip r:embed="rId8" cstate="print"/>
            <a:stretch>
              <a:fillRect/>
            </a:stretch>
          </p:blipFill>
          <p:spPr>
            <a:xfrm>
              <a:off x="1876005" y="494875"/>
              <a:ext cx="609600" cy="609600"/>
            </a:xfrm>
            <a:prstGeom prst="rect">
              <a:avLst/>
            </a:prstGeom>
          </p:spPr>
        </p:pic>
        <p:sp>
          <p:nvSpPr>
            <p:cNvPr id="607" name="TextBox 606"/>
            <p:cNvSpPr txBox="1"/>
            <p:nvPr/>
          </p:nvSpPr>
          <p:spPr>
            <a:xfrm>
              <a:off x="2008758" y="1652820"/>
              <a:ext cx="1287532" cy="369332"/>
            </a:xfrm>
            <a:prstGeom prst="rect">
              <a:avLst/>
            </a:prstGeom>
            <a:noFill/>
          </p:spPr>
          <p:txBody>
            <a:bodyPr wrap="none" rtlCol="0">
              <a:spAutoFit/>
            </a:bodyPr>
            <a:lstStyle/>
            <a:p>
              <a:pPr algn="ctr"/>
              <a:r>
                <a:rPr lang="en-US" dirty="0" smtClean="0"/>
                <a:t>Investigator</a:t>
              </a:r>
              <a:endParaRPr lang="en-US" dirty="0"/>
            </a:p>
          </p:txBody>
        </p:sp>
      </p:grpSp>
      <p:cxnSp>
        <p:nvCxnSpPr>
          <p:cNvPr id="609" name="Straight Arrow Connector 608"/>
          <p:cNvCxnSpPr/>
          <p:nvPr/>
        </p:nvCxnSpPr>
        <p:spPr>
          <a:xfrm>
            <a:off x="1873032" y="2384202"/>
            <a:ext cx="440126" cy="409626"/>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grpSp>
        <p:nvGrpSpPr>
          <p:cNvPr id="8" name="Group 609"/>
          <p:cNvGrpSpPr/>
          <p:nvPr/>
        </p:nvGrpSpPr>
        <p:grpSpPr>
          <a:xfrm>
            <a:off x="4165140" y="3774869"/>
            <a:ext cx="1076324" cy="1063636"/>
            <a:chOff x="4165140" y="3534587"/>
            <a:chExt cx="1076324" cy="1063636"/>
          </a:xfrm>
        </p:grpSpPr>
        <p:pic>
          <p:nvPicPr>
            <p:cNvPr id="611" name="Picture 610" descr="nssUser.png"/>
            <p:cNvPicPr>
              <a:picLocks noChangeAspect="1"/>
            </p:cNvPicPr>
            <p:nvPr/>
          </p:nvPicPr>
          <p:blipFill>
            <a:blip r:embed="rId7" cstate="print"/>
            <a:stretch>
              <a:fillRect/>
            </a:stretch>
          </p:blipFill>
          <p:spPr>
            <a:xfrm>
              <a:off x="4404850" y="3534587"/>
              <a:ext cx="596900" cy="800100"/>
            </a:xfrm>
            <a:prstGeom prst="rect">
              <a:avLst/>
            </a:prstGeom>
            <a:solidFill>
              <a:schemeClr val="accent2"/>
            </a:solidFill>
          </p:spPr>
        </p:pic>
        <p:sp>
          <p:nvSpPr>
            <p:cNvPr id="612" name="TextBox 611"/>
            <p:cNvSpPr txBox="1"/>
            <p:nvPr/>
          </p:nvSpPr>
          <p:spPr>
            <a:xfrm>
              <a:off x="4165140" y="4228891"/>
              <a:ext cx="1076324" cy="369332"/>
            </a:xfrm>
            <a:prstGeom prst="rect">
              <a:avLst/>
            </a:prstGeom>
            <a:noFill/>
          </p:spPr>
          <p:txBody>
            <a:bodyPr wrap="none" rtlCol="0">
              <a:spAutoFit/>
            </a:bodyPr>
            <a:lstStyle/>
            <a:p>
              <a:pPr algn="ctr"/>
              <a:r>
                <a:rPr lang="en-US" dirty="0" smtClean="0"/>
                <a:t>ADA User</a:t>
              </a:r>
              <a:endParaRPr lang="en-US" dirty="0"/>
            </a:p>
          </p:txBody>
        </p:sp>
      </p:grpSp>
      <p:grpSp>
        <p:nvGrpSpPr>
          <p:cNvPr id="9" name="Group 612"/>
          <p:cNvGrpSpPr/>
          <p:nvPr/>
        </p:nvGrpSpPr>
        <p:grpSpPr>
          <a:xfrm>
            <a:off x="7779641" y="3085066"/>
            <a:ext cx="762649" cy="639987"/>
            <a:chOff x="7416435" y="4264220"/>
            <a:chExt cx="762649" cy="639987"/>
          </a:xfrm>
        </p:grpSpPr>
        <p:sp>
          <p:nvSpPr>
            <p:cNvPr id="614" name="Data 613"/>
            <p:cNvSpPr/>
            <p:nvPr/>
          </p:nvSpPr>
          <p:spPr>
            <a:xfrm>
              <a:off x="7529760" y="4264220"/>
              <a:ext cx="582606" cy="594195"/>
            </a:xfrm>
            <a:prstGeom prst="flowChartInputOutpu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5" name="TextBox 614"/>
            <p:cNvSpPr txBox="1"/>
            <p:nvPr/>
          </p:nvSpPr>
          <p:spPr>
            <a:xfrm>
              <a:off x="7416435" y="4534875"/>
              <a:ext cx="762649" cy="369332"/>
            </a:xfrm>
            <a:prstGeom prst="rect">
              <a:avLst/>
            </a:prstGeom>
            <a:noFill/>
          </p:spPr>
          <p:txBody>
            <a:bodyPr wrap="none" rtlCol="0">
              <a:spAutoFit/>
            </a:bodyPr>
            <a:lstStyle/>
            <a:p>
              <a:pPr algn="ctr"/>
              <a:r>
                <a:rPr lang="en-US" dirty="0" smtClean="0"/>
                <a:t>Result</a:t>
              </a:r>
              <a:endParaRPr lang="en-US" dirty="0"/>
            </a:p>
          </p:txBody>
        </p:sp>
        <p:pic>
          <p:nvPicPr>
            <p:cNvPr id="616" name="Picture 615" descr="swfWorker.png"/>
            <p:cNvPicPr>
              <a:picLocks noChangeAspect="1"/>
            </p:cNvPicPr>
            <p:nvPr/>
          </p:nvPicPr>
          <p:blipFill>
            <a:blip r:embed="rId5" cstate="print"/>
            <a:stretch>
              <a:fillRect/>
            </a:stretch>
          </p:blipFill>
          <p:spPr>
            <a:xfrm>
              <a:off x="7673617" y="4342842"/>
              <a:ext cx="287715" cy="287715"/>
            </a:xfrm>
            <a:prstGeom prst="rect">
              <a:avLst/>
            </a:prstGeom>
          </p:spPr>
        </p:pic>
      </p:grpSp>
      <p:sp>
        <p:nvSpPr>
          <p:cNvPr id="619" name="Rounded Rectangle 618"/>
          <p:cNvSpPr/>
          <p:nvPr/>
        </p:nvSpPr>
        <p:spPr>
          <a:xfrm>
            <a:off x="207658" y="1815418"/>
            <a:ext cx="762000" cy="266617"/>
          </a:xfrm>
          <a:prstGeom prst="roundRect">
            <a:avLst>
              <a:gd name="adj" fmla="val 50000"/>
            </a:avLst>
          </a:prstGeom>
          <a:solidFill>
            <a:srgbClr val="9BBB59"/>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a:r>
              <a:rPr lang="en-US" sz="1600" dirty="0" smtClean="0">
                <a:solidFill>
                  <a:schemeClr val="tx1"/>
                </a:solidFill>
              </a:rPr>
              <a:t>START</a:t>
            </a:r>
            <a:endParaRPr lang="en-US" sz="1600" dirty="0">
              <a:solidFill>
                <a:schemeClr val="tx1"/>
              </a:solidFill>
            </a:endParaRPr>
          </a:p>
        </p:txBody>
      </p:sp>
      <p:sp>
        <p:nvSpPr>
          <p:cNvPr id="620" name="Rounded Rectangle 619"/>
          <p:cNvSpPr/>
          <p:nvPr/>
        </p:nvSpPr>
        <p:spPr>
          <a:xfrm>
            <a:off x="1593620" y="941761"/>
            <a:ext cx="762000" cy="266617"/>
          </a:xfrm>
          <a:prstGeom prst="roundRect">
            <a:avLst>
              <a:gd name="adj" fmla="val 50000"/>
            </a:avLst>
          </a:prstGeom>
          <a:solidFill>
            <a:schemeClr val="accent2"/>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a:r>
              <a:rPr lang="en-US" dirty="0" smtClean="0">
                <a:solidFill>
                  <a:schemeClr val="tx1"/>
                </a:solidFill>
              </a:rPr>
              <a:t>END</a:t>
            </a:r>
            <a:endParaRPr lang="en-US" dirty="0">
              <a:solidFill>
                <a:schemeClr val="tx1"/>
              </a:solidFill>
            </a:endParaRPr>
          </a:p>
        </p:txBody>
      </p:sp>
      <p:grpSp>
        <p:nvGrpSpPr>
          <p:cNvPr id="10" name="Group 66"/>
          <p:cNvGrpSpPr/>
          <p:nvPr/>
        </p:nvGrpSpPr>
        <p:grpSpPr>
          <a:xfrm>
            <a:off x="4258238" y="861667"/>
            <a:ext cx="1247127" cy="1171029"/>
            <a:chOff x="4258238" y="861667"/>
            <a:chExt cx="1247127" cy="1171029"/>
          </a:xfrm>
        </p:grpSpPr>
        <p:sp>
          <p:nvSpPr>
            <p:cNvPr id="71" name="Oval 70"/>
            <p:cNvSpPr/>
            <p:nvPr/>
          </p:nvSpPr>
          <p:spPr>
            <a:xfrm>
              <a:off x="4258238" y="861667"/>
              <a:ext cx="1247127" cy="1171029"/>
            </a:xfrm>
            <a:prstGeom prst="ellipse">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4323212" y="1179602"/>
              <a:ext cx="1117179" cy="266618"/>
            </a:xfrm>
            <a:prstGeom prst="roundRect">
              <a:avLst>
                <a:gd name="adj" fmla="val 50000"/>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DIST</a:t>
              </a:r>
              <a:endParaRPr lang="en-US" dirty="0">
                <a:solidFill>
                  <a:schemeClr val="tx1"/>
                </a:solidFill>
              </a:endParaRPr>
            </a:p>
          </p:txBody>
        </p:sp>
        <p:grpSp>
          <p:nvGrpSpPr>
            <p:cNvPr id="11" name="Group 84"/>
            <p:cNvGrpSpPr/>
            <p:nvPr/>
          </p:nvGrpSpPr>
          <p:grpSpPr>
            <a:xfrm>
              <a:off x="4360168" y="1538105"/>
              <a:ext cx="1043266" cy="377571"/>
              <a:chOff x="4333097" y="1538105"/>
              <a:chExt cx="1043266" cy="377571"/>
            </a:xfrm>
          </p:grpSpPr>
          <p:cxnSp>
            <p:nvCxnSpPr>
              <p:cNvPr id="89" name="Straight Arrow Connector 88"/>
              <p:cNvCxnSpPr/>
              <p:nvPr/>
            </p:nvCxnSpPr>
            <p:spPr>
              <a:xfrm rot="5400000" flipH="1" flipV="1">
                <a:off x="4333318" y="1537884"/>
                <a:ext cx="264078" cy="264519"/>
              </a:xfrm>
              <a:prstGeom prst="straightConnector1">
                <a:avLst/>
              </a:prstGeom>
              <a:ln w="76200">
                <a:headEnd type="arrow"/>
                <a:tailEnd type="none"/>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16200000" flipV="1">
                <a:off x="4679815" y="1726126"/>
                <a:ext cx="377571" cy="1529"/>
              </a:xfrm>
              <a:prstGeom prst="straightConnector1">
                <a:avLst/>
              </a:prstGeom>
              <a:ln w="76200">
                <a:headEnd type="arrow"/>
                <a:tailEnd type="none"/>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16200000" flipV="1">
                <a:off x="5125935" y="1551755"/>
                <a:ext cx="264078" cy="236778"/>
              </a:xfrm>
              <a:prstGeom prst="straightConnector1">
                <a:avLst/>
              </a:prstGeom>
              <a:ln w="76200">
                <a:headEnd type="arrow"/>
                <a:tailEnd type="none"/>
              </a:ln>
              <a:scene3d>
                <a:camera prst="orthographicFront"/>
                <a:lightRig rig="threePt" dir="t"/>
              </a:scene3d>
              <a:sp3d/>
            </p:spPr>
            <p:style>
              <a:lnRef idx="2">
                <a:schemeClr val="accent1"/>
              </a:lnRef>
              <a:fillRef idx="0">
                <a:schemeClr val="accent1"/>
              </a:fillRef>
              <a:effectRef idx="1">
                <a:schemeClr val="accent1"/>
              </a:effectRef>
              <a:fontRef idx="minor">
                <a:schemeClr val="tx1"/>
              </a:fontRef>
            </p:style>
          </p:cxnSp>
        </p:grpSp>
      </p:grpSp>
      <p:sp>
        <p:nvSpPr>
          <p:cNvPr id="68" name="TextBox 67"/>
          <p:cNvSpPr txBox="1"/>
          <p:nvPr/>
        </p:nvSpPr>
        <p:spPr>
          <a:xfrm>
            <a:off x="114300" y="5417660"/>
            <a:ext cx="8915400" cy="906940"/>
          </a:xfrm>
          <a:prstGeom prst="rect">
            <a:avLst/>
          </a:prstGeom>
          <a:noFill/>
          <a:ln>
            <a:solidFill>
              <a:schemeClr val="tx2"/>
            </a:solidFill>
          </a:ln>
        </p:spPr>
        <p:txBody>
          <a:bodyPr wrap="square" rtlCol="0">
            <a:noAutofit/>
          </a:bodyPr>
          <a:lstStyle/>
          <a:p>
            <a:r>
              <a:rPr lang="en-US" sz="1600" dirty="0" smtClean="0"/>
              <a:t>GRAVITE Algorithm Development Area (ADA) provides an “operations-like” environment for trained ADA investigators “alternate production” of proposed algorithm changes or of baseline algorithms using alternate inputs. </a:t>
            </a:r>
            <a:endParaRPr lang="en-US" sz="1600" dirty="0"/>
          </a:p>
        </p:txBody>
      </p:sp>
      <p:sp>
        <p:nvSpPr>
          <p:cNvPr id="66" name="Title 65"/>
          <p:cNvSpPr>
            <a:spLocks noGrp="1"/>
          </p:cNvSpPr>
          <p:nvPr>
            <p:ph type="title"/>
          </p:nvPr>
        </p:nvSpPr>
        <p:spPr>
          <a:xfrm>
            <a:off x="1066800" y="125241"/>
            <a:ext cx="7086600" cy="865359"/>
          </a:xfrm>
        </p:spPr>
        <p:txBody>
          <a:bodyPr>
            <a:normAutofit fontScale="90000"/>
          </a:bodyPr>
          <a:lstStyle/>
          <a:p>
            <a:r>
              <a:rPr lang="en-US" dirty="0" smtClean="0"/>
              <a:t>GRAVITE Overview:</a:t>
            </a:r>
            <a:br>
              <a:rPr lang="en-US" dirty="0" smtClean="0"/>
            </a:br>
            <a:r>
              <a:rPr lang="en-US" dirty="0" smtClean="0"/>
              <a:t>ADA</a:t>
            </a:r>
            <a:endParaRPr lang="en-US" dirty="0"/>
          </a:p>
        </p:txBody>
      </p:sp>
      <p:sp>
        <p:nvSpPr>
          <p:cNvPr id="12" name="Date Placeholder 11"/>
          <p:cNvSpPr>
            <a:spLocks noGrp="1"/>
          </p:cNvSpPr>
          <p:nvPr>
            <p:ph type="dt" sz="half" idx="2"/>
          </p:nvPr>
        </p:nvSpPr>
        <p:spPr/>
        <p:txBody>
          <a:bodyPr/>
          <a:lstStyle/>
          <a:p>
            <a:r>
              <a:rPr lang="en-US" smtClean="0"/>
              <a:t>27 Feb 2013</a:t>
            </a:r>
            <a:endParaRPr lang="en-US" dirty="0"/>
          </a:p>
        </p:txBody>
      </p:sp>
      <p:sp>
        <p:nvSpPr>
          <p:cNvPr id="13" name="Footer Placeholder 12"/>
          <p:cNvSpPr>
            <a:spLocks noGrp="1"/>
          </p:cNvSpPr>
          <p:nvPr>
            <p:ph type="ftr" sz="quarter" idx="3"/>
          </p:nvPr>
        </p:nvSpPr>
        <p:spPr/>
        <p:txBody>
          <a:bodyPr/>
          <a:lstStyle/>
          <a:p>
            <a:r>
              <a:rPr lang="en-US" dirty="0" smtClean="0"/>
              <a:t>OODT for JPSS: ApacheCon NA</a:t>
            </a:r>
            <a:endParaRPr lang="en-US" dirty="0"/>
          </a:p>
        </p:txBody>
      </p:sp>
      <p:sp>
        <p:nvSpPr>
          <p:cNvPr id="14" name="Slide Number Placeholder 13"/>
          <p:cNvSpPr>
            <a:spLocks noGrp="1"/>
          </p:cNvSpPr>
          <p:nvPr>
            <p:ph type="sldNum" sz="quarter" idx="4"/>
          </p:nvPr>
        </p:nvSpPr>
        <p:spPr/>
        <p:txBody>
          <a:bodyPr/>
          <a:lstStyle/>
          <a:p>
            <a:fld id="{5E15A0E1-CD38-AF44-9B41-271F094C65D8}" type="slidenum">
              <a:rPr lang="en-US" smtClean="0"/>
              <a:t>13</a:t>
            </a:fld>
            <a:endParaRPr lang="en-US"/>
          </a:p>
        </p:txBody>
      </p:sp>
    </p:spTree>
    <p:extLst>
      <p:ext uri="{BB962C8B-B14F-4D97-AF65-F5344CB8AC3E}">
        <p14:creationId xmlns:p14="http://schemas.microsoft.com/office/powerpoint/2010/main" val="1974156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Oval 208"/>
          <p:cNvSpPr/>
          <p:nvPr/>
        </p:nvSpPr>
        <p:spPr>
          <a:xfrm>
            <a:off x="7680612" y="2388064"/>
            <a:ext cx="648741" cy="52377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5" name="Picture 194"/>
          <p:cNvPicPr>
            <a:picLocks noChangeAspect="1"/>
          </p:cNvPicPr>
          <p:nvPr/>
        </p:nvPicPr>
        <p:blipFill>
          <a:blip r:embed="rId2" cstate="print"/>
          <a:stretch>
            <a:fillRect/>
          </a:stretch>
        </p:blipFill>
        <p:spPr>
          <a:xfrm>
            <a:off x="757826" y="2770283"/>
            <a:ext cx="1299785" cy="812366"/>
          </a:xfrm>
          <a:prstGeom prst="rect">
            <a:avLst/>
          </a:prstGeom>
        </p:spPr>
      </p:pic>
      <p:grpSp>
        <p:nvGrpSpPr>
          <p:cNvPr id="3" name="Group 73"/>
          <p:cNvGrpSpPr/>
          <p:nvPr/>
        </p:nvGrpSpPr>
        <p:grpSpPr>
          <a:xfrm>
            <a:off x="1591025" y="3828048"/>
            <a:ext cx="1082974" cy="1013773"/>
            <a:chOff x="2091978" y="3159609"/>
            <a:chExt cx="1082974" cy="1013773"/>
          </a:xfrm>
        </p:grpSpPr>
        <p:pic>
          <p:nvPicPr>
            <p:cNvPr id="2" name="Picture 1" descr="nssUsers.png"/>
            <p:cNvPicPr>
              <a:picLocks noChangeAspect="1"/>
            </p:cNvPicPr>
            <p:nvPr/>
          </p:nvPicPr>
          <p:blipFill>
            <a:blip r:embed="rId3" cstate="print"/>
            <a:stretch>
              <a:fillRect/>
            </a:stretch>
          </p:blipFill>
          <p:spPr>
            <a:xfrm>
              <a:off x="2218494" y="3159609"/>
              <a:ext cx="850900" cy="749300"/>
            </a:xfrm>
            <a:prstGeom prst="rect">
              <a:avLst/>
            </a:prstGeom>
            <a:solidFill>
              <a:schemeClr val="tx2"/>
            </a:solidFill>
          </p:spPr>
        </p:pic>
        <p:sp>
          <p:nvSpPr>
            <p:cNvPr id="73" name="TextBox 72"/>
            <p:cNvSpPr txBox="1"/>
            <p:nvPr/>
          </p:nvSpPr>
          <p:spPr>
            <a:xfrm>
              <a:off x="2091978" y="3804050"/>
              <a:ext cx="1082974" cy="369332"/>
            </a:xfrm>
            <a:prstGeom prst="rect">
              <a:avLst/>
            </a:prstGeom>
            <a:noFill/>
          </p:spPr>
          <p:txBody>
            <a:bodyPr wrap="none" rtlCol="0">
              <a:spAutoFit/>
            </a:bodyPr>
            <a:lstStyle/>
            <a:p>
              <a:pPr algn="ctr"/>
              <a:r>
                <a:rPr lang="en-US" dirty="0" smtClean="0"/>
                <a:t>JAM / AIT</a:t>
              </a:r>
              <a:endParaRPr lang="en-US" dirty="0"/>
            </a:p>
          </p:txBody>
        </p:sp>
      </p:grpSp>
      <p:grpSp>
        <p:nvGrpSpPr>
          <p:cNvPr id="4" name="Group 90"/>
          <p:cNvGrpSpPr/>
          <p:nvPr/>
        </p:nvGrpSpPr>
        <p:grpSpPr>
          <a:xfrm>
            <a:off x="24834" y="2945659"/>
            <a:ext cx="1617800" cy="1475278"/>
            <a:chOff x="1309539" y="3453040"/>
            <a:chExt cx="1617800" cy="1475278"/>
          </a:xfrm>
        </p:grpSpPr>
        <p:pic>
          <p:nvPicPr>
            <p:cNvPr id="89" name="Picture 88"/>
            <p:cNvPicPr>
              <a:picLocks noChangeAspect="1"/>
            </p:cNvPicPr>
            <p:nvPr/>
          </p:nvPicPr>
          <p:blipFill>
            <a:blip r:embed="rId4" cstate="print"/>
            <a:stretch>
              <a:fillRect/>
            </a:stretch>
          </p:blipFill>
          <p:spPr>
            <a:xfrm>
              <a:off x="1309539" y="3453040"/>
              <a:ext cx="1617800" cy="1152550"/>
            </a:xfrm>
            <a:prstGeom prst="rect">
              <a:avLst/>
            </a:prstGeom>
          </p:spPr>
        </p:pic>
        <p:sp>
          <p:nvSpPr>
            <p:cNvPr id="90" name="TextBox 89"/>
            <p:cNvSpPr txBox="1"/>
            <p:nvPr/>
          </p:nvSpPr>
          <p:spPr>
            <a:xfrm>
              <a:off x="1429790" y="4558986"/>
              <a:ext cx="1377300" cy="369332"/>
            </a:xfrm>
            <a:prstGeom prst="rect">
              <a:avLst/>
            </a:prstGeom>
            <a:noFill/>
          </p:spPr>
          <p:txBody>
            <a:bodyPr wrap="none" rtlCol="0">
              <a:spAutoFit/>
            </a:bodyPr>
            <a:lstStyle/>
            <a:p>
              <a:pPr algn="ctr"/>
              <a:r>
                <a:rPr lang="en-US" dirty="0" smtClean="0"/>
                <a:t>DRAT / AERB</a:t>
              </a:r>
              <a:endParaRPr lang="en-US" dirty="0"/>
            </a:p>
          </p:txBody>
        </p:sp>
      </p:grpSp>
      <p:sp>
        <p:nvSpPr>
          <p:cNvPr id="164" name="Striped Right Arrow 163"/>
          <p:cNvSpPr/>
          <p:nvPr/>
        </p:nvSpPr>
        <p:spPr>
          <a:xfrm>
            <a:off x="7438492" y="1486986"/>
            <a:ext cx="1497871" cy="2745565"/>
          </a:xfrm>
          <a:prstGeom prst="stripedRightArrow">
            <a:avLst>
              <a:gd name="adj1" fmla="val 69277"/>
              <a:gd name="adj2" fmla="val 50526"/>
            </a:avLst>
          </a:prstGeom>
          <a:solidFill>
            <a:schemeClr val="tx2">
              <a:lumMod val="20000"/>
              <a:lumOff val="8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78"/>
          <p:cNvGrpSpPr/>
          <p:nvPr/>
        </p:nvGrpSpPr>
        <p:grpSpPr>
          <a:xfrm>
            <a:off x="7373102" y="2202760"/>
            <a:ext cx="1263761" cy="1078410"/>
            <a:chOff x="2092239" y="2423373"/>
            <a:chExt cx="1263761" cy="1078410"/>
          </a:xfrm>
        </p:grpSpPr>
        <p:pic>
          <p:nvPicPr>
            <p:cNvPr id="180" name="Picture 179" descr="Package.png"/>
            <p:cNvPicPr>
              <a:picLocks noChangeAspect="1"/>
            </p:cNvPicPr>
            <p:nvPr/>
          </p:nvPicPr>
          <p:blipFill>
            <a:blip r:embed="rId5" cstate="print"/>
            <a:stretch>
              <a:fillRect/>
            </a:stretch>
          </p:blipFill>
          <p:spPr>
            <a:xfrm>
              <a:off x="2092239" y="2423373"/>
              <a:ext cx="1263761" cy="1078410"/>
            </a:xfrm>
            <a:prstGeom prst="rect">
              <a:avLst/>
            </a:prstGeom>
          </p:spPr>
        </p:pic>
        <p:sp>
          <p:nvSpPr>
            <p:cNvPr id="181" name="TextBox 180"/>
            <p:cNvSpPr txBox="1"/>
            <p:nvPr/>
          </p:nvSpPr>
          <p:spPr>
            <a:xfrm>
              <a:off x="2507762" y="2872799"/>
              <a:ext cx="558867" cy="369332"/>
            </a:xfrm>
            <a:prstGeom prst="rect">
              <a:avLst/>
            </a:prstGeom>
            <a:noFill/>
          </p:spPr>
          <p:txBody>
            <a:bodyPr wrap="none" rtlCol="0">
              <a:spAutoFit/>
            </a:bodyPr>
            <a:lstStyle/>
            <a:p>
              <a:pPr algn="ctr"/>
              <a:r>
                <a:rPr lang="en-US" dirty="0" smtClean="0"/>
                <a:t>ACP</a:t>
              </a:r>
              <a:endParaRPr lang="en-US" dirty="0"/>
            </a:p>
          </p:txBody>
        </p:sp>
      </p:grpSp>
      <p:sp>
        <p:nvSpPr>
          <p:cNvPr id="182" name="TextBox 181"/>
          <p:cNvSpPr txBox="1"/>
          <p:nvPr/>
        </p:nvSpPr>
        <p:spPr>
          <a:xfrm>
            <a:off x="7155546" y="4181394"/>
            <a:ext cx="1780817" cy="1109184"/>
          </a:xfrm>
          <a:prstGeom prst="rect">
            <a:avLst/>
          </a:prstGeom>
          <a:noFill/>
        </p:spPr>
        <p:txBody>
          <a:bodyPr wrap="square" rtlCol="0">
            <a:noAutofit/>
          </a:bodyPr>
          <a:lstStyle/>
          <a:p>
            <a:pPr algn="ctr"/>
            <a:r>
              <a:rPr lang="en-US" dirty="0" smtClean="0"/>
              <a:t>Forward ACP for </a:t>
            </a:r>
            <a:r>
              <a:rPr lang="en-US" dirty="0"/>
              <a:t>i</a:t>
            </a:r>
            <a:r>
              <a:rPr lang="en-US" dirty="0" smtClean="0"/>
              <a:t>ntegration into Operations</a:t>
            </a:r>
          </a:p>
        </p:txBody>
      </p:sp>
      <p:grpSp>
        <p:nvGrpSpPr>
          <p:cNvPr id="6" name="Group 104"/>
          <p:cNvGrpSpPr/>
          <p:nvPr/>
        </p:nvGrpSpPr>
        <p:grpSpPr>
          <a:xfrm>
            <a:off x="2127267" y="2569176"/>
            <a:ext cx="1263761" cy="1078410"/>
            <a:chOff x="2066588" y="2426541"/>
            <a:chExt cx="1263761" cy="1078410"/>
          </a:xfrm>
        </p:grpSpPr>
        <p:pic>
          <p:nvPicPr>
            <p:cNvPr id="102" name="Picture 101" descr="Package.png"/>
            <p:cNvPicPr>
              <a:picLocks noChangeAspect="1"/>
            </p:cNvPicPr>
            <p:nvPr/>
          </p:nvPicPr>
          <p:blipFill>
            <a:blip r:embed="rId5" cstate="print"/>
            <a:stretch>
              <a:fillRect/>
            </a:stretch>
          </p:blipFill>
          <p:spPr>
            <a:xfrm>
              <a:off x="2066588" y="2426541"/>
              <a:ext cx="1263761" cy="1078410"/>
            </a:xfrm>
            <a:prstGeom prst="rect">
              <a:avLst/>
            </a:prstGeom>
          </p:spPr>
        </p:pic>
        <p:sp>
          <p:nvSpPr>
            <p:cNvPr id="103" name="TextBox 102"/>
            <p:cNvSpPr txBox="1"/>
            <p:nvPr/>
          </p:nvSpPr>
          <p:spPr>
            <a:xfrm>
              <a:off x="2507762" y="2872799"/>
              <a:ext cx="558867" cy="369332"/>
            </a:xfrm>
            <a:prstGeom prst="rect">
              <a:avLst/>
            </a:prstGeom>
            <a:noFill/>
          </p:spPr>
          <p:txBody>
            <a:bodyPr wrap="none" rtlCol="0">
              <a:spAutoFit/>
            </a:bodyPr>
            <a:lstStyle/>
            <a:p>
              <a:pPr algn="ctr"/>
              <a:r>
                <a:rPr lang="en-US" dirty="0" smtClean="0"/>
                <a:t>ACP</a:t>
              </a:r>
              <a:endParaRPr lang="en-US" dirty="0"/>
            </a:p>
          </p:txBody>
        </p:sp>
      </p:grpSp>
      <p:grpSp>
        <p:nvGrpSpPr>
          <p:cNvPr id="7" name="Group 266"/>
          <p:cNvGrpSpPr/>
          <p:nvPr/>
        </p:nvGrpSpPr>
        <p:grpSpPr>
          <a:xfrm>
            <a:off x="5739362" y="3983789"/>
            <a:ext cx="1299785" cy="784799"/>
            <a:chOff x="6486613" y="497880"/>
            <a:chExt cx="1299785" cy="784799"/>
          </a:xfrm>
        </p:grpSpPr>
        <p:sp>
          <p:nvSpPr>
            <p:cNvPr id="253" name="Rectangle 252"/>
            <p:cNvSpPr/>
            <p:nvPr/>
          </p:nvSpPr>
          <p:spPr>
            <a:xfrm>
              <a:off x="7121550" y="947490"/>
              <a:ext cx="216358" cy="2190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2" name="Picture 191"/>
            <p:cNvPicPr>
              <a:picLocks noChangeAspect="1"/>
            </p:cNvPicPr>
            <p:nvPr/>
          </p:nvPicPr>
          <p:blipFill>
            <a:blip r:embed="rId6" cstate="print"/>
            <a:stretch>
              <a:fillRect/>
            </a:stretch>
          </p:blipFill>
          <p:spPr>
            <a:xfrm>
              <a:off x="6486613" y="497880"/>
              <a:ext cx="1299785" cy="784799"/>
            </a:xfrm>
            <a:prstGeom prst="rect">
              <a:avLst/>
            </a:prstGeom>
          </p:spPr>
        </p:pic>
      </p:grpSp>
      <p:pic>
        <p:nvPicPr>
          <p:cNvPr id="120" name="Picture 119"/>
          <p:cNvPicPr>
            <a:picLocks noChangeAspect="1"/>
          </p:cNvPicPr>
          <p:nvPr/>
        </p:nvPicPr>
        <p:blipFill>
          <a:blip r:embed="rId7" cstate="print"/>
          <a:stretch>
            <a:fillRect/>
          </a:stretch>
        </p:blipFill>
        <p:spPr>
          <a:xfrm>
            <a:off x="4060696" y="2569176"/>
            <a:ext cx="3119120" cy="1883297"/>
          </a:xfrm>
          <a:prstGeom prst="rect">
            <a:avLst/>
          </a:prstGeom>
        </p:spPr>
      </p:pic>
      <p:sp>
        <p:nvSpPr>
          <p:cNvPr id="43" name="Snip and Round Single Corner Rectangle 42"/>
          <p:cNvSpPr/>
          <p:nvPr/>
        </p:nvSpPr>
        <p:spPr>
          <a:xfrm>
            <a:off x="4006420" y="997887"/>
            <a:ext cx="1732942" cy="973213"/>
          </a:xfrm>
          <a:prstGeom prst="snipRoundRect">
            <a:avLst/>
          </a:prstGeom>
          <a:solidFill>
            <a:schemeClr val="accent4"/>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Unit Functional Test</a:t>
            </a:r>
          </a:p>
        </p:txBody>
      </p:sp>
      <p:sp>
        <p:nvSpPr>
          <p:cNvPr id="126" name="Snip and Round Single Corner Rectangle 125"/>
          <p:cNvSpPr/>
          <p:nvPr/>
        </p:nvSpPr>
        <p:spPr>
          <a:xfrm>
            <a:off x="4013165" y="2042250"/>
            <a:ext cx="1732942" cy="973213"/>
          </a:xfrm>
          <a:prstGeom prst="snipRoundRect">
            <a:avLst/>
          </a:prstGeom>
          <a:solidFill>
            <a:schemeClr val="accent4"/>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Unit Regression Test</a:t>
            </a:r>
          </a:p>
        </p:txBody>
      </p:sp>
      <p:cxnSp>
        <p:nvCxnSpPr>
          <p:cNvPr id="155" name="Shape 154"/>
          <p:cNvCxnSpPr>
            <a:stCxn id="43" idx="0"/>
            <a:endCxn id="57" idx="0"/>
          </p:cNvCxnSpPr>
          <p:nvPr/>
        </p:nvCxnSpPr>
        <p:spPr>
          <a:xfrm>
            <a:off x="5739362" y="1484494"/>
            <a:ext cx="743327" cy="16503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Shape 93"/>
          <p:cNvCxnSpPr>
            <a:stCxn id="126" idx="0"/>
            <a:endCxn id="57" idx="2"/>
          </p:cNvCxnSpPr>
          <p:nvPr/>
        </p:nvCxnSpPr>
        <p:spPr>
          <a:xfrm>
            <a:off x="5746107" y="2528857"/>
            <a:ext cx="445279" cy="90312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1" name="Shape 200"/>
          <p:cNvCxnSpPr>
            <a:stCxn id="253" idx="3"/>
            <a:endCxn id="181" idx="2"/>
          </p:cNvCxnSpPr>
          <p:nvPr/>
        </p:nvCxnSpPr>
        <p:spPr>
          <a:xfrm flipV="1">
            <a:off x="6590657" y="3021518"/>
            <a:ext cx="1477402" cy="152138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34" name="Oval 233"/>
          <p:cNvSpPr/>
          <p:nvPr/>
        </p:nvSpPr>
        <p:spPr>
          <a:xfrm>
            <a:off x="1952765" y="1262354"/>
            <a:ext cx="1367311" cy="535313"/>
          </a:xfrm>
          <a:prstGeom prst="ellipse">
            <a:avLst/>
          </a:prstGeom>
          <a:solidFill>
            <a:schemeClr val="accent3"/>
          </a:solidFill>
          <a:ln>
            <a:solidFill>
              <a:schemeClr val="accent3">
                <a:lumMod val="50000"/>
              </a:schemeClr>
            </a:solidFill>
          </a:ln>
          <a:scene3d>
            <a:camera prst="isometricOffAxis1Top">
              <a:rot lat="18378000" lon="18090000" rev="3456000"/>
            </a:camera>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9" name="Picture 238" descr="LED Monitor.png"/>
          <p:cNvPicPr>
            <a:picLocks noChangeAspect="1"/>
          </p:cNvPicPr>
          <p:nvPr/>
        </p:nvPicPr>
        <p:blipFill>
          <a:blip r:embed="rId8" cstate="print"/>
          <a:stretch>
            <a:fillRect/>
          </a:stretch>
        </p:blipFill>
        <p:spPr>
          <a:xfrm>
            <a:off x="1841155" y="676678"/>
            <a:ext cx="1549873" cy="1549873"/>
          </a:xfrm>
          <a:prstGeom prst="rect">
            <a:avLst/>
          </a:prstGeom>
        </p:spPr>
      </p:pic>
      <p:pic>
        <p:nvPicPr>
          <p:cNvPr id="240" name="Picture 239" descr="DynamicIconV2.png"/>
          <p:cNvPicPr>
            <a:picLocks noChangeAspect="1"/>
          </p:cNvPicPr>
          <p:nvPr/>
        </p:nvPicPr>
        <p:blipFill>
          <a:blip r:embed="rId9" cstate="print"/>
          <a:stretch>
            <a:fillRect/>
          </a:stretch>
        </p:blipFill>
        <p:spPr>
          <a:xfrm>
            <a:off x="2304889" y="881354"/>
            <a:ext cx="635000" cy="762000"/>
          </a:xfrm>
          <a:prstGeom prst="rect">
            <a:avLst/>
          </a:prstGeom>
        </p:spPr>
      </p:pic>
      <p:grpSp>
        <p:nvGrpSpPr>
          <p:cNvPr id="8" name="Group 240"/>
          <p:cNvGrpSpPr/>
          <p:nvPr/>
        </p:nvGrpSpPr>
        <p:grpSpPr>
          <a:xfrm>
            <a:off x="588658" y="1154123"/>
            <a:ext cx="1420285" cy="1527277"/>
            <a:chOff x="1876005" y="494875"/>
            <a:chExt cx="1420285" cy="1527277"/>
          </a:xfrm>
        </p:grpSpPr>
        <p:pic>
          <p:nvPicPr>
            <p:cNvPr id="242" name="Picture 241" descr="nssUser.png"/>
            <p:cNvPicPr>
              <a:picLocks noChangeAspect="1"/>
            </p:cNvPicPr>
            <p:nvPr/>
          </p:nvPicPr>
          <p:blipFill>
            <a:blip r:embed="rId10" cstate="print"/>
            <a:stretch>
              <a:fillRect/>
            </a:stretch>
          </p:blipFill>
          <p:spPr>
            <a:xfrm>
              <a:off x="2354074" y="935212"/>
              <a:ext cx="596900" cy="800100"/>
            </a:xfrm>
            <a:prstGeom prst="rect">
              <a:avLst/>
            </a:prstGeom>
            <a:solidFill>
              <a:schemeClr val="tx2"/>
            </a:solidFill>
          </p:spPr>
        </p:pic>
        <p:pic>
          <p:nvPicPr>
            <p:cNvPr id="243" name="Picture 242"/>
            <p:cNvPicPr>
              <a:picLocks noChangeAspect="1"/>
            </p:cNvPicPr>
            <p:nvPr/>
          </p:nvPicPr>
          <p:blipFill>
            <a:blip r:embed="rId11" cstate="print"/>
            <a:stretch>
              <a:fillRect/>
            </a:stretch>
          </p:blipFill>
          <p:spPr>
            <a:xfrm>
              <a:off x="1876005" y="494875"/>
              <a:ext cx="609600" cy="609600"/>
            </a:xfrm>
            <a:prstGeom prst="rect">
              <a:avLst/>
            </a:prstGeom>
          </p:spPr>
        </p:pic>
        <p:sp>
          <p:nvSpPr>
            <p:cNvPr id="244" name="TextBox 243"/>
            <p:cNvSpPr txBox="1"/>
            <p:nvPr/>
          </p:nvSpPr>
          <p:spPr>
            <a:xfrm>
              <a:off x="2008758" y="1652820"/>
              <a:ext cx="1287532" cy="369332"/>
            </a:xfrm>
            <a:prstGeom prst="rect">
              <a:avLst/>
            </a:prstGeom>
            <a:noFill/>
          </p:spPr>
          <p:txBody>
            <a:bodyPr wrap="none" rtlCol="0">
              <a:spAutoFit/>
            </a:bodyPr>
            <a:lstStyle/>
            <a:p>
              <a:pPr algn="ctr"/>
              <a:r>
                <a:rPr lang="en-US" dirty="0" smtClean="0"/>
                <a:t>Investigator</a:t>
              </a:r>
              <a:endParaRPr lang="en-US" dirty="0"/>
            </a:p>
          </p:txBody>
        </p:sp>
      </p:grpSp>
      <p:cxnSp>
        <p:nvCxnSpPr>
          <p:cNvPr id="245" name="Straight Arrow Connector 244"/>
          <p:cNvCxnSpPr/>
          <p:nvPr/>
        </p:nvCxnSpPr>
        <p:spPr>
          <a:xfrm>
            <a:off x="1873032" y="2384202"/>
            <a:ext cx="440126" cy="409626"/>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246" name="Rounded Rectangle 245"/>
          <p:cNvSpPr/>
          <p:nvPr/>
        </p:nvSpPr>
        <p:spPr>
          <a:xfrm>
            <a:off x="3844085" y="816910"/>
            <a:ext cx="3529018" cy="4181314"/>
          </a:xfrm>
          <a:prstGeom prst="roundRect">
            <a:avLst/>
          </a:prstGeom>
          <a:no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258"/>
          <p:cNvGrpSpPr/>
          <p:nvPr/>
        </p:nvGrpSpPr>
        <p:grpSpPr>
          <a:xfrm>
            <a:off x="4185765" y="3774869"/>
            <a:ext cx="1035071" cy="1063636"/>
            <a:chOff x="4185765" y="3534587"/>
            <a:chExt cx="1035071" cy="1063636"/>
          </a:xfrm>
        </p:grpSpPr>
        <p:pic>
          <p:nvPicPr>
            <p:cNvPr id="260" name="Picture 259" descr="nssUser.png"/>
            <p:cNvPicPr>
              <a:picLocks noChangeAspect="1"/>
            </p:cNvPicPr>
            <p:nvPr/>
          </p:nvPicPr>
          <p:blipFill>
            <a:blip r:embed="rId10" cstate="print"/>
            <a:stretch>
              <a:fillRect/>
            </a:stretch>
          </p:blipFill>
          <p:spPr>
            <a:xfrm>
              <a:off x="4404850" y="3534587"/>
              <a:ext cx="596900" cy="800100"/>
            </a:xfrm>
            <a:prstGeom prst="rect">
              <a:avLst/>
            </a:prstGeom>
            <a:solidFill>
              <a:srgbClr val="4F6228"/>
            </a:solidFill>
          </p:spPr>
        </p:pic>
        <p:sp>
          <p:nvSpPr>
            <p:cNvPr id="261" name="TextBox 260"/>
            <p:cNvSpPr txBox="1"/>
            <p:nvPr/>
          </p:nvSpPr>
          <p:spPr>
            <a:xfrm>
              <a:off x="4185765" y="4228891"/>
              <a:ext cx="1035071" cy="369332"/>
            </a:xfrm>
            <a:prstGeom prst="rect">
              <a:avLst/>
            </a:prstGeom>
            <a:noFill/>
          </p:spPr>
          <p:txBody>
            <a:bodyPr wrap="none" rtlCol="0">
              <a:spAutoFit/>
            </a:bodyPr>
            <a:lstStyle/>
            <a:p>
              <a:pPr algn="ctr"/>
              <a:r>
                <a:rPr lang="en-US" dirty="0" smtClean="0"/>
                <a:t>Operator</a:t>
              </a:r>
              <a:endParaRPr lang="en-US" dirty="0"/>
            </a:p>
          </p:txBody>
        </p:sp>
      </p:grpSp>
      <p:sp>
        <p:nvSpPr>
          <p:cNvPr id="274" name="TextBox 273"/>
          <p:cNvSpPr txBox="1"/>
          <p:nvPr/>
        </p:nvSpPr>
        <p:spPr>
          <a:xfrm>
            <a:off x="3844085" y="4998224"/>
            <a:ext cx="3529348" cy="292354"/>
          </a:xfrm>
          <a:prstGeom prst="rect">
            <a:avLst/>
          </a:prstGeom>
          <a:noFill/>
        </p:spPr>
        <p:txBody>
          <a:bodyPr wrap="square" rtlCol="0">
            <a:noAutofit/>
          </a:bodyPr>
          <a:lstStyle/>
          <a:p>
            <a:pPr algn="ctr"/>
            <a:r>
              <a:rPr lang="en-US" dirty="0" smtClean="0"/>
              <a:t>Unit Test of ACP</a:t>
            </a:r>
          </a:p>
        </p:txBody>
      </p:sp>
      <p:sp>
        <p:nvSpPr>
          <p:cNvPr id="276" name="Rounded Rectangle 275"/>
          <p:cNvSpPr/>
          <p:nvPr/>
        </p:nvSpPr>
        <p:spPr>
          <a:xfrm>
            <a:off x="8255863" y="3147861"/>
            <a:ext cx="762000" cy="266617"/>
          </a:xfrm>
          <a:prstGeom prst="roundRect">
            <a:avLst>
              <a:gd name="adj" fmla="val 50000"/>
            </a:avLst>
          </a:prstGeom>
          <a:solidFill>
            <a:schemeClr val="accent2"/>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a:r>
              <a:rPr lang="en-US" dirty="0" smtClean="0">
                <a:solidFill>
                  <a:schemeClr val="tx1"/>
                </a:solidFill>
              </a:rPr>
              <a:t>END</a:t>
            </a:r>
            <a:endParaRPr lang="en-US" dirty="0">
              <a:solidFill>
                <a:schemeClr val="tx1"/>
              </a:solidFill>
            </a:endParaRPr>
          </a:p>
        </p:txBody>
      </p:sp>
      <p:cxnSp>
        <p:nvCxnSpPr>
          <p:cNvPr id="277" name="Straight Arrow Connector 276"/>
          <p:cNvCxnSpPr/>
          <p:nvPr/>
        </p:nvCxnSpPr>
        <p:spPr>
          <a:xfrm flipV="1">
            <a:off x="2045382" y="3353221"/>
            <a:ext cx="440126" cy="409626"/>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cxnSp>
        <p:nvCxnSpPr>
          <p:cNvPr id="279" name="Straight Arrow Connector 278"/>
          <p:cNvCxnSpPr/>
          <p:nvPr/>
        </p:nvCxnSpPr>
        <p:spPr>
          <a:xfrm>
            <a:off x="3278892" y="3024660"/>
            <a:ext cx="405246" cy="158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56" name="Title 55"/>
          <p:cNvSpPr>
            <a:spLocks noGrp="1"/>
          </p:cNvSpPr>
          <p:nvPr>
            <p:ph type="title"/>
          </p:nvPr>
        </p:nvSpPr>
        <p:spPr/>
        <p:txBody>
          <a:bodyPr>
            <a:normAutofit fontScale="90000"/>
          </a:bodyPr>
          <a:lstStyle/>
          <a:p>
            <a:r>
              <a:rPr lang="en-US" dirty="0" smtClean="0"/>
              <a:t> Overview:</a:t>
            </a:r>
            <a:br>
              <a:rPr lang="en-US" dirty="0" smtClean="0"/>
            </a:br>
            <a:r>
              <a:rPr lang="en-US" dirty="0" smtClean="0"/>
              <a:t>ADA</a:t>
            </a:r>
            <a:endParaRPr lang="en-US" dirty="0"/>
          </a:p>
        </p:txBody>
      </p:sp>
      <p:sp>
        <p:nvSpPr>
          <p:cNvPr id="55" name="Rounded Rectangle 54"/>
          <p:cNvSpPr/>
          <p:nvPr/>
        </p:nvSpPr>
        <p:spPr>
          <a:xfrm>
            <a:off x="207658" y="1815418"/>
            <a:ext cx="762000" cy="266617"/>
          </a:xfrm>
          <a:prstGeom prst="roundRect">
            <a:avLst>
              <a:gd name="adj" fmla="val 50000"/>
            </a:avLst>
          </a:prstGeom>
          <a:solidFill>
            <a:srgbClr val="9BBB59"/>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rIns="0" rtlCol="0" anchor="ctr" anchorCtr="1"/>
          <a:lstStyle/>
          <a:p>
            <a:pPr algn="ctr"/>
            <a:r>
              <a:rPr lang="en-US" sz="1600" dirty="0" smtClean="0">
                <a:solidFill>
                  <a:schemeClr val="tx1"/>
                </a:solidFill>
              </a:rPr>
              <a:t>START</a:t>
            </a:r>
            <a:endParaRPr lang="en-US" sz="1600" dirty="0">
              <a:solidFill>
                <a:schemeClr val="tx1"/>
              </a:solidFill>
            </a:endParaRPr>
          </a:p>
        </p:txBody>
      </p:sp>
      <p:grpSp>
        <p:nvGrpSpPr>
          <p:cNvPr id="10" name="Group 55"/>
          <p:cNvGrpSpPr/>
          <p:nvPr/>
        </p:nvGrpSpPr>
        <p:grpSpPr>
          <a:xfrm>
            <a:off x="6019800" y="3134882"/>
            <a:ext cx="762649" cy="639987"/>
            <a:chOff x="7416435" y="4264220"/>
            <a:chExt cx="762649" cy="639987"/>
          </a:xfrm>
        </p:grpSpPr>
        <p:sp>
          <p:nvSpPr>
            <p:cNvPr id="57" name="Data 56"/>
            <p:cNvSpPr/>
            <p:nvPr/>
          </p:nvSpPr>
          <p:spPr>
            <a:xfrm>
              <a:off x="7529760" y="4264220"/>
              <a:ext cx="582606" cy="594195"/>
            </a:xfrm>
            <a:prstGeom prst="flowChartInputOutpu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p:cNvSpPr txBox="1"/>
            <p:nvPr/>
          </p:nvSpPr>
          <p:spPr>
            <a:xfrm>
              <a:off x="7416435" y="4534875"/>
              <a:ext cx="762649" cy="369332"/>
            </a:xfrm>
            <a:prstGeom prst="rect">
              <a:avLst/>
            </a:prstGeom>
            <a:noFill/>
          </p:spPr>
          <p:txBody>
            <a:bodyPr wrap="none" rtlCol="0">
              <a:spAutoFit/>
            </a:bodyPr>
            <a:lstStyle/>
            <a:p>
              <a:pPr algn="ctr"/>
              <a:r>
                <a:rPr lang="en-US" dirty="0" smtClean="0"/>
                <a:t>Result</a:t>
              </a:r>
              <a:endParaRPr lang="en-US" dirty="0"/>
            </a:p>
          </p:txBody>
        </p:sp>
        <p:pic>
          <p:nvPicPr>
            <p:cNvPr id="59" name="Picture 58" descr="swfWorker.png"/>
            <p:cNvPicPr>
              <a:picLocks noChangeAspect="1"/>
            </p:cNvPicPr>
            <p:nvPr/>
          </p:nvPicPr>
          <p:blipFill>
            <a:blip r:embed="rId12" cstate="print"/>
            <a:stretch>
              <a:fillRect/>
            </a:stretch>
          </p:blipFill>
          <p:spPr>
            <a:xfrm>
              <a:off x="7673617" y="4342842"/>
              <a:ext cx="287715" cy="287715"/>
            </a:xfrm>
            <a:prstGeom prst="rect">
              <a:avLst/>
            </a:prstGeom>
          </p:spPr>
        </p:pic>
      </p:grpSp>
      <p:sp>
        <p:nvSpPr>
          <p:cNvPr id="60" name="TextBox 59"/>
          <p:cNvSpPr txBox="1"/>
          <p:nvPr/>
        </p:nvSpPr>
        <p:spPr>
          <a:xfrm>
            <a:off x="114300" y="5417660"/>
            <a:ext cx="8915400" cy="906940"/>
          </a:xfrm>
          <a:prstGeom prst="rect">
            <a:avLst/>
          </a:prstGeom>
          <a:noFill/>
          <a:ln>
            <a:solidFill>
              <a:schemeClr val="tx2"/>
            </a:solidFill>
          </a:ln>
        </p:spPr>
        <p:txBody>
          <a:bodyPr wrap="square" rtlCol="0">
            <a:noAutofit/>
          </a:bodyPr>
          <a:lstStyle/>
          <a:p>
            <a:r>
              <a:rPr lang="en-US" sz="1600" dirty="0" smtClean="0"/>
              <a:t>GRAVITE Algorithm Development Area (ADA) provides an “operations-like” environment for unit testing of proposed algorithm changes in the form of an Algorithm Change Package (ACP).  After verification, ACP is forwarded to CGS contractor for integration.</a:t>
            </a:r>
            <a:endParaRPr lang="en-US" sz="1600" dirty="0"/>
          </a:p>
        </p:txBody>
      </p:sp>
      <p:sp>
        <p:nvSpPr>
          <p:cNvPr id="11" name="Date Placeholder 10"/>
          <p:cNvSpPr>
            <a:spLocks noGrp="1"/>
          </p:cNvSpPr>
          <p:nvPr>
            <p:ph type="dt" sz="half" idx="2"/>
          </p:nvPr>
        </p:nvSpPr>
        <p:spPr/>
        <p:txBody>
          <a:bodyPr/>
          <a:lstStyle/>
          <a:p>
            <a:r>
              <a:rPr lang="en-US" smtClean="0"/>
              <a:t>27 Feb 2013</a:t>
            </a:r>
            <a:endParaRPr lang="en-US" dirty="0"/>
          </a:p>
        </p:txBody>
      </p:sp>
      <p:sp>
        <p:nvSpPr>
          <p:cNvPr id="12" name="Footer Placeholder 11"/>
          <p:cNvSpPr>
            <a:spLocks noGrp="1"/>
          </p:cNvSpPr>
          <p:nvPr>
            <p:ph type="ftr" sz="quarter" idx="3"/>
          </p:nvPr>
        </p:nvSpPr>
        <p:spPr/>
        <p:txBody>
          <a:bodyPr/>
          <a:lstStyle/>
          <a:p>
            <a:r>
              <a:rPr lang="en-US" dirty="0" smtClean="0"/>
              <a:t>OODT for JPSS: ApacheCon NA</a:t>
            </a:r>
            <a:endParaRPr lang="en-US" dirty="0"/>
          </a:p>
        </p:txBody>
      </p:sp>
      <p:sp>
        <p:nvSpPr>
          <p:cNvPr id="13" name="Slide Number Placeholder 12"/>
          <p:cNvSpPr>
            <a:spLocks noGrp="1"/>
          </p:cNvSpPr>
          <p:nvPr>
            <p:ph type="sldNum" sz="quarter" idx="4"/>
          </p:nvPr>
        </p:nvSpPr>
        <p:spPr/>
        <p:txBody>
          <a:bodyPr/>
          <a:lstStyle/>
          <a:p>
            <a:fld id="{5E15A0E1-CD38-AF44-9B41-271F094C65D8}" type="slidenum">
              <a:rPr lang="en-US" smtClean="0"/>
              <a:t>14</a:t>
            </a:fld>
            <a:endParaRPr lang="en-US"/>
          </a:p>
        </p:txBody>
      </p:sp>
    </p:spTree>
    <p:extLst>
      <p:ext uri="{BB962C8B-B14F-4D97-AF65-F5344CB8AC3E}">
        <p14:creationId xmlns:p14="http://schemas.microsoft.com/office/powerpoint/2010/main" val="17700218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rapezoid 118"/>
          <p:cNvSpPr/>
          <p:nvPr/>
        </p:nvSpPr>
        <p:spPr>
          <a:xfrm>
            <a:off x="2577313" y="2342776"/>
            <a:ext cx="5139711" cy="2590776"/>
          </a:xfrm>
          <a:custGeom>
            <a:avLst/>
            <a:gdLst>
              <a:gd name="connsiteX0" fmla="*/ 0 w 822960"/>
              <a:gd name="connsiteY0" fmla="*/ 822960 h 822960"/>
              <a:gd name="connsiteX1" fmla="*/ 205740 w 822960"/>
              <a:gd name="connsiteY1" fmla="*/ 0 h 822960"/>
              <a:gd name="connsiteX2" fmla="*/ 617220 w 822960"/>
              <a:gd name="connsiteY2" fmla="*/ 0 h 822960"/>
              <a:gd name="connsiteX3" fmla="*/ 822960 w 822960"/>
              <a:gd name="connsiteY3" fmla="*/ 822960 h 822960"/>
              <a:gd name="connsiteX4" fmla="*/ 0 w 822960"/>
              <a:gd name="connsiteY4" fmla="*/ 822960 h 822960"/>
              <a:gd name="connsiteX0" fmla="*/ 5937 w 828897"/>
              <a:gd name="connsiteY0" fmla="*/ 822960 h 822960"/>
              <a:gd name="connsiteX1" fmla="*/ 0 w 828897"/>
              <a:gd name="connsiteY1" fmla="*/ 17641 h 822960"/>
              <a:gd name="connsiteX2" fmla="*/ 623157 w 828897"/>
              <a:gd name="connsiteY2" fmla="*/ 0 h 822960"/>
              <a:gd name="connsiteX3" fmla="*/ 828897 w 828897"/>
              <a:gd name="connsiteY3" fmla="*/ 822960 h 822960"/>
              <a:gd name="connsiteX4" fmla="*/ 5937 w 828897"/>
              <a:gd name="connsiteY4" fmla="*/ 822960 h 822960"/>
              <a:gd name="connsiteX0" fmla="*/ 5937 w 1437407"/>
              <a:gd name="connsiteY0" fmla="*/ 822960 h 822960"/>
              <a:gd name="connsiteX1" fmla="*/ 0 w 1437407"/>
              <a:gd name="connsiteY1" fmla="*/ 17641 h 822960"/>
              <a:gd name="connsiteX2" fmla="*/ 623157 w 1437407"/>
              <a:gd name="connsiteY2" fmla="*/ 0 h 822960"/>
              <a:gd name="connsiteX3" fmla="*/ 1437407 w 1437407"/>
              <a:gd name="connsiteY3" fmla="*/ 460137 h 822960"/>
              <a:gd name="connsiteX4" fmla="*/ 828897 w 1437407"/>
              <a:gd name="connsiteY4" fmla="*/ 822960 h 822960"/>
              <a:gd name="connsiteX5" fmla="*/ 5937 w 1437407"/>
              <a:gd name="connsiteY5" fmla="*/ 822960 h 822960"/>
              <a:gd name="connsiteX0" fmla="*/ 5937 w 1446288"/>
              <a:gd name="connsiteY0" fmla="*/ 822960 h 822960"/>
              <a:gd name="connsiteX1" fmla="*/ 0 w 1446288"/>
              <a:gd name="connsiteY1" fmla="*/ 17641 h 822960"/>
              <a:gd name="connsiteX2" fmla="*/ 623157 w 1446288"/>
              <a:gd name="connsiteY2" fmla="*/ 0 h 822960"/>
              <a:gd name="connsiteX3" fmla="*/ 1437407 w 1446288"/>
              <a:gd name="connsiteY3" fmla="*/ 460137 h 822960"/>
              <a:gd name="connsiteX4" fmla="*/ 1446288 w 1446288"/>
              <a:gd name="connsiteY4" fmla="*/ 805319 h 822960"/>
              <a:gd name="connsiteX5" fmla="*/ 5937 w 1446288"/>
              <a:gd name="connsiteY5" fmla="*/ 822960 h 822960"/>
              <a:gd name="connsiteX0" fmla="*/ 5937 w 1446288"/>
              <a:gd name="connsiteY0" fmla="*/ 822960 h 822960"/>
              <a:gd name="connsiteX1" fmla="*/ 0 w 1446288"/>
              <a:gd name="connsiteY1" fmla="*/ 17641 h 822960"/>
              <a:gd name="connsiteX2" fmla="*/ 623157 w 1446288"/>
              <a:gd name="connsiteY2" fmla="*/ 0 h 822960"/>
              <a:gd name="connsiteX3" fmla="*/ 1437407 w 1446288"/>
              <a:gd name="connsiteY3" fmla="*/ 460137 h 822960"/>
              <a:gd name="connsiteX4" fmla="*/ 1446288 w 1446288"/>
              <a:gd name="connsiteY4" fmla="*/ 805319 h 822960"/>
              <a:gd name="connsiteX5" fmla="*/ 5937 w 1446288"/>
              <a:gd name="connsiteY5" fmla="*/ 822960 h 822960"/>
              <a:gd name="connsiteX0" fmla="*/ 5937 w 1446288"/>
              <a:gd name="connsiteY0" fmla="*/ 817876 h 817876"/>
              <a:gd name="connsiteX1" fmla="*/ 0 w 1446288"/>
              <a:gd name="connsiteY1" fmla="*/ 12557 h 817876"/>
              <a:gd name="connsiteX2" fmla="*/ 333245 w 1446288"/>
              <a:gd name="connsiteY2" fmla="*/ 0 h 817876"/>
              <a:gd name="connsiteX3" fmla="*/ 1437407 w 1446288"/>
              <a:gd name="connsiteY3" fmla="*/ 455053 h 817876"/>
              <a:gd name="connsiteX4" fmla="*/ 1446288 w 1446288"/>
              <a:gd name="connsiteY4" fmla="*/ 800235 h 817876"/>
              <a:gd name="connsiteX5" fmla="*/ 5937 w 1446288"/>
              <a:gd name="connsiteY5" fmla="*/ 817876 h 817876"/>
              <a:gd name="connsiteX0" fmla="*/ 5937 w 1446288"/>
              <a:gd name="connsiteY0" fmla="*/ 805319 h 805319"/>
              <a:gd name="connsiteX1" fmla="*/ 0 w 1446288"/>
              <a:gd name="connsiteY1" fmla="*/ 0 h 805319"/>
              <a:gd name="connsiteX2" fmla="*/ 347273 w 1446288"/>
              <a:gd name="connsiteY2" fmla="*/ 23034 h 805319"/>
              <a:gd name="connsiteX3" fmla="*/ 1437407 w 1446288"/>
              <a:gd name="connsiteY3" fmla="*/ 442496 h 805319"/>
              <a:gd name="connsiteX4" fmla="*/ 1446288 w 1446288"/>
              <a:gd name="connsiteY4" fmla="*/ 787678 h 805319"/>
              <a:gd name="connsiteX5" fmla="*/ 5937 w 1446288"/>
              <a:gd name="connsiteY5" fmla="*/ 805319 h 805319"/>
              <a:gd name="connsiteX0" fmla="*/ 0 w 1440351"/>
              <a:gd name="connsiteY0" fmla="*/ 782285 h 782285"/>
              <a:gd name="connsiteX1" fmla="*/ 73555 w 1440351"/>
              <a:gd name="connsiteY1" fmla="*/ 7472 h 782285"/>
              <a:gd name="connsiteX2" fmla="*/ 341336 w 1440351"/>
              <a:gd name="connsiteY2" fmla="*/ 0 h 782285"/>
              <a:gd name="connsiteX3" fmla="*/ 1431470 w 1440351"/>
              <a:gd name="connsiteY3" fmla="*/ 419462 h 782285"/>
              <a:gd name="connsiteX4" fmla="*/ 1440351 w 1440351"/>
              <a:gd name="connsiteY4" fmla="*/ 764644 h 782285"/>
              <a:gd name="connsiteX5" fmla="*/ 0 w 1440351"/>
              <a:gd name="connsiteY5" fmla="*/ 782285 h 782285"/>
              <a:gd name="connsiteX0" fmla="*/ 0 w 1440351"/>
              <a:gd name="connsiteY0" fmla="*/ 782285 h 782285"/>
              <a:gd name="connsiteX1" fmla="*/ 17443 w 1440351"/>
              <a:gd name="connsiteY1" fmla="*/ 7472 h 782285"/>
              <a:gd name="connsiteX2" fmla="*/ 341336 w 1440351"/>
              <a:gd name="connsiteY2" fmla="*/ 0 h 782285"/>
              <a:gd name="connsiteX3" fmla="*/ 1431470 w 1440351"/>
              <a:gd name="connsiteY3" fmla="*/ 419462 h 782285"/>
              <a:gd name="connsiteX4" fmla="*/ 1440351 w 1440351"/>
              <a:gd name="connsiteY4" fmla="*/ 764644 h 782285"/>
              <a:gd name="connsiteX5" fmla="*/ 0 w 1440351"/>
              <a:gd name="connsiteY5" fmla="*/ 782285 h 782285"/>
              <a:gd name="connsiteX0" fmla="*/ 0 w 1440351"/>
              <a:gd name="connsiteY0" fmla="*/ 782285 h 782285"/>
              <a:gd name="connsiteX1" fmla="*/ 17443 w 1440351"/>
              <a:gd name="connsiteY1" fmla="*/ 7472 h 782285"/>
              <a:gd name="connsiteX2" fmla="*/ 420828 w 1440351"/>
              <a:gd name="connsiteY2" fmla="*/ 0 h 782285"/>
              <a:gd name="connsiteX3" fmla="*/ 1431470 w 1440351"/>
              <a:gd name="connsiteY3" fmla="*/ 419462 h 782285"/>
              <a:gd name="connsiteX4" fmla="*/ 1440351 w 1440351"/>
              <a:gd name="connsiteY4" fmla="*/ 764644 h 782285"/>
              <a:gd name="connsiteX5" fmla="*/ 0 w 1440351"/>
              <a:gd name="connsiteY5" fmla="*/ 782285 h 782285"/>
              <a:gd name="connsiteX0" fmla="*/ 0 w 1440351"/>
              <a:gd name="connsiteY0" fmla="*/ 782285 h 782285"/>
              <a:gd name="connsiteX1" fmla="*/ 17443 w 1440351"/>
              <a:gd name="connsiteY1" fmla="*/ 7472 h 782285"/>
              <a:gd name="connsiteX2" fmla="*/ 420828 w 1440351"/>
              <a:gd name="connsiteY2" fmla="*/ 0 h 782285"/>
              <a:gd name="connsiteX3" fmla="*/ 1431470 w 1440351"/>
              <a:gd name="connsiteY3" fmla="*/ 419462 h 782285"/>
              <a:gd name="connsiteX4" fmla="*/ 1440351 w 1440351"/>
              <a:gd name="connsiteY4" fmla="*/ 764644 h 782285"/>
              <a:gd name="connsiteX5" fmla="*/ 0 w 1440351"/>
              <a:gd name="connsiteY5" fmla="*/ 782285 h 782285"/>
              <a:gd name="connsiteX0" fmla="*/ 0 w 1440351"/>
              <a:gd name="connsiteY0" fmla="*/ 782285 h 782285"/>
              <a:gd name="connsiteX1" fmla="*/ 17443 w 1440351"/>
              <a:gd name="connsiteY1" fmla="*/ 7472 h 782285"/>
              <a:gd name="connsiteX2" fmla="*/ 420828 w 1440351"/>
              <a:gd name="connsiteY2" fmla="*/ 0 h 782285"/>
              <a:gd name="connsiteX3" fmla="*/ 1431470 w 1440351"/>
              <a:gd name="connsiteY3" fmla="*/ 419462 h 782285"/>
              <a:gd name="connsiteX4" fmla="*/ 1440351 w 1440351"/>
              <a:gd name="connsiteY4" fmla="*/ 764644 h 782285"/>
              <a:gd name="connsiteX5" fmla="*/ 0 w 1440351"/>
              <a:gd name="connsiteY5" fmla="*/ 782285 h 782285"/>
              <a:gd name="connsiteX0" fmla="*/ 0 w 1435675"/>
              <a:gd name="connsiteY0" fmla="*/ 751779 h 764644"/>
              <a:gd name="connsiteX1" fmla="*/ 12767 w 1435675"/>
              <a:gd name="connsiteY1" fmla="*/ 7472 h 764644"/>
              <a:gd name="connsiteX2" fmla="*/ 416152 w 1435675"/>
              <a:gd name="connsiteY2" fmla="*/ 0 h 764644"/>
              <a:gd name="connsiteX3" fmla="*/ 1426794 w 1435675"/>
              <a:gd name="connsiteY3" fmla="*/ 419462 h 764644"/>
              <a:gd name="connsiteX4" fmla="*/ 1435675 w 1435675"/>
              <a:gd name="connsiteY4" fmla="*/ 764644 h 764644"/>
              <a:gd name="connsiteX5" fmla="*/ 0 w 1435675"/>
              <a:gd name="connsiteY5" fmla="*/ 751779 h 764644"/>
              <a:gd name="connsiteX0" fmla="*/ 0 w 1435675"/>
              <a:gd name="connsiteY0" fmla="*/ 751779 h 764644"/>
              <a:gd name="connsiteX1" fmla="*/ 12767 w 1435675"/>
              <a:gd name="connsiteY1" fmla="*/ 7472 h 764644"/>
              <a:gd name="connsiteX2" fmla="*/ 416152 w 1435675"/>
              <a:gd name="connsiteY2" fmla="*/ 0 h 764644"/>
              <a:gd name="connsiteX3" fmla="*/ 1426794 w 1435675"/>
              <a:gd name="connsiteY3" fmla="*/ 419462 h 764644"/>
              <a:gd name="connsiteX4" fmla="*/ 1435675 w 1435675"/>
              <a:gd name="connsiteY4" fmla="*/ 764644 h 764644"/>
              <a:gd name="connsiteX5" fmla="*/ 0 w 1435675"/>
              <a:gd name="connsiteY5" fmla="*/ 751779 h 764644"/>
              <a:gd name="connsiteX0" fmla="*/ 0 w 1435675"/>
              <a:gd name="connsiteY0" fmla="*/ 751779 h 764644"/>
              <a:gd name="connsiteX1" fmla="*/ 12767 w 1435675"/>
              <a:gd name="connsiteY1" fmla="*/ 7472 h 764644"/>
              <a:gd name="connsiteX2" fmla="*/ 416152 w 1435675"/>
              <a:gd name="connsiteY2" fmla="*/ 0 h 764644"/>
              <a:gd name="connsiteX3" fmla="*/ 1426794 w 1435675"/>
              <a:gd name="connsiteY3" fmla="*/ 419462 h 764644"/>
              <a:gd name="connsiteX4" fmla="*/ 1435675 w 1435675"/>
              <a:gd name="connsiteY4" fmla="*/ 764644 h 764644"/>
              <a:gd name="connsiteX5" fmla="*/ 0 w 1435675"/>
              <a:gd name="connsiteY5" fmla="*/ 751779 h 764644"/>
              <a:gd name="connsiteX0" fmla="*/ 0 w 1426794"/>
              <a:gd name="connsiteY0" fmla="*/ 751779 h 751779"/>
              <a:gd name="connsiteX1" fmla="*/ 12767 w 1426794"/>
              <a:gd name="connsiteY1" fmla="*/ 7472 h 751779"/>
              <a:gd name="connsiteX2" fmla="*/ 416152 w 1426794"/>
              <a:gd name="connsiteY2" fmla="*/ 0 h 751779"/>
              <a:gd name="connsiteX3" fmla="*/ 1426794 w 1426794"/>
              <a:gd name="connsiteY3" fmla="*/ 419462 h 751779"/>
              <a:gd name="connsiteX4" fmla="*/ 1356183 w 1426794"/>
              <a:gd name="connsiteY4" fmla="*/ 744307 h 751779"/>
              <a:gd name="connsiteX5" fmla="*/ 0 w 1426794"/>
              <a:gd name="connsiteY5" fmla="*/ 751779 h 751779"/>
              <a:gd name="connsiteX0" fmla="*/ 0 w 1426794"/>
              <a:gd name="connsiteY0" fmla="*/ 751779 h 751779"/>
              <a:gd name="connsiteX1" fmla="*/ 12767 w 1426794"/>
              <a:gd name="connsiteY1" fmla="*/ 7472 h 751779"/>
              <a:gd name="connsiteX2" fmla="*/ 416152 w 1426794"/>
              <a:gd name="connsiteY2" fmla="*/ 0 h 751779"/>
              <a:gd name="connsiteX3" fmla="*/ 1426794 w 1426794"/>
              <a:gd name="connsiteY3" fmla="*/ 419462 h 751779"/>
              <a:gd name="connsiteX4" fmla="*/ 1356183 w 1426794"/>
              <a:gd name="connsiteY4" fmla="*/ 744307 h 751779"/>
              <a:gd name="connsiteX5" fmla="*/ 0 w 1426794"/>
              <a:gd name="connsiteY5" fmla="*/ 751779 h 751779"/>
              <a:gd name="connsiteX0" fmla="*/ 0 w 1362290"/>
              <a:gd name="connsiteY0" fmla="*/ 751779 h 751779"/>
              <a:gd name="connsiteX1" fmla="*/ 12767 w 1362290"/>
              <a:gd name="connsiteY1" fmla="*/ 7472 h 751779"/>
              <a:gd name="connsiteX2" fmla="*/ 416152 w 1362290"/>
              <a:gd name="connsiteY2" fmla="*/ 0 h 751779"/>
              <a:gd name="connsiteX3" fmla="*/ 1230402 w 1362290"/>
              <a:gd name="connsiteY3" fmla="*/ 343196 h 751779"/>
              <a:gd name="connsiteX4" fmla="*/ 1356183 w 1362290"/>
              <a:gd name="connsiteY4" fmla="*/ 744307 h 751779"/>
              <a:gd name="connsiteX5" fmla="*/ 0 w 1362290"/>
              <a:gd name="connsiteY5" fmla="*/ 751779 h 751779"/>
              <a:gd name="connsiteX0" fmla="*/ 0 w 1389386"/>
              <a:gd name="connsiteY0" fmla="*/ 751779 h 751779"/>
              <a:gd name="connsiteX1" fmla="*/ 12767 w 1389386"/>
              <a:gd name="connsiteY1" fmla="*/ 7472 h 751779"/>
              <a:gd name="connsiteX2" fmla="*/ 416152 w 1389386"/>
              <a:gd name="connsiteY2" fmla="*/ 0 h 751779"/>
              <a:gd name="connsiteX3" fmla="*/ 1389386 w 1389386"/>
              <a:gd name="connsiteY3" fmla="*/ 399124 h 751779"/>
              <a:gd name="connsiteX4" fmla="*/ 1356183 w 1389386"/>
              <a:gd name="connsiteY4" fmla="*/ 744307 h 751779"/>
              <a:gd name="connsiteX5" fmla="*/ 0 w 1389386"/>
              <a:gd name="connsiteY5" fmla="*/ 751779 h 751779"/>
              <a:gd name="connsiteX0" fmla="*/ 0 w 1389386"/>
              <a:gd name="connsiteY0" fmla="*/ 751779 h 751779"/>
              <a:gd name="connsiteX1" fmla="*/ 12767 w 1389386"/>
              <a:gd name="connsiteY1" fmla="*/ 7472 h 751779"/>
              <a:gd name="connsiteX2" fmla="*/ 416152 w 1389386"/>
              <a:gd name="connsiteY2" fmla="*/ 0 h 751779"/>
              <a:gd name="connsiteX3" fmla="*/ 1389386 w 1389386"/>
              <a:gd name="connsiteY3" fmla="*/ 399124 h 751779"/>
              <a:gd name="connsiteX4" fmla="*/ 1356183 w 1389386"/>
              <a:gd name="connsiteY4" fmla="*/ 744307 h 751779"/>
              <a:gd name="connsiteX5" fmla="*/ 0 w 1389386"/>
              <a:gd name="connsiteY5" fmla="*/ 751779 h 751779"/>
              <a:gd name="connsiteX0" fmla="*/ 0 w 1389386"/>
              <a:gd name="connsiteY0" fmla="*/ 751779 h 751779"/>
              <a:gd name="connsiteX1" fmla="*/ 12767 w 1389386"/>
              <a:gd name="connsiteY1" fmla="*/ 7472 h 751779"/>
              <a:gd name="connsiteX2" fmla="*/ 416152 w 1389386"/>
              <a:gd name="connsiteY2" fmla="*/ 0 h 751779"/>
              <a:gd name="connsiteX3" fmla="*/ 1389386 w 1389386"/>
              <a:gd name="connsiteY3" fmla="*/ 399124 h 751779"/>
              <a:gd name="connsiteX4" fmla="*/ 1356183 w 1389386"/>
              <a:gd name="connsiteY4" fmla="*/ 744307 h 751779"/>
              <a:gd name="connsiteX5" fmla="*/ 0 w 1389386"/>
              <a:gd name="connsiteY5" fmla="*/ 751779 h 751779"/>
              <a:gd name="connsiteX0" fmla="*/ 0 w 1389386"/>
              <a:gd name="connsiteY0" fmla="*/ 751779 h 751779"/>
              <a:gd name="connsiteX1" fmla="*/ 12767 w 1389386"/>
              <a:gd name="connsiteY1" fmla="*/ 7472 h 751779"/>
              <a:gd name="connsiteX2" fmla="*/ 416152 w 1389386"/>
              <a:gd name="connsiteY2" fmla="*/ 0 h 751779"/>
              <a:gd name="connsiteX3" fmla="*/ 1389386 w 1389386"/>
              <a:gd name="connsiteY3" fmla="*/ 399124 h 751779"/>
              <a:gd name="connsiteX4" fmla="*/ 1356183 w 1389386"/>
              <a:gd name="connsiteY4" fmla="*/ 744307 h 751779"/>
              <a:gd name="connsiteX5" fmla="*/ 0 w 1389386"/>
              <a:gd name="connsiteY5" fmla="*/ 751779 h 751779"/>
              <a:gd name="connsiteX0" fmla="*/ 0 w 1371583"/>
              <a:gd name="connsiteY0" fmla="*/ 751779 h 751779"/>
              <a:gd name="connsiteX1" fmla="*/ 12767 w 1371583"/>
              <a:gd name="connsiteY1" fmla="*/ 7472 h 751779"/>
              <a:gd name="connsiteX2" fmla="*/ 416152 w 1371583"/>
              <a:gd name="connsiteY2" fmla="*/ 0 h 751779"/>
              <a:gd name="connsiteX3" fmla="*/ 1361330 w 1371583"/>
              <a:gd name="connsiteY3" fmla="*/ 383871 h 751779"/>
              <a:gd name="connsiteX4" fmla="*/ 1356183 w 1371583"/>
              <a:gd name="connsiteY4" fmla="*/ 744307 h 751779"/>
              <a:gd name="connsiteX5" fmla="*/ 0 w 1371583"/>
              <a:gd name="connsiteY5" fmla="*/ 751779 h 751779"/>
              <a:gd name="connsiteX0" fmla="*/ 0 w 1361330"/>
              <a:gd name="connsiteY0" fmla="*/ 751779 h 751779"/>
              <a:gd name="connsiteX1" fmla="*/ 12767 w 1361330"/>
              <a:gd name="connsiteY1" fmla="*/ 7472 h 751779"/>
              <a:gd name="connsiteX2" fmla="*/ 416152 w 1361330"/>
              <a:gd name="connsiteY2" fmla="*/ 0 h 751779"/>
              <a:gd name="connsiteX3" fmla="*/ 1361330 w 1361330"/>
              <a:gd name="connsiteY3" fmla="*/ 383871 h 751779"/>
              <a:gd name="connsiteX4" fmla="*/ 1337479 w 1361330"/>
              <a:gd name="connsiteY4" fmla="*/ 729054 h 751779"/>
              <a:gd name="connsiteX5" fmla="*/ 0 w 1361330"/>
              <a:gd name="connsiteY5" fmla="*/ 751779 h 751779"/>
              <a:gd name="connsiteX0" fmla="*/ 0 w 1387504"/>
              <a:gd name="connsiteY0" fmla="*/ 751779 h 751779"/>
              <a:gd name="connsiteX1" fmla="*/ 12767 w 1387504"/>
              <a:gd name="connsiteY1" fmla="*/ 7472 h 751779"/>
              <a:gd name="connsiteX2" fmla="*/ 416152 w 1387504"/>
              <a:gd name="connsiteY2" fmla="*/ 0 h 751779"/>
              <a:gd name="connsiteX3" fmla="*/ 1361330 w 1387504"/>
              <a:gd name="connsiteY3" fmla="*/ 383871 h 751779"/>
              <a:gd name="connsiteX4" fmla="*/ 1374887 w 1387504"/>
              <a:gd name="connsiteY4" fmla="*/ 734138 h 751779"/>
              <a:gd name="connsiteX5" fmla="*/ 0 w 1387504"/>
              <a:gd name="connsiteY5" fmla="*/ 751779 h 751779"/>
              <a:gd name="connsiteX0" fmla="*/ 0 w 1374887"/>
              <a:gd name="connsiteY0" fmla="*/ 751779 h 751779"/>
              <a:gd name="connsiteX1" fmla="*/ 12767 w 1374887"/>
              <a:gd name="connsiteY1" fmla="*/ 7472 h 751779"/>
              <a:gd name="connsiteX2" fmla="*/ 416152 w 1374887"/>
              <a:gd name="connsiteY2" fmla="*/ 0 h 751779"/>
              <a:gd name="connsiteX3" fmla="*/ 1361330 w 1374887"/>
              <a:gd name="connsiteY3" fmla="*/ 383871 h 751779"/>
              <a:gd name="connsiteX4" fmla="*/ 1374887 w 1374887"/>
              <a:gd name="connsiteY4" fmla="*/ 734138 h 751779"/>
              <a:gd name="connsiteX5" fmla="*/ 0 w 1374887"/>
              <a:gd name="connsiteY5" fmla="*/ 751779 h 751779"/>
              <a:gd name="connsiteX0" fmla="*/ 0 w 1374887"/>
              <a:gd name="connsiteY0" fmla="*/ 751779 h 751779"/>
              <a:gd name="connsiteX1" fmla="*/ 12767 w 1374887"/>
              <a:gd name="connsiteY1" fmla="*/ 7472 h 751779"/>
              <a:gd name="connsiteX2" fmla="*/ 416152 w 1374887"/>
              <a:gd name="connsiteY2" fmla="*/ 0 h 751779"/>
              <a:gd name="connsiteX3" fmla="*/ 1361330 w 1374887"/>
              <a:gd name="connsiteY3" fmla="*/ 383871 h 751779"/>
              <a:gd name="connsiteX4" fmla="*/ 1374887 w 1374887"/>
              <a:gd name="connsiteY4" fmla="*/ 734138 h 751779"/>
              <a:gd name="connsiteX5" fmla="*/ 0 w 1374887"/>
              <a:gd name="connsiteY5" fmla="*/ 751779 h 751779"/>
              <a:gd name="connsiteX0" fmla="*/ 0 w 1374887"/>
              <a:gd name="connsiteY0" fmla="*/ 751779 h 751779"/>
              <a:gd name="connsiteX1" fmla="*/ 12767 w 1374887"/>
              <a:gd name="connsiteY1" fmla="*/ 7472 h 751779"/>
              <a:gd name="connsiteX2" fmla="*/ 416152 w 1374887"/>
              <a:gd name="connsiteY2" fmla="*/ 0 h 751779"/>
              <a:gd name="connsiteX3" fmla="*/ 1361330 w 1374887"/>
              <a:gd name="connsiteY3" fmla="*/ 383871 h 751779"/>
              <a:gd name="connsiteX4" fmla="*/ 1374887 w 1374887"/>
              <a:gd name="connsiteY4" fmla="*/ 734138 h 751779"/>
              <a:gd name="connsiteX5" fmla="*/ 0 w 1374887"/>
              <a:gd name="connsiteY5" fmla="*/ 751779 h 751779"/>
              <a:gd name="connsiteX0" fmla="*/ 2835 w 1377722"/>
              <a:gd name="connsiteY0" fmla="*/ 751779 h 751779"/>
              <a:gd name="connsiteX1" fmla="*/ 15602 w 1377722"/>
              <a:gd name="connsiteY1" fmla="*/ 7472 h 751779"/>
              <a:gd name="connsiteX2" fmla="*/ 418987 w 1377722"/>
              <a:gd name="connsiteY2" fmla="*/ 0 h 751779"/>
              <a:gd name="connsiteX3" fmla="*/ 1364165 w 1377722"/>
              <a:gd name="connsiteY3" fmla="*/ 383871 h 751779"/>
              <a:gd name="connsiteX4" fmla="*/ 1377722 w 1377722"/>
              <a:gd name="connsiteY4" fmla="*/ 734138 h 751779"/>
              <a:gd name="connsiteX5" fmla="*/ 2835 w 1377722"/>
              <a:gd name="connsiteY5" fmla="*/ 751779 h 751779"/>
              <a:gd name="connsiteX0" fmla="*/ 43678 w 1362453"/>
              <a:gd name="connsiteY0" fmla="*/ 746695 h 746695"/>
              <a:gd name="connsiteX1" fmla="*/ 333 w 1362453"/>
              <a:gd name="connsiteY1" fmla="*/ 7472 h 746695"/>
              <a:gd name="connsiteX2" fmla="*/ 403718 w 1362453"/>
              <a:gd name="connsiteY2" fmla="*/ 0 h 746695"/>
              <a:gd name="connsiteX3" fmla="*/ 1348896 w 1362453"/>
              <a:gd name="connsiteY3" fmla="*/ 383871 h 746695"/>
              <a:gd name="connsiteX4" fmla="*/ 1362453 w 1362453"/>
              <a:gd name="connsiteY4" fmla="*/ 734138 h 746695"/>
              <a:gd name="connsiteX5" fmla="*/ 43678 w 1362453"/>
              <a:gd name="connsiteY5" fmla="*/ 746695 h 74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453" h="746695">
                <a:moveTo>
                  <a:pt x="43678" y="746695"/>
                </a:moveTo>
                <a:cubicBezTo>
                  <a:pt x="33906" y="478256"/>
                  <a:pt x="-3923" y="255574"/>
                  <a:pt x="333" y="7472"/>
                </a:cubicBezTo>
                <a:lnTo>
                  <a:pt x="403718" y="0"/>
                </a:lnTo>
                <a:cubicBezTo>
                  <a:pt x="650358" y="384874"/>
                  <a:pt x="1191100" y="243049"/>
                  <a:pt x="1348896" y="383871"/>
                </a:cubicBezTo>
                <a:cubicBezTo>
                  <a:pt x="1353415" y="563335"/>
                  <a:pt x="1357934" y="407226"/>
                  <a:pt x="1362453" y="734138"/>
                </a:cubicBezTo>
                <a:cubicBezTo>
                  <a:pt x="897923" y="597655"/>
                  <a:pt x="559644" y="679801"/>
                  <a:pt x="43678" y="746695"/>
                </a:cubicBezTo>
                <a:close/>
              </a:path>
            </a:pathLst>
          </a:custGeom>
          <a:solidFill>
            <a:schemeClr val="accent1">
              <a:alpha val="39000"/>
            </a:schemeClr>
          </a:solidFill>
          <a:ln w="38100" cmpd="sng">
            <a:solidFill>
              <a:schemeClr val="tx2"/>
            </a:solidFill>
            <a:prstDash val="dash"/>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62"/>
          <p:cNvSpPr/>
          <p:nvPr/>
        </p:nvSpPr>
        <p:spPr>
          <a:xfrm>
            <a:off x="3610849" y="2743228"/>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610849" y="3035527"/>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20249" y="2458773"/>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620249" y="2751072"/>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2620249" y="3043371"/>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Overview:</a:t>
            </a:r>
            <a:r>
              <a:rPr lang="en-US" dirty="0" smtClean="0"/>
              <a:t> </a:t>
            </a:r>
            <a:br>
              <a:rPr lang="en-US" dirty="0" smtClean="0"/>
            </a:br>
            <a:r>
              <a:rPr lang="en-US" dirty="0" smtClean="0"/>
              <a:t>GRAVITE : Scope of Discussion</a:t>
            </a:r>
            <a:endParaRPr lang="en-US" dirty="0"/>
          </a:p>
        </p:txBody>
      </p:sp>
      <p:sp>
        <p:nvSpPr>
          <p:cNvPr id="27" name="Rectangle 26"/>
          <p:cNvSpPr/>
          <p:nvPr/>
        </p:nvSpPr>
        <p:spPr>
          <a:xfrm>
            <a:off x="4195633" y="4750422"/>
            <a:ext cx="1371600" cy="914400"/>
          </a:xfrm>
          <a:prstGeom prst="rect">
            <a:avLst/>
          </a:prstGeom>
          <a:solidFill>
            <a:schemeClr val="accent3"/>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srgbClr val="000000"/>
                </a:solidFill>
                <a:latin typeface="Calibri"/>
              </a:rPr>
              <a:t>ICF</a:t>
            </a:r>
          </a:p>
        </p:txBody>
      </p:sp>
      <p:cxnSp>
        <p:nvCxnSpPr>
          <p:cNvPr id="20" name="Shape 19"/>
          <p:cNvCxnSpPr>
            <a:stCxn id="13" idx="2"/>
          </p:cNvCxnSpPr>
          <p:nvPr/>
        </p:nvCxnSpPr>
        <p:spPr>
          <a:xfrm rot="16200000" flipH="1">
            <a:off x="3127513" y="3561990"/>
            <a:ext cx="393891" cy="2"/>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hape 20"/>
          <p:cNvCxnSpPr/>
          <p:nvPr/>
        </p:nvCxnSpPr>
        <p:spPr>
          <a:xfrm rot="5400000" flipH="1" flipV="1">
            <a:off x="5287048" y="1949565"/>
            <a:ext cx="1" cy="3606041"/>
          </a:xfrm>
          <a:prstGeom prst="bentConnector3">
            <a:avLst>
              <a:gd name="adj1" fmla="val 2286010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hape 20"/>
          <p:cNvCxnSpPr>
            <a:stCxn id="14" idx="3"/>
            <a:endCxn id="15" idx="3"/>
          </p:cNvCxnSpPr>
          <p:nvPr/>
        </p:nvCxnSpPr>
        <p:spPr>
          <a:xfrm>
            <a:off x="7638408" y="4160339"/>
            <a:ext cx="358360" cy="993300"/>
          </a:xfrm>
          <a:prstGeom prst="bentConnector2">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6"/>
          <p:cNvCxnSpPr>
            <a:stCxn id="14" idx="1"/>
            <a:endCxn id="27" idx="3"/>
          </p:cNvCxnSpPr>
          <p:nvPr/>
        </p:nvCxnSpPr>
        <p:spPr>
          <a:xfrm rot="10800000" flipV="1">
            <a:off x="5567234" y="4160338"/>
            <a:ext cx="699575" cy="1047283"/>
          </a:xfrm>
          <a:prstGeom prst="bentConnector3">
            <a:avLst>
              <a:gd name="adj1" fmla="val 50000"/>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cxnSp>
        <p:nvCxnSpPr>
          <p:cNvPr id="54" name="Shape 53"/>
          <p:cNvCxnSpPr>
            <a:stCxn id="70" idx="1"/>
            <a:endCxn id="63" idx="3"/>
          </p:cNvCxnSpPr>
          <p:nvPr/>
        </p:nvCxnSpPr>
        <p:spPr>
          <a:xfrm rot="16200000" flipH="1" flipV="1">
            <a:off x="4757183" y="1901666"/>
            <a:ext cx="230584" cy="1761251"/>
          </a:xfrm>
          <a:prstGeom prst="bentConnector4">
            <a:avLst>
              <a:gd name="adj1" fmla="val -99140"/>
              <a:gd name="adj2" fmla="val 55408"/>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55" name="Shape 54"/>
          <p:cNvCxnSpPr>
            <a:stCxn id="101" idx="3"/>
            <a:endCxn id="59" idx="1"/>
          </p:cNvCxnSpPr>
          <p:nvPr/>
        </p:nvCxnSpPr>
        <p:spPr>
          <a:xfrm rot="5400000" flipH="1">
            <a:off x="3595540" y="2222437"/>
            <a:ext cx="2919864" cy="4870445"/>
          </a:xfrm>
          <a:prstGeom prst="bentConnector4">
            <a:avLst>
              <a:gd name="adj1" fmla="val -10508"/>
              <a:gd name="adj2" fmla="val 104694"/>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56" idx="0"/>
            <a:endCxn id="10" idx="1"/>
          </p:cNvCxnSpPr>
          <p:nvPr/>
        </p:nvCxnSpPr>
        <p:spPr>
          <a:xfrm flipV="1">
            <a:off x="1975768" y="2613129"/>
            <a:ext cx="644481" cy="20240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Process 105"/>
          <p:cNvSpPr/>
          <p:nvPr/>
        </p:nvSpPr>
        <p:spPr>
          <a:xfrm>
            <a:off x="685800" y="3904959"/>
            <a:ext cx="1143000" cy="685800"/>
          </a:xfrm>
          <a:prstGeom prst="flowChartProcess">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a:solidFill>
                  <a:srgbClr val="000000"/>
                </a:solidFill>
                <a:latin typeface="Calibri"/>
              </a:rPr>
              <a:t>CLASS</a:t>
            </a:r>
          </a:p>
        </p:txBody>
      </p:sp>
      <p:sp>
        <p:nvSpPr>
          <p:cNvPr id="112" name="Process 111"/>
          <p:cNvSpPr/>
          <p:nvPr/>
        </p:nvSpPr>
        <p:spPr>
          <a:xfrm>
            <a:off x="711207" y="1401341"/>
            <a:ext cx="1143000" cy="685800"/>
          </a:xfrm>
          <a:prstGeom prst="flowChartProcess">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a:solidFill>
                  <a:srgbClr val="000000"/>
                </a:solidFill>
                <a:latin typeface="Calibri"/>
              </a:rPr>
              <a:t>IDPS</a:t>
            </a:r>
          </a:p>
        </p:txBody>
      </p:sp>
      <p:cxnSp>
        <p:nvCxnSpPr>
          <p:cNvPr id="113" name="Elbow Connector 112"/>
          <p:cNvCxnSpPr>
            <a:stCxn id="112" idx="3"/>
          </p:cNvCxnSpPr>
          <p:nvPr/>
        </p:nvCxnSpPr>
        <p:spPr>
          <a:xfrm>
            <a:off x="1854207" y="1744241"/>
            <a:ext cx="1498593" cy="61795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Elbow Connector 115"/>
          <p:cNvCxnSpPr>
            <a:stCxn id="106" idx="3"/>
            <a:endCxn id="57" idx="1"/>
          </p:cNvCxnSpPr>
          <p:nvPr/>
        </p:nvCxnSpPr>
        <p:spPr>
          <a:xfrm flipV="1">
            <a:off x="1828800" y="2905428"/>
            <a:ext cx="791449" cy="134243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2743200" y="1764268"/>
            <a:ext cx="4495800" cy="3962400"/>
          </a:xfrm>
          <a:prstGeom prst="roundRect">
            <a:avLst/>
          </a:prstGeom>
          <a:noFill/>
          <a:ln w="381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8" name="Predefined Process 27"/>
          <p:cNvSpPr/>
          <p:nvPr/>
        </p:nvSpPr>
        <p:spPr>
          <a:xfrm>
            <a:off x="4080788" y="3583168"/>
            <a:ext cx="1512891" cy="914400"/>
          </a:xfrm>
          <a:prstGeom prst="flowChartPredefinedProcess">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700" dirty="0" smtClean="0">
                <a:solidFill>
                  <a:srgbClr val="000000"/>
                </a:solidFill>
                <a:latin typeface="Calibri"/>
              </a:rPr>
              <a:t>Processing</a:t>
            </a:r>
            <a:endParaRPr lang="en-US" sz="1700" dirty="0">
              <a:solidFill>
                <a:srgbClr val="000000"/>
              </a:solidFill>
              <a:latin typeface="Calibri"/>
            </a:endParaRPr>
          </a:p>
        </p:txBody>
      </p:sp>
      <p:cxnSp>
        <p:nvCxnSpPr>
          <p:cNvPr id="49" name="Shape 48"/>
          <p:cNvCxnSpPr>
            <a:stCxn id="27" idx="1"/>
            <a:endCxn id="59" idx="2"/>
          </p:cNvCxnSpPr>
          <p:nvPr/>
        </p:nvCxnSpPr>
        <p:spPr>
          <a:xfrm rot="10800000">
            <a:off x="2810749" y="3352082"/>
            <a:ext cx="1384884" cy="1855540"/>
          </a:xfrm>
          <a:prstGeom prst="bentConnector2">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cxnSp>
        <p:nvCxnSpPr>
          <p:cNvPr id="52" name="Shape 51"/>
          <p:cNvCxnSpPr>
            <a:stCxn id="28" idx="0"/>
            <a:endCxn id="74" idx="3"/>
          </p:cNvCxnSpPr>
          <p:nvPr/>
        </p:nvCxnSpPr>
        <p:spPr>
          <a:xfrm rot="16200000" flipV="1">
            <a:off x="4217900" y="2963833"/>
            <a:ext cx="393285" cy="845385"/>
          </a:xfrm>
          <a:prstGeom prst="bentConnector2">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sp>
        <p:nvSpPr>
          <p:cNvPr id="13" name="Predefined Process 12"/>
          <p:cNvSpPr/>
          <p:nvPr/>
        </p:nvSpPr>
        <p:spPr>
          <a:xfrm>
            <a:off x="2638657" y="2450646"/>
            <a:ext cx="1371600" cy="914400"/>
          </a:xfrm>
          <a:prstGeom prst="flowChartPredefinedProcess">
            <a:avLst/>
          </a:prstGeom>
          <a:solidFill>
            <a:srgbClr val="F79646"/>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srgbClr val="000000"/>
                </a:solidFill>
                <a:latin typeface="Calibri"/>
              </a:rPr>
              <a:t>Ingest</a:t>
            </a:r>
            <a:endParaRPr lang="en-US" dirty="0">
              <a:solidFill>
                <a:srgbClr val="000000"/>
              </a:solidFill>
              <a:latin typeface="Calibri"/>
            </a:endParaRPr>
          </a:p>
        </p:txBody>
      </p:sp>
      <p:sp>
        <p:nvSpPr>
          <p:cNvPr id="14" name="Predefined Process 13"/>
          <p:cNvSpPr/>
          <p:nvPr/>
        </p:nvSpPr>
        <p:spPr>
          <a:xfrm>
            <a:off x="6266808" y="3703139"/>
            <a:ext cx="1371600" cy="914400"/>
          </a:xfrm>
          <a:prstGeom prst="flowChartPredefinedProcess">
            <a:avLst/>
          </a:prstGeom>
          <a:solidFill>
            <a:schemeClr val="accent6"/>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a:solidFill>
                  <a:srgbClr val="000000"/>
                </a:solidFill>
                <a:latin typeface="Calibri"/>
              </a:rPr>
              <a:t>Data Access and Distribution</a:t>
            </a:r>
          </a:p>
        </p:txBody>
      </p:sp>
      <p:cxnSp>
        <p:nvCxnSpPr>
          <p:cNvPr id="47" name="Shape 46"/>
          <p:cNvCxnSpPr>
            <a:stCxn id="101" idx="2"/>
            <a:endCxn id="27" idx="2"/>
          </p:cNvCxnSpPr>
          <p:nvPr/>
        </p:nvCxnSpPr>
        <p:spPr>
          <a:xfrm rot="10800000">
            <a:off x="4881434" y="5664822"/>
            <a:ext cx="2531085" cy="263918"/>
          </a:xfrm>
          <a:prstGeom prst="curvedConnector2">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56" name="Cloud 55"/>
          <p:cNvSpPr/>
          <p:nvPr/>
        </p:nvSpPr>
        <p:spPr>
          <a:xfrm>
            <a:off x="529174" y="2205932"/>
            <a:ext cx="1447800" cy="1219200"/>
          </a:xfrm>
          <a:prstGeom prst="cloud">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00"/>
            <a:r>
              <a:rPr lang="en-US" sz="1600" dirty="0">
                <a:solidFill>
                  <a:srgbClr val="000000"/>
                </a:solidFill>
                <a:latin typeface="Calibri"/>
              </a:rPr>
              <a:t>Correlative Sources</a:t>
            </a:r>
          </a:p>
        </p:txBody>
      </p:sp>
      <p:sp>
        <p:nvSpPr>
          <p:cNvPr id="16" name="Cloud 15"/>
          <p:cNvSpPr/>
          <p:nvPr/>
        </p:nvSpPr>
        <p:spPr>
          <a:xfrm>
            <a:off x="414874" y="2259556"/>
            <a:ext cx="1447800" cy="1219200"/>
          </a:xfrm>
          <a:prstGeom prst="cloud">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00"/>
            <a:r>
              <a:rPr lang="en-US" sz="1400" dirty="0">
                <a:solidFill>
                  <a:srgbClr val="000000"/>
                </a:solidFill>
                <a:latin typeface="Calibri"/>
              </a:rPr>
              <a:t>Correlative Sources</a:t>
            </a:r>
          </a:p>
        </p:txBody>
      </p:sp>
      <p:grpSp>
        <p:nvGrpSpPr>
          <p:cNvPr id="3" name="Group 56"/>
          <p:cNvGrpSpPr/>
          <p:nvPr/>
        </p:nvGrpSpPr>
        <p:grpSpPr>
          <a:xfrm>
            <a:off x="2725883" y="3703140"/>
            <a:ext cx="1241368" cy="1032032"/>
            <a:chOff x="1055715" y="5124659"/>
            <a:chExt cx="1241368" cy="1045258"/>
          </a:xfrm>
        </p:grpSpPr>
        <p:grpSp>
          <p:nvGrpSpPr>
            <p:cNvPr id="4" name="Group 178"/>
            <p:cNvGrpSpPr/>
            <p:nvPr/>
          </p:nvGrpSpPr>
          <p:grpSpPr>
            <a:xfrm>
              <a:off x="1184313" y="5124659"/>
              <a:ext cx="984172" cy="1045258"/>
              <a:chOff x="5442224" y="1937720"/>
              <a:chExt cx="984172" cy="1045258"/>
            </a:xfrm>
          </p:grpSpPr>
          <p:sp>
            <p:nvSpPr>
              <p:cNvPr id="65" name="Oval 64"/>
              <p:cNvSpPr/>
              <p:nvPr/>
            </p:nvSpPr>
            <p:spPr>
              <a:xfrm>
                <a:off x="5442224" y="264142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 name="Oval 65"/>
              <p:cNvSpPr/>
              <p:nvPr/>
            </p:nvSpPr>
            <p:spPr>
              <a:xfrm>
                <a:off x="5442224" y="250068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 name="Oval 66"/>
              <p:cNvSpPr/>
              <p:nvPr/>
            </p:nvSpPr>
            <p:spPr>
              <a:xfrm>
                <a:off x="5442224" y="2359946"/>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 name="Oval 67"/>
              <p:cNvSpPr/>
              <p:nvPr/>
            </p:nvSpPr>
            <p:spPr>
              <a:xfrm>
                <a:off x="5442224" y="2219204"/>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 name="Oval 70"/>
              <p:cNvSpPr/>
              <p:nvPr/>
            </p:nvSpPr>
            <p:spPr>
              <a:xfrm>
                <a:off x="5442224" y="2078462"/>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 name="Oval 71"/>
              <p:cNvSpPr/>
              <p:nvPr/>
            </p:nvSpPr>
            <p:spPr>
              <a:xfrm>
                <a:off x="5442224" y="1937720"/>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sp>
          <p:nvSpPr>
            <p:cNvPr id="60" name="TextBox 59"/>
            <p:cNvSpPr txBox="1"/>
            <p:nvPr/>
          </p:nvSpPr>
          <p:spPr>
            <a:xfrm>
              <a:off x="1055715" y="5553105"/>
              <a:ext cx="1241368" cy="369332"/>
            </a:xfrm>
            <a:prstGeom prst="rect">
              <a:avLst/>
            </a:prstGeom>
            <a:noFill/>
          </p:spPr>
          <p:txBody>
            <a:bodyPr wrap="square" rtlCol="0">
              <a:spAutoFit/>
            </a:bodyPr>
            <a:lstStyle/>
            <a:p>
              <a:pPr algn="ctr" defTabSz="914400"/>
              <a:r>
                <a:rPr lang="en-US" dirty="0">
                  <a:solidFill>
                    <a:prstClr val="white"/>
                  </a:solidFill>
                  <a:latin typeface="Calibri"/>
                </a:rPr>
                <a:t>Inventory</a:t>
              </a:r>
            </a:p>
          </p:txBody>
        </p:sp>
      </p:grpSp>
      <p:cxnSp>
        <p:nvCxnSpPr>
          <p:cNvPr id="73" name="Shape 20"/>
          <p:cNvCxnSpPr>
            <a:stCxn id="14" idx="3"/>
            <a:endCxn id="80" idx="2"/>
          </p:cNvCxnSpPr>
          <p:nvPr/>
        </p:nvCxnSpPr>
        <p:spPr>
          <a:xfrm flipV="1">
            <a:off x="7638408" y="3516868"/>
            <a:ext cx="553092" cy="643471"/>
          </a:xfrm>
          <a:prstGeom prst="bentConnector2">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sp>
        <p:nvSpPr>
          <p:cNvPr id="80" name="Process 79"/>
          <p:cNvSpPr/>
          <p:nvPr/>
        </p:nvSpPr>
        <p:spPr>
          <a:xfrm>
            <a:off x="7620000" y="2831068"/>
            <a:ext cx="1143000" cy="685800"/>
          </a:xfrm>
          <a:prstGeom prst="flowChartProcess">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a:solidFill>
                  <a:srgbClr val="000000"/>
                </a:solidFill>
                <a:latin typeface="Calibri"/>
              </a:rPr>
              <a:t>CLASS</a:t>
            </a:r>
          </a:p>
        </p:txBody>
      </p:sp>
      <p:grpSp>
        <p:nvGrpSpPr>
          <p:cNvPr id="5" name="Group 93"/>
          <p:cNvGrpSpPr/>
          <p:nvPr/>
        </p:nvGrpSpPr>
        <p:grpSpPr>
          <a:xfrm>
            <a:off x="6248400" y="4700934"/>
            <a:ext cx="745588" cy="914400"/>
            <a:chOff x="6150717" y="4775458"/>
            <a:chExt cx="745588" cy="914400"/>
          </a:xfrm>
        </p:grpSpPr>
        <p:sp>
          <p:nvSpPr>
            <p:cNvPr id="64" name="Rectangle 63"/>
            <p:cNvSpPr/>
            <p:nvPr/>
          </p:nvSpPr>
          <p:spPr>
            <a:xfrm>
              <a:off x="6194040" y="4775458"/>
              <a:ext cx="685800" cy="914400"/>
            </a:xfrm>
            <a:prstGeom prst="rect">
              <a:avLst/>
            </a:prstGeom>
            <a:solidFill>
              <a:srgbClr val="BFBFBF"/>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b"/>
            <a:lstStyle/>
            <a:p>
              <a:pPr algn="ctr" defTabSz="914400"/>
              <a:r>
                <a:rPr lang="en-US" sz="1400" dirty="0">
                  <a:solidFill>
                    <a:srgbClr val="000000"/>
                  </a:solidFill>
                  <a:latin typeface="Calibri"/>
                </a:rPr>
                <a:t>Portal</a:t>
              </a:r>
            </a:p>
          </p:txBody>
        </p:sp>
        <p:pic>
          <p:nvPicPr>
            <p:cNvPr id="83" name="Picture 82"/>
            <p:cNvPicPr>
              <a:picLocks noChangeAspect="1"/>
            </p:cNvPicPr>
            <p:nvPr/>
          </p:nvPicPr>
          <p:blipFill>
            <a:blip r:embed="rId2" cstate="print"/>
            <a:stretch>
              <a:fillRect/>
            </a:stretch>
          </p:blipFill>
          <p:spPr>
            <a:xfrm>
              <a:off x="6150717" y="4826762"/>
              <a:ext cx="745588" cy="609600"/>
            </a:xfrm>
            <a:prstGeom prst="rect">
              <a:avLst/>
            </a:prstGeom>
            <a:noFill/>
            <a:scene3d>
              <a:camera prst="orthographicFront"/>
              <a:lightRig rig="threePt" dir="t"/>
            </a:scene3d>
            <a:sp3d/>
          </p:spPr>
        </p:pic>
      </p:grpSp>
      <p:cxnSp>
        <p:nvCxnSpPr>
          <p:cNvPr id="78" name="Elbow Connector 36"/>
          <p:cNvCxnSpPr>
            <a:stCxn id="14" idx="1"/>
            <a:endCxn id="83" idx="1"/>
          </p:cNvCxnSpPr>
          <p:nvPr/>
        </p:nvCxnSpPr>
        <p:spPr>
          <a:xfrm rot="10800000" flipV="1">
            <a:off x="6248400" y="4160338"/>
            <a:ext cx="18408" cy="896699"/>
          </a:xfrm>
          <a:prstGeom prst="bentConnector3">
            <a:avLst>
              <a:gd name="adj1" fmla="val 1341851"/>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cxnSp>
        <p:nvCxnSpPr>
          <p:cNvPr id="97" name="Shape 46"/>
          <p:cNvCxnSpPr>
            <a:stCxn id="101" idx="2"/>
            <a:endCxn id="64" idx="2"/>
          </p:cNvCxnSpPr>
          <p:nvPr/>
        </p:nvCxnSpPr>
        <p:spPr>
          <a:xfrm rot="10800000">
            <a:off x="6634624" y="5615334"/>
            <a:ext cx="777895" cy="313406"/>
          </a:xfrm>
          <a:prstGeom prst="curvedConnector2">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452699" y="5826484"/>
            <a:ext cx="672367" cy="369332"/>
          </a:xfrm>
          <a:prstGeom prst="rect">
            <a:avLst/>
          </a:prstGeom>
          <a:noFill/>
        </p:spPr>
        <p:txBody>
          <a:bodyPr wrap="none" rtlCol="0">
            <a:spAutoFit/>
          </a:bodyPr>
          <a:lstStyle/>
          <a:p>
            <a:pPr defTabSz="914400"/>
            <a:r>
              <a:rPr lang="en-US" dirty="0">
                <a:solidFill>
                  <a:prstClr val="black"/>
                </a:solidFill>
                <a:latin typeface="Calibri"/>
              </a:rPr>
              <a:t>login</a:t>
            </a:r>
          </a:p>
        </p:txBody>
      </p:sp>
      <p:sp>
        <p:nvSpPr>
          <p:cNvPr id="29" name="Snip and Round Single Corner Rectangle 28"/>
          <p:cNvSpPr/>
          <p:nvPr/>
        </p:nvSpPr>
        <p:spPr>
          <a:xfrm>
            <a:off x="5562600" y="2209800"/>
            <a:ext cx="1371600" cy="914400"/>
          </a:xfrm>
          <a:prstGeom prst="snipRoundRect">
            <a:avLst/>
          </a:prstGeom>
          <a:solidFill>
            <a:schemeClr val="accent4"/>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srgbClr val="000000"/>
                </a:solidFill>
                <a:latin typeface="Calibri"/>
              </a:rPr>
              <a:t>G-ADA</a:t>
            </a:r>
          </a:p>
        </p:txBody>
      </p:sp>
      <p:sp>
        <p:nvSpPr>
          <p:cNvPr id="70" name="Magnetic Disk 69"/>
          <p:cNvSpPr/>
          <p:nvPr/>
        </p:nvSpPr>
        <p:spPr>
          <a:xfrm>
            <a:off x="5562600" y="2667000"/>
            <a:ext cx="381000" cy="457200"/>
          </a:xfrm>
          <a:prstGeom prst="flowChartMagneticDisk">
            <a:avLst/>
          </a:prstGeom>
          <a:solidFill>
            <a:schemeClr val="accent4"/>
          </a:solidFill>
          <a:ln>
            <a:solidFill>
              <a:srgbClr val="FFFFF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000000"/>
              </a:solidFill>
              <a:latin typeface="Calibri"/>
            </a:endParaRPr>
          </a:p>
        </p:txBody>
      </p:sp>
      <p:sp>
        <p:nvSpPr>
          <p:cNvPr id="101" name="Oval 100"/>
          <p:cNvSpPr/>
          <p:nvPr/>
        </p:nvSpPr>
        <p:spPr>
          <a:xfrm>
            <a:off x="7412518" y="5661664"/>
            <a:ext cx="533821" cy="534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loud 14"/>
          <p:cNvSpPr/>
          <p:nvPr/>
        </p:nvSpPr>
        <p:spPr>
          <a:xfrm>
            <a:off x="7349068" y="5083930"/>
            <a:ext cx="1295400" cy="1219200"/>
          </a:xfrm>
          <a:prstGeom prst="cloud">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000" dirty="0" err="1">
                <a:solidFill>
                  <a:srgbClr val="000000"/>
                </a:solidFill>
                <a:latin typeface="Calibri"/>
              </a:rPr>
              <a:t>LCFs</a:t>
            </a:r>
            <a:endParaRPr lang="en-US" sz="2000" dirty="0">
              <a:solidFill>
                <a:srgbClr val="000000"/>
              </a:solidFill>
              <a:latin typeface="Calibri"/>
            </a:endParaRPr>
          </a:p>
        </p:txBody>
      </p:sp>
      <p:cxnSp>
        <p:nvCxnSpPr>
          <p:cNvPr id="89" name="Elbow Connector 88"/>
          <p:cNvCxnSpPr/>
          <p:nvPr/>
        </p:nvCxnSpPr>
        <p:spPr>
          <a:xfrm rot="10800000" flipV="1">
            <a:off x="3838653" y="4483065"/>
            <a:ext cx="920308" cy="165592"/>
          </a:xfrm>
          <a:prstGeom prst="bentConnector3">
            <a:avLst>
              <a:gd name="adj1" fmla="val -30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Elbow Connector 36"/>
          <p:cNvCxnSpPr/>
          <p:nvPr/>
        </p:nvCxnSpPr>
        <p:spPr>
          <a:xfrm rot="10800000" flipV="1">
            <a:off x="3838653" y="3951814"/>
            <a:ext cx="2409748" cy="568979"/>
          </a:xfrm>
          <a:prstGeom prst="bentConnector3">
            <a:avLst>
              <a:gd name="adj1" fmla="val 21287"/>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2"/>
          </p:nvPr>
        </p:nvSpPr>
        <p:spPr/>
        <p:txBody>
          <a:bodyPr/>
          <a:lstStyle/>
          <a:p>
            <a:r>
              <a:rPr lang="en-US" dirty="0" smtClean="0"/>
              <a:t>27 Feb 2013</a:t>
            </a:r>
            <a:endParaRPr lang="en-US" dirty="0"/>
          </a:p>
        </p:txBody>
      </p:sp>
      <p:sp>
        <p:nvSpPr>
          <p:cNvPr id="9" name="Footer Placeholder 8"/>
          <p:cNvSpPr>
            <a:spLocks noGrp="1"/>
          </p:cNvSpPr>
          <p:nvPr>
            <p:ph type="ftr" sz="quarter" idx="3"/>
          </p:nvPr>
        </p:nvSpPr>
        <p:spPr/>
        <p:txBody>
          <a:bodyPr/>
          <a:lstStyle/>
          <a:p>
            <a:r>
              <a:rPr lang="en-US" dirty="0" smtClean="0"/>
              <a:t>OODT for JPSS: ApacheCon NA</a:t>
            </a:r>
            <a:endParaRPr lang="en-US" dirty="0"/>
          </a:p>
        </p:txBody>
      </p:sp>
      <p:sp>
        <p:nvSpPr>
          <p:cNvPr id="11" name="Slide Number Placeholder 10"/>
          <p:cNvSpPr>
            <a:spLocks noGrp="1"/>
          </p:cNvSpPr>
          <p:nvPr>
            <p:ph type="sldNum" sz="quarter" idx="4"/>
          </p:nvPr>
        </p:nvSpPr>
        <p:spPr/>
        <p:txBody>
          <a:bodyPr/>
          <a:lstStyle/>
          <a:p>
            <a:fld id="{5E15A0E1-CD38-AF44-9B41-271F094C65D8}" type="slidenum">
              <a:rPr lang="en-US" smtClean="0"/>
              <a:t>15</a:t>
            </a:fld>
            <a:endParaRPr lang="en-US"/>
          </a:p>
        </p:txBody>
      </p:sp>
    </p:spTree>
    <p:extLst>
      <p:ext uri="{BB962C8B-B14F-4D97-AF65-F5344CB8AC3E}">
        <p14:creationId xmlns:p14="http://schemas.microsoft.com/office/powerpoint/2010/main" val="4969653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IPS Design</a:t>
            </a:r>
            <a:endParaRPr lang="en-US" dirty="0"/>
          </a:p>
        </p:txBody>
      </p:sp>
      <p:sp>
        <p:nvSpPr>
          <p:cNvPr id="6"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7"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8"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16</a:t>
            </a:fld>
            <a:endParaRPr lang="en-US"/>
          </a:p>
        </p:txBody>
      </p:sp>
    </p:spTree>
    <p:extLst>
      <p:ext uri="{BB962C8B-B14F-4D97-AF65-F5344CB8AC3E}">
        <p14:creationId xmlns:p14="http://schemas.microsoft.com/office/powerpoint/2010/main" val="8974842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46" name="Rectangle 2"/>
          <p:cNvSpPr>
            <a:spLocks noGrp="1" noChangeArrowheads="1"/>
          </p:cNvSpPr>
          <p:nvPr>
            <p:ph type="title"/>
          </p:nvPr>
        </p:nvSpPr>
        <p:spPr/>
        <p:txBody>
          <a:bodyPr>
            <a:normAutofit/>
          </a:bodyPr>
          <a:lstStyle/>
          <a:p>
            <a:r>
              <a:rPr lang="en-US" dirty="0"/>
              <a:t>Driving Requirements</a:t>
            </a:r>
          </a:p>
        </p:txBody>
      </p:sp>
      <p:sp>
        <p:nvSpPr>
          <p:cNvPr id="1951747" name="Rectangle 3"/>
          <p:cNvSpPr>
            <a:spLocks noGrp="1" noChangeArrowheads="1"/>
          </p:cNvSpPr>
          <p:nvPr>
            <p:ph type="body" idx="1"/>
          </p:nvPr>
        </p:nvSpPr>
        <p:spPr/>
        <p:txBody>
          <a:bodyPr>
            <a:normAutofit/>
          </a:bodyPr>
          <a:lstStyle/>
          <a:p>
            <a:pPr marL="342900" lvl="1" indent="-342900">
              <a:buFont typeface="Arial" pitchFamily="34" charset="0"/>
              <a:buChar char="•"/>
            </a:pPr>
            <a:r>
              <a:rPr lang="en-US" dirty="0"/>
              <a:t>The GRAVITE shall ingest a sum total of up to 5.0 TB/day across its point-to-point and web-based interfaces</a:t>
            </a:r>
            <a:r>
              <a:rPr lang="en-US" dirty="0" smtClean="0"/>
              <a:t>.</a:t>
            </a:r>
          </a:p>
          <a:p>
            <a:pPr marL="342900" lvl="1" indent="-342900">
              <a:buFont typeface="Arial" pitchFamily="34" charset="0"/>
              <a:buChar char="•"/>
            </a:pPr>
            <a:r>
              <a:rPr lang="en-US" dirty="0"/>
              <a:t>The GRAVITE shall allow authorized users to upload data for </a:t>
            </a:r>
            <a:r>
              <a:rPr lang="en-US" dirty="0" smtClean="0"/>
              <a:t>ingest.</a:t>
            </a:r>
            <a:endParaRPr lang="en-US" dirty="0"/>
          </a:p>
          <a:p>
            <a:pPr marL="342900" lvl="1" indent="-342900">
              <a:buFont typeface="Arial" pitchFamily="34" charset="0"/>
              <a:buChar char="•"/>
            </a:pPr>
            <a:r>
              <a:rPr lang="en-US" dirty="0"/>
              <a:t>The GRAVITE shall allow operators and authorized users to classify data, software, and documentation as unrestricted, proprietary, licensed or </a:t>
            </a:r>
            <a:r>
              <a:rPr lang="en-US" dirty="0" smtClean="0"/>
              <a:t>ITAR.</a:t>
            </a:r>
            <a:endParaRPr lang="en-US" dirty="0"/>
          </a:p>
          <a:p>
            <a:pPr marL="342900" lvl="1" indent="-342900">
              <a:buFont typeface="Arial" pitchFamily="34" charset="0"/>
              <a:buChar char="•"/>
            </a:pPr>
            <a:r>
              <a:rPr lang="en-US" dirty="0" smtClean="0"/>
              <a:t>The </a:t>
            </a:r>
            <a:r>
              <a:rPr lang="en-US" dirty="0"/>
              <a:t>GRAVITE shall generate searchable metadata parameters for ingested data </a:t>
            </a:r>
            <a:r>
              <a:rPr lang="en-US" dirty="0" smtClean="0"/>
              <a:t>items.</a:t>
            </a:r>
            <a:endParaRPr lang="en-US" dirty="0"/>
          </a:p>
          <a:p>
            <a:pPr marL="342900" lvl="1" indent="-342900">
              <a:buFont typeface="Arial" pitchFamily="34" charset="0"/>
              <a:buChar char="•"/>
            </a:pPr>
            <a:r>
              <a:rPr lang="en-US" dirty="0" smtClean="0"/>
              <a:t>The </a:t>
            </a:r>
            <a:r>
              <a:rPr lang="en-US" dirty="0"/>
              <a:t>GRAVITE shall provide authorized users access to stored data and hosted documentation based on their account </a:t>
            </a:r>
            <a:r>
              <a:rPr lang="en-US" dirty="0" smtClean="0"/>
              <a:t>permissions.</a:t>
            </a:r>
            <a:endParaRPr lang="en-US" dirty="0"/>
          </a:p>
          <a:p>
            <a:pPr marL="342900" lvl="1" indent="-342900">
              <a:buFont typeface="Arial" pitchFamily="34" charset="0"/>
              <a:buChar char="•"/>
            </a:pPr>
            <a:r>
              <a:rPr lang="en-US" dirty="0" smtClean="0"/>
              <a:t>The </a:t>
            </a:r>
            <a:r>
              <a:rPr lang="en-US" dirty="0"/>
              <a:t>GRAVITE shall allow operators and authorized users to execute automated data processing jobs</a:t>
            </a:r>
            <a:r>
              <a:rPr lang="en-US" dirty="0" smtClean="0"/>
              <a:t>.</a:t>
            </a:r>
            <a:endParaRPr lang="en-US" dirty="0"/>
          </a:p>
          <a:p>
            <a:r>
              <a:rPr lang="en-US" sz="2000" dirty="0" smtClean="0"/>
              <a:t>The </a:t>
            </a:r>
            <a:r>
              <a:rPr lang="en-US" sz="2000" dirty="0"/>
              <a:t>GRAVITE shall perform automatic removal of data files once past their assigned retention </a:t>
            </a:r>
            <a:r>
              <a:rPr lang="en-US" sz="2000" dirty="0" smtClean="0"/>
              <a:t>period.</a:t>
            </a:r>
            <a:endParaRPr lang="en-US" sz="2000" dirty="0"/>
          </a:p>
          <a:p>
            <a:pPr marL="342900" lvl="1" indent="-342900">
              <a:buFont typeface="Arial" pitchFamily="34" charset="0"/>
              <a:buChar char="•"/>
            </a:pPr>
            <a:endParaRPr lang="en-US" dirty="0"/>
          </a:p>
          <a:p>
            <a:pPr marL="342900" lvl="1" indent="-342900">
              <a:buFont typeface="Arial" pitchFamily="34" charset="0"/>
              <a:buChar char="•"/>
            </a:pPr>
            <a:endParaRPr lang="en-US" dirty="0"/>
          </a:p>
          <a:p>
            <a:endParaRPr lang="en-US" sz="2000" dirty="0"/>
          </a:p>
          <a:p>
            <a:endParaRPr lang="en-US" sz="2000" dirty="0"/>
          </a:p>
          <a:p>
            <a:endParaRPr lang="en-US" sz="2000" dirty="0"/>
          </a:p>
          <a:p>
            <a:endParaRPr lang="en-US" sz="2000" dirty="0"/>
          </a:p>
          <a:p>
            <a:endParaRPr lang="en-US" sz="2000" dirty="0"/>
          </a:p>
          <a:p>
            <a:endParaRPr lang="en-US" sz="2000" dirty="0"/>
          </a:p>
          <a:p>
            <a:pPr>
              <a:buNone/>
            </a:pPr>
            <a:endParaRPr lang="en-US" sz="2000" dirty="0"/>
          </a:p>
          <a:p>
            <a:pPr>
              <a:buFontTx/>
              <a:buNone/>
            </a:pPr>
            <a:endParaRPr lang="en-US" sz="2000" dirty="0"/>
          </a:p>
          <a:p>
            <a:endParaRPr lang="en-US" sz="2000" dirty="0"/>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17</a:t>
            </a:fld>
            <a:endParaRPr lang="en-US"/>
          </a:p>
        </p:txBody>
      </p:sp>
    </p:spTree>
    <p:extLst>
      <p:ext uri="{BB962C8B-B14F-4D97-AF65-F5344CB8AC3E}">
        <p14:creationId xmlns:p14="http://schemas.microsoft.com/office/powerpoint/2010/main" val="9212657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pic>
        <p:nvPicPr>
          <p:cNvPr id="5" name="Content Placeholder 4"/>
          <p:cNvPicPr>
            <a:picLocks noGrp="1" noChangeAspect="1"/>
          </p:cNvPicPr>
          <p:nvPr>
            <p:ph idx="1"/>
          </p:nvPr>
        </p:nvPicPr>
        <p:blipFill>
          <a:blip r:embed="rId2"/>
          <a:srcRect l="-3124" r="-3124"/>
          <a:stretch>
            <a:fillRect/>
          </a:stretch>
        </p:blipFill>
        <p:spPr/>
      </p:pic>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18</a:t>
            </a:fld>
            <a:endParaRPr lang="en-US"/>
          </a:p>
        </p:txBody>
      </p:sp>
    </p:spTree>
    <p:extLst>
      <p:ext uri="{BB962C8B-B14F-4D97-AF65-F5344CB8AC3E}">
        <p14:creationId xmlns:p14="http://schemas.microsoft.com/office/powerpoint/2010/main" val="7086505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14" name="L-Shape 13"/>
          <p:cNvSpPr/>
          <p:nvPr/>
        </p:nvSpPr>
        <p:spPr>
          <a:xfrm rot="10800000">
            <a:off x="685800" y="2362200"/>
            <a:ext cx="5791200" cy="3810000"/>
          </a:xfrm>
          <a:prstGeom prst="corner">
            <a:avLst>
              <a:gd name="adj1" fmla="val 54349"/>
              <a:gd name="adj2" fmla="val 120000"/>
            </a:avLst>
          </a:prstGeom>
          <a:noFill/>
          <a:ln w="38100">
            <a:solidFill>
              <a:schemeClr val="accent6">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38800" y="5867400"/>
            <a:ext cx="990600" cy="276999"/>
          </a:xfrm>
          <a:prstGeom prst="rect">
            <a:avLst/>
          </a:prstGeom>
          <a:noFill/>
        </p:spPr>
        <p:txBody>
          <a:bodyPr wrap="square" rtlCol="0">
            <a:spAutoFit/>
          </a:bodyPr>
          <a:lstStyle/>
          <a:p>
            <a:r>
              <a:rPr lang="en-US" sz="1200" b="1" dirty="0" smtClean="0"/>
              <a:t>INGEST</a:t>
            </a:r>
            <a:endParaRPr lang="en-US" sz="1200" b="1" dirty="0"/>
          </a:p>
        </p:txBody>
      </p:sp>
      <p:sp>
        <p:nvSpPr>
          <p:cNvPr id="7"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8"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9"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19</a:t>
            </a:fld>
            <a:endParaRPr lang="en-US"/>
          </a:p>
        </p:txBody>
      </p:sp>
      <p:pic>
        <p:nvPicPr>
          <p:cNvPr id="5" name="Content Placeholder 4"/>
          <p:cNvPicPr>
            <a:picLocks noGrp="1" noChangeAspect="1"/>
          </p:cNvPicPr>
          <p:nvPr>
            <p:ph idx="1"/>
          </p:nvPr>
        </p:nvPicPr>
        <p:blipFill>
          <a:blip r:embed="rId2"/>
          <a:srcRect l="-6236" r="-6236"/>
          <a:stretch>
            <a:fillRect/>
          </a:stretch>
        </p:blipFill>
        <p:spPr/>
      </p:pic>
    </p:spTree>
    <p:extLst>
      <p:ext uri="{BB962C8B-B14F-4D97-AF65-F5344CB8AC3E}">
        <p14:creationId xmlns:p14="http://schemas.microsoft.com/office/powerpoint/2010/main" val="56939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lstStyle/>
          <a:p>
            <a:pPr>
              <a:lnSpc>
                <a:spcPct val="90000"/>
              </a:lnSpc>
              <a:tabLst>
                <a:tab pos="7602538" algn="r"/>
              </a:tabLst>
            </a:pPr>
            <a:r>
              <a:rPr lang="en-US" dirty="0"/>
              <a:t>GRAVITE Overview</a:t>
            </a:r>
          </a:p>
          <a:p>
            <a:pPr>
              <a:lnSpc>
                <a:spcPct val="90000"/>
              </a:lnSpc>
              <a:tabLst>
                <a:tab pos="7602538" algn="r"/>
              </a:tabLst>
            </a:pPr>
            <a:r>
              <a:rPr lang="en-US" dirty="0"/>
              <a:t>Investigator Processing System (IPS) Design using OODT</a:t>
            </a:r>
          </a:p>
          <a:p>
            <a:pPr>
              <a:lnSpc>
                <a:spcPct val="90000"/>
              </a:lnSpc>
              <a:tabLst>
                <a:tab pos="7602538" algn="r"/>
              </a:tabLst>
            </a:pPr>
            <a:r>
              <a:rPr lang="en-US" dirty="0"/>
              <a:t>Performance Measures</a:t>
            </a:r>
          </a:p>
          <a:p>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a:lstStyle/>
          <a:p>
            <a:r>
              <a:rPr lang="en-US" smtClean="0"/>
              <a:t>27 Feb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lstStyle/>
          <a:p>
            <a:r>
              <a:rPr lang="en-US" dirty="0" smtClean="0"/>
              <a:t>OODT for JPSS: ApacheCon NA</a:t>
            </a:r>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a:lstStyle/>
          <a:p>
            <a:fld id="{5E15A0E1-CD38-AF44-9B41-271F094C65D8}" type="slidenum">
              <a:rPr lang="en-US" smtClean="0"/>
              <a:t>2</a:t>
            </a:fld>
            <a:endParaRPr lang="en-US"/>
          </a:p>
        </p:txBody>
      </p:sp>
    </p:spTree>
    <p:extLst>
      <p:ext uri="{BB962C8B-B14F-4D97-AF65-F5344CB8AC3E}">
        <p14:creationId xmlns:p14="http://schemas.microsoft.com/office/powerpoint/2010/main" val="10987371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13" name="Freeform 12"/>
          <p:cNvSpPr/>
          <p:nvPr/>
        </p:nvSpPr>
        <p:spPr>
          <a:xfrm>
            <a:off x="4953000" y="1219200"/>
            <a:ext cx="3657600" cy="4876800"/>
          </a:xfrm>
          <a:custGeom>
            <a:avLst/>
            <a:gdLst>
              <a:gd name="connsiteX0" fmla="*/ 4888 w 3624388"/>
              <a:gd name="connsiteY0" fmla="*/ 3124200 h 4572000"/>
              <a:gd name="connsiteX1" fmla="*/ 1363788 w 3624388"/>
              <a:gd name="connsiteY1" fmla="*/ 3124200 h 4572000"/>
              <a:gd name="connsiteX2" fmla="*/ 1363788 w 3624388"/>
              <a:gd name="connsiteY2" fmla="*/ 4572000 h 4572000"/>
              <a:gd name="connsiteX3" fmla="*/ 3624388 w 3624388"/>
              <a:gd name="connsiteY3" fmla="*/ 4559300 h 4572000"/>
              <a:gd name="connsiteX4" fmla="*/ 3624388 w 3624388"/>
              <a:gd name="connsiteY4" fmla="*/ 0 h 4572000"/>
              <a:gd name="connsiteX5" fmla="*/ 1478088 w 3624388"/>
              <a:gd name="connsiteY5" fmla="*/ 0 h 4572000"/>
              <a:gd name="connsiteX6" fmla="*/ 1478088 w 3624388"/>
              <a:gd name="connsiteY6" fmla="*/ 1155700 h 4572000"/>
              <a:gd name="connsiteX7" fmla="*/ 4888 w 3624388"/>
              <a:gd name="connsiteY7" fmla="*/ 1155700 h 4572000"/>
              <a:gd name="connsiteX8" fmla="*/ 4888 w 3624388"/>
              <a:gd name="connsiteY8" fmla="*/ 1155700 h 4572000"/>
              <a:gd name="connsiteX9" fmla="*/ 4888 w 3624388"/>
              <a:gd name="connsiteY9" fmla="*/ 31242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4388" h="4572000">
                <a:moveTo>
                  <a:pt x="4888" y="3124200"/>
                </a:moveTo>
                <a:lnTo>
                  <a:pt x="1363788" y="3124200"/>
                </a:lnTo>
                <a:lnTo>
                  <a:pt x="1363788" y="4572000"/>
                </a:lnTo>
                <a:lnTo>
                  <a:pt x="3624388" y="4559300"/>
                </a:lnTo>
                <a:lnTo>
                  <a:pt x="3624388" y="0"/>
                </a:lnTo>
                <a:lnTo>
                  <a:pt x="1478088" y="0"/>
                </a:lnTo>
                <a:lnTo>
                  <a:pt x="1478088" y="1155700"/>
                </a:lnTo>
                <a:lnTo>
                  <a:pt x="4888" y="1155700"/>
                </a:lnTo>
                <a:lnTo>
                  <a:pt x="4888" y="1155700"/>
                </a:lnTo>
                <a:cubicBezTo>
                  <a:pt x="655" y="1811867"/>
                  <a:pt x="-3579" y="2468033"/>
                  <a:pt x="4888" y="3124200"/>
                </a:cubicBezTo>
                <a:close/>
              </a:path>
            </a:pathLst>
          </a:custGeom>
          <a:noFill/>
          <a:ln w="38100">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638800" y="5867400"/>
            <a:ext cx="990600" cy="276999"/>
          </a:xfrm>
          <a:prstGeom prst="rect">
            <a:avLst/>
          </a:prstGeom>
          <a:noFill/>
        </p:spPr>
        <p:txBody>
          <a:bodyPr wrap="square" rtlCol="0">
            <a:spAutoFit/>
          </a:bodyPr>
          <a:lstStyle/>
          <a:p>
            <a:r>
              <a:rPr lang="en-US" sz="1200" b="1" dirty="0" smtClean="0"/>
              <a:t>INGEST</a:t>
            </a:r>
            <a:endParaRPr lang="en-US" sz="1200" b="1" dirty="0"/>
          </a:p>
        </p:txBody>
      </p:sp>
      <p:sp>
        <p:nvSpPr>
          <p:cNvPr id="10" name="TextBox 9"/>
          <p:cNvSpPr txBox="1"/>
          <p:nvPr/>
        </p:nvSpPr>
        <p:spPr>
          <a:xfrm>
            <a:off x="6705600" y="1219200"/>
            <a:ext cx="1905000" cy="276999"/>
          </a:xfrm>
          <a:prstGeom prst="rect">
            <a:avLst/>
          </a:prstGeom>
          <a:noFill/>
        </p:spPr>
        <p:txBody>
          <a:bodyPr wrap="square" rtlCol="0">
            <a:spAutoFit/>
          </a:bodyPr>
          <a:lstStyle/>
          <a:p>
            <a:r>
              <a:rPr lang="en-US" sz="1200" b="1" dirty="0" smtClean="0"/>
              <a:t>AUTOMATED PROCESSING</a:t>
            </a:r>
          </a:p>
        </p:txBody>
      </p:sp>
      <p:sp>
        <p:nvSpPr>
          <p:cNvPr id="15" name="L-Shape 14"/>
          <p:cNvSpPr/>
          <p:nvPr/>
        </p:nvSpPr>
        <p:spPr>
          <a:xfrm rot="10800000">
            <a:off x="685800" y="2362200"/>
            <a:ext cx="5791200" cy="3810000"/>
          </a:xfrm>
          <a:prstGeom prst="corner">
            <a:avLst>
              <a:gd name="adj1" fmla="val 54349"/>
              <a:gd name="adj2" fmla="val 120000"/>
            </a:avLst>
          </a:prstGeom>
          <a:noFill/>
          <a:ln w="38100">
            <a:solidFill>
              <a:schemeClr val="accent6">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11"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12"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20</a:t>
            </a:fld>
            <a:endParaRPr lang="en-US"/>
          </a:p>
        </p:txBody>
      </p:sp>
      <p:pic>
        <p:nvPicPr>
          <p:cNvPr id="5" name="Content Placeholder 4"/>
          <p:cNvPicPr>
            <a:picLocks noGrp="1" noChangeAspect="1"/>
          </p:cNvPicPr>
          <p:nvPr>
            <p:ph idx="1"/>
          </p:nvPr>
        </p:nvPicPr>
        <p:blipFill>
          <a:blip r:embed="rId2"/>
          <a:srcRect l="-6236" r="-6236"/>
          <a:stretch>
            <a:fillRect/>
          </a:stretch>
        </p:blipFill>
        <p:spPr/>
      </p:pic>
    </p:spTree>
    <p:extLst>
      <p:ext uri="{BB962C8B-B14F-4D97-AF65-F5344CB8AC3E}">
        <p14:creationId xmlns:p14="http://schemas.microsoft.com/office/powerpoint/2010/main" val="395540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L-Shape 2"/>
          <p:cNvSpPr/>
          <p:nvPr/>
        </p:nvSpPr>
        <p:spPr>
          <a:xfrm rot="16200000" flipH="1">
            <a:off x="3086100" y="952500"/>
            <a:ext cx="3276600" cy="3657600"/>
          </a:xfrm>
          <a:prstGeom prst="corner">
            <a:avLst>
              <a:gd name="adj1" fmla="val 52661"/>
              <a:gd name="adj2" fmla="val 29722"/>
            </a:avLst>
          </a:prstGeom>
          <a:noFill/>
          <a:ln w="38100">
            <a:solidFill>
              <a:schemeClr val="accent2">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4953000" y="1219200"/>
            <a:ext cx="3657600" cy="4876800"/>
          </a:xfrm>
          <a:custGeom>
            <a:avLst/>
            <a:gdLst>
              <a:gd name="connsiteX0" fmla="*/ 4888 w 3624388"/>
              <a:gd name="connsiteY0" fmla="*/ 3124200 h 4572000"/>
              <a:gd name="connsiteX1" fmla="*/ 1363788 w 3624388"/>
              <a:gd name="connsiteY1" fmla="*/ 3124200 h 4572000"/>
              <a:gd name="connsiteX2" fmla="*/ 1363788 w 3624388"/>
              <a:gd name="connsiteY2" fmla="*/ 4572000 h 4572000"/>
              <a:gd name="connsiteX3" fmla="*/ 3624388 w 3624388"/>
              <a:gd name="connsiteY3" fmla="*/ 4559300 h 4572000"/>
              <a:gd name="connsiteX4" fmla="*/ 3624388 w 3624388"/>
              <a:gd name="connsiteY4" fmla="*/ 0 h 4572000"/>
              <a:gd name="connsiteX5" fmla="*/ 1478088 w 3624388"/>
              <a:gd name="connsiteY5" fmla="*/ 0 h 4572000"/>
              <a:gd name="connsiteX6" fmla="*/ 1478088 w 3624388"/>
              <a:gd name="connsiteY6" fmla="*/ 1155700 h 4572000"/>
              <a:gd name="connsiteX7" fmla="*/ 4888 w 3624388"/>
              <a:gd name="connsiteY7" fmla="*/ 1155700 h 4572000"/>
              <a:gd name="connsiteX8" fmla="*/ 4888 w 3624388"/>
              <a:gd name="connsiteY8" fmla="*/ 1155700 h 4572000"/>
              <a:gd name="connsiteX9" fmla="*/ 4888 w 3624388"/>
              <a:gd name="connsiteY9" fmla="*/ 31242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4388" h="4572000">
                <a:moveTo>
                  <a:pt x="4888" y="3124200"/>
                </a:moveTo>
                <a:lnTo>
                  <a:pt x="1363788" y="3124200"/>
                </a:lnTo>
                <a:lnTo>
                  <a:pt x="1363788" y="4572000"/>
                </a:lnTo>
                <a:lnTo>
                  <a:pt x="3624388" y="4559300"/>
                </a:lnTo>
                <a:lnTo>
                  <a:pt x="3624388" y="0"/>
                </a:lnTo>
                <a:lnTo>
                  <a:pt x="1478088" y="0"/>
                </a:lnTo>
                <a:lnTo>
                  <a:pt x="1478088" y="1155700"/>
                </a:lnTo>
                <a:lnTo>
                  <a:pt x="4888" y="1155700"/>
                </a:lnTo>
                <a:lnTo>
                  <a:pt x="4888" y="1155700"/>
                </a:lnTo>
                <a:cubicBezTo>
                  <a:pt x="655" y="1811867"/>
                  <a:pt x="-3579" y="2468033"/>
                  <a:pt x="4888" y="3124200"/>
                </a:cubicBezTo>
                <a:close/>
              </a:path>
            </a:pathLst>
          </a:custGeom>
          <a:noFill/>
          <a:ln w="38100">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733800" y="1143000"/>
            <a:ext cx="1219200" cy="276999"/>
          </a:xfrm>
          <a:prstGeom prst="rect">
            <a:avLst/>
          </a:prstGeom>
          <a:noFill/>
        </p:spPr>
        <p:txBody>
          <a:bodyPr wrap="square" rtlCol="0">
            <a:spAutoFit/>
          </a:bodyPr>
          <a:lstStyle/>
          <a:p>
            <a:r>
              <a:rPr lang="en-US" sz="1200" b="1" dirty="0" smtClean="0"/>
              <a:t>DISTRIBUTION</a:t>
            </a:r>
            <a:endParaRPr lang="en-US" sz="1200" b="1" dirty="0"/>
          </a:p>
        </p:txBody>
      </p:sp>
      <p:sp>
        <p:nvSpPr>
          <p:cNvPr id="10" name="TextBox 9"/>
          <p:cNvSpPr txBox="1"/>
          <p:nvPr/>
        </p:nvSpPr>
        <p:spPr>
          <a:xfrm>
            <a:off x="5638800" y="5867400"/>
            <a:ext cx="990600" cy="276999"/>
          </a:xfrm>
          <a:prstGeom prst="rect">
            <a:avLst/>
          </a:prstGeom>
          <a:noFill/>
        </p:spPr>
        <p:txBody>
          <a:bodyPr wrap="square" rtlCol="0">
            <a:spAutoFit/>
          </a:bodyPr>
          <a:lstStyle/>
          <a:p>
            <a:r>
              <a:rPr lang="en-US" sz="1200" b="1" dirty="0" smtClean="0"/>
              <a:t>INGEST</a:t>
            </a:r>
            <a:endParaRPr lang="en-US" sz="1200" b="1" dirty="0"/>
          </a:p>
        </p:txBody>
      </p:sp>
      <p:sp>
        <p:nvSpPr>
          <p:cNvPr id="12" name="TextBox 11"/>
          <p:cNvSpPr txBox="1"/>
          <p:nvPr/>
        </p:nvSpPr>
        <p:spPr>
          <a:xfrm>
            <a:off x="6705600" y="1219200"/>
            <a:ext cx="1905000" cy="276999"/>
          </a:xfrm>
          <a:prstGeom prst="rect">
            <a:avLst/>
          </a:prstGeom>
          <a:noFill/>
        </p:spPr>
        <p:txBody>
          <a:bodyPr wrap="square" rtlCol="0">
            <a:spAutoFit/>
          </a:bodyPr>
          <a:lstStyle/>
          <a:p>
            <a:r>
              <a:rPr lang="en-US" sz="1200" b="1" dirty="0" smtClean="0"/>
              <a:t>AUTOMATED PROCESSING</a:t>
            </a:r>
          </a:p>
        </p:txBody>
      </p:sp>
      <p:sp>
        <p:nvSpPr>
          <p:cNvPr id="15" name="L-Shape 14"/>
          <p:cNvSpPr/>
          <p:nvPr/>
        </p:nvSpPr>
        <p:spPr>
          <a:xfrm rot="10800000">
            <a:off x="685800" y="2362200"/>
            <a:ext cx="5791200" cy="3810000"/>
          </a:xfrm>
          <a:prstGeom prst="corner">
            <a:avLst>
              <a:gd name="adj1" fmla="val 54349"/>
              <a:gd name="adj2" fmla="val 120000"/>
            </a:avLst>
          </a:prstGeom>
          <a:noFill/>
          <a:ln w="38100">
            <a:solidFill>
              <a:schemeClr val="accent6">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14"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1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21</a:t>
            </a:fld>
            <a:endParaRPr lang="en-US"/>
          </a:p>
        </p:txBody>
      </p:sp>
      <p:pic>
        <p:nvPicPr>
          <p:cNvPr id="7" name="Content Placeholder 6"/>
          <p:cNvPicPr>
            <a:picLocks noGrp="1" noChangeAspect="1"/>
          </p:cNvPicPr>
          <p:nvPr>
            <p:ph idx="1"/>
          </p:nvPr>
        </p:nvPicPr>
        <p:blipFill>
          <a:blip r:embed="rId2"/>
          <a:srcRect l="-6236" r="-6236"/>
          <a:stretch>
            <a:fillRect/>
          </a:stretch>
        </p:blipFill>
        <p:spPr/>
      </p:pic>
    </p:spTree>
    <p:extLst>
      <p:ext uri="{BB962C8B-B14F-4D97-AF65-F5344CB8AC3E}">
        <p14:creationId xmlns:p14="http://schemas.microsoft.com/office/powerpoint/2010/main" val="3691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L-Shape 2"/>
          <p:cNvSpPr/>
          <p:nvPr/>
        </p:nvSpPr>
        <p:spPr>
          <a:xfrm rot="16200000" flipH="1">
            <a:off x="3086100" y="952500"/>
            <a:ext cx="3276600" cy="3657600"/>
          </a:xfrm>
          <a:prstGeom prst="corner">
            <a:avLst>
              <a:gd name="adj1" fmla="val 52661"/>
              <a:gd name="adj2" fmla="val 29722"/>
            </a:avLst>
          </a:prstGeom>
          <a:noFill/>
          <a:ln w="38100">
            <a:solidFill>
              <a:schemeClr val="accent2">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4953000" y="1219200"/>
            <a:ext cx="3657600" cy="4876800"/>
          </a:xfrm>
          <a:custGeom>
            <a:avLst/>
            <a:gdLst>
              <a:gd name="connsiteX0" fmla="*/ 4888 w 3624388"/>
              <a:gd name="connsiteY0" fmla="*/ 3124200 h 4572000"/>
              <a:gd name="connsiteX1" fmla="*/ 1363788 w 3624388"/>
              <a:gd name="connsiteY1" fmla="*/ 3124200 h 4572000"/>
              <a:gd name="connsiteX2" fmla="*/ 1363788 w 3624388"/>
              <a:gd name="connsiteY2" fmla="*/ 4572000 h 4572000"/>
              <a:gd name="connsiteX3" fmla="*/ 3624388 w 3624388"/>
              <a:gd name="connsiteY3" fmla="*/ 4559300 h 4572000"/>
              <a:gd name="connsiteX4" fmla="*/ 3624388 w 3624388"/>
              <a:gd name="connsiteY4" fmla="*/ 0 h 4572000"/>
              <a:gd name="connsiteX5" fmla="*/ 1478088 w 3624388"/>
              <a:gd name="connsiteY5" fmla="*/ 0 h 4572000"/>
              <a:gd name="connsiteX6" fmla="*/ 1478088 w 3624388"/>
              <a:gd name="connsiteY6" fmla="*/ 1155700 h 4572000"/>
              <a:gd name="connsiteX7" fmla="*/ 4888 w 3624388"/>
              <a:gd name="connsiteY7" fmla="*/ 1155700 h 4572000"/>
              <a:gd name="connsiteX8" fmla="*/ 4888 w 3624388"/>
              <a:gd name="connsiteY8" fmla="*/ 1155700 h 4572000"/>
              <a:gd name="connsiteX9" fmla="*/ 4888 w 3624388"/>
              <a:gd name="connsiteY9" fmla="*/ 31242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4388" h="4572000">
                <a:moveTo>
                  <a:pt x="4888" y="3124200"/>
                </a:moveTo>
                <a:lnTo>
                  <a:pt x="1363788" y="3124200"/>
                </a:lnTo>
                <a:lnTo>
                  <a:pt x="1363788" y="4572000"/>
                </a:lnTo>
                <a:lnTo>
                  <a:pt x="3624388" y="4559300"/>
                </a:lnTo>
                <a:lnTo>
                  <a:pt x="3624388" y="0"/>
                </a:lnTo>
                <a:lnTo>
                  <a:pt x="1478088" y="0"/>
                </a:lnTo>
                <a:lnTo>
                  <a:pt x="1478088" y="1155700"/>
                </a:lnTo>
                <a:lnTo>
                  <a:pt x="4888" y="1155700"/>
                </a:lnTo>
                <a:lnTo>
                  <a:pt x="4888" y="1155700"/>
                </a:lnTo>
                <a:cubicBezTo>
                  <a:pt x="655" y="1811867"/>
                  <a:pt x="-3579" y="2468033"/>
                  <a:pt x="4888" y="3124200"/>
                </a:cubicBezTo>
                <a:close/>
              </a:path>
            </a:pathLst>
          </a:custGeom>
          <a:noFill/>
          <a:ln w="38100">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733800" y="1143000"/>
            <a:ext cx="1219200" cy="276999"/>
          </a:xfrm>
          <a:prstGeom prst="rect">
            <a:avLst/>
          </a:prstGeom>
          <a:noFill/>
        </p:spPr>
        <p:txBody>
          <a:bodyPr wrap="square" rtlCol="0">
            <a:spAutoFit/>
          </a:bodyPr>
          <a:lstStyle/>
          <a:p>
            <a:r>
              <a:rPr lang="en-US" sz="1200" b="1" dirty="0" smtClean="0"/>
              <a:t>DISTRIBUTION</a:t>
            </a:r>
            <a:endParaRPr lang="en-US" sz="1200" b="1" dirty="0"/>
          </a:p>
        </p:txBody>
      </p:sp>
      <p:sp>
        <p:nvSpPr>
          <p:cNvPr id="5" name="TextBox 4"/>
          <p:cNvSpPr txBox="1"/>
          <p:nvPr/>
        </p:nvSpPr>
        <p:spPr>
          <a:xfrm>
            <a:off x="533400" y="5181600"/>
            <a:ext cx="762000" cy="276999"/>
          </a:xfrm>
          <a:prstGeom prst="rect">
            <a:avLst/>
          </a:prstGeom>
          <a:noFill/>
        </p:spPr>
        <p:txBody>
          <a:bodyPr wrap="square" rtlCol="0">
            <a:spAutoFit/>
          </a:bodyPr>
          <a:lstStyle/>
          <a:p>
            <a:r>
              <a:rPr lang="en-US" sz="1200" b="1" dirty="0" smtClean="0"/>
              <a:t>UPLOAD</a:t>
            </a:r>
            <a:endParaRPr lang="en-US" sz="1200" b="1" dirty="0"/>
          </a:p>
        </p:txBody>
      </p:sp>
      <p:sp>
        <p:nvSpPr>
          <p:cNvPr id="11" name="TextBox 10"/>
          <p:cNvSpPr txBox="1"/>
          <p:nvPr/>
        </p:nvSpPr>
        <p:spPr>
          <a:xfrm>
            <a:off x="5638800" y="5867400"/>
            <a:ext cx="990600" cy="276999"/>
          </a:xfrm>
          <a:prstGeom prst="rect">
            <a:avLst/>
          </a:prstGeom>
          <a:noFill/>
        </p:spPr>
        <p:txBody>
          <a:bodyPr wrap="square" rtlCol="0">
            <a:spAutoFit/>
          </a:bodyPr>
          <a:lstStyle/>
          <a:p>
            <a:r>
              <a:rPr lang="en-US" sz="1200" b="1" dirty="0" smtClean="0"/>
              <a:t>INGEST</a:t>
            </a:r>
            <a:endParaRPr lang="en-US" sz="1200" b="1" dirty="0"/>
          </a:p>
        </p:txBody>
      </p:sp>
      <p:sp>
        <p:nvSpPr>
          <p:cNvPr id="12" name="TextBox 11"/>
          <p:cNvSpPr txBox="1"/>
          <p:nvPr/>
        </p:nvSpPr>
        <p:spPr>
          <a:xfrm>
            <a:off x="6705600" y="1219200"/>
            <a:ext cx="1905000" cy="276999"/>
          </a:xfrm>
          <a:prstGeom prst="rect">
            <a:avLst/>
          </a:prstGeom>
          <a:noFill/>
        </p:spPr>
        <p:txBody>
          <a:bodyPr wrap="square" rtlCol="0">
            <a:spAutoFit/>
          </a:bodyPr>
          <a:lstStyle/>
          <a:p>
            <a:r>
              <a:rPr lang="en-US" sz="1200" b="1" dirty="0" smtClean="0"/>
              <a:t>AUTOMATED PROCESSING</a:t>
            </a:r>
          </a:p>
        </p:txBody>
      </p:sp>
      <p:sp>
        <p:nvSpPr>
          <p:cNvPr id="16" name="Freeform 15"/>
          <p:cNvSpPr/>
          <p:nvPr/>
        </p:nvSpPr>
        <p:spPr>
          <a:xfrm>
            <a:off x="520700" y="3581400"/>
            <a:ext cx="2908300" cy="2743200"/>
          </a:xfrm>
          <a:custGeom>
            <a:avLst/>
            <a:gdLst>
              <a:gd name="connsiteX0" fmla="*/ 38100 w 2908300"/>
              <a:gd name="connsiteY0" fmla="*/ 927100 h 2743200"/>
              <a:gd name="connsiteX1" fmla="*/ 1320800 w 2908300"/>
              <a:gd name="connsiteY1" fmla="*/ 927100 h 2743200"/>
              <a:gd name="connsiteX2" fmla="*/ 1320800 w 2908300"/>
              <a:gd name="connsiteY2" fmla="*/ 12700 h 2743200"/>
              <a:gd name="connsiteX3" fmla="*/ 2908300 w 2908300"/>
              <a:gd name="connsiteY3" fmla="*/ 0 h 2743200"/>
              <a:gd name="connsiteX4" fmla="*/ 2895600 w 2908300"/>
              <a:gd name="connsiteY4" fmla="*/ 1435100 h 2743200"/>
              <a:gd name="connsiteX5" fmla="*/ 1320800 w 2908300"/>
              <a:gd name="connsiteY5" fmla="*/ 1447800 h 2743200"/>
              <a:gd name="connsiteX6" fmla="*/ 1320800 w 2908300"/>
              <a:gd name="connsiteY6" fmla="*/ 2743200 h 2743200"/>
              <a:gd name="connsiteX7" fmla="*/ 0 w 2908300"/>
              <a:gd name="connsiteY7" fmla="*/ 2743200 h 2743200"/>
              <a:gd name="connsiteX8" fmla="*/ 38100 w 2908300"/>
              <a:gd name="connsiteY8" fmla="*/ 9271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300" h="2743200">
                <a:moveTo>
                  <a:pt x="38100" y="927100"/>
                </a:moveTo>
                <a:lnTo>
                  <a:pt x="1320800" y="927100"/>
                </a:lnTo>
                <a:lnTo>
                  <a:pt x="1320800" y="12700"/>
                </a:lnTo>
                <a:lnTo>
                  <a:pt x="2908300" y="0"/>
                </a:lnTo>
                <a:lnTo>
                  <a:pt x="2895600" y="1435100"/>
                </a:lnTo>
                <a:lnTo>
                  <a:pt x="1320800" y="1447800"/>
                </a:lnTo>
                <a:lnTo>
                  <a:pt x="1320800" y="2743200"/>
                </a:lnTo>
                <a:lnTo>
                  <a:pt x="0" y="2743200"/>
                </a:lnTo>
                <a:cubicBezTo>
                  <a:pt x="4233" y="2137833"/>
                  <a:pt x="8467" y="1532467"/>
                  <a:pt x="38100" y="927100"/>
                </a:cubicBezTo>
                <a:close/>
              </a:path>
            </a:pathLst>
          </a:custGeom>
          <a:noFill/>
          <a:ln w="38100">
            <a:solidFill>
              <a:schemeClr val="accent4">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Shape 16"/>
          <p:cNvSpPr/>
          <p:nvPr/>
        </p:nvSpPr>
        <p:spPr>
          <a:xfrm rot="10800000">
            <a:off x="685800" y="2362200"/>
            <a:ext cx="5791200" cy="3810000"/>
          </a:xfrm>
          <a:prstGeom prst="corner">
            <a:avLst>
              <a:gd name="adj1" fmla="val 54349"/>
              <a:gd name="adj2" fmla="val 120000"/>
            </a:avLst>
          </a:prstGeom>
          <a:noFill/>
          <a:ln w="38100">
            <a:solidFill>
              <a:schemeClr val="accent6">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1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18"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22</a:t>
            </a:fld>
            <a:endParaRPr lang="en-US"/>
          </a:p>
        </p:txBody>
      </p:sp>
      <p:pic>
        <p:nvPicPr>
          <p:cNvPr id="7" name="Content Placeholder 6"/>
          <p:cNvPicPr>
            <a:picLocks noGrp="1" noChangeAspect="1"/>
          </p:cNvPicPr>
          <p:nvPr>
            <p:ph idx="1"/>
          </p:nvPr>
        </p:nvPicPr>
        <p:blipFill>
          <a:blip r:embed="rId2"/>
          <a:srcRect l="-6236" r="-6236"/>
          <a:stretch>
            <a:fillRect/>
          </a:stretch>
        </p:blipFill>
        <p:spPr/>
      </p:pic>
    </p:spTree>
    <p:extLst>
      <p:ext uri="{BB962C8B-B14F-4D97-AF65-F5344CB8AC3E}">
        <p14:creationId xmlns:p14="http://schemas.microsoft.com/office/powerpoint/2010/main" val="107524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23</a:t>
            </a:fld>
            <a:endParaRPr lang="en-US"/>
          </a:p>
        </p:txBody>
      </p:sp>
      <p:pic>
        <p:nvPicPr>
          <p:cNvPr id="8" name="Content Placeholder 7"/>
          <p:cNvPicPr>
            <a:picLocks noGrp="1" noChangeAspect="1"/>
          </p:cNvPicPr>
          <p:nvPr>
            <p:ph idx="1"/>
          </p:nvPr>
        </p:nvPicPr>
        <p:blipFill>
          <a:blip r:embed="rId2"/>
          <a:srcRect l="-6236" r="-6236"/>
          <a:stretch>
            <a:fillRect/>
          </a:stretch>
        </p:blipFill>
        <p:spPr/>
      </p:pic>
    </p:spTree>
    <p:extLst>
      <p:ext uri="{BB962C8B-B14F-4D97-AF65-F5344CB8AC3E}">
        <p14:creationId xmlns:p14="http://schemas.microsoft.com/office/powerpoint/2010/main" val="9857556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title"/>
          </p:nvPr>
        </p:nvSpPr>
        <p:spPr/>
        <p:txBody>
          <a:bodyPr>
            <a:normAutofit/>
          </a:bodyPr>
          <a:lstStyle/>
          <a:p>
            <a:r>
              <a:rPr lang="en-US" dirty="0"/>
              <a:t>Overview</a:t>
            </a:r>
          </a:p>
        </p:txBody>
      </p:sp>
      <p:sp>
        <p:nvSpPr>
          <p:cNvPr id="4" name="Content Placeholder 3"/>
          <p:cNvSpPr>
            <a:spLocks noGrp="1"/>
          </p:cNvSpPr>
          <p:nvPr>
            <p:ph idx="1"/>
          </p:nvPr>
        </p:nvSpPr>
        <p:spPr/>
        <p:txBody>
          <a:bodyPr>
            <a:normAutofit fontScale="92500" lnSpcReduction="10000"/>
          </a:bodyPr>
          <a:lstStyle/>
          <a:p>
            <a:r>
              <a:rPr lang="en-US" dirty="0" smtClean="0"/>
              <a:t>Data sources either push files to the landing zone or Push Pull component pulls remote files and place them on the landing zone.</a:t>
            </a:r>
          </a:p>
          <a:p>
            <a:r>
              <a:rPr lang="en-US" dirty="0" smtClean="0"/>
              <a:t>Crawler component looks for new files on landing zone and passes file locations to File Manager component.</a:t>
            </a:r>
          </a:p>
          <a:p>
            <a:r>
              <a:rPr lang="en-US" dirty="0" smtClean="0"/>
              <a:t>File Manager reads file metadata; writes metadata related entries to the database. Crawler archives files in storage.</a:t>
            </a:r>
          </a:p>
          <a:p>
            <a:r>
              <a:rPr lang="en-US" dirty="0" smtClean="0"/>
              <a:t>Workflow Manager sends PGE information to the Planner. Planner checks to see if all pre-conditions are met for running a PGE. If conditions are met, Workflow </a:t>
            </a:r>
            <a:r>
              <a:rPr lang="en-US" dirty="0"/>
              <a:t>M</a:t>
            </a:r>
            <a:r>
              <a:rPr lang="en-US" dirty="0" smtClean="0"/>
              <a:t>anager component sends a task to Resource </a:t>
            </a:r>
            <a:r>
              <a:rPr lang="en-US" dirty="0"/>
              <a:t>M</a:t>
            </a:r>
            <a:r>
              <a:rPr lang="en-US" dirty="0" smtClean="0"/>
              <a:t>anager component.</a:t>
            </a:r>
          </a:p>
          <a:p>
            <a:r>
              <a:rPr lang="en-US" dirty="0" smtClean="0"/>
              <a:t>Resource Manager executes task on available machine. Outputs are sent to the landing zone for ingest.</a:t>
            </a:r>
          </a:p>
          <a:p>
            <a:r>
              <a:rPr lang="en-US" dirty="0" smtClean="0"/>
              <a:t>Database </a:t>
            </a:r>
            <a:r>
              <a:rPr lang="en-US" dirty="0"/>
              <a:t>and </a:t>
            </a:r>
            <a:r>
              <a:rPr lang="en-US" dirty="0" smtClean="0"/>
              <a:t>storage </a:t>
            </a:r>
            <a:r>
              <a:rPr lang="en-US" dirty="0"/>
              <a:t>together makes up </a:t>
            </a:r>
            <a:r>
              <a:rPr lang="en-US" dirty="0" smtClean="0"/>
              <a:t>Inventory</a:t>
            </a:r>
          </a:p>
          <a:p>
            <a:r>
              <a:rPr lang="en-US" dirty="0" smtClean="0"/>
              <a:t>Distribution component makes data available to the users.</a:t>
            </a:r>
          </a:p>
          <a:p>
            <a:pPr lvl="1"/>
            <a:endParaRPr lang="en-US" dirty="0" smtClean="0"/>
          </a:p>
          <a:p>
            <a:pPr lvl="1"/>
            <a:endParaRPr lang="en-US" dirty="0" smtClean="0"/>
          </a:p>
          <a:p>
            <a:pPr lvl="1"/>
            <a:endParaRPr lang="en-US" dirty="0" smtClean="0"/>
          </a:p>
          <a:p>
            <a:pPr lvl="1"/>
            <a:endParaRPr lang="en-US" dirty="0"/>
          </a:p>
        </p:txBody>
      </p:sp>
      <p:sp>
        <p:nvSpPr>
          <p:cNvPr id="5"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24</a:t>
            </a:fld>
            <a:endParaRPr lang="en-US"/>
          </a:p>
        </p:txBody>
      </p:sp>
    </p:spTree>
    <p:extLst>
      <p:ext uri="{BB962C8B-B14F-4D97-AF65-F5344CB8AC3E}">
        <p14:creationId xmlns:p14="http://schemas.microsoft.com/office/powerpoint/2010/main" val="6573319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title"/>
          </p:nvPr>
        </p:nvSpPr>
        <p:spPr/>
        <p:txBody>
          <a:bodyPr>
            <a:normAutofit/>
          </a:bodyPr>
          <a:lstStyle/>
          <a:p>
            <a:r>
              <a:rPr lang="en-US" dirty="0"/>
              <a:t>Overview</a:t>
            </a:r>
          </a:p>
        </p:txBody>
      </p:sp>
      <p:sp>
        <p:nvSpPr>
          <p:cNvPr id="4" name="Content Placeholder 3"/>
          <p:cNvSpPr>
            <a:spLocks noGrp="1"/>
          </p:cNvSpPr>
          <p:nvPr>
            <p:ph idx="1"/>
          </p:nvPr>
        </p:nvSpPr>
        <p:spPr/>
        <p:txBody>
          <a:bodyPr/>
          <a:lstStyle/>
          <a:p>
            <a:r>
              <a:rPr lang="en-US" dirty="0" smtClean="0"/>
              <a:t>OODT components:</a:t>
            </a:r>
          </a:p>
          <a:p>
            <a:pPr lvl="1"/>
            <a:r>
              <a:rPr lang="en-US" dirty="0" smtClean="0"/>
              <a:t>Push Pull</a:t>
            </a:r>
          </a:p>
          <a:p>
            <a:pPr lvl="1"/>
            <a:r>
              <a:rPr lang="en-US" dirty="0" smtClean="0"/>
              <a:t>Crawler</a:t>
            </a:r>
          </a:p>
          <a:p>
            <a:pPr lvl="1"/>
            <a:r>
              <a:rPr lang="en-US" dirty="0" smtClean="0"/>
              <a:t>File Manager</a:t>
            </a:r>
          </a:p>
          <a:p>
            <a:pPr lvl="1"/>
            <a:r>
              <a:rPr lang="en-US" dirty="0" smtClean="0"/>
              <a:t>Workflow Manager</a:t>
            </a:r>
          </a:p>
          <a:p>
            <a:pPr lvl="1"/>
            <a:r>
              <a:rPr lang="en-US" dirty="0" smtClean="0"/>
              <a:t>Resource Manager</a:t>
            </a:r>
          </a:p>
          <a:p>
            <a:r>
              <a:rPr lang="en-US" dirty="0" smtClean="0"/>
              <a:t>New </a:t>
            </a:r>
            <a:r>
              <a:rPr lang="en-US" dirty="0"/>
              <a:t>d</a:t>
            </a:r>
            <a:r>
              <a:rPr lang="en-US" dirty="0" smtClean="0"/>
              <a:t>evelopment:</a:t>
            </a:r>
          </a:p>
          <a:p>
            <a:pPr lvl="1"/>
            <a:r>
              <a:rPr lang="en-US" dirty="0" smtClean="0"/>
              <a:t>Distribution</a:t>
            </a:r>
          </a:p>
          <a:p>
            <a:pPr lvl="1"/>
            <a:r>
              <a:rPr lang="en-US" dirty="0" smtClean="0"/>
              <a:t>Upload Tool</a:t>
            </a:r>
          </a:p>
          <a:p>
            <a:pPr lvl="1"/>
            <a:r>
              <a:rPr lang="en-US" dirty="0" smtClean="0"/>
              <a:t>Inventory</a:t>
            </a:r>
          </a:p>
          <a:p>
            <a:pPr lvl="1"/>
            <a:r>
              <a:rPr lang="en-US" dirty="0" smtClean="0"/>
              <a:t>Planner</a:t>
            </a:r>
          </a:p>
          <a:p>
            <a:pPr lvl="1"/>
            <a:r>
              <a:rPr lang="en-US" dirty="0" smtClean="0"/>
              <a:t>Incinerator</a:t>
            </a:r>
          </a:p>
          <a:p>
            <a:pPr lvl="1"/>
            <a:endParaRPr lang="en-US" dirty="0" smtClean="0"/>
          </a:p>
          <a:p>
            <a:pPr lvl="1"/>
            <a:endParaRPr lang="en-US" dirty="0"/>
          </a:p>
        </p:txBody>
      </p:sp>
      <p:sp>
        <p:nvSpPr>
          <p:cNvPr id="5"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25</a:t>
            </a:fld>
            <a:endParaRPr lang="en-US"/>
          </a:p>
        </p:txBody>
      </p:sp>
    </p:spTree>
    <p:extLst>
      <p:ext uri="{BB962C8B-B14F-4D97-AF65-F5344CB8AC3E}">
        <p14:creationId xmlns:p14="http://schemas.microsoft.com/office/powerpoint/2010/main" val="23631646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Ingest</a:t>
            </a:r>
            <a:endParaRPr lang="en-US" dirty="0"/>
          </a:p>
        </p:txBody>
      </p:sp>
      <p:pic>
        <p:nvPicPr>
          <p:cNvPr id="12" name="Content Placeholder 11"/>
          <p:cNvPicPr>
            <a:picLocks noGrp="1" noChangeAspect="1"/>
          </p:cNvPicPr>
          <p:nvPr>
            <p:ph idx="1"/>
          </p:nvPr>
        </p:nvPicPr>
        <p:blipFill>
          <a:blip r:embed="rId2"/>
          <a:srcRect l="-6236" r="-6236"/>
          <a:stretch>
            <a:fillRect/>
          </a:stretch>
        </p:blipFill>
        <p:spPr/>
      </p:pic>
      <p:sp>
        <p:nvSpPr>
          <p:cNvPr id="5" name="Rectangle 4"/>
          <p:cNvSpPr/>
          <p:nvPr/>
        </p:nvSpPr>
        <p:spPr>
          <a:xfrm>
            <a:off x="6477000" y="1295400"/>
            <a:ext cx="2286000" cy="49530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81200" y="1219200"/>
            <a:ext cx="4495800" cy="1219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L-Shape 2"/>
          <p:cNvSpPr/>
          <p:nvPr/>
        </p:nvSpPr>
        <p:spPr>
          <a:xfrm rot="10800000">
            <a:off x="609600" y="2438400"/>
            <a:ext cx="5791200" cy="3810000"/>
          </a:xfrm>
          <a:prstGeom prst="corner">
            <a:avLst>
              <a:gd name="adj1" fmla="val 52205"/>
              <a:gd name="adj2" fmla="val 110000"/>
            </a:avLst>
          </a:prstGeom>
          <a:solidFill>
            <a:schemeClr val="tx1">
              <a:lumMod val="85000"/>
              <a:lumOff val="15000"/>
              <a:alpha val="30000"/>
            </a:schemeClr>
          </a:solidFill>
          <a:ln w="25400" cmpd="sng">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09600" y="4419600"/>
            <a:ext cx="1524000" cy="19050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9"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11"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26</a:t>
            </a:fld>
            <a:endParaRPr lang="en-US"/>
          </a:p>
        </p:txBody>
      </p:sp>
    </p:spTree>
    <p:extLst>
      <p:ext uri="{BB962C8B-B14F-4D97-AF65-F5344CB8AC3E}">
        <p14:creationId xmlns:p14="http://schemas.microsoft.com/office/powerpoint/2010/main" val="30554567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title"/>
          </p:nvPr>
        </p:nvSpPr>
        <p:spPr/>
        <p:txBody>
          <a:bodyPr>
            <a:normAutofit/>
          </a:bodyPr>
          <a:lstStyle/>
          <a:p>
            <a:r>
              <a:rPr lang="en-US" dirty="0" smtClean="0"/>
              <a:t>Ingest</a:t>
            </a:r>
            <a:endParaRPr lang="en-US" dirty="0"/>
          </a:p>
        </p:txBody>
      </p:sp>
      <p:pic>
        <p:nvPicPr>
          <p:cNvPr id="6" name="Content Placeholder 5" descr="Ingest Process Diagram"/>
          <p:cNvPicPr>
            <a:picLocks noGrp="1" noChangeAspect="1"/>
          </p:cNvPicPr>
          <p:nvPr>
            <p:ph idx="1"/>
          </p:nvPr>
        </p:nvPicPr>
        <p:blipFill>
          <a:blip r:embed="rId3">
            <a:extLst>
              <a:ext uri="{28A0092B-C50C-407E-A947-70E740481C1C}">
                <a14:useLocalDpi xmlns:a14="http://schemas.microsoft.com/office/drawing/2010/main" val="0"/>
              </a:ext>
            </a:extLst>
          </a:blip>
          <a:srcRect l="-14986" r="-14986"/>
          <a:stretch>
            <a:fillRect/>
          </a:stretch>
        </p:blipFill>
        <p:spPr/>
      </p:pic>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27</a:t>
            </a:fld>
            <a:endParaRPr lang="en-US"/>
          </a:p>
        </p:txBody>
      </p:sp>
    </p:spTree>
    <p:extLst>
      <p:ext uri="{BB962C8B-B14F-4D97-AF65-F5344CB8AC3E}">
        <p14:creationId xmlns:p14="http://schemas.microsoft.com/office/powerpoint/2010/main" val="7814337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title"/>
          </p:nvPr>
        </p:nvSpPr>
        <p:spPr/>
        <p:txBody>
          <a:bodyPr>
            <a:normAutofit/>
          </a:bodyPr>
          <a:lstStyle/>
          <a:p>
            <a:r>
              <a:rPr lang="en-US" dirty="0" smtClean="0"/>
              <a:t>Ingest</a:t>
            </a:r>
            <a:endParaRPr lang="en-US" dirty="0"/>
          </a:p>
        </p:txBody>
      </p:sp>
      <p:sp>
        <p:nvSpPr>
          <p:cNvPr id="4" name="Content Placeholder 3"/>
          <p:cNvSpPr>
            <a:spLocks noGrp="1"/>
          </p:cNvSpPr>
          <p:nvPr>
            <p:ph idx="1"/>
          </p:nvPr>
        </p:nvSpPr>
        <p:spPr/>
        <p:txBody>
          <a:bodyPr/>
          <a:lstStyle/>
          <a:p>
            <a:r>
              <a:rPr lang="en-US" dirty="0" smtClean="0"/>
              <a:t>Pulls data from sources like AERONET, NOMAD3, PODAAC, physical media, etc. to the landing zone.</a:t>
            </a:r>
          </a:p>
          <a:p>
            <a:r>
              <a:rPr lang="en-US" dirty="0" smtClean="0"/>
              <a:t>IDPS, CLASS, ADA, Users, PGEs, etc. pushes data to the landing zone.</a:t>
            </a:r>
          </a:p>
          <a:p>
            <a:r>
              <a:rPr lang="en-US" dirty="0" smtClean="0"/>
              <a:t>Separate Crawler instances monitor directories and subdirectories for each data source for new files.</a:t>
            </a:r>
          </a:p>
          <a:p>
            <a:r>
              <a:rPr lang="en-US" dirty="0"/>
              <a:t>Crawler verifies checksum</a:t>
            </a:r>
            <a:r>
              <a:rPr lang="en-US" dirty="0" smtClean="0"/>
              <a:t>. Crawler sends file location to File Manager. It </a:t>
            </a:r>
            <a:r>
              <a:rPr lang="en-US" dirty="0"/>
              <a:t>is also responsible for moving files from landing zone </a:t>
            </a:r>
            <a:r>
              <a:rPr lang="en-US" dirty="0" smtClean="0"/>
              <a:t>to </a:t>
            </a:r>
            <a:r>
              <a:rPr lang="en-US" dirty="0"/>
              <a:t>storage.</a:t>
            </a:r>
            <a:endParaRPr lang="en-US" dirty="0" smtClean="0"/>
          </a:p>
          <a:p>
            <a:r>
              <a:rPr lang="en-US" dirty="0" smtClean="0"/>
              <a:t>File Manager defines H5 and generic metadata extractors to extract metadata and populate the database. </a:t>
            </a:r>
            <a:endParaRPr lang="en-US" dirty="0"/>
          </a:p>
        </p:txBody>
      </p:sp>
      <p:sp>
        <p:nvSpPr>
          <p:cNvPr id="5"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28</a:t>
            </a:fld>
            <a:endParaRPr lang="en-US"/>
          </a:p>
        </p:txBody>
      </p:sp>
    </p:spTree>
    <p:extLst>
      <p:ext uri="{BB962C8B-B14F-4D97-AF65-F5344CB8AC3E}">
        <p14:creationId xmlns:p14="http://schemas.microsoft.com/office/powerpoint/2010/main" val="6424060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t>
            </a:r>
            <a:endParaRPr lang="en-US" dirty="0"/>
          </a:p>
        </p:txBody>
      </p:sp>
      <p:pic>
        <p:nvPicPr>
          <p:cNvPr id="12" name="Content Placeholder 11"/>
          <p:cNvPicPr>
            <a:picLocks noGrp="1" noChangeAspect="1"/>
          </p:cNvPicPr>
          <p:nvPr>
            <p:ph idx="1"/>
          </p:nvPr>
        </p:nvPicPr>
        <p:blipFill>
          <a:blip r:embed="rId2"/>
          <a:srcRect l="-6236" r="-6236"/>
          <a:stretch>
            <a:fillRect/>
          </a:stretch>
        </p:blipFill>
        <p:spPr/>
      </p:pic>
      <p:sp>
        <p:nvSpPr>
          <p:cNvPr id="4" name="Rectangle 3"/>
          <p:cNvSpPr/>
          <p:nvPr/>
        </p:nvSpPr>
        <p:spPr>
          <a:xfrm>
            <a:off x="533400" y="2133600"/>
            <a:ext cx="4343400" cy="4267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876800" y="4419600"/>
            <a:ext cx="1752600" cy="18288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477000" y="1143000"/>
            <a:ext cx="2362200" cy="49530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L-Shape 2"/>
          <p:cNvSpPr/>
          <p:nvPr/>
        </p:nvSpPr>
        <p:spPr>
          <a:xfrm rot="16200000" flipH="1">
            <a:off x="3276600" y="1219200"/>
            <a:ext cx="3276600" cy="3124200"/>
          </a:xfrm>
          <a:prstGeom prst="corner">
            <a:avLst>
              <a:gd name="adj1" fmla="val 50000"/>
              <a:gd name="adj2" fmla="val 30555"/>
            </a:avLst>
          </a:prstGeom>
          <a:solidFill>
            <a:schemeClr val="tx1">
              <a:lumMod val="65000"/>
              <a:lumOff val="35000"/>
              <a:alpha val="30000"/>
            </a:schemeClr>
          </a:solidFill>
          <a:ln w="25400">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9"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10"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29</a:t>
            </a:fld>
            <a:endParaRPr lang="en-US"/>
          </a:p>
        </p:txBody>
      </p:sp>
    </p:spTree>
    <p:extLst>
      <p:ext uri="{BB962C8B-B14F-4D97-AF65-F5344CB8AC3E}">
        <p14:creationId xmlns:p14="http://schemas.microsoft.com/office/powerpoint/2010/main" val="23459274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7" name="Rectangle 21"/>
          <p:cNvSpPr>
            <a:spLocks noGrp="1" noChangeArrowheads="1"/>
          </p:cNvSpPr>
          <p:nvPr>
            <p:ph type="ctrTitle"/>
          </p:nvPr>
        </p:nvSpPr>
        <p:spPr>
          <a:noFill/>
          <a:ln/>
        </p:spPr>
        <p:txBody>
          <a:bodyPr lIns="92075" tIns="46038" rIns="92075" bIns="46038" anchor="b">
            <a:normAutofit fontScale="90000"/>
          </a:bodyPr>
          <a:lstStyle/>
          <a:p>
            <a:pPr>
              <a:lnSpc>
                <a:spcPct val="140000"/>
              </a:lnSpc>
            </a:pPr>
            <a:r>
              <a:rPr lang="en-US" altLang="en-US" sz="3200" i="1" dirty="0"/>
              <a:t/>
            </a:r>
            <a:br>
              <a:rPr lang="en-US" altLang="en-US" sz="3200" i="1" dirty="0"/>
            </a:br>
            <a:r>
              <a:rPr lang="en-US" altLang="en-US" sz="3200" dirty="0" smtClean="0"/>
              <a:t>GRAVITE Overview</a:t>
            </a:r>
            <a:br>
              <a:rPr lang="en-US" altLang="en-US" sz="3200" dirty="0" smtClean="0"/>
            </a:br>
            <a:r>
              <a:rPr lang="en-US" altLang="en-US" sz="3200" dirty="0" smtClean="0"/>
              <a:t>(</a:t>
            </a:r>
            <a:r>
              <a:rPr lang="en-US" sz="2800" dirty="0"/>
              <a:t>Government Resource for Algorithm Verification, Independent Test, and </a:t>
            </a:r>
            <a:r>
              <a:rPr lang="en-US" sz="2800" dirty="0" smtClean="0"/>
              <a:t>Evaluation)</a:t>
            </a:r>
            <a:endParaRPr lang="en-US" altLang="en-US" sz="3200" dirty="0"/>
          </a:p>
        </p:txBody>
      </p:sp>
      <p:sp>
        <p:nvSpPr>
          <p:cNvPr id="2" name="Date Placeholder 1"/>
          <p:cNvSpPr>
            <a:spLocks noGrp="1"/>
          </p:cNvSpPr>
          <p:nvPr>
            <p:ph type="dt" sz="half" idx="2"/>
          </p:nvPr>
        </p:nvSpPr>
        <p:spPr>
          <a:xfrm>
            <a:off x="228600" y="6356350"/>
            <a:ext cx="2133600" cy="365125"/>
          </a:xfrm>
          <a:prstGeom prst="rect">
            <a:avLst/>
          </a:prstGeom>
        </p:spPr>
        <p:txBody>
          <a:bodyPr/>
          <a:lstStyle/>
          <a:p>
            <a:r>
              <a:rPr lang="en-US" smtClean="0"/>
              <a:t>27 Feb 2013</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a:lstStyle/>
          <a:p>
            <a:r>
              <a:rPr lang="en-US" dirty="0" smtClean="0"/>
              <a:t>OODT for JPSS: ApacheCon NA</a:t>
            </a:r>
            <a:endParaRPr lang="en-US" dirty="0"/>
          </a:p>
        </p:txBody>
      </p:sp>
      <p:sp>
        <p:nvSpPr>
          <p:cNvPr id="5" name="Slide Number Placeholder 4"/>
          <p:cNvSpPr>
            <a:spLocks noGrp="1"/>
          </p:cNvSpPr>
          <p:nvPr>
            <p:ph type="sldNum" sz="quarter" idx="4"/>
          </p:nvPr>
        </p:nvSpPr>
        <p:spPr>
          <a:xfrm>
            <a:off x="6781800" y="6356350"/>
            <a:ext cx="2133600" cy="365125"/>
          </a:xfrm>
          <a:prstGeom prst="rect">
            <a:avLst/>
          </a:prstGeom>
        </p:spPr>
        <p:txBody>
          <a:bodyPr/>
          <a:lstStyle/>
          <a:p>
            <a:fld id="{5E15A0E1-CD38-AF44-9B41-271F094C65D8}" type="slidenum">
              <a:rPr lang="en-US" smtClean="0"/>
              <a:t>3</a:t>
            </a:fld>
            <a:endParaRPr lang="en-US"/>
          </a:p>
        </p:txBody>
      </p:sp>
    </p:spTree>
    <p:extLst>
      <p:ext uri="{BB962C8B-B14F-4D97-AF65-F5344CB8AC3E}">
        <p14:creationId xmlns:p14="http://schemas.microsoft.com/office/powerpoint/2010/main" val="21860711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a:t>
            </a:r>
          </a:p>
        </p:txBody>
      </p:sp>
      <p:pic>
        <p:nvPicPr>
          <p:cNvPr id="6" name="Content Placeholder 5" descr="Process.jpg"/>
          <p:cNvPicPr>
            <a:picLocks noGrp="1" noChangeAspect="1"/>
          </p:cNvPicPr>
          <p:nvPr>
            <p:ph idx="1"/>
          </p:nvPr>
        </p:nvPicPr>
        <p:blipFill>
          <a:blip r:embed="rId2">
            <a:extLst>
              <a:ext uri="{28A0092B-C50C-407E-A947-70E740481C1C}">
                <a14:useLocalDpi xmlns:a14="http://schemas.microsoft.com/office/drawing/2010/main" val="0"/>
              </a:ext>
            </a:extLst>
          </a:blip>
          <a:srcRect t="-14258" b="-14258"/>
          <a:stretch>
            <a:fillRect/>
          </a:stretch>
        </p:blipFill>
        <p:spPr/>
      </p:pic>
      <p:sp>
        <p:nvSpPr>
          <p:cNvPr id="4" name="Date Placeholder 6"/>
          <p:cNvSpPr>
            <a:spLocks noGrp="1"/>
          </p:cNvSpPr>
          <p:nvPr>
            <p:ph type="dt" sz="half" idx="2"/>
          </p:nvPr>
        </p:nvSpPr>
        <p:spPr>
          <a:xfrm>
            <a:off x="228600" y="640080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40080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400800"/>
            <a:ext cx="2133600" cy="365125"/>
          </a:xfrm>
        </p:spPr>
        <p:txBody>
          <a:bodyPr/>
          <a:lstStyle/>
          <a:p>
            <a:fld id="{5E15A0E1-CD38-AF44-9B41-271F094C65D8}" type="slidenum">
              <a:rPr lang="en-US" smtClean="0"/>
              <a:t>30</a:t>
            </a:fld>
            <a:endParaRPr lang="en-US"/>
          </a:p>
        </p:txBody>
      </p:sp>
    </p:spTree>
    <p:extLst>
      <p:ext uri="{BB962C8B-B14F-4D97-AF65-F5344CB8AC3E}">
        <p14:creationId xmlns:p14="http://schemas.microsoft.com/office/powerpoint/2010/main" val="12372946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title"/>
          </p:nvPr>
        </p:nvSpPr>
        <p:spPr/>
        <p:txBody>
          <a:bodyPr>
            <a:normAutofit/>
          </a:bodyPr>
          <a:lstStyle/>
          <a:p>
            <a:r>
              <a:rPr lang="en-US" dirty="0" smtClean="0"/>
              <a:t>Distribution</a:t>
            </a:r>
            <a:endParaRPr lang="en-US" dirty="0"/>
          </a:p>
        </p:txBody>
      </p:sp>
      <p:sp>
        <p:nvSpPr>
          <p:cNvPr id="4" name="Content Placeholder 3"/>
          <p:cNvSpPr>
            <a:spLocks noGrp="1"/>
          </p:cNvSpPr>
          <p:nvPr>
            <p:ph idx="1"/>
          </p:nvPr>
        </p:nvSpPr>
        <p:spPr/>
        <p:txBody>
          <a:bodyPr/>
          <a:lstStyle/>
          <a:p>
            <a:r>
              <a:rPr lang="en-US" dirty="0" smtClean="0"/>
              <a:t>Users will be authenticated via LDAP.</a:t>
            </a:r>
          </a:p>
          <a:p>
            <a:r>
              <a:rPr lang="en-US" dirty="0"/>
              <a:t>Users will be able to perform extensive searches and retrieve datasets via web portal</a:t>
            </a:r>
            <a:r>
              <a:rPr lang="en-US" dirty="0" smtClean="0"/>
              <a:t>.</a:t>
            </a:r>
          </a:p>
          <a:p>
            <a:r>
              <a:rPr lang="en-US" dirty="0" smtClean="0"/>
              <a:t>Users will be able to subscribe to specific </a:t>
            </a:r>
            <a:r>
              <a:rPr lang="en-US" dirty="0"/>
              <a:t>datasets via </a:t>
            </a:r>
            <a:r>
              <a:rPr lang="en-US" dirty="0" smtClean="0"/>
              <a:t>web portal. Subscription service will create links to subscribed files in the staging area (under GRAVITE).</a:t>
            </a:r>
          </a:p>
          <a:p>
            <a:r>
              <a:rPr lang="en-US" dirty="0" smtClean="0"/>
              <a:t>Database will be accessed only via Data Access Object (DAO) layer.</a:t>
            </a:r>
          </a:p>
          <a:p>
            <a:r>
              <a:rPr lang="en-US" dirty="0" smtClean="0"/>
              <a:t>Service layer will use DAOs to validate and process user requests.</a:t>
            </a:r>
          </a:p>
          <a:p>
            <a:pPr lvl="1"/>
            <a:endParaRPr lang="en-US" dirty="0" smtClean="0"/>
          </a:p>
          <a:p>
            <a:endParaRPr lang="en-US" dirty="0"/>
          </a:p>
        </p:txBody>
      </p:sp>
      <p:sp>
        <p:nvSpPr>
          <p:cNvPr id="5"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31</a:t>
            </a:fld>
            <a:endParaRPr lang="en-US"/>
          </a:p>
        </p:txBody>
      </p:sp>
    </p:spTree>
    <p:extLst>
      <p:ext uri="{BB962C8B-B14F-4D97-AF65-F5344CB8AC3E}">
        <p14:creationId xmlns:p14="http://schemas.microsoft.com/office/powerpoint/2010/main" val="3984178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a:t>
            </a:r>
            <a:endParaRPr lang="en-US" dirty="0"/>
          </a:p>
        </p:txBody>
      </p:sp>
      <p:pic>
        <p:nvPicPr>
          <p:cNvPr id="16" name="Content Placeholder 15"/>
          <p:cNvPicPr>
            <a:picLocks noGrp="1" noChangeAspect="1"/>
          </p:cNvPicPr>
          <p:nvPr>
            <p:ph idx="1"/>
          </p:nvPr>
        </p:nvPicPr>
        <p:blipFill>
          <a:blip r:embed="rId2"/>
          <a:srcRect l="-6236" r="-6236"/>
          <a:stretch>
            <a:fillRect/>
          </a:stretch>
        </p:blipFill>
        <p:spPr/>
      </p:pic>
      <p:sp>
        <p:nvSpPr>
          <p:cNvPr id="7" name="Rectangle 6"/>
          <p:cNvSpPr/>
          <p:nvPr/>
        </p:nvSpPr>
        <p:spPr>
          <a:xfrm>
            <a:off x="3505200" y="1143000"/>
            <a:ext cx="5334000" cy="49530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33400" y="1219200"/>
            <a:ext cx="2971800" cy="2362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81000" y="3606800"/>
            <a:ext cx="3149600" cy="2743200"/>
          </a:xfrm>
          <a:custGeom>
            <a:avLst/>
            <a:gdLst>
              <a:gd name="connsiteX0" fmla="*/ 38100 w 2908300"/>
              <a:gd name="connsiteY0" fmla="*/ 927100 h 2743200"/>
              <a:gd name="connsiteX1" fmla="*/ 1320800 w 2908300"/>
              <a:gd name="connsiteY1" fmla="*/ 927100 h 2743200"/>
              <a:gd name="connsiteX2" fmla="*/ 1320800 w 2908300"/>
              <a:gd name="connsiteY2" fmla="*/ 12700 h 2743200"/>
              <a:gd name="connsiteX3" fmla="*/ 2908300 w 2908300"/>
              <a:gd name="connsiteY3" fmla="*/ 0 h 2743200"/>
              <a:gd name="connsiteX4" fmla="*/ 2895600 w 2908300"/>
              <a:gd name="connsiteY4" fmla="*/ 1435100 h 2743200"/>
              <a:gd name="connsiteX5" fmla="*/ 1320800 w 2908300"/>
              <a:gd name="connsiteY5" fmla="*/ 1447800 h 2743200"/>
              <a:gd name="connsiteX6" fmla="*/ 1320800 w 2908300"/>
              <a:gd name="connsiteY6" fmla="*/ 2743200 h 2743200"/>
              <a:gd name="connsiteX7" fmla="*/ 0 w 2908300"/>
              <a:gd name="connsiteY7" fmla="*/ 2743200 h 2743200"/>
              <a:gd name="connsiteX8" fmla="*/ 38100 w 2908300"/>
              <a:gd name="connsiteY8" fmla="*/ 9271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300" h="2743200">
                <a:moveTo>
                  <a:pt x="38100" y="927100"/>
                </a:moveTo>
                <a:lnTo>
                  <a:pt x="1320800" y="927100"/>
                </a:lnTo>
                <a:lnTo>
                  <a:pt x="1320800" y="12700"/>
                </a:lnTo>
                <a:lnTo>
                  <a:pt x="2908300" y="0"/>
                </a:lnTo>
                <a:lnTo>
                  <a:pt x="2895600" y="1435100"/>
                </a:lnTo>
                <a:lnTo>
                  <a:pt x="1320800" y="1447800"/>
                </a:lnTo>
                <a:lnTo>
                  <a:pt x="1320800" y="2743200"/>
                </a:lnTo>
                <a:lnTo>
                  <a:pt x="0" y="2743200"/>
                </a:lnTo>
                <a:cubicBezTo>
                  <a:pt x="4233" y="2137833"/>
                  <a:pt x="8467" y="1532467"/>
                  <a:pt x="38100" y="927100"/>
                </a:cubicBezTo>
                <a:close/>
              </a:path>
            </a:pathLst>
          </a:custGeom>
          <a:solidFill>
            <a:schemeClr val="tx1">
              <a:lumMod val="65000"/>
              <a:lumOff val="35000"/>
              <a:alpha val="30000"/>
            </a:schemeClr>
          </a:solidFill>
          <a:ln w="25400" cmpd="sng">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57400" y="5105400"/>
            <a:ext cx="1447800" cy="1219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09600" y="3581400"/>
            <a:ext cx="1143000" cy="9144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12"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13"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32</a:t>
            </a:fld>
            <a:endParaRPr lang="en-US"/>
          </a:p>
        </p:txBody>
      </p:sp>
    </p:spTree>
    <p:extLst>
      <p:ext uri="{BB962C8B-B14F-4D97-AF65-F5344CB8AC3E}">
        <p14:creationId xmlns:p14="http://schemas.microsoft.com/office/powerpoint/2010/main" val="29598012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a:t>
            </a:r>
            <a:endParaRPr lang="en-US" dirty="0"/>
          </a:p>
        </p:txBody>
      </p:sp>
      <p:pic>
        <p:nvPicPr>
          <p:cNvPr id="4" name="Content Placeholder 3" descr="Distribution Upload.jpg"/>
          <p:cNvPicPr>
            <a:picLocks noGrp="1" noChangeAspect="1"/>
          </p:cNvPicPr>
          <p:nvPr>
            <p:ph idx="1"/>
          </p:nvPr>
        </p:nvPicPr>
        <p:blipFill>
          <a:blip r:embed="rId2">
            <a:extLst>
              <a:ext uri="{28A0092B-C50C-407E-A947-70E740481C1C}">
                <a14:useLocalDpi xmlns:a14="http://schemas.microsoft.com/office/drawing/2010/main" val="0"/>
              </a:ext>
            </a:extLst>
          </a:blip>
          <a:srcRect t="-62174" b="-62174"/>
          <a:stretch>
            <a:fillRect/>
          </a:stretch>
        </p:blipFill>
        <p:spPr/>
      </p:pic>
      <p:sp>
        <p:nvSpPr>
          <p:cNvPr id="5"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33</a:t>
            </a:fld>
            <a:endParaRPr lang="en-US"/>
          </a:p>
        </p:txBody>
      </p:sp>
    </p:spTree>
    <p:extLst>
      <p:ext uri="{BB962C8B-B14F-4D97-AF65-F5344CB8AC3E}">
        <p14:creationId xmlns:p14="http://schemas.microsoft.com/office/powerpoint/2010/main" val="35772025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Upload tool allows users to insert arbitrary data into system</a:t>
            </a:r>
          </a:p>
          <a:p>
            <a:pPr>
              <a:buFont typeface="Arial"/>
              <a:buChar char="•"/>
            </a:pPr>
            <a:r>
              <a:rPr lang="en-US" dirty="0"/>
              <a:t>Upload </a:t>
            </a:r>
            <a:r>
              <a:rPr lang="en-US" dirty="0" smtClean="0"/>
              <a:t>tool </a:t>
            </a:r>
            <a:r>
              <a:rPr lang="en-US" dirty="0"/>
              <a:t>will be passed three different parameters</a:t>
            </a:r>
          </a:p>
          <a:p>
            <a:pPr lvl="1"/>
            <a:r>
              <a:rPr lang="en-US" dirty="0"/>
              <a:t>Type</a:t>
            </a:r>
          </a:p>
          <a:p>
            <a:pPr lvl="1"/>
            <a:r>
              <a:rPr lang="en-US" dirty="0"/>
              <a:t>Source files</a:t>
            </a:r>
          </a:p>
          <a:p>
            <a:pPr lvl="1"/>
            <a:r>
              <a:rPr lang="en-US" dirty="0"/>
              <a:t>Expiration </a:t>
            </a:r>
            <a:r>
              <a:rPr lang="en-US" dirty="0" smtClean="0"/>
              <a:t>Time</a:t>
            </a:r>
            <a:endParaRPr lang="en-US" dirty="0"/>
          </a:p>
          <a:p>
            <a:pPr>
              <a:buFont typeface="Arial"/>
              <a:buChar char="•"/>
            </a:pPr>
            <a:r>
              <a:rPr lang="en-US" dirty="0"/>
              <a:t>An XML file will be created so that the ingest module knows where to upload the files to on the Landing Zone</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34</a:t>
            </a:fld>
            <a:endParaRPr lang="en-US"/>
          </a:p>
        </p:txBody>
      </p:sp>
    </p:spTree>
    <p:extLst>
      <p:ext uri="{BB962C8B-B14F-4D97-AF65-F5344CB8AC3E}">
        <p14:creationId xmlns:p14="http://schemas.microsoft.com/office/powerpoint/2010/main" val="314113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Processing</a:t>
            </a:r>
            <a:endParaRPr lang="en-US" dirty="0"/>
          </a:p>
        </p:txBody>
      </p:sp>
      <p:pic>
        <p:nvPicPr>
          <p:cNvPr id="4" name="Content Placeholder 3"/>
          <p:cNvPicPr>
            <a:picLocks noGrp="1" noChangeAspect="1"/>
          </p:cNvPicPr>
          <p:nvPr>
            <p:ph idx="1"/>
          </p:nvPr>
        </p:nvPicPr>
        <p:blipFill>
          <a:blip r:embed="rId3"/>
          <a:srcRect l="-6236" r="-6236"/>
          <a:stretch>
            <a:fillRect/>
          </a:stretch>
        </p:blipFill>
        <p:spPr/>
      </p:pic>
      <p:sp>
        <p:nvSpPr>
          <p:cNvPr id="5" name="Rectangle 4"/>
          <p:cNvSpPr/>
          <p:nvPr/>
        </p:nvSpPr>
        <p:spPr>
          <a:xfrm>
            <a:off x="533400" y="2133600"/>
            <a:ext cx="4419600" cy="42672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33600" y="1219200"/>
            <a:ext cx="4267200" cy="9144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4927600" y="1168400"/>
            <a:ext cx="3543300" cy="4864100"/>
          </a:xfrm>
          <a:custGeom>
            <a:avLst/>
            <a:gdLst>
              <a:gd name="connsiteX0" fmla="*/ 38100 w 3543300"/>
              <a:gd name="connsiteY0" fmla="*/ 990600 h 4864100"/>
              <a:gd name="connsiteX1" fmla="*/ 1485900 w 3543300"/>
              <a:gd name="connsiteY1" fmla="*/ 990600 h 4864100"/>
              <a:gd name="connsiteX2" fmla="*/ 1498600 w 3543300"/>
              <a:gd name="connsiteY2" fmla="*/ 0 h 4864100"/>
              <a:gd name="connsiteX3" fmla="*/ 3517900 w 3543300"/>
              <a:gd name="connsiteY3" fmla="*/ 0 h 4864100"/>
              <a:gd name="connsiteX4" fmla="*/ 3543300 w 3543300"/>
              <a:gd name="connsiteY4" fmla="*/ 4864100 h 4864100"/>
              <a:gd name="connsiteX5" fmla="*/ 1447800 w 3543300"/>
              <a:gd name="connsiteY5" fmla="*/ 4864100 h 4864100"/>
              <a:gd name="connsiteX6" fmla="*/ 1447800 w 3543300"/>
              <a:gd name="connsiteY6" fmla="*/ 3327400 h 4864100"/>
              <a:gd name="connsiteX7" fmla="*/ 0 w 3543300"/>
              <a:gd name="connsiteY7" fmla="*/ 3340100 h 4864100"/>
              <a:gd name="connsiteX8" fmla="*/ 38100 w 3543300"/>
              <a:gd name="connsiteY8" fmla="*/ 990600 h 486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300" h="4864100">
                <a:moveTo>
                  <a:pt x="38100" y="990600"/>
                </a:moveTo>
                <a:lnTo>
                  <a:pt x="1485900" y="990600"/>
                </a:lnTo>
                <a:lnTo>
                  <a:pt x="1498600" y="0"/>
                </a:lnTo>
                <a:lnTo>
                  <a:pt x="3517900" y="0"/>
                </a:lnTo>
                <a:lnTo>
                  <a:pt x="3543300" y="4864100"/>
                </a:lnTo>
                <a:lnTo>
                  <a:pt x="1447800" y="4864100"/>
                </a:lnTo>
                <a:lnTo>
                  <a:pt x="1447800" y="3327400"/>
                </a:lnTo>
                <a:lnTo>
                  <a:pt x="0" y="3340100"/>
                </a:lnTo>
                <a:cubicBezTo>
                  <a:pt x="4233" y="2552700"/>
                  <a:pt x="8467" y="1765300"/>
                  <a:pt x="38100" y="990600"/>
                </a:cubicBezTo>
                <a:close/>
              </a:path>
            </a:pathLst>
          </a:custGeom>
          <a:solidFill>
            <a:schemeClr val="tx1">
              <a:lumMod val="65000"/>
              <a:lumOff val="35000"/>
              <a:alpha val="30000"/>
            </a:schemeClr>
          </a:solidFill>
          <a:ln w="25400" cmpd="sng">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953000" y="4572000"/>
            <a:ext cx="1371600" cy="1752600"/>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9"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12"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35</a:t>
            </a:fld>
            <a:endParaRPr lang="en-US"/>
          </a:p>
        </p:txBody>
      </p:sp>
    </p:spTree>
    <p:extLst>
      <p:ext uri="{BB962C8B-B14F-4D97-AF65-F5344CB8AC3E}">
        <p14:creationId xmlns:p14="http://schemas.microsoft.com/office/powerpoint/2010/main" val="3562772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PGE</a:t>
            </a:r>
            <a:endParaRPr lang="en-US" dirty="0"/>
          </a:p>
        </p:txBody>
      </p:sp>
      <p:pic>
        <p:nvPicPr>
          <p:cNvPr id="5" name="Content Placeholder 4"/>
          <p:cNvPicPr>
            <a:picLocks noGrp="1" noChangeAspect="1"/>
          </p:cNvPicPr>
          <p:nvPr>
            <p:ph idx="1"/>
          </p:nvPr>
        </p:nvPicPr>
        <p:blipFill>
          <a:blip r:embed="rId2"/>
          <a:srcRect t="-2289" b="-2289"/>
          <a:stretch>
            <a:fillRect/>
          </a:stretch>
        </p:blipFill>
        <p:spPr/>
      </p:pic>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36</a:t>
            </a:fld>
            <a:endParaRPr lang="en-US"/>
          </a:p>
        </p:txBody>
      </p:sp>
    </p:spTree>
    <p:extLst>
      <p:ext uri="{BB962C8B-B14F-4D97-AF65-F5344CB8AC3E}">
        <p14:creationId xmlns:p14="http://schemas.microsoft.com/office/powerpoint/2010/main" val="166571974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PGE</a:t>
            </a:r>
            <a:endParaRPr lang="en-US" dirty="0"/>
          </a:p>
        </p:txBody>
      </p:sp>
      <p:sp>
        <p:nvSpPr>
          <p:cNvPr id="3" name="Content Placeholder 2"/>
          <p:cNvSpPr>
            <a:spLocks noGrp="1"/>
          </p:cNvSpPr>
          <p:nvPr>
            <p:ph idx="1"/>
          </p:nvPr>
        </p:nvSpPr>
        <p:spPr/>
        <p:txBody>
          <a:bodyPr>
            <a:normAutofit/>
          </a:bodyPr>
          <a:lstStyle/>
          <a:p>
            <a:r>
              <a:rPr lang="en-US" dirty="0"/>
              <a:t>The PGE Planner will verify that all input files have been received.</a:t>
            </a:r>
          </a:p>
          <a:p>
            <a:pPr lvl="1"/>
            <a:r>
              <a:rPr lang="en-US" dirty="0"/>
              <a:t>The Planner will check the inventory for all granule-based input files.</a:t>
            </a:r>
          </a:p>
          <a:p>
            <a:pPr lvl="1"/>
            <a:r>
              <a:rPr lang="en-US" dirty="0"/>
              <a:t>The Planner will check for all other non-granule inputs necessary for the PGE to </a:t>
            </a:r>
            <a:r>
              <a:rPr lang="en-US" dirty="0" smtClean="0"/>
              <a:t>run</a:t>
            </a:r>
          </a:p>
          <a:p>
            <a:r>
              <a:rPr lang="en-US" dirty="0" smtClean="0"/>
              <a:t>Workflow is initiated by the planner</a:t>
            </a:r>
          </a:p>
          <a:p>
            <a:pPr lvl="1"/>
            <a:r>
              <a:rPr lang="en-US" dirty="0" smtClean="0"/>
              <a:t>Creates working directory</a:t>
            </a:r>
          </a:p>
          <a:p>
            <a:pPr lvl="1"/>
            <a:r>
              <a:rPr lang="en-US" dirty="0" smtClean="0"/>
              <a:t>Stages files found by planner</a:t>
            </a:r>
          </a:p>
          <a:p>
            <a:r>
              <a:rPr lang="en-US" dirty="0" smtClean="0"/>
              <a:t>PGE comprised of several tasks</a:t>
            </a:r>
          </a:p>
          <a:p>
            <a:pPr lvl="1"/>
            <a:r>
              <a:rPr lang="en-US" dirty="0" smtClean="0"/>
              <a:t>Tasks are then sent to the Resource Manager for execution</a:t>
            </a:r>
            <a:endParaRPr lang="en-US" dirty="0"/>
          </a:p>
          <a:p>
            <a:r>
              <a:rPr lang="en-US" dirty="0" smtClean="0"/>
              <a:t>On completion, Output files sent to landing zone</a:t>
            </a:r>
          </a:p>
          <a:p>
            <a:pPr lvl="1"/>
            <a:r>
              <a:rPr lang="en-US" dirty="0" smtClean="0"/>
              <a:t>Ingest task will add them to inventory</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37</a:t>
            </a:fld>
            <a:endParaRPr lang="en-US"/>
          </a:p>
        </p:txBody>
      </p:sp>
    </p:spTree>
    <p:extLst>
      <p:ext uri="{BB962C8B-B14F-4D97-AF65-F5344CB8AC3E}">
        <p14:creationId xmlns:p14="http://schemas.microsoft.com/office/powerpoint/2010/main" val="38085542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 Manager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2151" y="1382250"/>
            <a:ext cx="6378461" cy="4931699"/>
          </a:xfrm>
        </p:spPr>
      </p:pic>
      <p:sp>
        <p:nvSpPr>
          <p:cNvPr id="5"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38</a:t>
            </a:fld>
            <a:endParaRPr lang="en-US"/>
          </a:p>
        </p:txBody>
      </p:sp>
    </p:spTree>
    <p:extLst>
      <p:ext uri="{BB962C8B-B14F-4D97-AF65-F5344CB8AC3E}">
        <p14:creationId xmlns:p14="http://schemas.microsoft.com/office/powerpoint/2010/main" val="19619861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Manager</a:t>
            </a:r>
            <a:endParaRPr lang="en-US" dirty="0"/>
          </a:p>
        </p:txBody>
      </p:sp>
      <p:sp>
        <p:nvSpPr>
          <p:cNvPr id="3" name="Content Placeholder 2"/>
          <p:cNvSpPr>
            <a:spLocks noGrp="1"/>
          </p:cNvSpPr>
          <p:nvPr>
            <p:ph idx="1"/>
          </p:nvPr>
        </p:nvSpPr>
        <p:spPr/>
        <p:txBody>
          <a:bodyPr/>
          <a:lstStyle/>
          <a:p>
            <a:r>
              <a:rPr lang="en-US" dirty="0" smtClean="0"/>
              <a:t>The Workflow </a:t>
            </a:r>
            <a:r>
              <a:rPr lang="en-US" dirty="0"/>
              <a:t>Manager </a:t>
            </a:r>
            <a:r>
              <a:rPr lang="en-US" dirty="0" smtClean="0"/>
              <a:t>submits </a:t>
            </a:r>
            <a:r>
              <a:rPr lang="en-US" dirty="0"/>
              <a:t>workflow job tasks to </a:t>
            </a:r>
            <a:r>
              <a:rPr lang="en-US" dirty="0" smtClean="0"/>
              <a:t>the Resource </a:t>
            </a:r>
            <a:r>
              <a:rPr lang="en-US" dirty="0"/>
              <a:t>Manager.</a:t>
            </a:r>
          </a:p>
          <a:p>
            <a:r>
              <a:rPr lang="en-US" dirty="0" smtClean="0"/>
              <a:t>The Resource </a:t>
            </a:r>
            <a:r>
              <a:rPr lang="en-US" dirty="0"/>
              <a:t>Manager uses </a:t>
            </a:r>
            <a:r>
              <a:rPr lang="en-US" dirty="0" smtClean="0"/>
              <a:t>the </a:t>
            </a:r>
            <a:r>
              <a:rPr lang="en-US" dirty="0"/>
              <a:t>Resource Monitor to </a:t>
            </a:r>
            <a:r>
              <a:rPr lang="en-US" dirty="0" smtClean="0"/>
              <a:t>check the current state of the Resource Nodes to execute the jobs on.</a:t>
            </a:r>
            <a:endParaRPr lang="en-US" dirty="0"/>
          </a:p>
          <a:p>
            <a:r>
              <a:rPr lang="en-US" dirty="0"/>
              <a:t>If no Resource Nodes are available for job execution, </a:t>
            </a:r>
            <a:r>
              <a:rPr lang="en-US" dirty="0" smtClean="0"/>
              <a:t>the Scheduler queues the jobs using </a:t>
            </a:r>
            <a:r>
              <a:rPr lang="en-US" dirty="0"/>
              <a:t>the Job Queue.</a:t>
            </a:r>
          </a:p>
          <a:p>
            <a:r>
              <a:rPr lang="en-US" dirty="0"/>
              <a:t>If Resource Nodes are available, </a:t>
            </a:r>
            <a:r>
              <a:rPr lang="en-US" dirty="0" smtClean="0"/>
              <a:t>the Job </a:t>
            </a:r>
            <a:r>
              <a:rPr lang="en-US" dirty="0"/>
              <a:t>scheduler uses </a:t>
            </a:r>
            <a:r>
              <a:rPr lang="en-US" dirty="0" smtClean="0"/>
              <a:t>the Batch Managers to </a:t>
            </a:r>
            <a:r>
              <a:rPr lang="en-US" dirty="0"/>
              <a:t>submit the jobs </a:t>
            </a:r>
            <a:r>
              <a:rPr lang="en-US" dirty="0" smtClean="0"/>
              <a:t>for execution to </a:t>
            </a:r>
            <a:r>
              <a:rPr lang="en-US" dirty="0"/>
              <a:t>the available Resource Nodes </a:t>
            </a:r>
            <a:r>
              <a:rPr lang="en-US" dirty="0" smtClean="0"/>
              <a:t>on </a:t>
            </a:r>
            <a:r>
              <a:rPr lang="en-US" dirty="0"/>
              <a:t>the servers.</a:t>
            </a:r>
          </a:p>
          <a:p>
            <a:r>
              <a:rPr lang="en-US" dirty="0" smtClean="0"/>
              <a:t>The Job </a:t>
            </a:r>
            <a:r>
              <a:rPr lang="en-US" dirty="0"/>
              <a:t>scheduler uses </a:t>
            </a:r>
            <a:r>
              <a:rPr lang="en-US" dirty="0" smtClean="0"/>
              <a:t>the Job </a:t>
            </a:r>
            <a:r>
              <a:rPr lang="en-US" dirty="0"/>
              <a:t>Monitor to </a:t>
            </a:r>
            <a:r>
              <a:rPr lang="en-US" dirty="0" smtClean="0"/>
              <a:t>check the status of job executions.</a:t>
            </a:r>
            <a:endParaRPr lang="en-US" dirty="0"/>
          </a:p>
          <a:p>
            <a:pPr>
              <a:buNone/>
            </a:pPr>
            <a:r>
              <a:rPr lang="en-US" dirty="0"/>
              <a:t> </a:t>
            </a:r>
          </a:p>
          <a:p>
            <a:endParaRPr lang="en-US" dirty="0"/>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39</a:t>
            </a:fld>
            <a:endParaRPr lang="en-US"/>
          </a:p>
        </p:txBody>
      </p:sp>
    </p:spTree>
    <p:extLst>
      <p:ext uri="{BB962C8B-B14F-4D97-AF65-F5344CB8AC3E}">
        <p14:creationId xmlns:p14="http://schemas.microsoft.com/office/powerpoint/2010/main" val="31030413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1"/>
          <p:cNvSpPr>
            <a:spLocks noChangeArrowheads="1"/>
          </p:cNvSpPr>
          <p:nvPr/>
        </p:nvSpPr>
        <p:spPr bwMode="auto">
          <a:xfrm>
            <a:off x="1665596" y="3214968"/>
            <a:ext cx="5097154" cy="2615257"/>
          </a:xfrm>
          <a:prstGeom prst="rect">
            <a:avLst/>
          </a:prstGeom>
          <a:solidFill>
            <a:srgbClr val="00B050"/>
          </a:solidFill>
          <a:ln w="28575">
            <a:solidFill>
              <a:srgbClr val="5A005A"/>
            </a:solidFill>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157" name="Rectangle 156"/>
          <p:cNvSpPr/>
          <p:nvPr/>
        </p:nvSpPr>
        <p:spPr bwMode="auto">
          <a:xfrm>
            <a:off x="4876801" y="3928533"/>
            <a:ext cx="1842086" cy="1646767"/>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ea typeface="ＭＳ Ｐゴシック" pitchFamily="-108" charset="-128"/>
            </a:endParaRPr>
          </a:p>
        </p:txBody>
      </p:sp>
      <p:pic>
        <p:nvPicPr>
          <p:cNvPr id="2" name="Picture 1"/>
          <p:cNvPicPr>
            <a:picLocks noChangeAspect="1"/>
          </p:cNvPicPr>
          <p:nvPr/>
        </p:nvPicPr>
        <p:blipFill>
          <a:blip r:embed="rId2" cstate="print"/>
          <a:stretch>
            <a:fillRect/>
          </a:stretch>
        </p:blipFill>
        <p:spPr>
          <a:xfrm>
            <a:off x="120954" y="1182240"/>
            <a:ext cx="1054804" cy="1815120"/>
          </a:xfrm>
          <a:prstGeom prst="rect">
            <a:avLst/>
          </a:prstGeom>
          <a:ln w="28575" cmpd="sng">
            <a:solidFill>
              <a:srgbClr val="555202"/>
            </a:solidFill>
          </a:ln>
        </p:spPr>
      </p:pic>
      <p:sp>
        <p:nvSpPr>
          <p:cNvPr id="12290" name="Title 1"/>
          <p:cNvSpPr>
            <a:spLocks noGrp="1"/>
          </p:cNvSpPr>
          <p:nvPr>
            <p:ph type="title"/>
          </p:nvPr>
        </p:nvSpPr>
        <p:spPr bwMode="auto">
          <a:xfrm>
            <a:off x="865188" y="274638"/>
            <a:ext cx="7413625" cy="496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r>
              <a:rPr lang="en-US" dirty="0" smtClean="0">
                <a:latin typeface="Helvetica" pitchFamily="-108" charset="0"/>
                <a:ea typeface="ＭＳ Ｐゴシック" pitchFamily="-108" charset="-128"/>
                <a:cs typeface="Helvetica" pitchFamily="-108" charset="0"/>
              </a:rPr>
              <a:t>JPSS-1 Mission Architecture</a:t>
            </a:r>
          </a:p>
        </p:txBody>
      </p:sp>
      <p:sp>
        <p:nvSpPr>
          <p:cNvPr id="6" name="Rectangle 5"/>
          <p:cNvSpPr/>
          <p:nvPr/>
        </p:nvSpPr>
        <p:spPr bwMode="auto">
          <a:xfrm>
            <a:off x="3003550" y="3854450"/>
            <a:ext cx="1308099" cy="978040"/>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ea typeface="ＭＳ Ｐゴシック" pitchFamily="-108" charset="-128"/>
            </a:endParaRPr>
          </a:p>
        </p:txBody>
      </p:sp>
      <p:sp>
        <p:nvSpPr>
          <p:cNvPr id="8" name="Rectangle 4"/>
          <p:cNvSpPr>
            <a:spLocks noChangeArrowheads="1"/>
          </p:cNvSpPr>
          <p:nvPr/>
        </p:nvSpPr>
        <p:spPr bwMode="auto">
          <a:xfrm>
            <a:off x="1412072" y="1170779"/>
            <a:ext cx="2867828" cy="1828943"/>
          </a:xfrm>
          <a:prstGeom prst="rect">
            <a:avLst/>
          </a:prstGeom>
          <a:gradFill rotWithShape="0">
            <a:gsLst>
              <a:gs pos="0">
                <a:srgbClr val="2625A3"/>
              </a:gs>
              <a:gs pos="100000">
                <a:srgbClr val="95A5FF"/>
              </a:gs>
            </a:gsLst>
            <a:lin ang="5400000" scaled="1"/>
          </a:gradFill>
          <a:ln w="28575">
            <a:solidFill>
              <a:schemeClr val="accent2"/>
            </a:solidFill>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12" name="Text Box 8"/>
          <p:cNvSpPr txBox="1">
            <a:spLocks noChangeArrowheads="1"/>
          </p:cNvSpPr>
          <p:nvPr/>
        </p:nvSpPr>
        <p:spPr bwMode="gray">
          <a:xfrm>
            <a:off x="1976316" y="1189917"/>
            <a:ext cx="1708407" cy="282413"/>
          </a:xfrm>
          <a:prstGeom prst="rect">
            <a:avLst/>
          </a:prstGeom>
          <a:noFill/>
          <a:ln w="12700">
            <a:noFill/>
            <a:miter lim="800000"/>
            <a:headEnd/>
            <a:tailEnd/>
          </a:ln>
          <a:effectLst>
            <a:outerShdw blurRad="63500" dist="17961" dir="2700000" algn="ctr" rotWithShape="0">
              <a:srgbClr val="0B0B38">
                <a:alpha val="74998"/>
              </a:srgbClr>
            </a:outerShdw>
          </a:effectLst>
        </p:spPr>
        <p:txBody>
          <a:bodyPr wrap="square" lIns="101882" tIns="50941" rIns="101882" bIns="50941">
            <a:spAutoFit/>
          </a:bodyPr>
          <a:lstStyle/>
          <a:p>
            <a:pPr algn="ctr" eaLnBrk="0" fontAlgn="base" hangingPunct="0">
              <a:lnSpc>
                <a:spcPct val="80000"/>
              </a:lnSpc>
              <a:spcBef>
                <a:spcPct val="0"/>
              </a:spcBef>
              <a:spcAft>
                <a:spcPct val="0"/>
              </a:spcAft>
              <a:defRPr/>
            </a:pPr>
            <a:r>
              <a:rPr lang="en-US" sz="1400" b="1" dirty="0" smtClean="0">
                <a:solidFill>
                  <a:srgbClr val="CCCCFF"/>
                </a:solidFill>
                <a:latin typeface="Book Antiqua" pitchFamily="-109" charset="0"/>
                <a:ea typeface="ヒラギノ角ゴ Pro W3" pitchFamily="-105" charset="-128"/>
                <a:cs typeface="ヒラギノ角ゴ Pro W3" pitchFamily="-105" charset="-128"/>
              </a:rPr>
              <a:t>Space Segment</a:t>
            </a:r>
            <a:endParaRPr lang="en-US" sz="1400" b="1" dirty="0">
              <a:solidFill>
                <a:srgbClr val="CCCCFF"/>
              </a:solidFill>
              <a:latin typeface="Book Antiqua" pitchFamily="-109" charset="0"/>
              <a:ea typeface="ヒラギノ角ゴ Pro W3" pitchFamily="-105" charset="-128"/>
              <a:cs typeface="ヒラギノ角ゴ Pro W3" pitchFamily="-105" charset="-128"/>
            </a:endParaRPr>
          </a:p>
        </p:txBody>
      </p:sp>
      <p:pic>
        <p:nvPicPr>
          <p:cNvPr id="13" name="Picture 22"/>
          <p:cNvPicPr>
            <a:picLocks noChangeAspect="1" noChangeArrowheads="1"/>
          </p:cNvPicPr>
          <p:nvPr/>
        </p:nvPicPr>
        <p:blipFill>
          <a:blip r:embed="rId3" cstate="print"/>
          <a:srcRect/>
          <a:stretch>
            <a:fillRect/>
          </a:stretch>
        </p:blipFill>
        <p:spPr bwMode="auto">
          <a:xfrm>
            <a:off x="4873691" y="1138280"/>
            <a:ext cx="795338" cy="496888"/>
          </a:xfrm>
          <a:prstGeom prst="rect">
            <a:avLst/>
          </a:prstGeom>
          <a:noFill/>
          <a:ln w="12700">
            <a:noFill/>
            <a:miter lim="800000"/>
            <a:headEnd/>
            <a:tailEnd/>
          </a:ln>
        </p:spPr>
      </p:pic>
      <p:sp>
        <p:nvSpPr>
          <p:cNvPr id="14" name="Rectangle 23"/>
          <p:cNvSpPr>
            <a:spLocks noChangeArrowheads="1"/>
          </p:cNvSpPr>
          <p:nvPr/>
        </p:nvSpPr>
        <p:spPr bwMode="auto">
          <a:xfrm>
            <a:off x="5404573" y="2165393"/>
            <a:ext cx="749254" cy="299569"/>
          </a:xfrm>
          <a:prstGeom prst="rect">
            <a:avLst/>
          </a:prstGeom>
          <a:noFill/>
          <a:ln w="9525">
            <a:noFill/>
            <a:miter lim="800000"/>
            <a:headEnd/>
            <a:tailEnd/>
          </a:ln>
        </p:spPr>
        <p:txBody>
          <a:bodyPr wrap="none" lIns="0" tIns="0" rIns="0" bIns="0">
            <a:prstTxWarp prst="textNoShape">
              <a:avLst/>
            </a:prstTxWarp>
            <a:spAutoFit/>
          </a:bodyPr>
          <a:lstStyle/>
          <a:p>
            <a:pPr algn="ctr" eaLnBrk="0" fontAlgn="base" hangingPunct="0">
              <a:lnSpc>
                <a:spcPct val="80000"/>
              </a:lnSpc>
              <a:spcBef>
                <a:spcPct val="0"/>
              </a:spcBef>
              <a:spcAft>
                <a:spcPct val="0"/>
              </a:spcAft>
            </a:pPr>
            <a:r>
              <a:rPr lang="en-US" sz="800" b="1" u="sng" dirty="0" smtClean="0">
                <a:solidFill>
                  <a:srgbClr val="000000"/>
                </a:solidFill>
                <a:latin typeface="Book Antiqua" pitchFamily="18" charset="0"/>
                <a:ea typeface="ＭＳ Ｐゴシック" pitchFamily="-108" charset="-128"/>
              </a:rPr>
              <a:t>WSC</a:t>
            </a:r>
          </a:p>
          <a:p>
            <a:pPr algn="ctr" eaLnBrk="0" fontAlgn="base" hangingPunct="0">
              <a:lnSpc>
                <a:spcPct val="80000"/>
              </a:lnSpc>
              <a:spcBef>
                <a:spcPct val="0"/>
              </a:spcBef>
              <a:spcAft>
                <a:spcPct val="0"/>
              </a:spcAft>
            </a:pPr>
            <a:r>
              <a:rPr lang="en-US" sz="800" b="1" dirty="0" smtClean="0">
                <a:solidFill>
                  <a:srgbClr val="000000"/>
                </a:solidFill>
                <a:latin typeface="Book Antiqua" pitchFamily="18" charset="0"/>
                <a:ea typeface="ＭＳ Ｐゴシック" pitchFamily="-108" charset="-128"/>
              </a:rPr>
              <a:t>T</a:t>
            </a:r>
            <a:r>
              <a:rPr lang="en-US" sz="800" b="1" dirty="0">
                <a:solidFill>
                  <a:srgbClr val="000000"/>
                </a:solidFill>
                <a:latin typeface="Book Antiqua" pitchFamily="18" charset="0"/>
                <a:ea typeface="ＭＳ Ｐゴシック" pitchFamily="-108" charset="-128"/>
              </a:rPr>
              <a:t>&amp;</a:t>
            </a:r>
            <a:r>
              <a:rPr lang="en-US" sz="800" b="1" dirty="0" smtClean="0">
                <a:solidFill>
                  <a:srgbClr val="000000"/>
                </a:solidFill>
                <a:latin typeface="Book Antiqua" pitchFamily="18" charset="0"/>
                <a:ea typeface="ＭＳ Ｐゴシック" pitchFamily="-108" charset="-128"/>
              </a:rPr>
              <a:t>C (S-band)</a:t>
            </a:r>
            <a:endParaRPr lang="en-US" sz="800" b="1" dirty="0">
              <a:solidFill>
                <a:srgbClr val="000000"/>
              </a:solidFill>
              <a:latin typeface="Book Antiqua" pitchFamily="18" charset="0"/>
              <a:ea typeface="ＭＳ Ｐゴシック" pitchFamily="-108" charset="-128"/>
            </a:endParaRPr>
          </a:p>
          <a:p>
            <a:pPr algn="ctr" eaLnBrk="0" fontAlgn="base" hangingPunct="0">
              <a:lnSpc>
                <a:spcPct val="80000"/>
              </a:lnSpc>
              <a:spcBef>
                <a:spcPct val="0"/>
              </a:spcBef>
              <a:spcAft>
                <a:spcPct val="0"/>
              </a:spcAft>
            </a:pPr>
            <a:r>
              <a:rPr lang="en-US" sz="800" b="1" dirty="0">
                <a:solidFill>
                  <a:srgbClr val="000000"/>
                </a:solidFill>
                <a:latin typeface="Book Antiqua" pitchFamily="18" charset="0"/>
                <a:ea typeface="ＭＳ Ｐゴシック" pitchFamily="-108" charset="-128"/>
              </a:rPr>
              <a:t>SMD </a:t>
            </a:r>
            <a:r>
              <a:rPr lang="en-US" sz="800" b="1" dirty="0" smtClean="0">
                <a:solidFill>
                  <a:srgbClr val="000000"/>
                </a:solidFill>
                <a:latin typeface="Book Antiqua" pitchFamily="18" charset="0"/>
                <a:ea typeface="ＭＳ Ｐゴシック" pitchFamily="-108" charset="-128"/>
              </a:rPr>
              <a:t>(</a:t>
            </a:r>
            <a:r>
              <a:rPr lang="en-US" sz="800" b="1" dirty="0" err="1" smtClean="0">
                <a:solidFill>
                  <a:srgbClr val="000000"/>
                </a:solidFill>
                <a:latin typeface="Book Antiqua" pitchFamily="18" charset="0"/>
                <a:ea typeface="ＭＳ Ｐゴシック" pitchFamily="-108" charset="-128"/>
              </a:rPr>
              <a:t>Ka</a:t>
            </a:r>
            <a:r>
              <a:rPr lang="en-US" sz="800" b="1" dirty="0">
                <a:solidFill>
                  <a:srgbClr val="000000"/>
                </a:solidFill>
                <a:latin typeface="Book Antiqua" pitchFamily="18" charset="0"/>
                <a:ea typeface="ＭＳ Ｐゴシック" pitchFamily="-108" charset="-128"/>
              </a:rPr>
              <a:t>-</a:t>
            </a:r>
            <a:r>
              <a:rPr lang="en-US" sz="800" b="1" dirty="0" smtClean="0">
                <a:solidFill>
                  <a:srgbClr val="000000"/>
                </a:solidFill>
                <a:latin typeface="Book Antiqua" pitchFamily="18" charset="0"/>
                <a:ea typeface="ＭＳ Ｐゴシック" pitchFamily="-108" charset="-128"/>
              </a:rPr>
              <a:t>band) </a:t>
            </a:r>
            <a:endParaRPr lang="en-US" sz="800" b="1" dirty="0">
              <a:solidFill>
                <a:srgbClr val="000000"/>
              </a:solidFill>
              <a:latin typeface="Book Antiqua" pitchFamily="18" charset="0"/>
              <a:ea typeface="ＭＳ Ｐゴシック" pitchFamily="-108" charset="-128"/>
            </a:endParaRPr>
          </a:p>
        </p:txBody>
      </p:sp>
      <p:pic>
        <p:nvPicPr>
          <p:cNvPr id="15" name="Picture 24"/>
          <p:cNvPicPr>
            <a:picLocks noChangeAspect="1" noChangeArrowheads="1"/>
          </p:cNvPicPr>
          <p:nvPr/>
        </p:nvPicPr>
        <p:blipFill>
          <a:blip r:embed="rId4" cstate="print">
            <a:clrChange>
              <a:clrFrom>
                <a:srgbClr val="BAE7EA"/>
              </a:clrFrom>
              <a:clrTo>
                <a:srgbClr val="BAE7EA">
                  <a:alpha val="0"/>
                </a:srgbClr>
              </a:clrTo>
            </a:clrChange>
          </a:blip>
          <a:srcRect/>
          <a:stretch>
            <a:fillRect/>
          </a:stretch>
        </p:blipFill>
        <p:spPr bwMode="auto">
          <a:xfrm>
            <a:off x="1237091" y="857251"/>
            <a:ext cx="765572" cy="273010"/>
          </a:xfrm>
          <a:prstGeom prst="rect">
            <a:avLst/>
          </a:prstGeom>
          <a:noFill/>
          <a:ln w="9525">
            <a:noFill/>
            <a:miter lim="800000"/>
            <a:headEnd/>
            <a:tailEnd/>
          </a:ln>
        </p:spPr>
      </p:pic>
      <p:sp>
        <p:nvSpPr>
          <p:cNvPr id="16" name="Text Box 25"/>
          <p:cNvSpPr txBox="1">
            <a:spLocks noChangeArrowheads="1"/>
          </p:cNvSpPr>
          <p:nvPr/>
        </p:nvSpPr>
        <p:spPr bwMode="gray">
          <a:xfrm>
            <a:off x="5254691" y="1033505"/>
            <a:ext cx="641350" cy="223838"/>
          </a:xfrm>
          <a:prstGeom prst="rect">
            <a:avLst/>
          </a:prstGeom>
          <a:noFill/>
          <a:ln w="12700">
            <a:noFill/>
            <a:miter lim="800000"/>
            <a:headEnd/>
            <a:tailEnd/>
          </a:ln>
        </p:spPr>
        <p:txBody>
          <a:bodyPr wrap="none" lIns="101882" tIns="50941" rIns="101882" bIns="50941">
            <a:prstTxWarp prst="textNoShape">
              <a:avLst/>
            </a:prstTxWarp>
            <a:spAutoFit/>
          </a:bodyPr>
          <a:lstStyle/>
          <a:p>
            <a:pPr algn="ctr" eaLnBrk="0" fontAlgn="base" hangingPunct="0">
              <a:lnSpc>
                <a:spcPct val="80000"/>
              </a:lnSpc>
              <a:spcBef>
                <a:spcPct val="0"/>
              </a:spcBef>
              <a:spcAft>
                <a:spcPct val="0"/>
              </a:spcAft>
            </a:pPr>
            <a:r>
              <a:rPr lang="en-US" sz="1000" b="1" dirty="0">
                <a:solidFill>
                  <a:srgbClr val="000000"/>
                </a:solidFill>
                <a:latin typeface="Book Antiqua" pitchFamily="18" charset="0"/>
                <a:ea typeface="ＭＳ Ｐゴシック" pitchFamily="-108" charset="-128"/>
              </a:rPr>
              <a:t>TDRSS</a:t>
            </a:r>
          </a:p>
        </p:txBody>
      </p:sp>
      <p:pic>
        <p:nvPicPr>
          <p:cNvPr id="17" name="Picture 26"/>
          <p:cNvPicPr>
            <a:picLocks noChangeAspect="1" noChangeArrowheads="1"/>
          </p:cNvPicPr>
          <p:nvPr/>
        </p:nvPicPr>
        <p:blipFill>
          <a:blip r:embed="rId5" cstate="print">
            <a:lum bright="14000" contrast="24000"/>
          </a:blip>
          <a:srcRect l="14774" t="55714" r="42825" b="13432"/>
          <a:stretch>
            <a:fillRect/>
          </a:stretch>
        </p:blipFill>
        <p:spPr bwMode="auto">
          <a:xfrm>
            <a:off x="4373628" y="2165393"/>
            <a:ext cx="928688" cy="514350"/>
          </a:xfrm>
          <a:prstGeom prst="rect">
            <a:avLst/>
          </a:prstGeom>
          <a:noFill/>
          <a:ln w="9525">
            <a:solidFill>
              <a:srgbClr val="3333CC"/>
            </a:solidFill>
            <a:miter lim="800000"/>
            <a:headEnd type="none" w="sm" len="sm"/>
            <a:tailEnd type="none" w="sm" len="sm"/>
          </a:ln>
        </p:spPr>
      </p:pic>
      <p:sp>
        <p:nvSpPr>
          <p:cNvPr id="18" name="Freeform 27"/>
          <p:cNvSpPr>
            <a:spLocks/>
          </p:cNvSpPr>
          <p:nvPr/>
        </p:nvSpPr>
        <p:spPr bwMode="auto">
          <a:xfrm rot="1680000">
            <a:off x="5132592" y="1502401"/>
            <a:ext cx="104366" cy="709948"/>
          </a:xfrm>
          <a:custGeom>
            <a:avLst/>
            <a:gdLst/>
            <a:ahLst/>
            <a:cxnLst>
              <a:cxn ang="0">
                <a:pos x="43" y="0"/>
              </a:cxn>
              <a:cxn ang="0">
                <a:pos x="0" y="162"/>
              </a:cxn>
              <a:cxn ang="0">
                <a:pos x="51" y="130"/>
              </a:cxn>
              <a:cxn ang="0">
                <a:pos x="1" y="282"/>
              </a:cxn>
            </a:cxnLst>
            <a:rect l="0" t="0" r="r" b="b"/>
            <a:pathLst>
              <a:path w="51" h="282">
                <a:moveTo>
                  <a:pt x="43" y="0"/>
                </a:moveTo>
                <a:lnTo>
                  <a:pt x="0" y="162"/>
                </a:lnTo>
                <a:lnTo>
                  <a:pt x="51" y="130"/>
                </a:lnTo>
                <a:lnTo>
                  <a:pt x="1" y="282"/>
                </a:lnTo>
              </a:path>
            </a:pathLst>
          </a:custGeom>
          <a:noFill/>
          <a:ln w="19050" cap="rnd" cmpd="sng">
            <a:solidFill>
              <a:srgbClr val="FF0000"/>
            </a:solidFill>
            <a:prstDash val="sysDot"/>
            <a:round/>
            <a:headEnd type="triangle" w="med" len="med"/>
            <a:tailEnd type="triangl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5" charset="0"/>
              <a:ea typeface="ヒラギノ角ゴ Pro W3" pitchFamily="-105" charset="-128"/>
              <a:cs typeface="ヒラギノ角ゴ Pro W3" pitchFamily="-105" charset="-128"/>
            </a:endParaRPr>
          </a:p>
        </p:txBody>
      </p:sp>
      <p:sp>
        <p:nvSpPr>
          <p:cNvPr id="21" name="Text Box 31"/>
          <p:cNvSpPr txBox="1">
            <a:spLocks noChangeArrowheads="1"/>
          </p:cNvSpPr>
          <p:nvPr/>
        </p:nvSpPr>
        <p:spPr bwMode="gray">
          <a:xfrm>
            <a:off x="425812" y="2602662"/>
            <a:ext cx="821307" cy="404498"/>
          </a:xfrm>
          <a:prstGeom prst="rect">
            <a:avLst/>
          </a:prstGeom>
          <a:noFill/>
          <a:ln w="12700">
            <a:noFill/>
            <a:miter lim="800000"/>
            <a:headEnd/>
            <a:tailEnd/>
          </a:ln>
          <a:effectLst>
            <a:outerShdw blurRad="63500" dist="17961" dir="2700000" algn="ctr" rotWithShape="0">
              <a:srgbClr val="0B0B38">
                <a:alpha val="74998"/>
              </a:srgbClr>
            </a:outerShdw>
          </a:effectLst>
        </p:spPr>
        <p:txBody>
          <a:bodyPr wrap="none" lIns="101882" tIns="50941" rIns="101882" bIns="50941">
            <a:spAutoFit/>
          </a:bodyPr>
          <a:lstStyle/>
          <a:p>
            <a:pPr algn="ctr" eaLnBrk="0" fontAlgn="base" hangingPunct="0">
              <a:lnSpc>
                <a:spcPct val="80000"/>
              </a:lnSpc>
              <a:spcBef>
                <a:spcPct val="0"/>
              </a:spcBef>
              <a:spcAft>
                <a:spcPct val="0"/>
              </a:spcAft>
              <a:defRPr/>
            </a:pPr>
            <a:r>
              <a:rPr lang="en-US" sz="1200" b="1" dirty="0">
                <a:solidFill>
                  <a:srgbClr val="E9E400"/>
                </a:solidFill>
                <a:latin typeface="Book Antiqua" pitchFamily="-109" charset="0"/>
                <a:ea typeface="ヒラギノ角ゴ Pro W3" pitchFamily="-105" charset="-128"/>
                <a:cs typeface="ヒラギノ角ゴ Pro W3" pitchFamily="-105" charset="-128"/>
              </a:rPr>
              <a:t>Launch</a:t>
            </a:r>
          </a:p>
          <a:p>
            <a:pPr algn="ctr" eaLnBrk="0" fontAlgn="base" hangingPunct="0">
              <a:lnSpc>
                <a:spcPct val="80000"/>
              </a:lnSpc>
              <a:spcBef>
                <a:spcPct val="0"/>
              </a:spcBef>
              <a:spcAft>
                <a:spcPct val="0"/>
              </a:spcAft>
              <a:defRPr/>
            </a:pPr>
            <a:r>
              <a:rPr lang="en-US" sz="1200" b="1" dirty="0" smtClean="0">
                <a:solidFill>
                  <a:srgbClr val="E9E400"/>
                </a:solidFill>
                <a:latin typeface="Book Antiqua" pitchFamily="-109" charset="0"/>
                <a:ea typeface="ヒラギノ角ゴ Pro W3" pitchFamily="-105" charset="-128"/>
                <a:cs typeface="ヒラギノ角ゴ Pro W3" pitchFamily="-105" charset="-128"/>
              </a:rPr>
              <a:t>Segment</a:t>
            </a:r>
            <a:endParaRPr lang="en-US" sz="1200" b="1" dirty="0">
              <a:solidFill>
                <a:srgbClr val="E9E400"/>
              </a:solidFill>
              <a:latin typeface="Book Antiqua" pitchFamily="-109" charset="0"/>
              <a:ea typeface="ヒラギノ角ゴ Pro W3" pitchFamily="-105" charset="-128"/>
              <a:cs typeface="ヒラギノ角ゴ Pro W3" pitchFamily="-105" charset="-128"/>
            </a:endParaRPr>
          </a:p>
        </p:txBody>
      </p:sp>
      <p:grpSp>
        <p:nvGrpSpPr>
          <p:cNvPr id="23" name="Group 33"/>
          <p:cNvGrpSpPr>
            <a:grpSpLocks/>
          </p:cNvGrpSpPr>
          <p:nvPr/>
        </p:nvGrpSpPr>
        <p:grpSpPr bwMode="auto">
          <a:xfrm>
            <a:off x="7338" y="3536237"/>
            <a:ext cx="1503363" cy="1033463"/>
            <a:chOff x="84" y="1671"/>
            <a:chExt cx="947" cy="651"/>
          </a:xfrm>
        </p:grpSpPr>
        <p:grpSp>
          <p:nvGrpSpPr>
            <p:cNvPr id="24" name="Group 34"/>
            <p:cNvGrpSpPr>
              <a:grpSpLocks/>
            </p:cNvGrpSpPr>
            <p:nvPr/>
          </p:nvGrpSpPr>
          <p:grpSpPr bwMode="auto">
            <a:xfrm>
              <a:off x="84" y="1671"/>
              <a:ext cx="828" cy="565"/>
              <a:chOff x="4944" y="3779"/>
              <a:chExt cx="828" cy="565"/>
            </a:xfrm>
          </p:grpSpPr>
          <p:pic>
            <p:nvPicPr>
              <p:cNvPr id="26" name="Picture 35" descr="Macintosh HD:Users:gtiona:Documents:Microsoft User Data:Saved Attachments:"/>
              <p:cNvPicPr>
                <a:picLocks noChangeAspect="1" noChangeArrowheads="1"/>
              </p:cNvPicPr>
              <p:nvPr/>
            </p:nvPicPr>
            <p:blipFill>
              <a:blip r:embed="rId6" cstate="print"/>
              <a:srcRect/>
              <a:stretch>
                <a:fillRect/>
              </a:stretch>
            </p:blipFill>
            <p:spPr bwMode="auto">
              <a:xfrm>
                <a:off x="5197" y="3779"/>
                <a:ext cx="575" cy="412"/>
              </a:xfrm>
              <a:prstGeom prst="rect">
                <a:avLst/>
              </a:prstGeom>
              <a:noFill/>
              <a:ln w="9525">
                <a:noFill/>
                <a:miter lim="800000"/>
                <a:headEnd/>
                <a:tailEnd/>
              </a:ln>
            </p:spPr>
          </p:pic>
          <p:pic>
            <p:nvPicPr>
              <p:cNvPr id="27" name="Picture 36" descr="Macintosh HD:Users:gtiona:Documents:Microsoft User Data:Saved Attachments:"/>
              <p:cNvPicPr>
                <a:picLocks noChangeAspect="1" noChangeArrowheads="1"/>
              </p:cNvPicPr>
              <p:nvPr/>
            </p:nvPicPr>
            <p:blipFill>
              <a:blip r:embed="rId7" cstate="print">
                <a:lum bright="-6000" contrast="6000"/>
              </a:blip>
              <a:srcRect/>
              <a:stretch>
                <a:fillRect/>
              </a:stretch>
            </p:blipFill>
            <p:spPr bwMode="auto">
              <a:xfrm>
                <a:off x="4944" y="3838"/>
                <a:ext cx="495" cy="506"/>
              </a:xfrm>
              <a:prstGeom prst="rect">
                <a:avLst/>
              </a:prstGeom>
              <a:noFill/>
              <a:ln w="9525">
                <a:noFill/>
                <a:miter lim="800000"/>
                <a:headEnd/>
                <a:tailEnd/>
              </a:ln>
            </p:spPr>
          </p:pic>
        </p:grpSp>
        <p:sp>
          <p:nvSpPr>
            <p:cNvPr id="25" name="Text Box 37"/>
            <p:cNvSpPr txBox="1">
              <a:spLocks noChangeArrowheads="1"/>
            </p:cNvSpPr>
            <p:nvPr/>
          </p:nvSpPr>
          <p:spPr bwMode="gray">
            <a:xfrm>
              <a:off x="116" y="2176"/>
              <a:ext cx="915" cy="146"/>
            </a:xfrm>
            <a:prstGeom prst="rect">
              <a:avLst/>
            </a:prstGeom>
            <a:noFill/>
            <a:ln w="12700">
              <a:noFill/>
              <a:miter lim="800000"/>
              <a:headEnd/>
              <a:tailEnd/>
            </a:ln>
          </p:spPr>
          <p:txBody>
            <a:bodyPr wrap="square" lIns="101882" tIns="50941" rIns="101882" bIns="50941">
              <a:prstTxWarp prst="textNoShape">
                <a:avLst/>
              </a:prstTxWarp>
              <a:spAutoFit/>
            </a:bodyPr>
            <a:lstStyle/>
            <a:p>
              <a:pPr algn="ctr" eaLnBrk="0" fontAlgn="base" hangingPunct="0">
                <a:lnSpc>
                  <a:spcPct val="80000"/>
                </a:lnSpc>
                <a:spcBef>
                  <a:spcPct val="0"/>
                </a:spcBef>
                <a:spcAft>
                  <a:spcPct val="0"/>
                </a:spcAft>
              </a:pPr>
              <a:r>
                <a:rPr lang="en-US" sz="1000" b="1" dirty="0">
                  <a:solidFill>
                    <a:srgbClr val="000000"/>
                  </a:solidFill>
                  <a:latin typeface="Book Antiqua" pitchFamily="18" charset="0"/>
                  <a:ea typeface="ＭＳ Ｐゴシック" pitchFamily="-108" charset="-128"/>
                </a:rPr>
                <a:t>Field Terminal Users</a:t>
              </a:r>
            </a:p>
          </p:txBody>
        </p:sp>
      </p:grpSp>
      <p:sp>
        <p:nvSpPr>
          <p:cNvPr id="29" name="Text Box 40"/>
          <p:cNvSpPr txBox="1">
            <a:spLocks noChangeArrowheads="1"/>
          </p:cNvSpPr>
          <p:nvPr/>
        </p:nvSpPr>
        <p:spPr bwMode="auto">
          <a:xfrm>
            <a:off x="7618478" y="6544715"/>
            <a:ext cx="942975" cy="352425"/>
          </a:xfrm>
          <a:prstGeom prst="rect">
            <a:avLst/>
          </a:prstGeom>
          <a:noFill/>
          <a:ln w="12700">
            <a:noFill/>
            <a:miter lim="800000"/>
            <a:headEnd/>
            <a:tailEnd/>
          </a:ln>
        </p:spPr>
        <p:txBody>
          <a:bodyPr wrap="none">
            <a:prstTxWarp prst="textNoShape">
              <a:avLst/>
            </a:prstTxWarp>
            <a:spAutoFit/>
          </a:bodyPr>
          <a:lstStyle/>
          <a:p>
            <a:pPr algn="ctr" eaLnBrk="0" fontAlgn="base" hangingPunct="0">
              <a:lnSpc>
                <a:spcPct val="85000"/>
              </a:lnSpc>
              <a:spcBef>
                <a:spcPct val="0"/>
              </a:spcBef>
              <a:spcAft>
                <a:spcPct val="0"/>
              </a:spcAft>
            </a:pPr>
            <a:r>
              <a:rPr lang="en-US" sz="1000" b="1" dirty="0">
                <a:solidFill>
                  <a:srgbClr val="FFFFFF"/>
                </a:solidFill>
                <a:latin typeface="Book Antiqua" pitchFamily="18" charset="0"/>
                <a:ea typeface="ＭＳ Ｐゴシック" pitchFamily="-108" charset="-128"/>
              </a:rPr>
              <a:t>Climate User</a:t>
            </a:r>
          </a:p>
          <a:p>
            <a:pPr algn="ctr" eaLnBrk="0" fontAlgn="base" hangingPunct="0">
              <a:lnSpc>
                <a:spcPct val="85000"/>
              </a:lnSpc>
              <a:spcBef>
                <a:spcPct val="0"/>
              </a:spcBef>
              <a:spcAft>
                <a:spcPct val="0"/>
              </a:spcAft>
            </a:pPr>
            <a:r>
              <a:rPr lang="en-US" sz="1000" b="1" dirty="0">
                <a:solidFill>
                  <a:srgbClr val="FFFFFF"/>
                </a:solidFill>
                <a:latin typeface="Book Antiqua" pitchFamily="18" charset="0"/>
                <a:ea typeface="ＭＳ Ｐゴシック" pitchFamily="-108" charset="-128"/>
              </a:rPr>
              <a:t>Community</a:t>
            </a:r>
          </a:p>
        </p:txBody>
      </p:sp>
      <p:sp>
        <p:nvSpPr>
          <p:cNvPr id="31" name="Rectangle 44"/>
          <p:cNvSpPr>
            <a:spLocks noChangeArrowheads="1"/>
          </p:cNvSpPr>
          <p:nvPr/>
        </p:nvSpPr>
        <p:spPr bwMode="auto">
          <a:xfrm>
            <a:off x="5069746" y="3975273"/>
            <a:ext cx="746854" cy="1315152"/>
          </a:xfrm>
          <a:prstGeom prst="rect">
            <a:avLst/>
          </a:prstGeom>
          <a:noFill/>
          <a:ln w="12700">
            <a:solidFill>
              <a:schemeClr val="accent4"/>
            </a:solidFill>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32" name="Rectangle 45"/>
          <p:cNvSpPr>
            <a:spLocks noChangeArrowheads="1"/>
          </p:cNvSpPr>
          <p:nvPr/>
        </p:nvSpPr>
        <p:spPr bwMode="auto">
          <a:xfrm>
            <a:off x="5399088" y="4533188"/>
            <a:ext cx="282575" cy="193675"/>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latin typeface="Book Antiqua" pitchFamily="-109" charset="0"/>
                <a:ea typeface="ヒラギノ角ゴ Pro W3" pitchFamily="-105" charset="-128"/>
                <a:cs typeface="ヒラギノ角ゴ Pro W3" pitchFamily="-105" charset="-128"/>
              </a:rPr>
              <a:t>Infra</a:t>
            </a:r>
          </a:p>
        </p:txBody>
      </p:sp>
      <p:sp>
        <p:nvSpPr>
          <p:cNvPr id="33" name="Rectangle 46"/>
          <p:cNvSpPr>
            <a:spLocks noChangeArrowheads="1"/>
          </p:cNvSpPr>
          <p:nvPr/>
        </p:nvSpPr>
        <p:spPr bwMode="auto">
          <a:xfrm>
            <a:off x="5224463" y="4923713"/>
            <a:ext cx="385763" cy="141288"/>
          </a:xfrm>
          <a:prstGeom prst="rect">
            <a:avLst/>
          </a:prstGeom>
          <a:solidFill>
            <a:srgbClr val="F4DDFF"/>
          </a:solidFill>
          <a:ln w="9525">
            <a:solidFill>
              <a:srgbClr val="D7B6E9"/>
            </a:solid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solidFill>
                  <a:srgbClr val="293A57"/>
                </a:solidFill>
                <a:latin typeface="Book Antiqua" pitchFamily="-109" charset="0"/>
                <a:ea typeface="ヒラギノ角ゴ Pro W3" pitchFamily="-105" charset="-128"/>
                <a:cs typeface="ヒラギノ角ゴ Pro W3" pitchFamily="-105" charset="-128"/>
              </a:rPr>
              <a:t>Ingest</a:t>
            </a:r>
          </a:p>
        </p:txBody>
      </p:sp>
      <p:sp>
        <p:nvSpPr>
          <p:cNvPr id="34" name="Rectangle 47"/>
          <p:cNvSpPr>
            <a:spLocks noChangeArrowheads="1"/>
          </p:cNvSpPr>
          <p:nvPr/>
        </p:nvSpPr>
        <p:spPr bwMode="auto">
          <a:xfrm rot="16248994">
            <a:off x="4987925" y="4491913"/>
            <a:ext cx="392113" cy="122238"/>
          </a:xfrm>
          <a:prstGeom prst="rect">
            <a:avLst/>
          </a:prstGeom>
          <a:solidFill>
            <a:srgbClr val="F4DDFF"/>
          </a:solidFill>
          <a:ln w="9525">
            <a:solidFill>
              <a:srgbClr val="D7B6E9"/>
            </a:solid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800" b="1" dirty="0">
                <a:solidFill>
                  <a:srgbClr val="293A57"/>
                </a:solidFill>
                <a:latin typeface="Book Antiqua" pitchFamily="-109" charset="0"/>
                <a:ea typeface="ヒラギノ角ゴ Pro W3" pitchFamily="-105" charset="-128"/>
                <a:cs typeface="ヒラギノ角ゴ Pro W3" pitchFamily="-105" charset="-128"/>
              </a:rPr>
              <a:t>Process</a:t>
            </a:r>
          </a:p>
        </p:txBody>
      </p:sp>
      <p:sp>
        <p:nvSpPr>
          <p:cNvPr id="35" name="Rectangle 48"/>
          <p:cNvSpPr>
            <a:spLocks noChangeArrowheads="1"/>
          </p:cNvSpPr>
          <p:nvPr/>
        </p:nvSpPr>
        <p:spPr bwMode="auto">
          <a:xfrm>
            <a:off x="5199063" y="4190288"/>
            <a:ext cx="447675" cy="131763"/>
          </a:xfrm>
          <a:prstGeom prst="rect">
            <a:avLst/>
          </a:prstGeom>
          <a:solidFill>
            <a:srgbClr val="F4DDFF"/>
          </a:solidFill>
          <a:ln w="9525">
            <a:solidFill>
              <a:srgbClr val="D7B6E9"/>
            </a:solid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solidFill>
                  <a:srgbClr val="293A57"/>
                </a:solidFill>
                <a:latin typeface="Book Antiqua" pitchFamily="-109" charset="0"/>
                <a:ea typeface="ヒラギノ角ゴ Pro W3" pitchFamily="-105" charset="-128"/>
                <a:cs typeface="ヒラギノ角ゴ Pro W3" pitchFamily="-105" charset="-128"/>
              </a:rPr>
              <a:t>Data Del</a:t>
            </a:r>
          </a:p>
        </p:txBody>
      </p:sp>
      <p:pic>
        <p:nvPicPr>
          <p:cNvPr id="36" name="Picture 49"/>
          <p:cNvPicPr>
            <a:picLocks noChangeAspect="1" noChangeArrowheads="1"/>
          </p:cNvPicPr>
          <p:nvPr/>
        </p:nvPicPr>
        <p:blipFill>
          <a:blip r:embed="rId8" cstate="print">
            <a:clrChange>
              <a:clrFrom>
                <a:srgbClr val="889EC5"/>
              </a:clrFrom>
              <a:clrTo>
                <a:srgbClr val="889EC5">
                  <a:alpha val="0"/>
                </a:srgbClr>
              </a:clrTo>
            </a:clrChange>
            <a:lum bright="6000"/>
          </a:blip>
          <a:srcRect/>
          <a:stretch>
            <a:fillRect/>
          </a:stretch>
        </p:blipFill>
        <p:spPr bwMode="auto">
          <a:xfrm>
            <a:off x="5114405" y="5034838"/>
            <a:ext cx="246063" cy="287338"/>
          </a:xfrm>
          <a:prstGeom prst="rect">
            <a:avLst/>
          </a:prstGeom>
          <a:noFill/>
          <a:ln w="9525">
            <a:noFill/>
            <a:miter lim="800000"/>
            <a:headEnd/>
            <a:tailEnd/>
          </a:ln>
        </p:spPr>
      </p:pic>
      <p:sp>
        <p:nvSpPr>
          <p:cNvPr id="37" name="Line 50"/>
          <p:cNvSpPr>
            <a:spLocks noChangeShapeType="1"/>
          </p:cNvSpPr>
          <p:nvPr/>
        </p:nvSpPr>
        <p:spPr bwMode="auto">
          <a:xfrm>
            <a:off x="5648324" y="4245850"/>
            <a:ext cx="111125" cy="0"/>
          </a:xfrm>
          <a:prstGeom prst="line">
            <a:avLst/>
          </a:prstGeom>
          <a:noFill/>
          <a:ln w="9525">
            <a:solidFill>
              <a:srgbClr val="D7B6E9"/>
            </a:solidFill>
            <a:round/>
            <a:headEnd/>
            <a:tailEnd/>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38" name="Line 51"/>
          <p:cNvSpPr>
            <a:spLocks noChangeShapeType="1"/>
          </p:cNvSpPr>
          <p:nvPr/>
        </p:nvSpPr>
        <p:spPr bwMode="auto">
          <a:xfrm flipH="1" flipV="1">
            <a:off x="5616574" y="4988799"/>
            <a:ext cx="155575" cy="8823"/>
          </a:xfrm>
          <a:prstGeom prst="line">
            <a:avLst/>
          </a:prstGeom>
          <a:noFill/>
          <a:ln w="9525">
            <a:solidFill>
              <a:srgbClr val="D7B6E9"/>
            </a:solidFill>
            <a:round/>
            <a:headEnd/>
            <a:tailEnd type="triangle" w="sm" len="sm"/>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39" name="Line 52"/>
          <p:cNvSpPr>
            <a:spLocks noChangeShapeType="1"/>
          </p:cNvSpPr>
          <p:nvPr/>
        </p:nvSpPr>
        <p:spPr bwMode="auto">
          <a:xfrm>
            <a:off x="5199063" y="4845925"/>
            <a:ext cx="104775" cy="0"/>
          </a:xfrm>
          <a:prstGeom prst="line">
            <a:avLst/>
          </a:prstGeom>
          <a:noFill/>
          <a:ln w="9525">
            <a:solidFill>
              <a:srgbClr val="D7B6E9"/>
            </a:solidFill>
            <a:round/>
            <a:headEnd/>
            <a:tailEnd type="triangle" w="sm" len="sm"/>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40" name="Line 53"/>
          <p:cNvSpPr>
            <a:spLocks noChangeShapeType="1"/>
          </p:cNvSpPr>
          <p:nvPr/>
        </p:nvSpPr>
        <p:spPr bwMode="auto">
          <a:xfrm flipV="1">
            <a:off x="5207000" y="4755438"/>
            <a:ext cx="0" cy="90488"/>
          </a:xfrm>
          <a:prstGeom prst="line">
            <a:avLst/>
          </a:prstGeom>
          <a:noFill/>
          <a:ln w="9525">
            <a:solidFill>
              <a:srgbClr val="D7B6E9"/>
            </a:solidFill>
            <a:round/>
            <a:headEnd/>
            <a:tailEnd type="triangle" w="sm" len="sm"/>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pic>
        <p:nvPicPr>
          <p:cNvPr id="41" name="Picture 54"/>
          <p:cNvPicPr>
            <a:picLocks noChangeAspect="1" noChangeArrowheads="1"/>
          </p:cNvPicPr>
          <p:nvPr/>
        </p:nvPicPr>
        <p:blipFill>
          <a:blip r:embed="rId9" cstate="print">
            <a:clrChange>
              <a:clrFrom>
                <a:srgbClr val="889EC5"/>
              </a:clrFrom>
              <a:clrTo>
                <a:srgbClr val="889EC5">
                  <a:alpha val="0"/>
                </a:srgbClr>
              </a:clrTo>
            </a:clrChange>
            <a:lum bright="6000"/>
          </a:blip>
          <a:srcRect/>
          <a:stretch>
            <a:fillRect/>
          </a:stretch>
        </p:blipFill>
        <p:spPr bwMode="auto">
          <a:xfrm>
            <a:off x="5371047" y="5080875"/>
            <a:ext cx="255588" cy="298450"/>
          </a:xfrm>
          <a:prstGeom prst="rect">
            <a:avLst/>
          </a:prstGeom>
          <a:noFill/>
          <a:ln w="9525">
            <a:noFill/>
            <a:miter lim="800000"/>
            <a:headEnd/>
            <a:tailEnd/>
          </a:ln>
        </p:spPr>
      </p:pic>
      <p:sp>
        <p:nvSpPr>
          <p:cNvPr id="42" name="Rectangle 55"/>
          <p:cNvSpPr>
            <a:spLocks noChangeArrowheads="1"/>
          </p:cNvSpPr>
          <p:nvPr/>
        </p:nvSpPr>
        <p:spPr bwMode="auto">
          <a:xfrm>
            <a:off x="5943601" y="3975416"/>
            <a:ext cx="717550" cy="1318185"/>
          </a:xfrm>
          <a:prstGeom prst="rect">
            <a:avLst/>
          </a:prstGeom>
          <a:noFill/>
          <a:ln w="12700">
            <a:solidFill>
              <a:schemeClr val="tx1"/>
            </a:solidFill>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43" name="Rectangle 56"/>
          <p:cNvSpPr>
            <a:spLocks noChangeArrowheads="1"/>
          </p:cNvSpPr>
          <p:nvPr/>
        </p:nvSpPr>
        <p:spPr bwMode="auto">
          <a:xfrm>
            <a:off x="6230938" y="4536363"/>
            <a:ext cx="282575" cy="193675"/>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latin typeface="Book Antiqua" pitchFamily="-109" charset="0"/>
                <a:ea typeface="ヒラギノ角ゴ Pro W3" pitchFamily="-105" charset="-128"/>
                <a:cs typeface="ヒラギノ角ゴ Pro W3" pitchFamily="-105" charset="-128"/>
              </a:rPr>
              <a:t>Infra</a:t>
            </a:r>
          </a:p>
        </p:txBody>
      </p:sp>
      <p:sp>
        <p:nvSpPr>
          <p:cNvPr id="44" name="Rectangle 57"/>
          <p:cNvSpPr>
            <a:spLocks noChangeArrowheads="1"/>
          </p:cNvSpPr>
          <p:nvPr/>
        </p:nvSpPr>
        <p:spPr bwMode="auto">
          <a:xfrm>
            <a:off x="6094413" y="4926888"/>
            <a:ext cx="385763" cy="141288"/>
          </a:xfrm>
          <a:prstGeom prst="rect">
            <a:avLst/>
          </a:prstGeom>
          <a:solidFill>
            <a:srgbClr val="F4DDFF"/>
          </a:solidFill>
          <a:ln w="9525">
            <a:solidFill>
              <a:srgbClr val="D7B6E9"/>
            </a:solid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solidFill>
                  <a:srgbClr val="293A57"/>
                </a:solidFill>
                <a:latin typeface="Book Antiqua" pitchFamily="-109" charset="0"/>
                <a:ea typeface="ヒラギノ角ゴ Pro W3" pitchFamily="-105" charset="-128"/>
                <a:cs typeface="ヒラギノ角ゴ Pro W3" pitchFamily="-105" charset="-128"/>
              </a:rPr>
              <a:t>Ingest</a:t>
            </a:r>
          </a:p>
        </p:txBody>
      </p:sp>
      <p:sp>
        <p:nvSpPr>
          <p:cNvPr id="45" name="Rectangle 58"/>
          <p:cNvSpPr>
            <a:spLocks noChangeArrowheads="1"/>
          </p:cNvSpPr>
          <p:nvPr/>
        </p:nvSpPr>
        <p:spPr bwMode="auto">
          <a:xfrm>
            <a:off x="5413907" y="4405075"/>
            <a:ext cx="371475" cy="138113"/>
          </a:xfrm>
          <a:prstGeom prst="rect">
            <a:avLst/>
          </a:prstGeom>
          <a:solidFill>
            <a:srgbClr val="F4DDFF"/>
          </a:solidFill>
          <a:ln w="9525">
            <a:solidFill>
              <a:srgbClr val="D7B6E9"/>
            </a:solid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solidFill>
                  <a:srgbClr val="293A57"/>
                </a:solidFill>
                <a:latin typeface="Book Antiqua" pitchFamily="-109" charset="0"/>
                <a:ea typeface="ヒラギノ角ゴ Pro W3" pitchFamily="-105" charset="-128"/>
                <a:cs typeface="ヒラギノ角ゴ Pro W3" pitchFamily="-105" charset="-128"/>
              </a:rPr>
              <a:t>DQM</a:t>
            </a:r>
          </a:p>
        </p:txBody>
      </p:sp>
      <p:sp>
        <p:nvSpPr>
          <p:cNvPr id="46" name="Rectangle 59"/>
          <p:cNvSpPr>
            <a:spLocks noChangeArrowheads="1"/>
          </p:cNvSpPr>
          <p:nvPr/>
        </p:nvSpPr>
        <p:spPr bwMode="auto">
          <a:xfrm rot="16248994">
            <a:off x="5842000" y="4495088"/>
            <a:ext cx="392113" cy="122238"/>
          </a:xfrm>
          <a:prstGeom prst="rect">
            <a:avLst/>
          </a:prstGeom>
          <a:solidFill>
            <a:srgbClr val="F4DDFF"/>
          </a:solidFill>
          <a:ln w="9525">
            <a:solidFill>
              <a:srgbClr val="D7B6E9"/>
            </a:solid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solidFill>
                  <a:srgbClr val="293A57"/>
                </a:solidFill>
                <a:latin typeface="Book Antiqua" pitchFamily="-109" charset="0"/>
                <a:ea typeface="ヒラギノ角ゴ Pro W3" pitchFamily="-105" charset="-128"/>
                <a:cs typeface="ヒラギノ角ゴ Pro W3" pitchFamily="-105" charset="-128"/>
              </a:rPr>
              <a:t>Process</a:t>
            </a:r>
          </a:p>
        </p:txBody>
      </p:sp>
      <p:sp>
        <p:nvSpPr>
          <p:cNvPr id="47" name="Rectangle 60"/>
          <p:cNvSpPr>
            <a:spLocks noChangeArrowheads="1"/>
          </p:cNvSpPr>
          <p:nvPr/>
        </p:nvSpPr>
        <p:spPr bwMode="auto">
          <a:xfrm>
            <a:off x="6054725" y="4193463"/>
            <a:ext cx="438150" cy="131763"/>
          </a:xfrm>
          <a:prstGeom prst="rect">
            <a:avLst/>
          </a:prstGeom>
          <a:solidFill>
            <a:srgbClr val="F4DDFF"/>
          </a:solidFill>
          <a:ln w="9525">
            <a:solidFill>
              <a:srgbClr val="D7B6E9"/>
            </a:solid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solidFill>
                  <a:srgbClr val="293A57"/>
                </a:solidFill>
                <a:latin typeface="Book Antiqua" pitchFamily="-109" charset="0"/>
                <a:ea typeface="ヒラギノ角ゴ Pro W3" pitchFamily="-105" charset="-128"/>
                <a:cs typeface="ヒラギノ角ゴ Pro W3" pitchFamily="-105" charset="-128"/>
              </a:rPr>
              <a:t>Data Del</a:t>
            </a:r>
          </a:p>
        </p:txBody>
      </p:sp>
      <p:pic>
        <p:nvPicPr>
          <p:cNvPr id="48" name="Picture 61"/>
          <p:cNvPicPr>
            <a:picLocks noChangeAspect="1" noChangeArrowheads="1"/>
          </p:cNvPicPr>
          <p:nvPr/>
        </p:nvPicPr>
        <p:blipFill>
          <a:blip r:embed="rId8" cstate="print">
            <a:clrChange>
              <a:clrFrom>
                <a:srgbClr val="889EC5"/>
              </a:clrFrom>
              <a:clrTo>
                <a:srgbClr val="889EC5">
                  <a:alpha val="0"/>
                </a:srgbClr>
              </a:clrTo>
            </a:clrChange>
            <a:lum bright="6000"/>
          </a:blip>
          <a:srcRect/>
          <a:stretch>
            <a:fillRect/>
          </a:stretch>
        </p:blipFill>
        <p:spPr bwMode="auto">
          <a:xfrm>
            <a:off x="6056313" y="5038013"/>
            <a:ext cx="246063" cy="287338"/>
          </a:xfrm>
          <a:prstGeom prst="rect">
            <a:avLst/>
          </a:prstGeom>
          <a:noFill/>
          <a:ln w="9525">
            <a:noFill/>
            <a:miter lim="800000"/>
            <a:headEnd/>
            <a:tailEnd/>
          </a:ln>
        </p:spPr>
      </p:pic>
      <p:sp>
        <p:nvSpPr>
          <p:cNvPr id="49" name="Line 62"/>
          <p:cNvSpPr>
            <a:spLocks noChangeShapeType="1"/>
          </p:cNvSpPr>
          <p:nvPr/>
        </p:nvSpPr>
        <p:spPr bwMode="auto">
          <a:xfrm>
            <a:off x="6492875" y="4249025"/>
            <a:ext cx="109538" cy="0"/>
          </a:xfrm>
          <a:prstGeom prst="line">
            <a:avLst/>
          </a:prstGeom>
          <a:noFill/>
          <a:ln w="9525">
            <a:solidFill>
              <a:srgbClr val="D7B6E9"/>
            </a:solidFill>
            <a:round/>
            <a:headEnd/>
            <a:tailEnd/>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50" name="Line 63"/>
          <p:cNvSpPr>
            <a:spLocks noChangeShapeType="1"/>
          </p:cNvSpPr>
          <p:nvPr/>
        </p:nvSpPr>
        <p:spPr bwMode="auto">
          <a:xfrm>
            <a:off x="5764213" y="4245149"/>
            <a:ext cx="0" cy="154690"/>
          </a:xfrm>
          <a:prstGeom prst="line">
            <a:avLst/>
          </a:prstGeom>
          <a:noFill/>
          <a:ln w="9525">
            <a:solidFill>
              <a:srgbClr val="D7B6E9"/>
            </a:solidFill>
            <a:round/>
            <a:headEnd/>
            <a:tailEnd type="triangle" w="sm" len="sm"/>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51" name="Line 64"/>
          <p:cNvSpPr>
            <a:spLocks noChangeShapeType="1"/>
          </p:cNvSpPr>
          <p:nvPr/>
        </p:nvSpPr>
        <p:spPr bwMode="auto">
          <a:xfrm>
            <a:off x="5772150" y="4553825"/>
            <a:ext cx="0" cy="442913"/>
          </a:xfrm>
          <a:prstGeom prst="line">
            <a:avLst/>
          </a:prstGeom>
          <a:noFill/>
          <a:ln w="9525">
            <a:solidFill>
              <a:srgbClr val="D7B6E9"/>
            </a:solidFill>
            <a:round/>
            <a:headEnd/>
            <a:tailEnd/>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52" name="Line 65"/>
          <p:cNvSpPr>
            <a:spLocks noChangeShapeType="1"/>
          </p:cNvSpPr>
          <p:nvPr/>
        </p:nvSpPr>
        <p:spPr bwMode="auto">
          <a:xfrm flipH="1">
            <a:off x="6486524" y="4991273"/>
            <a:ext cx="117475" cy="702"/>
          </a:xfrm>
          <a:prstGeom prst="line">
            <a:avLst/>
          </a:prstGeom>
          <a:noFill/>
          <a:ln w="9525">
            <a:solidFill>
              <a:srgbClr val="D7B6E9"/>
            </a:solidFill>
            <a:round/>
            <a:headEnd/>
            <a:tailEnd type="triangle" w="sm" len="sm"/>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53" name="Line 66"/>
          <p:cNvSpPr>
            <a:spLocks noChangeShapeType="1"/>
          </p:cNvSpPr>
          <p:nvPr/>
        </p:nvSpPr>
        <p:spPr bwMode="auto">
          <a:xfrm>
            <a:off x="6030913" y="4849100"/>
            <a:ext cx="104775" cy="0"/>
          </a:xfrm>
          <a:prstGeom prst="line">
            <a:avLst/>
          </a:prstGeom>
          <a:noFill/>
          <a:ln w="9525">
            <a:solidFill>
              <a:srgbClr val="D7B6E9"/>
            </a:solidFill>
            <a:round/>
            <a:headEnd/>
            <a:tailEnd type="triangle" w="sm" len="sm"/>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54" name="Line 67"/>
          <p:cNvSpPr>
            <a:spLocks noChangeShapeType="1"/>
          </p:cNvSpPr>
          <p:nvPr/>
        </p:nvSpPr>
        <p:spPr bwMode="auto">
          <a:xfrm flipV="1">
            <a:off x="6038850" y="4758613"/>
            <a:ext cx="0" cy="90488"/>
          </a:xfrm>
          <a:prstGeom prst="line">
            <a:avLst/>
          </a:prstGeom>
          <a:noFill/>
          <a:ln w="9525">
            <a:solidFill>
              <a:srgbClr val="D7B6E9"/>
            </a:solidFill>
            <a:round/>
            <a:headEnd/>
            <a:tailEnd type="triangle" w="sm" len="sm"/>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pic>
        <p:nvPicPr>
          <p:cNvPr id="55" name="Picture 68"/>
          <p:cNvPicPr>
            <a:picLocks noChangeAspect="1" noChangeArrowheads="1"/>
          </p:cNvPicPr>
          <p:nvPr/>
        </p:nvPicPr>
        <p:blipFill>
          <a:blip r:embed="rId9" cstate="print">
            <a:clrChange>
              <a:clrFrom>
                <a:srgbClr val="889EC5"/>
              </a:clrFrom>
              <a:clrTo>
                <a:srgbClr val="889EC5">
                  <a:alpha val="0"/>
                </a:srgbClr>
              </a:clrTo>
            </a:clrChange>
            <a:lum bright="6000"/>
          </a:blip>
          <a:srcRect/>
          <a:stretch>
            <a:fillRect/>
          </a:stretch>
        </p:blipFill>
        <p:spPr bwMode="auto">
          <a:xfrm>
            <a:off x="6238875" y="5080875"/>
            <a:ext cx="255588" cy="298450"/>
          </a:xfrm>
          <a:prstGeom prst="rect">
            <a:avLst/>
          </a:prstGeom>
          <a:noFill/>
          <a:ln w="9525">
            <a:noFill/>
            <a:miter lim="800000"/>
            <a:headEnd/>
            <a:tailEnd/>
          </a:ln>
        </p:spPr>
      </p:pic>
      <p:sp>
        <p:nvSpPr>
          <p:cNvPr id="56" name="Line 70"/>
          <p:cNvSpPr>
            <a:spLocks noChangeShapeType="1"/>
          </p:cNvSpPr>
          <p:nvPr/>
        </p:nvSpPr>
        <p:spPr bwMode="auto">
          <a:xfrm flipH="1">
            <a:off x="3867150" y="2696353"/>
            <a:ext cx="723718" cy="1135872"/>
          </a:xfrm>
          <a:prstGeom prst="line">
            <a:avLst/>
          </a:prstGeom>
          <a:noFill/>
          <a:ln w="12700">
            <a:solidFill>
              <a:srgbClr val="FF0000"/>
            </a:solidFill>
            <a:round/>
            <a:headEnd type="triangle" w="med" len="med"/>
            <a:tailEnd type="triangle" w="med" len="med"/>
          </a:ln>
          <a:effectLst>
            <a:outerShdw blurRad="63500" dist="127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grpSp>
        <p:nvGrpSpPr>
          <p:cNvPr id="57" name="Group 56"/>
          <p:cNvGrpSpPr/>
          <p:nvPr/>
        </p:nvGrpSpPr>
        <p:grpSpPr>
          <a:xfrm>
            <a:off x="1229729" y="6289411"/>
            <a:ext cx="4825838" cy="568589"/>
            <a:chOff x="3790950" y="6343650"/>
            <a:chExt cx="3705225" cy="438150"/>
          </a:xfrm>
        </p:grpSpPr>
        <p:sp>
          <p:nvSpPr>
            <p:cNvPr id="58" name="Rectangle 74"/>
            <p:cNvSpPr>
              <a:spLocks noChangeArrowheads="1"/>
            </p:cNvSpPr>
            <p:nvPr/>
          </p:nvSpPr>
          <p:spPr bwMode="auto">
            <a:xfrm>
              <a:off x="3790950" y="6343650"/>
              <a:ext cx="3705225" cy="438150"/>
            </a:xfrm>
            <a:prstGeom prst="rect">
              <a:avLst/>
            </a:prstGeom>
            <a:solidFill>
              <a:srgbClr val="AAA6FF"/>
            </a:solidFill>
            <a:ln w="12700">
              <a:solidFill>
                <a:schemeClr val="tx2"/>
              </a:solidFill>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59" name="Line 75"/>
            <p:cNvSpPr>
              <a:spLocks noChangeShapeType="1"/>
            </p:cNvSpPr>
            <p:nvPr/>
          </p:nvSpPr>
          <p:spPr bwMode="auto">
            <a:xfrm flipH="1">
              <a:off x="4367067" y="6601807"/>
              <a:ext cx="820738" cy="0"/>
            </a:xfrm>
            <a:prstGeom prst="line">
              <a:avLst/>
            </a:prstGeom>
            <a:noFill/>
            <a:ln w="28575">
              <a:solidFill>
                <a:srgbClr val="FDFF01"/>
              </a:solidFill>
              <a:round/>
              <a:headEnd type="triangle" w="med" len="med"/>
              <a:tailEnd type="triangl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60" name="Text Box 76"/>
            <p:cNvSpPr txBox="1">
              <a:spLocks noChangeArrowheads="1"/>
            </p:cNvSpPr>
            <p:nvPr/>
          </p:nvSpPr>
          <p:spPr bwMode="gray">
            <a:xfrm>
              <a:off x="4352925" y="6361717"/>
              <a:ext cx="863252" cy="186002"/>
            </a:xfrm>
            <a:prstGeom prst="rect">
              <a:avLst/>
            </a:prstGeom>
            <a:noFill/>
            <a:ln w="12700">
              <a:noFill/>
              <a:miter lim="800000"/>
              <a:headEnd/>
              <a:tailEnd/>
            </a:ln>
          </p:spPr>
          <p:txBody>
            <a:bodyPr wrap="square" lIns="101882" tIns="50941" rIns="101882" bIns="50941">
              <a:prstTxWarp prst="textNoShape">
                <a:avLst/>
              </a:prstTxWarp>
              <a:spAutoFit/>
            </a:bodyPr>
            <a:lstStyle/>
            <a:p>
              <a:pPr algn="ctr" eaLnBrk="0" fontAlgn="base" hangingPunct="0">
                <a:lnSpc>
                  <a:spcPct val="90000"/>
                </a:lnSpc>
                <a:spcBef>
                  <a:spcPct val="0"/>
                </a:spcBef>
                <a:spcAft>
                  <a:spcPct val="0"/>
                </a:spcAft>
              </a:pPr>
              <a:r>
                <a:rPr lang="en-US" sz="1000" b="1" dirty="0">
                  <a:solidFill>
                    <a:srgbClr val="000000"/>
                  </a:solidFill>
                  <a:latin typeface="Book Antiqua" pitchFamily="18" charset="0"/>
                  <a:ea typeface="ＭＳ Ｐゴシック" pitchFamily="-108" charset="-128"/>
                </a:rPr>
                <a:t> Mission Data</a:t>
              </a:r>
            </a:p>
          </p:txBody>
        </p:sp>
        <p:sp>
          <p:nvSpPr>
            <p:cNvPr id="61" name="Text Box 77"/>
            <p:cNvSpPr txBox="1">
              <a:spLocks noChangeArrowheads="1"/>
            </p:cNvSpPr>
            <p:nvPr/>
          </p:nvSpPr>
          <p:spPr bwMode="gray">
            <a:xfrm>
              <a:off x="5179812" y="6360507"/>
              <a:ext cx="1424336" cy="186002"/>
            </a:xfrm>
            <a:prstGeom prst="rect">
              <a:avLst/>
            </a:prstGeom>
            <a:noFill/>
            <a:ln w="12700">
              <a:noFill/>
              <a:miter lim="800000"/>
              <a:headEnd/>
              <a:tailEnd/>
            </a:ln>
          </p:spPr>
          <p:txBody>
            <a:bodyPr wrap="square" lIns="101882" tIns="50941" rIns="101882" bIns="50941">
              <a:prstTxWarp prst="textNoShape">
                <a:avLst/>
              </a:prstTxWarp>
              <a:spAutoFit/>
            </a:bodyPr>
            <a:lstStyle/>
            <a:p>
              <a:pPr algn="ctr" eaLnBrk="0" fontAlgn="base" hangingPunct="0">
                <a:lnSpc>
                  <a:spcPct val="90000"/>
                </a:lnSpc>
                <a:spcBef>
                  <a:spcPct val="0"/>
                </a:spcBef>
                <a:spcAft>
                  <a:spcPct val="0"/>
                </a:spcAft>
              </a:pPr>
              <a:r>
                <a:rPr lang="en-US" sz="1000" b="1" dirty="0">
                  <a:solidFill>
                    <a:srgbClr val="000000"/>
                  </a:solidFill>
                  <a:latin typeface="Book Antiqua" pitchFamily="18" charset="0"/>
                  <a:ea typeface="ＭＳ Ｐゴシック" pitchFamily="-108" charset="-128"/>
                </a:rPr>
                <a:t> Command and Telemetry</a:t>
              </a:r>
            </a:p>
          </p:txBody>
        </p:sp>
        <p:sp>
          <p:nvSpPr>
            <p:cNvPr id="62" name="Line 78"/>
            <p:cNvSpPr>
              <a:spLocks noChangeShapeType="1"/>
            </p:cNvSpPr>
            <p:nvPr/>
          </p:nvSpPr>
          <p:spPr bwMode="auto">
            <a:xfrm flipH="1">
              <a:off x="5462570" y="6602299"/>
              <a:ext cx="820738" cy="0"/>
            </a:xfrm>
            <a:prstGeom prst="line">
              <a:avLst/>
            </a:prstGeom>
            <a:noFill/>
            <a:ln w="9525">
              <a:solidFill>
                <a:srgbClr val="FF0000"/>
              </a:solidFill>
              <a:round/>
              <a:headEnd type="triangle" w="med" len="med"/>
              <a:tailEnd type="triangl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63" name="Text Box 79"/>
            <p:cNvSpPr txBox="1">
              <a:spLocks noChangeArrowheads="1"/>
            </p:cNvSpPr>
            <p:nvPr/>
          </p:nvSpPr>
          <p:spPr bwMode="gray">
            <a:xfrm>
              <a:off x="3838575" y="6432550"/>
              <a:ext cx="571500" cy="272154"/>
            </a:xfrm>
            <a:prstGeom prst="rect">
              <a:avLst/>
            </a:prstGeom>
            <a:noFill/>
            <a:ln w="12700">
              <a:noFill/>
              <a:miter lim="800000"/>
              <a:headEnd/>
              <a:tailEnd/>
            </a:ln>
          </p:spPr>
          <p:txBody>
            <a:bodyPr lIns="101882" tIns="50941" rIns="101882" bIns="50941">
              <a:prstTxWarp prst="textNoShape">
                <a:avLst/>
              </a:prstTxWarp>
              <a:spAutoFit/>
            </a:bodyPr>
            <a:lstStyle/>
            <a:p>
              <a:pPr algn="ctr" eaLnBrk="0" fontAlgn="base" hangingPunct="0">
                <a:lnSpc>
                  <a:spcPct val="90000"/>
                </a:lnSpc>
                <a:spcBef>
                  <a:spcPct val="0"/>
                </a:spcBef>
                <a:spcAft>
                  <a:spcPct val="0"/>
                </a:spcAft>
              </a:pPr>
              <a:r>
                <a:rPr lang="en-US" sz="1200" b="1" dirty="0">
                  <a:solidFill>
                    <a:srgbClr val="000000"/>
                  </a:solidFill>
                  <a:latin typeface="Book Antiqua" pitchFamily="18" charset="0"/>
                  <a:ea typeface="ＭＳ Ｐゴシック" pitchFamily="-108" charset="-128"/>
                </a:rPr>
                <a:t>Key:</a:t>
              </a:r>
            </a:p>
          </p:txBody>
        </p:sp>
      </p:grpSp>
      <p:sp>
        <p:nvSpPr>
          <p:cNvPr id="67" name="Text Box 108"/>
          <p:cNvSpPr txBox="1">
            <a:spLocks noChangeArrowheads="1"/>
          </p:cNvSpPr>
          <p:nvPr/>
        </p:nvSpPr>
        <p:spPr bwMode="gray">
          <a:xfrm>
            <a:off x="2493307" y="3197054"/>
            <a:ext cx="1621493" cy="636356"/>
          </a:xfrm>
          <a:prstGeom prst="rect">
            <a:avLst/>
          </a:prstGeom>
          <a:noFill/>
          <a:ln w="12700">
            <a:noFill/>
            <a:miter lim="800000"/>
            <a:headEnd/>
            <a:tailEnd/>
          </a:ln>
        </p:spPr>
        <p:txBody>
          <a:bodyPr wrap="square" lIns="101882" tIns="50941" rIns="101882" bIns="50941">
            <a:prstTxWarp prst="textNoShape">
              <a:avLst/>
            </a:prstTxWarp>
            <a:spAutoFit/>
          </a:bodyPr>
          <a:lstStyle/>
          <a:p>
            <a:pPr algn="ctr" eaLnBrk="0" fontAlgn="base" hangingPunct="0">
              <a:lnSpc>
                <a:spcPct val="80000"/>
              </a:lnSpc>
              <a:spcBef>
                <a:spcPct val="0"/>
              </a:spcBef>
              <a:spcAft>
                <a:spcPct val="0"/>
              </a:spcAft>
            </a:pPr>
            <a:r>
              <a:rPr lang="en-US" sz="900" b="1" u="sng" dirty="0" smtClean="0">
                <a:solidFill>
                  <a:srgbClr val="000000"/>
                </a:solidFill>
                <a:latin typeface="Book Antiqua" pitchFamily="18" charset="0"/>
                <a:ea typeface="ＭＳ Ｐゴシック" pitchFamily="-108" charset="-128"/>
              </a:rPr>
              <a:t>Space/Ground Communications Node</a:t>
            </a:r>
            <a:endParaRPr lang="en-US" sz="900" b="1" u="sng" dirty="0">
              <a:solidFill>
                <a:srgbClr val="000000"/>
              </a:solidFill>
              <a:latin typeface="Book Antiqua" pitchFamily="18" charset="0"/>
              <a:ea typeface="ＭＳ Ｐゴシック" pitchFamily="-108" charset="-128"/>
            </a:endParaRPr>
          </a:p>
          <a:p>
            <a:pPr algn="ctr" eaLnBrk="0" fontAlgn="base" hangingPunct="0">
              <a:lnSpc>
                <a:spcPct val="80000"/>
              </a:lnSpc>
              <a:spcBef>
                <a:spcPct val="0"/>
              </a:spcBef>
              <a:spcAft>
                <a:spcPct val="0"/>
              </a:spcAft>
            </a:pPr>
            <a:r>
              <a:rPr lang="en-US" sz="900" b="1" dirty="0">
                <a:solidFill>
                  <a:srgbClr val="000000"/>
                </a:solidFill>
                <a:latin typeface="Book Antiqua" pitchFamily="18" charset="0"/>
                <a:ea typeface="ＭＳ Ｐゴシック" pitchFamily="-108" charset="-128"/>
              </a:rPr>
              <a:t>Polar Ground Stations </a:t>
            </a:r>
          </a:p>
          <a:p>
            <a:pPr algn="ctr" eaLnBrk="0" fontAlgn="base" hangingPunct="0">
              <a:lnSpc>
                <a:spcPct val="80000"/>
              </a:lnSpc>
              <a:spcBef>
                <a:spcPct val="0"/>
              </a:spcBef>
              <a:spcAft>
                <a:spcPct val="0"/>
              </a:spcAft>
            </a:pPr>
            <a:r>
              <a:rPr lang="en-US" sz="800" b="1" dirty="0" smtClean="0">
                <a:solidFill>
                  <a:srgbClr val="000000"/>
                </a:solidFill>
                <a:latin typeface="Book Antiqua" pitchFamily="18" charset="0"/>
                <a:ea typeface="ＭＳ Ｐゴシック" pitchFamily="-108" charset="-128"/>
              </a:rPr>
              <a:t>(Svalbard, Fairbanks,</a:t>
            </a:r>
            <a:endParaRPr lang="en-US" sz="800" b="1" dirty="0">
              <a:solidFill>
                <a:srgbClr val="000000"/>
              </a:solidFill>
              <a:latin typeface="Book Antiqua" pitchFamily="18" charset="0"/>
              <a:ea typeface="ＭＳ Ｐゴシック" pitchFamily="-108" charset="-128"/>
            </a:endParaRPr>
          </a:p>
          <a:p>
            <a:pPr algn="ctr" eaLnBrk="0" fontAlgn="base" hangingPunct="0">
              <a:lnSpc>
                <a:spcPct val="80000"/>
              </a:lnSpc>
              <a:spcBef>
                <a:spcPct val="0"/>
              </a:spcBef>
              <a:spcAft>
                <a:spcPct val="0"/>
              </a:spcAft>
            </a:pPr>
            <a:r>
              <a:rPr lang="en-US" sz="800" b="1" dirty="0">
                <a:solidFill>
                  <a:srgbClr val="000000"/>
                </a:solidFill>
                <a:latin typeface="Book Antiqua" pitchFamily="18" charset="0"/>
                <a:ea typeface="ＭＳ Ｐゴシック" pitchFamily="-108" charset="-128"/>
              </a:rPr>
              <a:t>McMurdo, </a:t>
            </a:r>
            <a:r>
              <a:rPr lang="en-US" sz="800" b="1" dirty="0" smtClean="0">
                <a:solidFill>
                  <a:srgbClr val="000000"/>
                </a:solidFill>
                <a:latin typeface="Book Antiqua" pitchFamily="18" charset="0"/>
                <a:ea typeface="ＭＳ Ｐゴシック" pitchFamily="-108" charset="-128"/>
              </a:rPr>
              <a:t>Troll)</a:t>
            </a:r>
            <a:endParaRPr lang="en-US" sz="800" b="1" dirty="0">
              <a:solidFill>
                <a:srgbClr val="000000"/>
              </a:solidFill>
              <a:latin typeface="Book Antiqua" pitchFamily="18" charset="0"/>
              <a:ea typeface="ＭＳ Ｐゴシック" pitchFamily="-108" charset="-128"/>
            </a:endParaRPr>
          </a:p>
        </p:txBody>
      </p:sp>
      <p:pic>
        <p:nvPicPr>
          <p:cNvPr id="68" name="Picture 112" descr="SvalSat_Nordlys"/>
          <p:cNvPicPr>
            <a:picLocks noChangeAspect="1" noChangeArrowheads="1"/>
          </p:cNvPicPr>
          <p:nvPr/>
        </p:nvPicPr>
        <p:blipFill>
          <a:blip r:embed="rId10" cstate="print"/>
          <a:srcRect/>
          <a:stretch>
            <a:fillRect/>
          </a:stretch>
        </p:blipFill>
        <p:spPr bwMode="auto">
          <a:xfrm>
            <a:off x="1734103" y="3322810"/>
            <a:ext cx="914400" cy="609600"/>
          </a:xfrm>
          <a:prstGeom prst="rect">
            <a:avLst/>
          </a:prstGeom>
          <a:noFill/>
          <a:ln w="9525">
            <a:solidFill>
              <a:srgbClr val="99FF99"/>
            </a:solidFill>
            <a:miter lim="800000"/>
            <a:headEnd/>
            <a:tailEnd/>
          </a:ln>
        </p:spPr>
      </p:pic>
      <p:sp>
        <p:nvSpPr>
          <p:cNvPr id="70" name="Freeform 114"/>
          <p:cNvSpPr>
            <a:spLocks/>
          </p:cNvSpPr>
          <p:nvPr/>
        </p:nvSpPr>
        <p:spPr bwMode="auto">
          <a:xfrm>
            <a:off x="2268603" y="3946525"/>
            <a:ext cx="900047" cy="436355"/>
          </a:xfrm>
          <a:custGeom>
            <a:avLst/>
            <a:gdLst>
              <a:gd name="T0" fmla="*/ 0 w 720"/>
              <a:gd name="T1" fmla="*/ 0 h 336"/>
              <a:gd name="T2" fmla="*/ 0 w 720"/>
              <a:gd name="T3" fmla="*/ 229 h 336"/>
              <a:gd name="T4" fmla="*/ 720 w 720"/>
              <a:gd name="T5" fmla="*/ 229 h 336"/>
              <a:gd name="T6" fmla="*/ 0 60000 65536"/>
              <a:gd name="T7" fmla="*/ 0 60000 65536"/>
              <a:gd name="T8" fmla="*/ 0 60000 65536"/>
              <a:gd name="T9" fmla="*/ 0 w 720"/>
              <a:gd name="T10" fmla="*/ 0 h 336"/>
              <a:gd name="T11" fmla="*/ 720 w 720"/>
              <a:gd name="T12" fmla="*/ 336 h 336"/>
            </a:gdLst>
            <a:ahLst/>
            <a:cxnLst>
              <a:cxn ang="T6">
                <a:pos x="T0" y="T1"/>
              </a:cxn>
              <a:cxn ang="T7">
                <a:pos x="T2" y="T3"/>
              </a:cxn>
              <a:cxn ang="T8">
                <a:pos x="T4" y="T5"/>
              </a:cxn>
            </a:cxnLst>
            <a:rect l="T9" t="T10" r="T11" b="T12"/>
            <a:pathLst>
              <a:path w="720" h="336">
                <a:moveTo>
                  <a:pt x="0" y="0"/>
                </a:moveTo>
                <a:lnTo>
                  <a:pt x="0" y="336"/>
                </a:lnTo>
                <a:lnTo>
                  <a:pt x="720" y="336"/>
                </a:lnTo>
              </a:path>
            </a:pathLst>
          </a:custGeom>
          <a:noFill/>
          <a:ln w="12700">
            <a:solidFill>
              <a:srgbClr val="FF0000"/>
            </a:solidFill>
            <a:round/>
            <a:headEnd type="triangle" w="med" len="med"/>
            <a:tailEnd type="triangle" w="med" len="med"/>
          </a:ln>
          <a:effectLst>
            <a:outerShdw blurRad="63500" dist="17961" dir="2700000" algn="ctr" rotWithShape="0">
              <a:schemeClr val="tx1"/>
            </a:outerShdw>
          </a:effectLst>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73" name="Rectangle 117"/>
          <p:cNvSpPr>
            <a:spLocks noChangeArrowheads="1"/>
          </p:cNvSpPr>
          <p:nvPr/>
        </p:nvSpPr>
        <p:spPr bwMode="auto">
          <a:xfrm>
            <a:off x="6976804" y="3225333"/>
            <a:ext cx="1183120" cy="2604140"/>
          </a:xfrm>
          <a:prstGeom prst="rect">
            <a:avLst/>
          </a:prstGeom>
          <a:gradFill rotWithShape="0">
            <a:gsLst>
              <a:gs pos="0">
                <a:srgbClr val="B94C12"/>
              </a:gs>
              <a:gs pos="100000">
                <a:srgbClr val="FF9933"/>
              </a:gs>
            </a:gsLst>
            <a:lin ang="5400000" scaled="1"/>
          </a:gradFill>
          <a:ln w="28575">
            <a:solidFill>
              <a:srgbClr val="B94C12"/>
            </a:solidFill>
            <a:miter lim="800000"/>
            <a:headEnd/>
            <a:tailEnd/>
          </a:ln>
        </p:spPr>
        <p:txBody>
          <a:bodyPr wrap="none" anchor="ctr">
            <a:prstTxWarp prst="textNoShape">
              <a:avLst/>
            </a:prstTxWarp>
          </a:bodyPr>
          <a:lstStyle/>
          <a:p>
            <a:pPr algn="ctr" eaLnBrk="0" fontAlgn="base" hangingPunct="0">
              <a:lnSpc>
                <a:spcPct val="80000"/>
              </a:lnSpc>
              <a:spcBef>
                <a:spcPct val="0"/>
              </a:spcBef>
              <a:spcAft>
                <a:spcPct val="0"/>
              </a:spcAft>
            </a:pPr>
            <a:endParaRPr lang="en-US" sz="500" b="1" i="1" dirty="0">
              <a:solidFill>
                <a:srgbClr val="000000"/>
              </a:solidFill>
              <a:latin typeface="Book Antiqua" pitchFamily="18" charset="0"/>
              <a:ea typeface="ＭＳ Ｐゴシック" pitchFamily="-108" charset="-128"/>
            </a:endParaRPr>
          </a:p>
        </p:txBody>
      </p:sp>
      <p:sp>
        <p:nvSpPr>
          <p:cNvPr id="74" name="Text Box 118"/>
          <p:cNvSpPr txBox="1">
            <a:spLocks noChangeArrowheads="1"/>
          </p:cNvSpPr>
          <p:nvPr/>
        </p:nvSpPr>
        <p:spPr bwMode="gray">
          <a:xfrm>
            <a:off x="7013005" y="3268115"/>
            <a:ext cx="1212850" cy="269589"/>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101882" tIns="50941" rIns="101882" bIns="50941">
            <a:spAutoFit/>
          </a:bodyPr>
          <a:lstStyle/>
          <a:p>
            <a:pPr algn="ctr" eaLnBrk="0" fontAlgn="base" hangingPunct="0">
              <a:lnSpc>
                <a:spcPct val="80000"/>
              </a:lnSpc>
              <a:spcBef>
                <a:spcPct val="0"/>
              </a:spcBef>
              <a:spcAft>
                <a:spcPct val="0"/>
              </a:spcAft>
              <a:defRPr/>
            </a:pPr>
            <a:r>
              <a:rPr lang="en-US" sz="1300" b="1" dirty="0" smtClean="0">
                <a:solidFill>
                  <a:srgbClr val="FFDEB8"/>
                </a:solidFill>
                <a:latin typeface="Book Antiqua" pitchFamily="-109" charset="0"/>
                <a:ea typeface="ヒラギノ角ゴ Pro W3" pitchFamily="-105" charset="-128"/>
                <a:cs typeface="ヒラギノ角ゴ Pro W3" pitchFamily="-105" charset="-128"/>
              </a:rPr>
              <a:t>ESPC </a:t>
            </a:r>
            <a:endParaRPr lang="en-US" sz="1300" b="1" dirty="0">
              <a:solidFill>
                <a:srgbClr val="FFDEB8"/>
              </a:solidFill>
              <a:latin typeface="Book Antiqua" pitchFamily="-109" charset="0"/>
              <a:ea typeface="ヒラギノ角ゴ Pro W3" pitchFamily="-105" charset="-128"/>
              <a:cs typeface="ヒラギノ角ゴ Pro W3" pitchFamily="-105" charset="-128"/>
            </a:endParaRPr>
          </a:p>
        </p:txBody>
      </p:sp>
      <p:sp>
        <p:nvSpPr>
          <p:cNvPr id="75" name="Rectangle 122"/>
          <p:cNvSpPr>
            <a:spLocks noChangeArrowheads="1"/>
          </p:cNvSpPr>
          <p:nvPr/>
        </p:nvSpPr>
        <p:spPr bwMode="auto">
          <a:xfrm>
            <a:off x="7355744" y="3687459"/>
            <a:ext cx="535674" cy="194925"/>
          </a:xfrm>
          <a:prstGeom prst="rect">
            <a:avLst/>
          </a:prstGeom>
          <a:solidFill>
            <a:srgbClr val="ECF7F8"/>
          </a:solidFill>
          <a:ln w="12700">
            <a:solidFill>
              <a:srgbClr val="B44900"/>
            </a:solidFill>
            <a:miter lim="800000"/>
            <a:headEnd/>
            <a:tailEnd/>
          </a:ln>
        </p:spPr>
        <p:txBody>
          <a:bodyPr wrap="square" anchor="ctr">
            <a:prstTxWarp prst="textNoShape">
              <a:avLst/>
            </a:prstTxWarp>
            <a:spAutoFit/>
          </a:bodyPr>
          <a:lstStyle/>
          <a:p>
            <a:pPr algn="ctr" eaLnBrk="0" fontAlgn="base" hangingPunct="0">
              <a:lnSpc>
                <a:spcPct val="80000"/>
              </a:lnSpc>
              <a:spcBef>
                <a:spcPct val="0"/>
              </a:spcBef>
              <a:spcAft>
                <a:spcPct val="0"/>
              </a:spcAft>
            </a:pPr>
            <a:r>
              <a:rPr lang="en-US" sz="800" b="1" dirty="0">
                <a:solidFill>
                  <a:srgbClr val="000000"/>
                </a:solidFill>
                <a:latin typeface="Book Antiqua" pitchFamily="18" charset="0"/>
                <a:ea typeface="ＭＳ Ｐゴシック" pitchFamily="-108" charset="-128"/>
              </a:rPr>
              <a:t>Ingest</a:t>
            </a:r>
          </a:p>
        </p:txBody>
      </p:sp>
      <p:sp>
        <p:nvSpPr>
          <p:cNvPr id="76" name="Rectangle 124"/>
          <p:cNvSpPr>
            <a:spLocks noChangeArrowheads="1"/>
          </p:cNvSpPr>
          <p:nvPr/>
        </p:nvSpPr>
        <p:spPr bwMode="auto">
          <a:xfrm>
            <a:off x="7235823" y="4624777"/>
            <a:ext cx="762463" cy="293414"/>
          </a:xfrm>
          <a:prstGeom prst="rect">
            <a:avLst/>
          </a:prstGeom>
          <a:solidFill>
            <a:srgbClr val="ECF7F8"/>
          </a:solidFill>
          <a:ln w="12700">
            <a:solidFill>
              <a:srgbClr val="B44900"/>
            </a:solidFill>
            <a:miter lim="800000"/>
            <a:headEnd/>
            <a:tailEnd/>
          </a:ln>
        </p:spPr>
        <p:txBody>
          <a:bodyPr wrap="square" anchor="ctr">
            <a:prstTxWarp prst="textNoShape">
              <a:avLst/>
            </a:prstTxWarp>
            <a:spAutoFit/>
          </a:bodyPr>
          <a:lstStyle/>
          <a:p>
            <a:pPr algn="ctr" eaLnBrk="0" fontAlgn="base" hangingPunct="0">
              <a:lnSpc>
                <a:spcPct val="80000"/>
              </a:lnSpc>
              <a:spcBef>
                <a:spcPct val="0"/>
              </a:spcBef>
              <a:spcAft>
                <a:spcPct val="0"/>
              </a:spcAft>
            </a:pPr>
            <a:r>
              <a:rPr lang="en-US" sz="800" b="1" dirty="0">
                <a:solidFill>
                  <a:srgbClr val="000000"/>
                </a:solidFill>
                <a:latin typeface="Book Antiqua" pitchFamily="18" charset="0"/>
                <a:ea typeface="ＭＳ Ｐゴシック" pitchFamily="-108" charset="-128"/>
              </a:rPr>
              <a:t>Product Distribution</a:t>
            </a:r>
          </a:p>
        </p:txBody>
      </p:sp>
      <p:sp>
        <p:nvSpPr>
          <p:cNvPr id="77" name="Rectangle 135"/>
          <p:cNvSpPr>
            <a:spLocks noChangeArrowheads="1"/>
          </p:cNvSpPr>
          <p:nvPr/>
        </p:nvSpPr>
        <p:spPr bwMode="auto">
          <a:xfrm>
            <a:off x="7228479" y="4122927"/>
            <a:ext cx="775696" cy="293414"/>
          </a:xfrm>
          <a:prstGeom prst="rect">
            <a:avLst/>
          </a:prstGeom>
          <a:solidFill>
            <a:srgbClr val="ECF7F8"/>
          </a:solidFill>
          <a:ln w="12700">
            <a:solidFill>
              <a:srgbClr val="B44900"/>
            </a:solidFill>
            <a:miter lim="800000"/>
            <a:headEnd/>
            <a:tailEnd/>
          </a:ln>
        </p:spPr>
        <p:txBody>
          <a:bodyPr wrap="square" anchor="ctr">
            <a:prstTxWarp prst="textNoShape">
              <a:avLst/>
            </a:prstTxWarp>
            <a:spAutoFit/>
          </a:bodyPr>
          <a:lstStyle/>
          <a:p>
            <a:pPr algn="ctr" eaLnBrk="0" fontAlgn="base" hangingPunct="0">
              <a:lnSpc>
                <a:spcPct val="80000"/>
              </a:lnSpc>
              <a:spcBef>
                <a:spcPct val="0"/>
              </a:spcBef>
              <a:spcAft>
                <a:spcPct val="0"/>
              </a:spcAft>
            </a:pPr>
            <a:r>
              <a:rPr lang="en-US" sz="800" b="1" dirty="0">
                <a:solidFill>
                  <a:srgbClr val="000000"/>
                </a:solidFill>
                <a:latin typeface="Book Antiqua" pitchFamily="18" charset="0"/>
                <a:ea typeface="ＭＳ Ｐゴシック" pitchFamily="-108" charset="-128"/>
              </a:rPr>
              <a:t>Product Generation</a:t>
            </a:r>
          </a:p>
        </p:txBody>
      </p:sp>
      <p:sp>
        <p:nvSpPr>
          <p:cNvPr id="78" name="Line 137"/>
          <p:cNvSpPr>
            <a:spLocks noChangeShapeType="1"/>
          </p:cNvSpPr>
          <p:nvPr/>
        </p:nvSpPr>
        <p:spPr bwMode="auto">
          <a:xfrm>
            <a:off x="6607175" y="4245850"/>
            <a:ext cx="0" cy="750888"/>
          </a:xfrm>
          <a:prstGeom prst="line">
            <a:avLst/>
          </a:prstGeom>
          <a:noFill/>
          <a:ln w="9525">
            <a:solidFill>
              <a:srgbClr val="D7B6E9"/>
            </a:solidFill>
            <a:round/>
            <a:headEnd/>
            <a:tailEnd/>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79" name="Rectangle 138"/>
          <p:cNvSpPr>
            <a:spLocks noChangeArrowheads="1"/>
          </p:cNvSpPr>
          <p:nvPr/>
        </p:nvSpPr>
        <p:spPr bwMode="auto">
          <a:xfrm>
            <a:off x="5319713" y="4717338"/>
            <a:ext cx="420688" cy="147638"/>
          </a:xfrm>
          <a:prstGeom prst="rect">
            <a:avLst/>
          </a:prstGeom>
          <a:solidFill>
            <a:srgbClr val="F4DDFF"/>
          </a:solidFill>
          <a:ln w="9525">
            <a:solidFill>
              <a:srgbClr val="D7B6E9"/>
            </a:solid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solidFill>
                  <a:srgbClr val="293A57"/>
                </a:solidFill>
                <a:latin typeface="Book Antiqua" pitchFamily="-109" charset="0"/>
                <a:ea typeface="ヒラギノ角ゴ Pro W3" pitchFamily="-105" charset="-128"/>
                <a:cs typeface="ヒラギノ角ゴ Pro W3" pitchFamily="-105" charset="-128"/>
              </a:rPr>
              <a:t>Data Mgt</a:t>
            </a:r>
          </a:p>
        </p:txBody>
      </p:sp>
      <p:sp>
        <p:nvSpPr>
          <p:cNvPr id="80" name="Rectangle 139"/>
          <p:cNvSpPr>
            <a:spLocks noChangeArrowheads="1"/>
          </p:cNvSpPr>
          <p:nvPr/>
        </p:nvSpPr>
        <p:spPr bwMode="auto">
          <a:xfrm>
            <a:off x="6151563" y="4720513"/>
            <a:ext cx="420688" cy="147638"/>
          </a:xfrm>
          <a:prstGeom prst="rect">
            <a:avLst/>
          </a:prstGeom>
          <a:solidFill>
            <a:srgbClr val="F4DDFF"/>
          </a:solidFill>
          <a:ln w="9525">
            <a:solidFill>
              <a:srgbClr val="D7B6E9"/>
            </a:solidFill>
            <a:miter lim="800000"/>
            <a:headEnd/>
            <a:tailEnd/>
          </a:ln>
          <a:effectLst>
            <a:outerShdw blurRad="63500" dist="17961" dir="2700000" algn="ctr" rotWithShape="0">
              <a:schemeClr val="tx1">
                <a:alpha val="74998"/>
              </a:schemeClr>
            </a:outerShdw>
          </a:effectLst>
        </p:spPr>
        <p:txBody>
          <a:bodyPr wrap="none" anchor="ctr"/>
          <a:lstStyle/>
          <a:p>
            <a:pPr algn="ctr" eaLnBrk="0" fontAlgn="base" hangingPunct="0">
              <a:lnSpc>
                <a:spcPct val="75000"/>
              </a:lnSpc>
              <a:spcBef>
                <a:spcPct val="0"/>
              </a:spcBef>
              <a:spcAft>
                <a:spcPct val="0"/>
              </a:spcAft>
              <a:defRPr/>
            </a:pPr>
            <a:r>
              <a:rPr lang="en-US" sz="700" b="1" dirty="0">
                <a:solidFill>
                  <a:srgbClr val="293A57"/>
                </a:solidFill>
                <a:latin typeface="Book Antiqua" pitchFamily="-109" charset="0"/>
                <a:ea typeface="ヒラギノ角ゴ Pro W3" pitchFamily="-105" charset="-128"/>
                <a:cs typeface="ヒラギノ角ゴ Pro W3" pitchFamily="-105" charset="-128"/>
              </a:rPr>
              <a:t>Data Mgt</a:t>
            </a:r>
          </a:p>
        </p:txBody>
      </p:sp>
      <p:sp>
        <p:nvSpPr>
          <p:cNvPr id="83" name="Text Box 144"/>
          <p:cNvSpPr txBox="1">
            <a:spLocks noChangeArrowheads="1"/>
          </p:cNvSpPr>
          <p:nvPr/>
        </p:nvSpPr>
        <p:spPr bwMode="gray">
          <a:xfrm>
            <a:off x="4604529" y="3254014"/>
            <a:ext cx="730249" cy="535674"/>
          </a:xfrm>
          <a:prstGeom prst="rect">
            <a:avLst/>
          </a:prstGeom>
          <a:solidFill>
            <a:schemeClr val="accent2">
              <a:lumMod val="20000"/>
              <a:lumOff val="80000"/>
            </a:schemeClr>
          </a:solidFill>
          <a:ln w="12700">
            <a:noFill/>
            <a:miter lim="800000"/>
            <a:headEnd/>
            <a:tailEnd/>
          </a:ln>
          <a:effectLst>
            <a:outerShdw blurRad="63500" dist="17961" dir="2700000" algn="ctr" rotWithShape="0">
              <a:schemeClr val="tx1">
                <a:alpha val="74998"/>
              </a:schemeClr>
            </a:outerShdw>
          </a:effectLst>
        </p:spPr>
        <p:txBody>
          <a:bodyPr wrap="square" lIns="0" tIns="9144" rIns="0" bIns="50941">
            <a:spAutoFit/>
          </a:bodyPr>
          <a:lstStyle/>
          <a:p>
            <a:pPr algn="ctr" eaLnBrk="0" fontAlgn="base" hangingPunct="0">
              <a:lnSpc>
                <a:spcPct val="80000"/>
              </a:lnSpc>
              <a:spcBef>
                <a:spcPct val="0"/>
              </a:spcBef>
              <a:spcAft>
                <a:spcPct val="0"/>
              </a:spcAft>
              <a:defRPr/>
            </a:pPr>
            <a:r>
              <a:rPr lang="en-US" sz="800" b="1" dirty="0">
                <a:solidFill>
                  <a:srgbClr val="000000"/>
                </a:solidFill>
                <a:latin typeface="Book Antiqua" pitchFamily="-109" charset="0"/>
                <a:ea typeface="ヒラギノ角ゴ Pro W3" pitchFamily="-105" charset="-128"/>
                <a:cs typeface="ヒラギノ角ゴ Pro W3" pitchFamily="-105" charset="-128"/>
              </a:rPr>
              <a:t>Cal/Val Node </a:t>
            </a:r>
            <a:r>
              <a:rPr lang="en-US" sz="800" b="1" dirty="0" smtClean="0">
                <a:solidFill>
                  <a:srgbClr val="000000"/>
                </a:solidFill>
                <a:latin typeface="Book Antiqua" pitchFamily="-109" charset="0"/>
                <a:ea typeface="ヒラギノ角ゴ Pro W3" pitchFamily="-105" charset="-128"/>
                <a:cs typeface="ヒラギノ角ゴ Pro W3" pitchFamily="-105" charset="-128"/>
              </a:rPr>
              <a:t>(GRAVITE)</a:t>
            </a:r>
          </a:p>
          <a:p>
            <a:pPr algn="ctr" eaLnBrk="0" fontAlgn="base" hangingPunct="0">
              <a:lnSpc>
                <a:spcPct val="80000"/>
              </a:lnSpc>
              <a:spcBef>
                <a:spcPct val="0"/>
              </a:spcBef>
              <a:spcAft>
                <a:spcPct val="0"/>
              </a:spcAft>
              <a:defRPr/>
            </a:pPr>
            <a:endParaRPr lang="en-US" sz="800" b="1" dirty="0">
              <a:solidFill>
                <a:srgbClr val="000000"/>
              </a:solidFill>
              <a:latin typeface="Book Antiqua" pitchFamily="-109" charset="0"/>
              <a:ea typeface="ヒラギノ角ゴ Pro W3" pitchFamily="-105" charset="-128"/>
              <a:cs typeface="ヒラギノ角ゴ Pro W3" pitchFamily="-105" charset="-128"/>
            </a:endParaRPr>
          </a:p>
          <a:p>
            <a:pPr algn="ctr" eaLnBrk="0" fontAlgn="base" hangingPunct="0">
              <a:lnSpc>
                <a:spcPct val="80000"/>
              </a:lnSpc>
              <a:spcBef>
                <a:spcPct val="0"/>
              </a:spcBef>
              <a:spcAft>
                <a:spcPct val="0"/>
              </a:spcAft>
              <a:defRPr/>
            </a:pPr>
            <a:endParaRPr lang="en-US" sz="1400" b="1" dirty="0">
              <a:solidFill>
                <a:srgbClr val="000000"/>
              </a:solidFill>
              <a:latin typeface="Book Antiqua" pitchFamily="-109" charset="0"/>
              <a:ea typeface="ヒラギノ角ゴ Pro W3" pitchFamily="-105" charset="-128"/>
              <a:cs typeface="ヒラギノ角ゴ Pro W3" pitchFamily="-105" charset="-128"/>
            </a:endParaRPr>
          </a:p>
        </p:txBody>
      </p:sp>
      <p:sp>
        <p:nvSpPr>
          <p:cNvPr id="84" name="Line 146"/>
          <p:cNvSpPr>
            <a:spLocks noChangeShapeType="1"/>
          </p:cNvSpPr>
          <p:nvPr/>
        </p:nvSpPr>
        <p:spPr bwMode="auto">
          <a:xfrm flipV="1">
            <a:off x="4716526" y="5299787"/>
            <a:ext cx="4763" cy="675561"/>
          </a:xfrm>
          <a:prstGeom prst="line">
            <a:avLst/>
          </a:prstGeom>
          <a:noFill/>
          <a:ln w="28575">
            <a:solidFill>
              <a:srgbClr val="FDFF01"/>
            </a:solidFill>
            <a:round/>
            <a:headEnd type="none" w="med" len="med"/>
            <a:tailEnd type="non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85" name="Line 149"/>
          <p:cNvSpPr>
            <a:spLocks noChangeShapeType="1"/>
          </p:cNvSpPr>
          <p:nvPr/>
        </p:nvSpPr>
        <p:spPr bwMode="auto">
          <a:xfrm rot="16200000">
            <a:off x="8176916" y="3946564"/>
            <a:ext cx="152400" cy="0"/>
          </a:xfrm>
          <a:prstGeom prst="line">
            <a:avLst/>
          </a:prstGeom>
          <a:noFill/>
          <a:ln w="9525">
            <a:solidFill>
              <a:srgbClr val="FFE0CB"/>
            </a:solidFill>
            <a:round/>
            <a:headEnd type="none" w="sm" len="sm"/>
            <a:tailEnd type="triangle" w="sm" len="sm"/>
          </a:ln>
        </p:spPr>
        <p:txBody>
          <a:bodyP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86" name="Freeform 39"/>
          <p:cNvSpPr>
            <a:spLocks/>
          </p:cNvSpPr>
          <p:nvPr/>
        </p:nvSpPr>
        <p:spPr bwMode="auto">
          <a:xfrm>
            <a:off x="2349565" y="4578350"/>
            <a:ext cx="831785" cy="726268"/>
          </a:xfrm>
          <a:custGeom>
            <a:avLst/>
            <a:gdLst/>
            <a:ahLst/>
            <a:cxnLst>
              <a:cxn ang="0">
                <a:pos x="0" y="576"/>
              </a:cxn>
              <a:cxn ang="0">
                <a:pos x="672" y="576"/>
              </a:cxn>
              <a:cxn ang="0">
                <a:pos x="672" y="0"/>
              </a:cxn>
              <a:cxn ang="0">
                <a:pos x="1296" y="0"/>
              </a:cxn>
            </a:cxnLst>
            <a:rect l="0" t="0" r="r" b="b"/>
            <a:pathLst>
              <a:path w="1296" h="576">
                <a:moveTo>
                  <a:pt x="0" y="576"/>
                </a:moveTo>
                <a:lnTo>
                  <a:pt x="672" y="576"/>
                </a:lnTo>
                <a:lnTo>
                  <a:pt x="672" y="0"/>
                </a:lnTo>
                <a:lnTo>
                  <a:pt x="1296" y="0"/>
                </a:lnTo>
              </a:path>
            </a:pathLst>
          </a:custGeom>
          <a:noFill/>
          <a:ln w="12700" cap="flat" cmpd="sng">
            <a:solidFill>
              <a:srgbClr val="FF0000"/>
            </a:solidFill>
            <a:prstDash val="solid"/>
            <a:round/>
            <a:headEnd type="triangle" w="med" len="med"/>
            <a:tailEnd type="triangle" w="med" len="med"/>
          </a:ln>
          <a:effectLst>
            <a:outerShdw dist="17961" dir="2700000" algn="ctr" rotWithShape="0">
              <a:schemeClr val="tx1"/>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8" charset="0"/>
              <a:ea typeface="ＭＳ Ｐゴシック" pitchFamily="-108" charset="-128"/>
            </a:endParaRPr>
          </a:p>
        </p:txBody>
      </p:sp>
      <p:sp>
        <p:nvSpPr>
          <p:cNvPr id="87" name="Line 78"/>
          <p:cNvSpPr>
            <a:spLocks noChangeShapeType="1"/>
          </p:cNvSpPr>
          <p:nvPr/>
        </p:nvSpPr>
        <p:spPr bwMode="auto">
          <a:xfrm flipH="1" flipV="1">
            <a:off x="1194830" y="2074505"/>
            <a:ext cx="183820" cy="8356"/>
          </a:xfrm>
          <a:prstGeom prst="line">
            <a:avLst/>
          </a:prstGeom>
          <a:noFill/>
          <a:ln w="19050" cmpd="sng">
            <a:solidFill>
              <a:srgbClr val="FF0000"/>
            </a:solidFill>
            <a:round/>
            <a:headEnd type="none" w="med" len="med"/>
            <a:tailEnd type="triangl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pic>
        <p:nvPicPr>
          <p:cNvPr id="88" name="Picture 6" descr="AFWA"/>
          <p:cNvPicPr>
            <a:picLocks noChangeAspect="1" noChangeArrowheads="1"/>
          </p:cNvPicPr>
          <p:nvPr/>
        </p:nvPicPr>
        <p:blipFill>
          <a:blip r:embed="rId11" cstate="print"/>
          <a:srcRect/>
          <a:stretch>
            <a:fillRect/>
          </a:stretch>
        </p:blipFill>
        <p:spPr bwMode="auto">
          <a:xfrm>
            <a:off x="8534400" y="3508559"/>
            <a:ext cx="533285" cy="399964"/>
          </a:xfrm>
          <a:prstGeom prst="rect">
            <a:avLst/>
          </a:prstGeom>
          <a:noFill/>
          <a:ln>
            <a:solidFill>
              <a:schemeClr val="accent1"/>
            </a:solidFill>
          </a:ln>
        </p:spPr>
      </p:pic>
      <p:sp>
        <p:nvSpPr>
          <p:cNvPr id="90" name="Freeform 116"/>
          <p:cNvSpPr>
            <a:spLocks/>
          </p:cNvSpPr>
          <p:nvPr/>
        </p:nvSpPr>
        <p:spPr bwMode="auto">
          <a:xfrm rot="3416309">
            <a:off x="5179652" y="1527426"/>
            <a:ext cx="315045" cy="621798"/>
          </a:xfrm>
          <a:custGeom>
            <a:avLst/>
            <a:gdLst/>
            <a:ahLst/>
            <a:cxnLst>
              <a:cxn ang="0">
                <a:pos x="0" y="0"/>
              </a:cxn>
              <a:cxn ang="0">
                <a:pos x="133" y="277"/>
              </a:cxn>
              <a:cxn ang="0">
                <a:pos x="165" y="208"/>
              </a:cxn>
              <a:cxn ang="0">
                <a:pos x="267" y="485"/>
              </a:cxn>
            </a:cxnLst>
            <a:rect l="0" t="0" r="r" b="b"/>
            <a:pathLst>
              <a:path w="267" h="485">
                <a:moveTo>
                  <a:pt x="0" y="0"/>
                </a:moveTo>
                <a:lnTo>
                  <a:pt x="133" y="277"/>
                </a:lnTo>
                <a:lnTo>
                  <a:pt x="165" y="208"/>
                </a:lnTo>
                <a:lnTo>
                  <a:pt x="267" y="485"/>
                </a:lnTo>
              </a:path>
            </a:pathLst>
          </a:custGeom>
          <a:noFill/>
          <a:ln w="28575" cap="rnd" cmpd="sng">
            <a:solidFill>
              <a:srgbClr val="FDFF01"/>
            </a:solidFill>
            <a:prstDash val="sysDot"/>
            <a:round/>
            <a:headEnd type="none" w="med" len="med"/>
            <a:tailEnd type="triangl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5" charset="0"/>
              <a:ea typeface="ヒラギノ角ゴ Pro W3" pitchFamily="-105" charset="-128"/>
              <a:cs typeface="ヒラギノ角ゴ Pro W3" pitchFamily="-105" charset="-128"/>
            </a:endParaRPr>
          </a:p>
        </p:txBody>
      </p:sp>
      <p:sp>
        <p:nvSpPr>
          <p:cNvPr id="92" name="Line 106"/>
          <p:cNvSpPr>
            <a:spLocks noChangeShapeType="1"/>
          </p:cNvSpPr>
          <p:nvPr/>
        </p:nvSpPr>
        <p:spPr bwMode="auto">
          <a:xfrm flipH="1">
            <a:off x="4413380" y="2698749"/>
            <a:ext cx="37970" cy="2339781"/>
          </a:xfrm>
          <a:prstGeom prst="line">
            <a:avLst/>
          </a:prstGeom>
          <a:noFill/>
          <a:ln w="28575">
            <a:solidFill>
              <a:srgbClr val="FDFF01"/>
            </a:solidFill>
            <a:round/>
            <a:headEnd/>
            <a:tailEnd type="triangl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93" name="Line 145"/>
          <p:cNvSpPr>
            <a:spLocks noChangeShapeType="1"/>
          </p:cNvSpPr>
          <p:nvPr/>
        </p:nvSpPr>
        <p:spPr bwMode="auto">
          <a:xfrm rot="5400000" flipH="1" flipV="1">
            <a:off x="5585646" y="4762744"/>
            <a:ext cx="6831" cy="1767415"/>
          </a:xfrm>
          <a:prstGeom prst="line">
            <a:avLst/>
          </a:prstGeom>
          <a:noFill/>
          <a:ln w="28575">
            <a:solidFill>
              <a:srgbClr val="FDFF01"/>
            </a:solidFill>
            <a:round/>
            <a:headEnd type="none" w="med" len="med"/>
            <a:tailEnd type="non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94" name="Line 2"/>
          <p:cNvSpPr>
            <a:spLocks noChangeShapeType="1"/>
          </p:cNvSpPr>
          <p:nvPr/>
        </p:nvSpPr>
        <p:spPr bwMode="auto">
          <a:xfrm flipH="1" flipV="1">
            <a:off x="5547789" y="5410199"/>
            <a:ext cx="0" cy="253999"/>
          </a:xfrm>
          <a:prstGeom prst="line">
            <a:avLst/>
          </a:prstGeom>
          <a:noFill/>
          <a:ln w="28575">
            <a:solidFill>
              <a:srgbClr val="FDFF01"/>
            </a:solidFill>
            <a:round/>
            <a:headEnd/>
            <a:tailEnd type="triangl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95" name="Line 2"/>
          <p:cNvSpPr>
            <a:spLocks noChangeShapeType="1"/>
          </p:cNvSpPr>
          <p:nvPr/>
        </p:nvSpPr>
        <p:spPr bwMode="auto">
          <a:xfrm flipH="1" flipV="1">
            <a:off x="6464300" y="5380735"/>
            <a:ext cx="11178" cy="269155"/>
          </a:xfrm>
          <a:prstGeom prst="line">
            <a:avLst/>
          </a:prstGeom>
          <a:noFill/>
          <a:ln w="28575">
            <a:solidFill>
              <a:srgbClr val="FDFF01"/>
            </a:solidFill>
            <a:round/>
            <a:headEnd/>
            <a:tailEnd type="triangl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grpSp>
        <p:nvGrpSpPr>
          <p:cNvPr id="96" name="Group 142"/>
          <p:cNvGrpSpPr>
            <a:grpSpLocks/>
          </p:cNvGrpSpPr>
          <p:nvPr/>
        </p:nvGrpSpPr>
        <p:grpSpPr bwMode="auto">
          <a:xfrm>
            <a:off x="1771960" y="5026025"/>
            <a:ext cx="717240" cy="738402"/>
            <a:chOff x="3037" y="2722"/>
            <a:chExt cx="851" cy="590"/>
          </a:xfrm>
        </p:grpSpPr>
        <p:sp>
          <p:nvSpPr>
            <p:cNvPr id="97" name="Rectangle 143"/>
            <p:cNvSpPr>
              <a:spLocks noChangeArrowheads="1"/>
            </p:cNvSpPr>
            <p:nvPr/>
          </p:nvSpPr>
          <p:spPr bwMode="auto">
            <a:xfrm>
              <a:off x="3037" y="2722"/>
              <a:ext cx="851" cy="590"/>
            </a:xfrm>
            <a:prstGeom prst="rect">
              <a:avLst/>
            </a:prstGeom>
            <a:solidFill>
              <a:srgbClr val="808080"/>
            </a:solidFill>
            <a:ln w="28575">
              <a:solidFill>
                <a:srgbClr val="5A005A"/>
              </a:solidFill>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98" name="Text Box 144"/>
            <p:cNvSpPr txBox="1">
              <a:spLocks noChangeArrowheads="1"/>
            </p:cNvSpPr>
            <p:nvPr/>
          </p:nvSpPr>
          <p:spPr bwMode="gray">
            <a:xfrm>
              <a:off x="3072" y="2737"/>
              <a:ext cx="764" cy="175"/>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101882" tIns="50941" rIns="101882" bIns="50941">
              <a:spAutoFit/>
            </a:bodyPr>
            <a:lstStyle/>
            <a:p>
              <a:pPr algn="ctr" eaLnBrk="0" fontAlgn="base" hangingPunct="0">
                <a:lnSpc>
                  <a:spcPct val="80000"/>
                </a:lnSpc>
                <a:spcBef>
                  <a:spcPct val="0"/>
                </a:spcBef>
                <a:spcAft>
                  <a:spcPct val="0"/>
                </a:spcAft>
                <a:defRPr/>
              </a:pPr>
              <a:endParaRPr lang="en-US" sz="1100" b="1" dirty="0">
                <a:solidFill>
                  <a:srgbClr val="EDC9FF"/>
                </a:solidFill>
                <a:latin typeface="Book Antiqua" pitchFamily="-109" charset="0"/>
                <a:ea typeface="ヒラギノ角ゴ Pro W3" pitchFamily="-105" charset="-128"/>
                <a:cs typeface="ヒラギノ角ゴ Pro W3" pitchFamily="-105" charset="-128"/>
              </a:endParaRPr>
            </a:p>
          </p:txBody>
        </p:sp>
      </p:grpSp>
      <p:sp>
        <p:nvSpPr>
          <p:cNvPr id="99" name="Rectangle 23"/>
          <p:cNvSpPr>
            <a:spLocks noChangeArrowheads="1"/>
          </p:cNvSpPr>
          <p:nvPr/>
        </p:nvSpPr>
        <p:spPr bwMode="auto">
          <a:xfrm>
            <a:off x="1764572" y="5041818"/>
            <a:ext cx="756378" cy="348300"/>
          </a:xfrm>
          <a:prstGeom prst="rect">
            <a:avLst/>
          </a:prstGeom>
          <a:noFill/>
          <a:ln w="9525">
            <a:noFill/>
            <a:miter lim="800000"/>
            <a:headEnd/>
            <a:tailEnd/>
          </a:ln>
        </p:spPr>
        <p:txBody>
          <a:bodyPr wrap="square" lIns="0" tIns="0" rIns="0" bIns="0">
            <a:spAutoFit/>
          </a:bodyPr>
          <a:lstStyle/>
          <a:p>
            <a:pPr algn="ctr" eaLnBrk="0" fontAlgn="base" hangingPunct="0">
              <a:lnSpc>
                <a:spcPct val="80000"/>
              </a:lnSpc>
              <a:spcBef>
                <a:spcPct val="0"/>
              </a:spcBef>
              <a:spcAft>
                <a:spcPct val="0"/>
              </a:spcAft>
            </a:pPr>
            <a:r>
              <a:rPr lang="en-US" sz="700" b="1" dirty="0" smtClean="0">
                <a:solidFill>
                  <a:srgbClr val="000000"/>
                </a:solidFill>
                <a:latin typeface="Book Antiqua" pitchFamily="28" charset="0"/>
                <a:ea typeface="ＭＳ Ｐゴシック" pitchFamily="-108" charset="-128"/>
              </a:rPr>
              <a:t>J1 Simulator</a:t>
            </a:r>
          </a:p>
          <a:p>
            <a:pPr algn="ctr" eaLnBrk="0" fontAlgn="base" hangingPunct="0">
              <a:lnSpc>
                <a:spcPct val="80000"/>
              </a:lnSpc>
              <a:spcBef>
                <a:spcPct val="0"/>
              </a:spcBef>
              <a:spcAft>
                <a:spcPct val="0"/>
              </a:spcAft>
            </a:pPr>
            <a:r>
              <a:rPr lang="en-US" sz="700" b="1" dirty="0" smtClean="0">
                <a:solidFill>
                  <a:srgbClr val="000000"/>
                </a:solidFill>
                <a:latin typeface="Book Antiqua" pitchFamily="28" charset="0"/>
                <a:ea typeface="ＭＳ Ｐゴシック" pitchFamily="-108" charset="-128"/>
              </a:rPr>
              <a:t>Node</a:t>
            </a:r>
            <a:endParaRPr lang="en-US" sz="700" b="1" dirty="0">
              <a:solidFill>
                <a:srgbClr val="000000"/>
              </a:solidFill>
              <a:latin typeface="Book Antiqua" pitchFamily="28" charset="0"/>
              <a:ea typeface="ＭＳ Ｐゴシック" pitchFamily="-108" charset="-128"/>
            </a:endParaRPr>
          </a:p>
          <a:p>
            <a:pPr algn="ctr" eaLnBrk="0" fontAlgn="base" hangingPunct="0">
              <a:lnSpc>
                <a:spcPct val="80000"/>
              </a:lnSpc>
              <a:spcBef>
                <a:spcPct val="0"/>
              </a:spcBef>
              <a:spcAft>
                <a:spcPct val="0"/>
              </a:spcAft>
            </a:pPr>
            <a:r>
              <a:rPr lang="en-US" sz="700" b="1" dirty="0" smtClean="0">
                <a:solidFill>
                  <a:srgbClr val="000000"/>
                </a:solidFill>
                <a:latin typeface="Book Antiqua" pitchFamily="28" charset="0"/>
                <a:ea typeface="ＭＳ Ｐゴシック" pitchFamily="-108" charset="-128"/>
              </a:rPr>
              <a:t>(</a:t>
            </a:r>
            <a:r>
              <a:rPr lang="en-US" sz="700" b="1" dirty="0">
                <a:solidFill>
                  <a:srgbClr val="000000"/>
                </a:solidFill>
                <a:latin typeface="Book Antiqua" pitchFamily="28" charset="0"/>
                <a:ea typeface="ＭＳ Ｐゴシック" pitchFamily="-108" charset="-128"/>
              </a:rPr>
              <a:t>FVTS) </a:t>
            </a:r>
          </a:p>
          <a:p>
            <a:pPr algn="ctr" eaLnBrk="0" fontAlgn="base" hangingPunct="0">
              <a:lnSpc>
                <a:spcPct val="80000"/>
              </a:lnSpc>
              <a:spcBef>
                <a:spcPct val="0"/>
              </a:spcBef>
              <a:spcAft>
                <a:spcPct val="0"/>
              </a:spcAft>
            </a:pPr>
            <a:endParaRPr lang="en-US" sz="700" b="1" dirty="0">
              <a:solidFill>
                <a:srgbClr val="000000"/>
              </a:solidFill>
              <a:latin typeface="Book Antiqua" pitchFamily="28" charset="0"/>
              <a:ea typeface="ＭＳ Ｐゴシック" pitchFamily="-108" charset="-128"/>
            </a:endParaRPr>
          </a:p>
        </p:txBody>
      </p:sp>
      <p:pic>
        <p:nvPicPr>
          <p:cNvPr id="100" name="Picture 4" descr="MVC-005S"/>
          <p:cNvPicPr>
            <a:picLocks noChangeAspect="1" noChangeArrowheads="1"/>
          </p:cNvPicPr>
          <p:nvPr/>
        </p:nvPicPr>
        <p:blipFill>
          <a:blip r:embed="rId12" cstate="print"/>
          <a:srcRect/>
          <a:stretch>
            <a:fillRect/>
          </a:stretch>
        </p:blipFill>
        <p:spPr bwMode="auto">
          <a:xfrm>
            <a:off x="1993210" y="5324476"/>
            <a:ext cx="306474" cy="408426"/>
          </a:xfrm>
          <a:prstGeom prst="rect">
            <a:avLst/>
          </a:prstGeom>
          <a:noFill/>
          <a:ln w="9525">
            <a:solidFill>
              <a:schemeClr val="accent2"/>
            </a:solidFill>
            <a:miter lim="800000"/>
            <a:headEnd/>
            <a:tailEnd/>
          </a:ln>
        </p:spPr>
      </p:pic>
      <p:sp>
        <p:nvSpPr>
          <p:cNvPr id="101" name="Line 75"/>
          <p:cNvSpPr>
            <a:spLocks noChangeShapeType="1"/>
          </p:cNvSpPr>
          <p:nvPr/>
        </p:nvSpPr>
        <p:spPr bwMode="auto">
          <a:xfrm flipH="1" flipV="1">
            <a:off x="3253160" y="5269959"/>
            <a:ext cx="404439" cy="1837"/>
          </a:xfrm>
          <a:prstGeom prst="line">
            <a:avLst/>
          </a:prstGeom>
          <a:noFill/>
          <a:ln w="28575">
            <a:solidFill>
              <a:srgbClr val="FDFF01"/>
            </a:solidFill>
            <a:round/>
            <a:headEnd type="arrow" w="med" len="med"/>
            <a:tailEnd type="non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pic>
        <p:nvPicPr>
          <p:cNvPr id="103" name="Picture 10"/>
          <p:cNvPicPr>
            <a:picLocks noChangeAspect="1" noChangeArrowheads="1"/>
          </p:cNvPicPr>
          <p:nvPr/>
        </p:nvPicPr>
        <p:blipFill>
          <a:blip r:embed="rId13" cstate="print">
            <a:clrChange>
              <a:clrFrom>
                <a:srgbClr val="9CC5C9"/>
              </a:clrFrom>
              <a:clrTo>
                <a:srgbClr val="9CC5C9">
                  <a:alpha val="0"/>
                </a:srgbClr>
              </a:clrTo>
            </a:clrChange>
          </a:blip>
          <a:srcRect/>
          <a:stretch>
            <a:fillRect/>
          </a:stretch>
        </p:blipFill>
        <p:spPr bwMode="auto">
          <a:xfrm>
            <a:off x="3205269" y="4365249"/>
            <a:ext cx="908050" cy="455613"/>
          </a:xfrm>
          <a:prstGeom prst="rect">
            <a:avLst/>
          </a:prstGeom>
          <a:noFill/>
          <a:ln w="9525">
            <a:noFill/>
            <a:miter lim="800000"/>
            <a:headEnd/>
            <a:tailEnd/>
          </a:ln>
        </p:spPr>
      </p:pic>
      <p:sp>
        <p:nvSpPr>
          <p:cNvPr id="104" name="TextBox 103"/>
          <p:cNvSpPr txBox="1"/>
          <p:nvPr/>
        </p:nvSpPr>
        <p:spPr>
          <a:xfrm>
            <a:off x="5187508" y="3937471"/>
            <a:ext cx="505267" cy="230832"/>
          </a:xfrm>
          <a:prstGeom prst="rect">
            <a:avLst/>
          </a:prstGeom>
          <a:noFill/>
        </p:spPr>
        <p:txBody>
          <a:bodyPr wrap="none" rtlCol="0">
            <a:spAutoFit/>
          </a:bodyPr>
          <a:lstStyle/>
          <a:p>
            <a:pPr algn="ctr" eaLnBrk="0" fontAlgn="base" hangingPunct="0">
              <a:spcBef>
                <a:spcPct val="0"/>
              </a:spcBef>
              <a:spcAft>
                <a:spcPct val="0"/>
              </a:spcAft>
            </a:pPr>
            <a:r>
              <a:rPr lang="en-US" sz="900" dirty="0">
                <a:solidFill>
                  <a:srgbClr val="000000"/>
                </a:solidFill>
                <a:ea typeface="ＭＳ Ｐゴシック" pitchFamily="-108" charset="-128"/>
              </a:rPr>
              <a:t>NSOF</a:t>
            </a:r>
          </a:p>
        </p:txBody>
      </p:sp>
      <p:sp>
        <p:nvSpPr>
          <p:cNvPr id="105" name="TextBox 104"/>
          <p:cNvSpPr txBox="1"/>
          <p:nvPr/>
        </p:nvSpPr>
        <p:spPr>
          <a:xfrm>
            <a:off x="6086630" y="3937471"/>
            <a:ext cx="428322" cy="230832"/>
          </a:xfrm>
          <a:prstGeom prst="rect">
            <a:avLst/>
          </a:prstGeom>
          <a:noFill/>
        </p:spPr>
        <p:txBody>
          <a:bodyPr wrap="none" rtlCol="0">
            <a:spAutoFit/>
          </a:bodyPr>
          <a:lstStyle/>
          <a:p>
            <a:pPr algn="ctr" eaLnBrk="0" fontAlgn="base" hangingPunct="0">
              <a:spcBef>
                <a:spcPct val="0"/>
              </a:spcBef>
              <a:spcAft>
                <a:spcPct val="0"/>
              </a:spcAft>
            </a:pPr>
            <a:r>
              <a:rPr lang="en-US" sz="900" dirty="0">
                <a:solidFill>
                  <a:srgbClr val="000000"/>
                </a:solidFill>
                <a:ea typeface="ＭＳ Ｐゴシック" pitchFamily="-108" charset="-128"/>
              </a:rPr>
              <a:t>CBU </a:t>
            </a:r>
          </a:p>
        </p:txBody>
      </p:sp>
      <p:pic>
        <p:nvPicPr>
          <p:cNvPr id="106" name="Picture 10"/>
          <p:cNvPicPr>
            <a:picLocks noChangeAspect="1" noChangeArrowheads="1"/>
          </p:cNvPicPr>
          <p:nvPr/>
        </p:nvPicPr>
        <p:blipFill>
          <a:blip r:embed="rId13" cstate="print">
            <a:clrChange>
              <a:clrFrom>
                <a:srgbClr val="9CC5C9"/>
              </a:clrFrom>
              <a:clrTo>
                <a:srgbClr val="9CC5C9">
                  <a:alpha val="0"/>
                </a:srgbClr>
              </a:clrTo>
            </a:clrChange>
          </a:blip>
          <a:srcRect/>
          <a:stretch>
            <a:fillRect/>
          </a:stretch>
        </p:blipFill>
        <p:spPr bwMode="auto">
          <a:xfrm>
            <a:off x="3196588" y="3995956"/>
            <a:ext cx="908050" cy="455613"/>
          </a:xfrm>
          <a:prstGeom prst="rect">
            <a:avLst/>
          </a:prstGeom>
          <a:noFill/>
          <a:ln w="9525">
            <a:noFill/>
            <a:miter lim="800000"/>
            <a:headEnd/>
            <a:tailEnd/>
          </a:ln>
        </p:spPr>
      </p:pic>
      <p:sp>
        <p:nvSpPr>
          <p:cNvPr id="107" name="Text Box 109"/>
          <p:cNvSpPr txBox="1">
            <a:spLocks noChangeArrowheads="1"/>
          </p:cNvSpPr>
          <p:nvPr/>
        </p:nvSpPr>
        <p:spPr bwMode="gray">
          <a:xfrm>
            <a:off x="3381375" y="4134131"/>
            <a:ext cx="869950" cy="229835"/>
          </a:xfrm>
          <a:prstGeom prst="rect">
            <a:avLst/>
          </a:prstGeom>
          <a:noFill/>
          <a:ln w="12700">
            <a:noFill/>
            <a:miter lim="800000"/>
            <a:headEnd/>
            <a:tailEnd/>
          </a:ln>
        </p:spPr>
        <p:txBody>
          <a:bodyPr wrap="square" lIns="101882" tIns="50941" rIns="101882" bIns="50941">
            <a:spAutoFit/>
          </a:bodyPr>
          <a:lstStyle>
            <a:defPPr>
              <a:defRPr lang="en-US"/>
            </a:defPPr>
            <a:lvl1pPr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1pPr>
            <a:lvl2pPr marL="457200"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2pPr>
            <a:lvl3pPr marL="914400"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3pPr>
            <a:lvl4pPr marL="1371600"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4pPr>
            <a:lvl5pPr marL="1828800"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5pPr>
            <a:lvl6pPr marL="2286000" algn="l" defTabSz="914400" rtl="0" eaLnBrk="1" latinLnBrk="0" hangingPunct="1">
              <a:defRPr sz="1200" kern="1200">
                <a:solidFill>
                  <a:schemeClr val="tx1"/>
                </a:solidFill>
                <a:latin typeface="Times" pitchFamily="18" charset="0"/>
                <a:ea typeface="ヒラギノ角ゴ Pro W3" pitchFamily="-105" charset="-128"/>
                <a:cs typeface="+mn-cs"/>
              </a:defRPr>
            </a:lvl6pPr>
            <a:lvl7pPr marL="2743200" algn="l" defTabSz="914400" rtl="0" eaLnBrk="1" latinLnBrk="0" hangingPunct="1">
              <a:defRPr sz="1200" kern="1200">
                <a:solidFill>
                  <a:schemeClr val="tx1"/>
                </a:solidFill>
                <a:latin typeface="Times" pitchFamily="18" charset="0"/>
                <a:ea typeface="ヒラギノ角ゴ Pro W3" pitchFamily="-105" charset="-128"/>
                <a:cs typeface="+mn-cs"/>
              </a:defRPr>
            </a:lvl7pPr>
            <a:lvl8pPr marL="3200400" algn="l" defTabSz="914400" rtl="0" eaLnBrk="1" latinLnBrk="0" hangingPunct="1">
              <a:defRPr sz="1200" kern="1200">
                <a:solidFill>
                  <a:schemeClr val="tx1"/>
                </a:solidFill>
                <a:latin typeface="Times" pitchFamily="18" charset="0"/>
                <a:ea typeface="ヒラギノ角ゴ Pro W3" pitchFamily="-105" charset="-128"/>
                <a:cs typeface="+mn-cs"/>
              </a:defRPr>
            </a:lvl8pPr>
            <a:lvl9pPr marL="3657600" algn="l" defTabSz="914400" rtl="0" eaLnBrk="1" latinLnBrk="0" hangingPunct="1">
              <a:defRPr sz="1200" kern="1200">
                <a:solidFill>
                  <a:schemeClr val="tx1"/>
                </a:solidFill>
                <a:latin typeface="Times" pitchFamily="18" charset="0"/>
                <a:ea typeface="ヒラギノ角ゴ Pro W3" pitchFamily="-105" charset="-128"/>
                <a:cs typeface="+mn-cs"/>
              </a:defRPr>
            </a:lvl9pPr>
          </a:lstStyle>
          <a:p>
            <a:pPr marL="111125" indent="-111125" algn="ctr">
              <a:lnSpc>
                <a:spcPct val="90000"/>
              </a:lnSpc>
            </a:pPr>
            <a:r>
              <a:rPr lang="en-US" sz="900" b="1" dirty="0" smtClean="0">
                <a:solidFill>
                  <a:srgbClr val="000000"/>
                </a:solidFill>
                <a:latin typeface="Book Antiqua" pitchFamily="18" charset="0"/>
              </a:rPr>
              <a:t>NSOF MMC</a:t>
            </a:r>
          </a:p>
        </p:txBody>
      </p:sp>
      <p:sp>
        <p:nvSpPr>
          <p:cNvPr id="108" name="Text Box 109"/>
          <p:cNvSpPr txBox="1">
            <a:spLocks noChangeArrowheads="1"/>
          </p:cNvSpPr>
          <p:nvPr/>
        </p:nvSpPr>
        <p:spPr bwMode="gray">
          <a:xfrm>
            <a:off x="3460749" y="4488166"/>
            <a:ext cx="688975" cy="201622"/>
          </a:xfrm>
          <a:prstGeom prst="rect">
            <a:avLst/>
          </a:prstGeom>
          <a:noFill/>
          <a:ln w="12700">
            <a:noFill/>
            <a:miter lim="800000"/>
            <a:headEnd/>
            <a:tailEnd/>
          </a:ln>
        </p:spPr>
        <p:txBody>
          <a:bodyPr wrap="square" lIns="101882" tIns="50941" rIns="101882" bIns="50941">
            <a:spAutoFit/>
          </a:bodyPr>
          <a:lstStyle>
            <a:defPPr>
              <a:defRPr lang="en-US"/>
            </a:defPPr>
            <a:lvl1pPr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1pPr>
            <a:lvl2pPr marL="457200"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2pPr>
            <a:lvl3pPr marL="914400"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3pPr>
            <a:lvl4pPr marL="1371600"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4pPr>
            <a:lvl5pPr marL="1828800" algn="l" rtl="0" eaLnBrk="0" fontAlgn="base" hangingPunct="0">
              <a:spcBef>
                <a:spcPct val="0"/>
              </a:spcBef>
              <a:spcAft>
                <a:spcPct val="0"/>
              </a:spcAft>
              <a:defRPr sz="1200" kern="1200">
                <a:solidFill>
                  <a:schemeClr val="tx1"/>
                </a:solidFill>
                <a:latin typeface="Times" pitchFamily="18" charset="0"/>
                <a:ea typeface="ヒラギノ角ゴ Pro W3" pitchFamily="-105" charset="-128"/>
                <a:cs typeface="+mn-cs"/>
              </a:defRPr>
            </a:lvl5pPr>
            <a:lvl6pPr marL="2286000" algn="l" defTabSz="914400" rtl="0" eaLnBrk="1" latinLnBrk="0" hangingPunct="1">
              <a:defRPr sz="1200" kern="1200">
                <a:solidFill>
                  <a:schemeClr val="tx1"/>
                </a:solidFill>
                <a:latin typeface="Times" pitchFamily="18" charset="0"/>
                <a:ea typeface="ヒラギノ角ゴ Pro W3" pitchFamily="-105" charset="-128"/>
                <a:cs typeface="+mn-cs"/>
              </a:defRPr>
            </a:lvl6pPr>
            <a:lvl7pPr marL="2743200" algn="l" defTabSz="914400" rtl="0" eaLnBrk="1" latinLnBrk="0" hangingPunct="1">
              <a:defRPr sz="1200" kern="1200">
                <a:solidFill>
                  <a:schemeClr val="tx1"/>
                </a:solidFill>
                <a:latin typeface="Times" pitchFamily="18" charset="0"/>
                <a:ea typeface="ヒラギノ角ゴ Pro W3" pitchFamily="-105" charset="-128"/>
                <a:cs typeface="+mn-cs"/>
              </a:defRPr>
            </a:lvl7pPr>
            <a:lvl8pPr marL="3200400" algn="l" defTabSz="914400" rtl="0" eaLnBrk="1" latinLnBrk="0" hangingPunct="1">
              <a:defRPr sz="1200" kern="1200">
                <a:solidFill>
                  <a:schemeClr val="tx1"/>
                </a:solidFill>
                <a:latin typeface="Times" pitchFamily="18" charset="0"/>
                <a:ea typeface="ヒラギノ角ゴ Pro W3" pitchFamily="-105" charset="-128"/>
                <a:cs typeface="+mn-cs"/>
              </a:defRPr>
            </a:lvl8pPr>
            <a:lvl9pPr marL="3657600" algn="l" defTabSz="914400" rtl="0" eaLnBrk="1" latinLnBrk="0" hangingPunct="1">
              <a:defRPr sz="1200" kern="1200">
                <a:solidFill>
                  <a:schemeClr val="tx1"/>
                </a:solidFill>
                <a:latin typeface="Times" pitchFamily="18" charset="0"/>
                <a:ea typeface="ヒラギノ角ゴ Pro W3" pitchFamily="-105" charset="-128"/>
                <a:cs typeface="+mn-cs"/>
              </a:defRPr>
            </a:lvl9pPr>
          </a:lstStyle>
          <a:p>
            <a:pPr marL="111125" indent="-111125" algn="ctr">
              <a:lnSpc>
                <a:spcPct val="90000"/>
              </a:lnSpc>
            </a:pPr>
            <a:r>
              <a:rPr lang="en-US" sz="700" b="1" dirty="0" smtClean="0">
                <a:solidFill>
                  <a:srgbClr val="000000"/>
                </a:solidFill>
                <a:latin typeface="Book Antiqua" pitchFamily="18" charset="0"/>
              </a:rPr>
              <a:t>CBU  MMC</a:t>
            </a:r>
          </a:p>
        </p:txBody>
      </p:sp>
      <p:sp>
        <p:nvSpPr>
          <p:cNvPr id="109" name="Rectangle 108"/>
          <p:cNvSpPr/>
          <p:nvPr/>
        </p:nvSpPr>
        <p:spPr>
          <a:xfrm>
            <a:off x="1936750" y="4466373"/>
            <a:ext cx="876300" cy="429348"/>
          </a:xfrm>
          <a:prstGeom prst="rect">
            <a:avLst/>
          </a:prstGeom>
        </p:spPr>
        <p:txBody>
          <a:bodyPr wrap="square">
            <a:spAutoFit/>
          </a:bodyPr>
          <a:lstStyle/>
          <a:p>
            <a:pPr algn="ctr" eaLnBrk="0" fontAlgn="base" hangingPunct="0">
              <a:lnSpc>
                <a:spcPct val="80000"/>
              </a:lnSpc>
              <a:spcBef>
                <a:spcPct val="0"/>
              </a:spcBef>
              <a:spcAft>
                <a:spcPct val="0"/>
              </a:spcAft>
            </a:pPr>
            <a:r>
              <a:rPr lang="en-US" sz="900" b="1" dirty="0" smtClean="0">
                <a:solidFill>
                  <a:srgbClr val="000000"/>
                </a:solidFill>
                <a:latin typeface="Book Antiqua" pitchFamily="18" charset="0"/>
                <a:ea typeface="ＭＳ Ｐゴシック" pitchFamily="-108" charset="-128"/>
              </a:rPr>
              <a:t>Ground Network Node </a:t>
            </a:r>
            <a:endParaRPr lang="en-US" sz="900" dirty="0">
              <a:solidFill>
                <a:srgbClr val="000000"/>
              </a:solidFill>
              <a:ea typeface="ＭＳ Ｐゴシック" pitchFamily="-108" charset="-128"/>
            </a:endParaRPr>
          </a:p>
        </p:txBody>
      </p:sp>
      <p:sp>
        <p:nvSpPr>
          <p:cNvPr id="110" name="Rectangle 109"/>
          <p:cNvSpPr/>
          <p:nvPr/>
        </p:nvSpPr>
        <p:spPr>
          <a:xfrm>
            <a:off x="2946214" y="3859128"/>
            <a:ext cx="1415772" cy="194925"/>
          </a:xfrm>
          <a:prstGeom prst="rect">
            <a:avLst/>
          </a:prstGeom>
        </p:spPr>
        <p:txBody>
          <a:bodyPr wrap="none">
            <a:spAutoFit/>
          </a:bodyPr>
          <a:lstStyle/>
          <a:p>
            <a:pPr algn="ctr" eaLnBrk="0" fontAlgn="base" hangingPunct="0">
              <a:lnSpc>
                <a:spcPct val="80000"/>
              </a:lnSpc>
              <a:spcBef>
                <a:spcPct val="0"/>
              </a:spcBef>
              <a:spcAft>
                <a:spcPct val="0"/>
              </a:spcAft>
            </a:pPr>
            <a:r>
              <a:rPr lang="en-US" sz="800" b="1" dirty="0" smtClean="0">
                <a:solidFill>
                  <a:srgbClr val="000000"/>
                </a:solidFill>
                <a:latin typeface="Book Antiqua" pitchFamily="18" charset="0"/>
                <a:ea typeface="ＭＳ Ｐゴシック" pitchFamily="-108" charset="-128"/>
              </a:rPr>
              <a:t>Management &amp; Ops Node</a:t>
            </a:r>
            <a:endParaRPr lang="en-US" sz="800" dirty="0">
              <a:solidFill>
                <a:srgbClr val="000000"/>
              </a:solidFill>
              <a:ea typeface="ＭＳ Ｐゴシック" pitchFamily="-108" charset="-128"/>
            </a:endParaRPr>
          </a:p>
        </p:txBody>
      </p:sp>
      <p:sp>
        <p:nvSpPr>
          <p:cNvPr id="111" name="Line 2"/>
          <p:cNvSpPr>
            <a:spLocks noChangeShapeType="1"/>
          </p:cNvSpPr>
          <p:nvPr/>
        </p:nvSpPr>
        <p:spPr bwMode="auto">
          <a:xfrm flipH="1" flipV="1">
            <a:off x="5168980" y="3803649"/>
            <a:ext cx="5232" cy="160024"/>
          </a:xfrm>
          <a:prstGeom prst="line">
            <a:avLst/>
          </a:prstGeom>
          <a:noFill/>
          <a:ln w="28575">
            <a:solidFill>
              <a:srgbClr val="FDFF01"/>
            </a:solidFill>
            <a:round/>
            <a:headEnd/>
            <a:tailEnd type="triangl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112" name="Rectangle 111"/>
          <p:cNvSpPr/>
          <p:nvPr/>
        </p:nvSpPr>
        <p:spPr>
          <a:xfrm>
            <a:off x="5487857" y="5323186"/>
            <a:ext cx="912936" cy="268279"/>
          </a:xfrm>
          <a:prstGeom prst="rect">
            <a:avLst/>
          </a:prstGeom>
        </p:spPr>
        <p:txBody>
          <a:bodyPr wrap="square">
            <a:spAutoFit/>
          </a:bodyPr>
          <a:lstStyle/>
          <a:p>
            <a:pPr algn="ctr" eaLnBrk="0" fontAlgn="base" hangingPunct="0">
              <a:lnSpc>
                <a:spcPct val="80000"/>
              </a:lnSpc>
              <a:spcBef>
                <a:spcPct val="0"/>
              </a:spcBef>
              <a:spcAft>
                <a:spcPct val="0"/>
              </a:spcAft>
              <a:defRPr/>
            </a:pPr>
            <a:r>
              <a:rPr lang="en-US" sz="700" b="1" dirty="0" smtClean="0">
                <a:solidFill>
                  <a:srgbClr val="000000"/>
                </a:solidFill>
                <a:latin typeface="Book Antiqua" pitchFamily="-109" charset="0"/>
                <a:ea typeface="ヒラギノ角ゴ Pro W3" pitchFamily="-105" charset="-128"/>
                <a:cs typeface="ヒラギノ角ゴ Pro W3" pitchFamily="-105" charset="-128"/>
              </a:rPr>
              <a:t>Data Processing Node (IDPS)</a:t>
            </a:r>
            <a:endParaRPr lang="en-US" sz="700" b="1" dirty="0">
              <a:solidFill>
                <a:srgbClr val="000000"/>
              </a:solidFill>
              <a:latin typeface="Book Antiqua" pitchFamily="-109" charset="0"/>
              <a:ea typeface="ヒラギノ角ゴ Pro W3" pitchFamily="-105" charset="-128"/>
              <a:cs typeface="ヒラギノ角ゴ Pro W3" pitchFamily="-105" charset="-128"/>
            </a:endParaRPr>
          </a:p>
        </p:txBody>
      </p:sp>
      <p:sp>
        <p:nvSpPr>
          <p:cNvPr id="114" name="Text Box 19"/>
          <p:cNvSpPr txBox="1">
            <a:spLocks noChangeArrowheads="1"/>
          </p:cNvSpPr>
          <p:nvPr/>
        </p:nvSpPr>
        <p:spPr bwMode="gray">
          <a:xfrm>
            <a:off x="8388221" y="5355419"/>
            <a:ext cx="755780" cy="398342"/>
          </a:xfrm>
          <a:prstGeom prst="rect">
            <a:avLst/>
          </a:prstGeom>
          <a:noFill/>
          <a:ln w="12700">
            <a:noFill/>
            <a:miter lim="800000"/>
            <a:headEnd/>
            <a:tailEnd/>
          </a:ln>
        </p:spPr>
        <p:txBody>
          <a:bodyPr wrap="square" lIns="101882" tIns="50941" rIns="101882" bIns="50941">
            <a:spAutoFit/>
          </a:bodyPr>
          <a:lstStyle/>
          <a:p>
            <a:pPr algn="ctr" eaLnBrk="0" fontAlgn="base" hangingPunct="0">
              <a:lnSpc>
                <a:spcPct val="80000"/>
              </a:lnSpc>
              <a:spcBef>
                <a:spcPct val="0"/>
              </a:spcBef>
              <a:spcAft>
                <a:spcPct val="0"/>
              </a:spcAft>
            </a:pPr>
            <a:r>
              <a:rPr lang="en-US" sz="800" b="1" dirty="0" smtClean="0">
                <a:solidFill>
                  <a:srgbClr val="000000"/>
                </a:solidFill>
                <a:latin typeface="Book Antiqua" pitchFamily="18" charset="0"/>
                <a:ea typeface="ＭＳ Ｐゴシック" pitchFamily="-108" charset="-128"/>
              </a:rPr>
              <a:t>NAVY</a:t>
            </a:r>
            <a:endParaRPr lang="en-US" sz="800" b="1" dirty="0">
              <a:solidFill>
                <a:srgbClr val="000000"/>
              </a:solidFill>
              <a:latin typeface="Book Antiqua" pitchFamily="18" charset="0"/>
              <a:ea typeface="ＭＳ Ｐゴシック" pitchFamily="-108" charset="-128"/>
            </a:endParaRPr>
          </a:p>
          <a:p>
            <a:pPr algn="ctr" eaLnBrk="0" fontAlgn="base" hangingPunct="0">
              <a:lnSpc>
                <a:spcPct val="80000"/>
              </a:lnSpc>
              <a:spcBef>
                <a:spcPct val="0"/>
              </a:spcBef>
              <a:spcAft>
                <a:spcPct val="0"/>
              </a:spcAft>
            </a:pPr>
            <a:r>
              <a:rPr lang="en-US" sz="800" b="1" dirty="0" smtClean="0">
                <a:solidFill>
                  <a:srgbClr val="000000"/>
                </a:solidFill>
                <a:latin typeface="Book Antiqua" pitchFamily="18" charset="0"/>
                <a:ea typeface="ＭＳ Ｐゴシック" pitchFamily="-108" charset="-128"/>
              </a:rPr>
              <a:t>FNMOC/ </a:t>
            </a:r>
            <a:r>
              <a:rPr lang="en-US" sz="600" b="1" dirty="0" smtClean="0">
                <a:solidFill>
                  <a:srgbClr val="000000"/>
                </a:solidFill>
                <a:latin typeface="Book Antiqua" pitchFamily="18" charset="0"/>
                <a:ea typeface="ＭＳ Ｐゴシック" pitchFamily="-108" charset="-128"/>
              </a:rPr>
              <a:t>NAVOCEANO</a:t>
            </a:r>
            <a:r>
              <a:rPr lang="en-US" sz="800" b="1" dirty="0" smtClean="0">
                <a:solidFill>
                  <a:srgbClr val="000000"/>
                </a:solidFill>
                <a:latin typeface="Book Antiqua" pitchFamily="18" charset="0"/>
                <a:ea typeface="ＭＳ Ｐゴシック" pitchFamily="-108" charset="-128"/>
              </a:rPr>
              <a:t> </a:t>
            </a:r>
            <a:endParaRPr lang="en-US" sz="800" b="1" dirty="0">
              <a:solidFill>
                <a:srgbClr val="000000"/>
              </a:solidFill>
              <a:latin typeface="Book Antiqua" pitchFamily="18" charset="0"/>
              <a:ea typeface="ＭＳ Ｐゴシック" pitchFamily="-108" charset="-128"/>
            </a:endParaRPr>
          </a:p>
        </p:txBody>
      </p:sp>
      <p:pic>
        <p:nvPicPr>
          <p:cNvPr id="115" name="Picture 6" descr="AFWA"/>
          <p:cNvPicPr>
            <a:picLocks noChangeAspect="1" noChangeArrowheads="1"/>
          </p:cNvPicPr>
          <p:nvPr/>
        </p:nvPicPr>
        <p:blipFill>
          <a:blip r:embed="rId11" cstate="print"/>
          <a:srcRect/>
          <a:stretch>
            <a:fillRect/>
          </a:stretch>
        </p:blipFill>
        <p:spPr bwMode="auto">
          <a:xfrm>
            <a:off x="8517901" y="5784980"/>
            <a:ext cx="561192" cy="410548"/>
          </a:xfrm>
          <a:prstGeom prst="rect">
            <a:avLst/>
          </a:prstGeom>
          <a:noFill/>
          <a:ln>
            <a:solidFill>
              <a:schemeClr val="accent1"/>
            </a:solidFill>
          </a:ln>
        </p:spPr>
      </p:pic>
      <p:sp>
        <p:nvSpPr>
          <p:cNvPr id="119" name="Text Box 19"/>
          <p:cNvSpPr txBox="1">
            <a:spLocks noChangeArrowheads="1"/>
          </p:cNvSpPr>
          <p:nvPr/>
        </p:nvSpPr>
        <p:spPr bwMode="gray">
          <a:xfrm>
            <a:off x="8556849" y="3244967"/>
            <a:ext cx="587151" cy="302675"/>
          </a:xfrm>
          <a:prstGeom prst="rect">
            <a:avLst/>
          </a:prstGeom>
          <a:noFill/>
          <a:ln w="12700">
            <a:noFill/>
            <a:miter lim="800000"/>
            <a:headEnd/>
            <a:tailEnd/>
          </a:ln>
        </p:spPr>
        <p:txBody>
          <a:bodyPr wrap="square" lIns="101882" tIns="50941" rIns="101882" bIns="50941">
            <a:spAutoFit/>
          </a:bodyPr>
          <a:lstStyle/>
          <a:p>
            <a:pPr algn="ctr" eaLnBrk="0" fontAlgn="base" hangingPunct="0">
              <a:lnSpc>
                <a:spcPct val="80000"/>
              </a:lnSpc>
              <a:spcBef>
                <a:spcPct val="0"/>
              </a:spcBef>
              <a:spcAft>
                <a:spcPct val="0"/>
              </a:spcAft>
            </a:pPr>
            <a:r>
              <a:rPr lang="en-US" sz="800" b="1" dirty="0" smtClean="0">
                <a:solidFill>
                  <a:srgbClr val="000000"/>
                </a:solidFill>
                <a:latin typeface="Book Antiqua" pitchFamily="18" charset="0"/>
                <a:ea typeface="ＭＳ Ｐゴシック" pitchFamily="-108" charset="-128"/>
              </a:rPr>
              <a:t>NOAA (NWS)</a:t>
            </a:r>
            <a:endParaRPr lang="en-US" sz="800" b="1" dirty="0">
              <a:solidFill>
                <a:srgbClr val="000000"/>
              </a:solidFill>
              <a:latin typeface="Book Antiqua" pitchFamily="18" charset="0"/>
              <a:ea typeface="ＭＳ Ｐゴシック" pitchFamily="-108" charset="-128"/>
            </a:endParaRPr>
          </a:p>
        </p:txBody>
      </p:sp>
      <p:pic>
        <p:nvPicPr>
          <p:cNvPr id="120" name="Picture 6" descr="AFWA"/>
          <p:cNvPicPr>
            <a:picLocks noChangeAspect="1" noChangeArrowheads="1"/>
          </p:cNvPicPr>
          <p:nvPr/>
        </p:nvPicPr>
        <p:blipFill>
          <a:blip r:embed="rId11" cstate="print"/>
          <a:srcRect/>
          <a:stretch>
            <a:fillRect/>
          </a:stretch>
        </p:blipFill>
        <p:spPr bwMode="auto">
          <a:xfrm>
            <a:off x="8540178" y="4404879"/>
            <a:ext cx="533285" cy="399964"/>
          </a:xfrm>
          <a:prstGeom prst="rect">
            <a:avLst/>
          </a:prstGeom>
          <a:noFill/>
          <a:ln>
            <a:solidFill>
              <a:schemeClr val="accent1"/>
            </a:solidFill>
          </a:ln>
        </p:spPr>
      </p:pic>
      <p:sp>
        <p:nvSpPr>
          <p:cNvPr id="121" name="Line 146"/>
          <p:cNvSpPr>
            <a:spLocks noChangeShapeType="1"/>
          </p:cNvSpPr>
          <p:nvPr/>
        </p:nvSpPr>
        <p:spPr bwMode="auto">
          <a:xfrm flipH="1" flipV="1">
            <a:off x="1908175" y="3940175"/>
            <a:ext cx="0" cy="1038224"/>
          </a:xfrm>
          <a:prstGeom prst="line">
            <a:avLst/>
          </a:prstGeom>
          <a:noFill/>
          <a:ln w="28575">
            <a:solidFill>
              <a:srgbClr val="FDFF01"/>
            </a:solidFill>
            <a:round/>
            <a:headEnd type="none" w="med" len="med"/>
            <a:tailEnd type="non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122" name="TextBox 121"/>
          <p:cNvSpPr txBox="1"/>
          <p:nvPr/>
        </p:nvSpPr>
        <p:spPr>
          <a:xfrm>
            <a:off x="1542880" y="5764484"/>
            <a:ext cx="1866993" cy="369332"/>
          </a:xfrm>
          <a:prstGeom prst="rect">
            <a:avLst/>
          </a:prstGeom>
          <a:noFill/>
        </p:spPr>
        <p:txBody>
          <a:bodyPr wrap="none" rtlCol="0">
            <a:spAutoFit/>
          </a:bodyPr>
          <a:lstStyle/>
          <a:p>
            <a:pPr algn="ctr" eaLnBrk="0" fontAlgn="base" hangingPunct="0">
              <a:spcBef>
                <a:spcPct val="0"/>
              </a:spcBef>
              <a:spcAft>
                <a:spcPct val="0"/>
              </a:spcAft>
            </a:pPr>
            <a:r>
              <a:rPr lang="en-US" b="1" dirty="0" smtClean="0">
                <a:solidFill>
                  <a:srgbClr val="000000"/>
                </a:solidFill>
                <a:ea typeface="ＭＳ Ｐゴシック" pitchFamily="-108" charset="-128"/>
              </a:rPr>
              <a:t>Ground </a:t>
            </a:r>
            <a:r>
              <a:rPr lang="en-US" b="1" dirty="0">
                <a:solidFill>
                  <a:srgbClr val="000000"/>
                </a:solidFill>
                <a:ea typeface="ＭＳ Ｐゴシック" pitchFamily="-108" charset="-128"/>
              </a:rPr>
              <a:t>Segment </a:t>
            </a:r>
          </a:p>
        </p:txBody>
      </p:sp>
      <p:sp>
        <p:nvSpPr>
          <p:cNvPr id="124" name="Rectangle 123"/>
          <p:cNvSpPr/>
          <p:nvPr/>
        </p:nvSpPr>
        <p:spPr bwMode="auto">
          <a:xfrm>
            <a:off x="1568450" y="3116703"/>
            <a:ext cx="6837217" cy="3023780"/>
          </a:xfrm>
          <a:prstGeom prst="rect">
            <a:avLst/>
          </a:prstGeom>
          <a:noFill/>
          <a:ln w="2857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ＭＳ Ｐゴシック" pitchFamily="-108" charset="-128"/>
            </a:endParaRPr>
          </a:p>
        </p:txBody>
      </p:sp>
      <p:pic>
        <p:nvPicPr>
          <p:cNvPr id="12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1426" y="3459686"/>
            <a:ext cx="413414" cy="31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 name="Rectangle 124"/>
          <p:cNvSpPr>
            <a:spLocks noChangeArrowheads="1"/>
          </p:cNvSpPr>
          <p:nvPr/>
        </p:nvSpPr>
        <p:spPr bwMode="auto">
          <a:xfrm>
            <a:off x="7285330" y="5223481"/>
            <a:ext cx="674668" cy="391902"/>
          </a:xfrm>
          <a:prstGeom prst="rect">
            <a:avLst/>
          </a:prstGeom>
          <a:solidFill>
            <a:srgbClr val="ECF7F8"/>
          </a:solidFill>
          <a:ln w="12700">
            <a:solidFill>
              <a:srgbClr val="B44900"/>
            </a:solidFill>
            <a:miter lim="800000"/>
            <a:headEnd/>
            <a:tailEnd/>
          </a:ln>
        </p:spPr>
        <p:txBody>
          <a:bodyPr wrap="square" anchor="ctr">
            <a:prstTxWarp prst="textNoShape">
              <a:avLst/>
            </a:prstTxWarp>
            <a:spAutoFit/>
          </a:bodyPr>
          <a:lstStyle/>
          <a:p>
            <a:pPr algn="ctr" eaLnBrk="0" fontAlgn="base" hangingPunct="0">
              <a:lnSpc>
                <a:spcPct val="80000"/>
              </a:lnSpc>
              <a:spcBef>
                <a:spcPct val="0"/>
              </a:spcBef>
              <a:spcAft>
                <a:spcPct val="0"/>
              </a:spcAft>
            </a:pPr>
            <a:r>
              <a:rPr lang="en-US" sz="800" b="1" dirty="0">
                <a:solidFill>
                  <a:srgbClr val="000000"/>
                </a:solidFill>
                <a:latin typeface="Book Antiqua" pitchFamily="18" charset="0"/>
                <a:ea typeface="ＭＳ Ｐゴシック" pitchFamily="-108" charset="-128"/>
              </a:rPr>
              <a:t>Ancillary Data Relay</a:t>
            </a:r>
          </a:p>
        </p:txBody>
      </p:sp>
      <p:cxnSp>
        <p:nvCxnSpPr>
          <p:cNvPr id="127" name="Straight Arrow Connector 126"/>
          <p:cNvCxnSpPr>
            <a:stCxn id="75" idx="2"/>
            <a:endCxn id="77" idx="0"/>
          </p:cNvCxnSpPr>
          <p:nvPr/>
        </p:nvCxnSpPr>
        <p:spPr bwMode="auto">
          <a:xfrm flipH="1">
            <a:off x="7616327" y="3882384"/>
            <a:ext cx="7254" cy="240543"/>
          </a:xfrm>
          <a:prstGeom prst="straightConnector1">
            <a:avLst/>
          </a:prstGeom>
          <a:solidFill>
            <a:schemeClr val="accent1"/>
          </a:solidFill>
          <a:ln w="31750" cap="flat" cmpd="sng" algn="ctr">
            <a:solidFill>
              <a:srgbClr val="FFFF00"/>
            </a:solidFill>
            <a:prstDash val="solid"/>
            <a:round/>
            <a:headEnd type="none" w="med" len="med"/>
            <a:tailEnd type="triangle"/>
          </a:ln>
          <a:effectLst>
            <a:outerShdw blurRad="50800" dist="12700" dir="5400000" algn="ctr" rotWithShape="0">
              <a:schemeClr val="tx1"/>
            </a:outerShdw>
          </a:effectLst>
        </p:spPr>
      </p:cxnSp>
      <p:cxnSp>
        <p:nvCxnSpPr>
          <p:cNvPr id="128" name="Straight Arrow Connector 127"/>
          <p:cNvCxnSpPr>
            <a:stCxn id="77" idx="2"/>
            <a:endCxn id="76" idx="0"/>
          </p:cNvCxnSpPr>
          <p:nvPr/>
        </p:nvCxnSpPr>
        <p:spPr bwMode="auto">
          <a:xfrm>
            <a:off x="7616327" y="4416341"/>
            <a:ext cx="728" cy="208436"/>
          </a:xfrm>
          <a:prstGeom prst="straightConnector1">
            <a:avLst/>
          </a:prstGeom>
          <a:solidFill>
            <a:schemeClr val="accent1"/>
          </a:solidFill>
          <a:ln w="31750" cap="flat" cmpd="sng" algn="ctr">
            <a:solidFill>
              <a:srgbClr val="FFFF00"/>
            </a:solidFill>
            <a:prstDash val="solid"/>
            <a:round/>
            <a:headEnd type="none" w="med" len="med"/>
            <a:tailEnd type="triangle"/>
          </a:ln>
          <a:effectLst>
            <a:outerShdw blurRad="50800" dist="12700" dir="5400000" algn="ctr" rotWithShape="0">
              <a:schemeClr val="tx1"/>
            </a:outerShdw>
          </a:effectLst>
        </p:spPr>
      </p:cxnSp>
      <p:cxnSp>
        <p:nvCxnSpPr>
          <p:cNvPr id="129" name="Straight Arrow Connector 164"/>
          <p:cNvCxnSpPr>
            <a:stCxn id="126" idx="1"/>
            <a:endCxn id="77" idx="1"/>
          </p:cNvCxnSpPr>
          <p:nvPr/>
        </p:nvCxnSpPr>
        <p:spPr bwMode="auto">
          <a:xfrm rot="10800000">
            <a:off x="7228480" y="4269634"/>
            <a:ext cx="56851" cy="1149798"/>
          </a:xfrm>
          <a:prstGeom prst="bentConnector3">
            <a:avLst>
              <a:gd name="adj1" fmla="val 412747"/>
            </a:avLst>
          </a:prstGeom>
          <a:solidFill>
            <a:schemeClr val="accent1"/>
          </a:solidFill>
          <a:ln w="12700" cap="flat" cmpd="sng" algn="ctr">
            <a:solidFill>
              <a:schemeClr val="tx1"/>
            </a:solidFill>
            <a:prstDash val="solid"/>
            <a:round/>
            <a:headEnd type="none" w="med" len="med"/>
            <a:tailEnd type="arrow"/>
          </a:ln>
          <a:effectLst/>
        </p:spPr>
      </p:cxnSp>
      <p:cxnSp>
        <p:nvCxnSpPr>
          <p:cNvPr id="131" name="Elbow Connector 188"/>
          <p:cNvCxnSpPr>
            <a:stCxn id="120" idx="1"/>
            <a:endCxn id="88" idx="1"/>
          </p:cNvCxnSpPr>
          <p:nvPr/>
        </p:nvCxnSpPr>
        <p:spPr bwMode="auto">
          <a:xfrm rot="10800000">
            <a:off x="8534400" y="3708541"/>
            <a:ext cx="5778" cy="896320"/>
          </a:xfrm>
          <a:prstGeom prst="bentConnector3">
            <a:avLst>
              <a:gd name="adj1" fmla="val 4759190"/>
            </a:avLst>
          </a:prstGeom>
          <a:solidFill>
            <a:schemeClr val="accent1"/>
          </a:solidFill>
          <a:ln w="31750" cap="flat" cmpd="sng" algn="ctr">
            <a:solidFill>
              <a:srgbClr val="FFFF00"/>
            </a:solidFill>
            <a:prstDash val="solid"/>
            <a:round/>
            <a:headEnd type="triangle" w="med" len="med"/>
            <a:tailEnd type="triangle"/>
          </a:ln>
          <a:effectLst>
            <a:outerShdw blurRad="50800" dist="12700" dir="5400000" algn="ctr" rotWithShape="0">
              <a:schemeClr val="tx1"/>
            </a:outerShdw>
          </a:effectLst>
        </p:spPr>
      </p:cxnSp>
      <p:cxnSp>
        <p:nvCxnSpPr>
          <p:cNvPr id="132" name="Shape 191"/>
          <p:cNvCxnSpPr>
            <a:stCxn id="75" idx="3"/>
            <a:endCxn id="76" idx="3"/>
          </p:cNvCxnSpPr>
          <p:nvPr/>
        </p:nvCxnSpPr>
        <p:spPr bwMode="auto">
          <a:xfrm>
            <a:off x="7891418" y="3784922"/>
            <a:ext cx="106868" cy="986562"/>
          </a:xfrm>
          <a:prstGeom prst="bentConnector3">
            <a:avLst>
              <a:gd name="adj1" fmla="val 233693"/>
            </a:avLst>
          </a:prstGeom>
          <a:solidFill>
            <a:schemeClr val="accent1"/>
          </a:solidFill>
          <a:ln w="31750" cap="flat" cmpd="sng" algn="ctr">
            <a:solidFill>
              <a:srgbClr val="FFFF00"/>
            </a:solidFill>
            <a:prstDash val="solid"/>
            <a:round/>
            <a:headEnd type="none" w="med" len="med"/>
            <a:tailEnd type="triangle"/>
          </a:ln>
          <a:effectLst>
            <a:outerShdw blurRad="50800" dist="12700" dir="5400000" algn="ctr" rotWithShape="0">
              <a:schemeClr val="tx1"/>
            </a:outerShdw>
          </a:effectLst>
        </p:spPr>
      </p:cxnSp>
      <p:cxnSp>
        <p:nvCxnSpPr>
          <p:cNvPr id="133" name="Shape 132"/>
          <p:cNvCxnSpPr>
            <a:stCxn id="148" idx="1"/>
            <a:endCxn id="75" idx="1"/>
          </p:cNvCxnSpPr>
          <p:nvPr/>
        </p:nvCxnSpPr>
        <p:spPr bwMode="auto">
          <a:xfrm>
            <a:off x="5665779" y="3776898"/>
            <a:ext cx="1689965" cy="8024"/>
          </a:xfrm>
          <a:prstGeom prst="straightConnector1">
            <a:avLst/>
          </a:prstGeom>
          <a:solidFill>
            <a:schemeClr val="accent1"/>
          </a:solidFill>
          <a:ln w="31750" cap="flat" cmpd="sng" algn="ctr">
            <a:solidFill>
              <a:srgbClr val="FFFF00"/>
            </a:solidFill>
            <a:prstDash val="solid"/>
            <a:round/>
            <a:headEnd type="none" w="med" len="med"/>
            <a:tailEnd type="triangle"/>
          </a:ln>
          <a:effectLst>
            <a:outerShdw blurRad="50800" dist="12700" dir="5400000" algn="ctr" rotWithShape="0">
              <a:schemeClr val="tx1"/>
            </a:outerShdw>
          </a:effectLst>
        </p:spPr>
      </p:cxnSp>
      <p:cxnSp>
        <p:nvCxnSpPr>
          <p:cNvPr id="135" name="Elbow Connector 134"/>
          <p:cNvCxnSpPr>
            <a:stCxn id="126" idx="2"/>
            <a:endCxn id="55" idx="2"/>
          </p:cNvCxnSpPr>
          <p:nvPr/>
        </p:nvCxnSpPr>
        <p:spPr bwMode="auto">
          <a:xfrm rot="5400000" flipH="1">
            <a:off x="6876638" y="4869357"/>
            <a:ext cx="236058" cy="1255995"/>
          </a:xfrm>
          <a:prstGeom prst="bentConnector3">
            <a:avLst>
              <a:gd name="adj1" fmla="val -44835"/>
            </a:avLst>
          </a:prstGeom>
          <a:solidFill>
            <a:schemeClr val="accent1"/>
          </a:solidFill>
          <a:ln w="12700" cap="flat" cmpd="sng" algn="ctr">
            <a:solidFill>
              <a:schemeClr val="tx1"/>
            </a:solidFill>
            <a:prstDash val="solid"/>
            <a:round/>
            <a:headEnd type="none" w="med" len="med"/>
            <a:tailEnd type="arrow"/>
          </a:ln>
          <a:effectLst/>
        </p:spPr>
      </p:cxnSp>
      <p:cxnSp>
        <p:nvCxnSpPr>
          <p:cNvPr id="136" name="Elbow Connector 135"/>
          <p:cNvCxnSpPr>
            <a:stCxn id="126" idx="2"/>
            <a:endCxn id="36" idx="2"/>
          </p:cNvCxnSpPr>
          <p:nvPr/>
        </p:nvCxnSpPr>
        <p:spPr bwMode="auto">
          <a:xfrm rot="5400000" flipH="1">
            <a:off x="6283447" y="4276167"/>
            <a:ext cx="293207" cy="2385227"/>
          </a:xfrm>
          <a:prstGeom prst="bentConnector3">
            <a:avLst>
              <a:gd name="adj1" fmla="val -54864"/>
            </a:avLst>
          </a:prstGeom>
          <a:solidFill>
            <a:schemeClr val="accent1"/>
          </a:solidFill>
          <a:ln w="12700" cap="flat" cmpd="sng" algn="ctr">
            <a:solidFill>
              <a:schemeClr val="tx1"/>
            </a:solidFill>
            <a:prstDash val="solid"/>
            <a:round/>
            <a:headEnd type="none" w="med" len="med"/>
            <a:tailEnd type="arrow"/>
          </a:ln>
          <a:effectLst/>
        </p:spPr>
      </p:cxnSp>
      <p:cxnSp>
        <p:nvCxnSpPr>
          <p:cNvPr id="138" name="Shape 147"/>
          <p:cNvCxnSpPr/>
          <p:nvPr/>
        </p:nvCxnSpPr>
        <p:spPr bwMode="auto">
          <a:xfrm flipV="1">
            <a:off x="5261667" y="1855464"/>
            <a:ext cx="1657671" cy="2102860"/>
          </a:xfrm>
          <a:prstGeom prst="straightConnector1">
            <a:avLst/>
          </a:prstGeom>
          <a:solidFill>
            <a:schemeClr val="accent1"/>
          </a:solidFill>
          <a:ln w="31750" cap="flat" cmpd="sng" algn="ctr">
            <a:solidFill>
              <a:srgbClr val="FFFF00"/>
            </a:solidFill>
            <a:prstDash val="solid"/>
            <a:round/>
            <a:headEnd type="none" w="med" len="med"/>
            <a:tailEnd type="triangle"/>
          </a:ln>
          <a:effectLst>
            <a:outerShdw blurRad="50800" dist="12700" dir="5400000" algn="ctr" rotWithShape="0">
              <a:schemeClr val="tx1"/>
            </a:outerShdw>
          </a:effectLst>
        </p:spPr>
      </p:cxnSp>
      <p:sp>
        <p:nvSpPr>
          <p:cNvPr id="139" name="Text Box 77"/>
          <p:cNvSpPr txBox="1">
            <a:spLocks noChangeArrowheads="1"/>
          </p:cNvSpPr>
          <p:nvPr/>
        </p:nvSpPr>
        <p:spPr bwMode="gray">
          <a:xfrm>
            <a:off x="4862729" y="6334792"/>
            <a:ext cx="1098627" cy="241376"/>
          </a:xfrm>
          <a:prstGeom prst="rect">
            <a:avLst/>
          </a:prstGeom>
          <a:noFill/>
          <a:ln w="12700">
            <a:noFill/>
            <a:miter lim="800000"/>
            <a:headEnd/>
            <a:tailEnd/>
          </a:ln>
        </p:spPr>
        <p:txBody>
          <a:bodyPr wrap="none" lIns="101882" tIns="50941" rIns="101882" bIns="50941">
            <a:prstTxWarp prst="textNoShape">
              <a:avLst/>
            </a:prstTxWarp>
            <a:spAutoFit/>
          </a:bodyPr>
          <a:lstStyle/>
          <a:p>
            <a:pPr algn="ctr" eaLnBrk="0" fontAlgn="base" hangingPunct="0">
              <a:lnSpc>
                <a:spcPct val="90000"/>
              </a:lnSpc>
              <a:spcBef>
                <a:spcPct val="0"/>
              </a:spcBef>
              <a:spcAft>
                <a:spcPct val="0"/>
              </a:spcAft>
            </a:pPr>
            <a:r>
              <a:rPr lang="en-US" sz="1000" b="1" dirty="0">
                <a:solidFill>
                  <a:srgbClr val="000000"/>
                </a:solidFill>
                <a:latin typeface="Book Antiqua" pitchFamily="18" charset="0"/>
                <a:ea typeface="ＭＳ Ｐゴシック" pitchFamily="-108" charset="-128"/>
              </a:rPr>
              <a:t> Ancillary Data</a:t>
            </a:r>
          </a:p>
        </p:txBody>
      </p:sp>
      <p:cxnSp>
        <p:nvCxnSpPr>
          <p:cNvPr id="140" name="Straight Arrow Connector 164"/>
          <p:cNvCxnSpPr/>
          <p:nvPr/>
        </p:nvCxnSpPr>
        <p:spPr bwMode="auto">
          <a:xfrm rot="10800000">
            <a:off x="4992119" y="6646507"/>
            <a:ext cx="867506" cy="1"/>
          </a:xfrm>
          <a:prstGeom prst="bentConnector3">
            <a:avLst>
              <a:gd name="adj1" fmla="val 50000"/>
            </a:avLst>
          </a:prstGeom>
          <a:solidFill>
            <a:schemeClr val="accent1"/>
          </a:solidFill>
          <a:ln w="12700" cap="flat" cmpd="sng" algn="ctr">
            <a:solidFill>
              <a:schemeClr val="tx1"/>
            </a:solidFill>
            <a:prstDash val="solid"/>
            <a:round/>
            <a:headEnd type="arrow" w="med" len="med"/>
            <a:tailEnd type="arrow"/>
          </a:ln>
          <a:effectLst/>
        </p:spPr>
      </p:cxnSp>
      <p:cxnSp>
        <p:nvCxnSpPr>
          <p:cNvPr id="141" name="Elbow Connector 188"/>
          <p:cNvCxnSpPr>
            <a:stCxn id="76" idx="2"/>
          </p:cNvCxnSpPr>
          <p:nvPr/>
        </p:nvCxnSpPr>
        <p:spPr bwMode="auto">
          <a:xfrm rot="5400000" flipH="1" flipV="1">
            <a:off x="6404031" y="3054523"/>
            <a:ext cx="3076691" cy="650645"/>
          </a:xfrm>
          <a:prstGeom prst="bentConnector3">
            <a:avLst>
              <a:gd name="adj1" fmla="val -4714"/>
            </a:avLst>
          </a:prstGeom>
          <a:solidFill>
            <a:schemeClr val="accent1"/>
          </a:solidFill>
          <a:ln w="31750" cap="flat" cmpd="sng" algn="ctr">
            <a:solidFill>
              <a:srgbClr val="FFFF00"/>
            </a:solidFill>
            <a:prstDash val="solid"/>
            <a:round/>
            <a:headEnd type="none" w="med" len="med"/>
            <a:tailEnd type="triangle"/>
          </a:ln>
          <a:effectLst>
            <a:outerShdw blurRad="50800" dist="12700" dir="5400000" algn="ctr" rotWithShape="0">
              <a:schemeClr val="tx1"/>
            </a:outerShdw>
          </a:effectLst>
        </p:spPr>
      </p:cxnSp>
      <p:sp>
        <p:nvSpPr>
          <p:cNvPr id="144" name="Rectangle 4"/>
          <p:cNvSpPr>
            <a:spLocks noChangeArrowheads="1"/>
          </p:cNvSpPr>
          <p:nvPr/>
        </p:nvSpPr>
        <p:spPr bwMode="auto">
          <a:xfrm>
            <a:off x="6222261" y="1225550"/>
            <a:ext cx="914400" cy="609599"/>
          </a:xfrm>
          <a:prstGeom prst="rect">
            <a:avLst/>
          </a:prstGeom>
          <a:solidFill>
            <a:schemeClr val="accent3">
              <a:lumMod val="50000"/>
            </a:schemeClr>
          </a:solidFill>
          <a:ln w="28575">
            <a:solidFill>
              <a:srgbClr val="FF6600"/>
            </a:solidFill>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143" name="Text Box 8"/>
          <p:cNvSpPr txBox="1">
            <a:spLocks noChangeArrowheads="1"/>
          </p:cNvSpPr>
          <p:nvPr/>
        </p:nvSpPr>
        <p:spPr bwMode="gray">
          <a:xfrm>
            <a:off x="6255249" y="1250949"/>
            <a:ext cx="914400" cy="552231"/>
          </a:xfrm>
          <a:prstGeom prst="rect">
            <a:avLst/>
          </a:prstGeom>
          <a:noFill/>
          <a:ln w="12700">
            <a:noFill/>
            <a:miter lim="800000"/>
            <a:headEnd/>
            <a:tailEnd/>
          </a:ln>
          <a:effectLst>
            <a:outerShdw blurRad="63500" dist="17961" dir="2700000" algn="ctr" rotWithShape="0">
              <a:srgbClr val="0B0B38">
                <a:alpha val="74998"/>
              </a:srgbClr>
            </a:outerShdw>
          </a:effectLst>
        </p:spPr>
        <p:txBody>
          <a:bodyPr wrap="square" lIns="101882" tIns="50941" rIns="101882" bIns="50941">
            <a:spAutoFit/>
          </a:bodyPr>
          <a:lstStyle/>
          <a:p>
            <a:pPr algn="ctr" eaLnBrk="0" fontAlgn="base" hangingPunct="0">
              <a:lnSpc>
                <a:spcPct val="80000"/>
              </a:lnSpc>
              <a:spcBef>
                <a:spcPct val="0"/>
              </a:spcBef>
              <a:spcAft>
                <a:spcPct val="0"/>
              </a:spcAft>
              <a:defRPr/>
            </a:pPr>
            <a:r>
              <a:rPr lang="en-US" sz="1200" b="1" dirty="0" smtClean="0">
                <a:solidFill>
                  <a:srgbClr val="FFCAB7"/>
                </a:solidFill>
                <a:latin typeface="Book Antiqua" pitchFamily="-109" charset="0"/>
                <a:ea typeface="ヒラギノ角ゴ Pro W3" pitchFamily="-105" charset="-128"/>
                <a:cs typeface="ヒラギノ角ゴ Pro W3" pitchFamily="-105" charset="-128"/>
              </a:rPr>
              <a:t>Science Data Segment</a:t>
            </a:r>
            <a:endParaRPr lang="en-US" sz="1200" b="1" dirty="0">
              <a:solidFill>
                <a:srgbClr val="FFCAB7"/>
              </a:solidFill>
              <a:latin typeface="Book Antiqua" pitchFamily="-109" charset="0"/>
              <a:ea typeface="ヒラギノ角ゴ Pro W3" pitchFamily="-105" charset="-128"/>
              <a:cs typeface="ヒラギノ角ゴ Pro W3" pitchFamily="-105" charset="-128"/>
            </a:endParaRPr>
          </a:p>
        </p:txBody>
      </p:sp>
      <p:sp>
        <p:nvSpPr>
          <p:cNvPr id="145" name="Rectangle 4"/>
          <p:cNvSpPr>
            <a:spLocks noChangeArrowheads="1"/>
          </p:cNvSpPr>
          <p:nvPr/>
        </p:nvSpPr>
        <p:spPr bwMode="auto">
          <a:xfrm>
            <a:off x="7323447" y="1228552"/>
            <a:ext cx="988703" cy="609599"/>
          </a:xfrm>
          <a:prstGeom prst="rect">
            <a:avLst/>
          </a:prstGeom>
          <a:solidFill>
            <a:schemeClr val="accent3">
              <a:lumMod val="50000"/>
            </a:schemeClr>
          </a:solidFill>
          <a:ln w="28575">
            <a:solidFill>
              <a:srgbClr val="0B52FC"/>
            </a:solidFill>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146" name="Text Box 8"/>
          <p:cNvSpPr txBox="1">
            <a:spLocks noChangeArrowheads="1"/>
          </p:cNvSpPr>
          <p:nvPr/>
        </p:nvSpPr>
        <p:spPr bwMode="gray">
          <a:xfrm>
            <a:off x="7333862" y="1332142"/>
            <a:ext cx="1006149" cy="373720"/>
          </a:xfrm>
          <a:prstGeom prst="rect">
            <a:avLst/>
          </a:prstGeom>
          <a:noFill/>
          <a:ln w="12700">
            <a:noFill/>
            <a:miter lim="800000"/>
            <a:headEnd/>
            <a:tailEnd/>
          </a:ln>
          <a:effectLst>
            <a:outerShdw blurRad="63500" dist="17961" dir="2700000" algn="ctr" rotWithShape="0">
              <a:srgbClr val="0B0B38">
                <a:alpha val="74998"/>
              </a:srgbClr>
            </a:outerShdw>
          </a:effectLst>
        </p:spPr>
        <p:txBody>
          <a:bodyPr wrap="square" lIns="101882" tIns="50941" rIns="101882" bIns="50941">
            <a:spAutoFit/>
          </a:bodyPr>
          <a:lstStyle/>
          <a:p>
            <a:pPr algn="ctr" eaLnBrk="0" fontAlgn="base" hangingPunct="0">
              <a:lnSpc>
                <a:spcPct val="80000"/>
              </a:lnSpc>
              <a:spcBef>
                <a:spcPct val="0"/>
              </a:spcBef>
              <a:spcAft>
                <a:spcPct val="0"/>
              </a:spcAft>
              <a:defRPr/>
            </a:pPr>
            <a:r>
              <a:rPr lang="en-US" sz="1100" b="1" dirty="0" smtClean="0">
                <a:solidFill>
                  <a:srgbClr val="CCCCFF"/>
                </a:solidFill>
                <a:latin typeface="Book Antiqua" pitchFamily="-109" charset="0"/>
                <a:ea typeface="ヒラギノ角ゴ Pro W3" pitchFamily="-105" charset="-128"/>
                <a:cs typeface="ヒラギノ角ゴ Pro W3" pitchFamily="-105" charset="-128"/>
              </a:rPr>
              <a:t>CLASS</a:t>
            </a:r>
          </a:p>
          <a:p>
            <a:pPr algn="ctr" eaLnBrk="0" fontAlgn="base" hangingPunct="0">
              <a:lnSpc>
                <a:spcPct val="80000"/>
              </a:lnSpc>
              <a:spcBef>
                <a:spcPct val="0"/>
              </a:spcBef>
              <a:spcAft>
                <a:spcPct val="0"/>
              </a:spcAft>
              <a:defRPr/>
            </a:pPr>
            <a:r>
              <a:rPr lang="en-US" sz="1100" b="1" dirty="0" smtClean="0">
                <a:solidFill>
                  <a:srgbClr val="CCCCFF"/>
                </a:solidFill>
                <a:latin typeface="Book Antiqua" pitchFamily="-109" charset="0"/>
                <a:ea typeface="ヒラギノ角ゴ Pro W3" pitchFamily="-105" charset="-128"/>
                <a:cs typeface="ヒラギノ角ゴ Pro W3" pitchFamily="-105" charset="-128"/>
              </a:rPr>
              <a:t>(Archive)</a:t>
            </a:r>
            <a:endParaRPr lang="en-US" sz="1100" b="1" dirty="0">
              <a:solidFill>
                <a:srgbClr val="CCCCFF"/>
              </a:solidFill>
              <a:latin typeface="Book Antiqua" pitchFamily="-109" charset="0"/>
              <a:ea typeface="ヒラギノ角ゴ Pro W3" pitchFamily="-105" charset="-128"/>
              <a:cs typeface="ヒラギノ角ゴ Pro W3" pitchFamily="-105" charset="-128"/>
            </a:endParaRPr>
          </a:p>
        </p:txBody>
      </p:sp>
      <p:sp>
        <p:nvSpPr>
          <p:cNvPr id="147" name="Rectangle 4"/>
          <p:cNvSpPr>
            <a:spLocks noChangeArrowheads="1"/>
          </p:cNvSpPr>
          <p:nvPr/>
        </p:nvSpPr>
        <p:spPr bwMode="auto">
          <a:xfrm>
            <a:off x="8483600" y="1828800"/>
            <a:ext cx="572729" cy="304800"/>
          </a:xfrm>
          <a:prstGeom prst="rect">
            <a:avLst/>
          </a:prstGeom>
          <a:solidFill>
            <a:schemeClr val="accent3">
              <a:lumMod val="50000"/>
            </a:schemeClr>
          </a:solidFill>
          <a:ln w="28575">
            <a:noFill/>
            <a:miter lim="800000"/>
            <a:headEnd/>
            <a:tailEnd/>
          </a:ln>
        </p:spPr>
        <p:txBody>
          <a:bodyPr wrap="none" anchor="ctr">
            <a:prstTxWarp prst="textNoShape">
              <a:avLst/>
            </a:prstTxWarp>
          </a:bodyPr>
          <a:lstStyle/>
          <a:p>
            <a:pPr algn="ctr" eaLnBrk="0" fontAlgn="base" hangingPunct="0">
              <a:spcBef>
                <a:spcPct val="0"/>
              </a:spcBef>
              <a:spcAft>
                <a:spcPct val="0"/>
              </a:spcAft>
            </a:pPr>
            <a:r>
              <a:rPr lang="en-US" sz="700" dirty="0" smtClean="0">
                <a:solidFill>
                  <a:schemeClr val="bg1"/>
                </a:solidFill>
                <a:ea typeface="ＭＳ Ｐゴシック" pitchFamily="-108" charset="-128"/>
              </a:rPr>
              <a:t>User </a:t>
            </a:r>
          </a:p>
          <a:p>
            <a:pPr algn="ctr" eaLnBrk="0" fontAlgn="base" hangingPunct="0">
              <a:spcBef>
                <a:spcPct val="0"/>
              </a:spcBef>
              <a:spcAft>
                <a:spcPct val="0"/>
              </a:spcAft>
            </a:pPr>
            <a:r>
              <a:rPr lang="en-US" sz="700" dirty="0" smtClean="0">
                <a:solidFill>
                  <a:schemeClr val="bg1"/>
                </a:solidFill>
                <a:ea typeface="ＭＳ Ｐゴシック" pitchFamily="-108" charset="-128"/>
              </a:rPr>
              <a:t>Community</a:t>
            </a:r>
            <a:endParaRPr lang="en-US" sz="700" dirty="0">
              <a:solidFill>
                <a:schemeClr val="bg1"/>
              </a:solidFill>
              <a:ea typeface="ＭＳ Ｐゴシック" pitchFamily="-108" charset="-128"/>
            </a:endParaRPr>
          </a:p>
        </p:txBody>
      </p:sp>
      <p:pic>
        <p:nvPicPr>
          <p:cNvPr id="3" name="Picture 2" descr="Screen Shot 2013-01-30 at 10.39.09 A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83600" y="1295400"/>
            <a:ext cx="578540" cy="463550"/>
          </a:xfrm>
          <a:prstGeom prst="rect">
            <a:avLst/>
          </a:prstGeom>
        </p:spPr>
      </p:pic>
      <p:cxnSp>
        <p:nvCxnSpPr>
          <p:cNvPr id="150" name="Shape 136"/>
          <p:cNvCxnSpPr>
            <a:stCxn id="146" idx="3"/>
            <a:endCxn id="3" idx="1"/>
          </p:cNvCxnSpPr>
          <p:nvPr/>
        </p:nvCxnSpPr>
        <p:spPr bwMode="auto">
          <a:xfrm>
            <a:off x="8340011" y="1519002"/>
            <a:ext cx="143589" cy="8173"/>
          </a:xfrm>
          <a:prstGeom prst="straightConnector1">
            <a:avLst/>
          </a:prstGeom>
          <a:solidFill>
            <a:schemeClr val="accent1"/>
          </a:solidFill>
          <a:ln w="31750" cap="flat" cmpd="sng" algn="ctr">
            <a:solidFill>
              <a:srgbClr val="FFFF00"/>
            </a:solidFill>
            <a:prstDash val="solid"/>
            <a:round/>
            <a:headEnd type="none" w="med" len="med"/>
            <a:tailEnd type="triangle"/>
          </a:ln>
          <a:effectLst>
            <a:outerShdw blurRad="50800" dist="12700" dir="5400000" algn="ctr" rotWithShape="0">
              <a:schemeClr val="tx1"/>
            </a:outerShdw>
          </a:effectLst>
        </p:spPr>
      </p:cxnSp>
      <p:pic>
        <p:nvPicPr>
          <p:cNvPr id="216" name="Picture 5"/>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4479" b="34011" l="75737" r="97304"/>
                    </a14:imgEffect>
                  </a14:imgLayer>
                </a14:imgProps>
              </a:ext>
            </a:extLst>
          </a:blip>
          <a:srcRect l="73041" t="12037" b="63547"/>
          <a:stretch>
            <a:fillRect/>
          </a:stretch>
        </p:blipFill>
        <p:spPr bwMode="auto">
          <a:xfrm>
            <a:off x="1541423" y="1439977"/>
            <a:ext cx="2615252" cy="1626778"/>
          </a:xfrm>
          <a:prstGeom prst="rect">
            <a:avLst/>
          </a:prstGeom>
          <a:noFill/>
          <a:ln w="9525">
            <a:noFill/>
            <a:miter lim="800000"/>
            <a:headEnd/>
            <a:tailEnd/>
          </a:ln>
        </p:spPr>
      </p:pic>
      <p:sp>
        <p:nvSpPr>
          <p:cNvPr id="123" name="Rectangle 122"/>
          <p:cNvSpPr/>
          <p:nvPr/>
        </p:nvSpPr>
        <p:spPr>
          <a:xfrm>
            <a:off x="2511643" y="5588809"/>
            <a:ext cx="2117507" cy="323165"/>
          </a:xfrm>
          <a:prstGeom prst="rect">
            <a:avLst/>
          </a:prstGeom>
        </p:spPr>
        <p:txBody>
          <a:bodyPr wrap="square">
            <a:spAutoFit/>
          </a:bodyPr>
          <a:lstStyle/>
          <a:p>
            <a:pPr algn="ctr" eaLnBrk="0" fontAlgn="base" hangingPunct="0">
              <a:spcBef>
                <a:spcPct val="0"/>
              </a:spcBef>
              <a:spcAft>
                <a:spcPct val="0"/>
              </a:spcAft>
            </a:pPr>
            <a:r>
              <a:rPr lang="en-US" sz="1500" b="1" dirty="0">
                <a:solidFill>
                  <a:srgbClr val="000000"/>
                </a:solidFill>
                <a:ea typeface="ＭＳ Ｐゴシック" pitchFamily="-108" charset="-128"/>
              </a:rPr>
              <a:t>JPSS </a:t>
            </a:r>
            <a:r>
              <a:rPr lang="en-US" sz="1500" b="1" dirty="0" smtClean="0">
                <a:solidFill>
                  <a:srgbClr val="000000"/>
                </a:solidFill>
                <a:ea typeface="ＭＳ Ｐゴシック" pitchFamily="-108" charset="-128"/>
              </a:rPr>
              <a:t> Ground  System</a:t>
            </a:r>
            <a:endParaRPr lang="en-US" sz="1500" b="1" dirty="0">
              <a:solidFill>
                <a:srgbClr val="000000"/>
              </a:solidFill>
              <a:ea typeface="ＭＳ Ｐゴシック" pitchFamily="-108" charset="-128"/>
            </a:endParaRPr>
          </a:p>
        </p:txBody>
      </p:sp>
      <p:sp>
        <p:nvSpPr>
          <p:cNvPr id="10" name="Rectangle 6"/>
          <p:cNvSpPr>
            <a:spLocks noChangeArrowheads="1"/>
          </p:cNvSpPr>
          <p:nvPr/>
        </p:nvSpPr>
        <p:spPr bwMode="auto">
          <a:xfrm>
            <a:off x="1629315" y="1495683"/>
            <a:ext cx="2556768" cy="1445548"/>
          </a:xfrm>
          <a:prstGeom prst="rect">
            <a:avLst/>
          </a:prstGeom>
          <a:noFill/>
          <a:ln w="9525">
            <a:solidFill>
              <a:srgbClr val="B5BDFF"/>
            </a:solidFill>
            <a:prstDash val="dash"/>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1400" b="1" dirty="0">
              <a:solidFill>
                <a:srgbClr val="000000"/>
              </a:solidFill>
              <a:latin typeface="Book Antiqua" pitchFamily="18" charset="0"/>
              <a:ea typeface="ＭＳ Ｐゴシック" pitchFamily="-108" charset="-128"/>
            </a:endParaRPr>
          </a:p>
        </p:txBody>
      </p:sp>
      <p:sp>
        <p:nvSpPr>
          <p:cNvPr id="9" name="Text Box 5"/>
          <p:cNvSpPr txBox="1">
            <a:spLocks noChangeArrowheads="1"/>
          </p:cNvSpPr>
          <p:nvPr/>
        </p:nvSpPr>
        <p:spPr bwMode="gray">
          <a:xfrm>
            <a:off x="1633304" y="1544201"/>
            <a:ext cx="603530" cy="243941"/>
          </a:xfrm>
          <a:prstGeom prst="rect">
            <a:avLst/>
          </a:prstGeom>
          <a:noFill/>
          <a:ln w="12700">
            <a:noFill/>
            <a:miter lim="800000"/>
            <a:headEnd/>
            <a:tailEnd/>
          </a:ln>
          <a:effectLst>
            <a:outerShdw blurRad="63500" dist="17961" dir="2700000" algn="ctr" rotWithShape="0">
              <a:srgbClr val="0B0B38">
                <a:alpha val="74998"/>
              </a:srgbClr>
            </a:outerShdw>
          </a:effectLst>
        </p:spPr>
        <p:txBody>
          <a:bodyPr wrap="none" lIns="101882" tIns="50941" rIns="101882" bIns="50941">
            <a:spAutoFit/>
          </a:bodyPr>
          <a:lstStyle/>
          <a:p>
            <a:pPr algn="r" eaLnBrk="0" fontAlgn="base" hangingPunct="0">
              <a:lnSpc>
                <a:spcPct val="80000"/>
              </a:lnSpc>
              <a:spcBef>
                <a:spcPct val="0"/>
              </a:spcBef>
              <a:spcAft>
                <a:spcPct val="0"/>
              </a:spcAft>
              <a:defRPr/>
            </a:pPr>
            <a:r>
              <a:rPr lang="en-US" sz="1100" dirty="0">
                <a:solidFill>
                  <a:srgbClr val="B5BDFF"/>
                </a:solidFill>
                <a:latin typeface="Book Antiqua" pitchFamily="-109" charset="0"/>
                <a:ea typeface="ヒラギノ角ゴ Pro W3" pitchFamily="-105" charset="-128"/>
                <a:cs typeface="ヒラギノ角ゴ Pro W3" pitchFamily="-105" charset="-128"/>
              </a:rPr>
              <a:t>JPSS-1</a:t>
            </a:r>
          </a:p>
        </p:txBody>
      </p:sp>
      <p:sp>
        <p:nvSpPr>
          <p:cNvPr id="65" name="Line 85"/>
          <p:cNvSpPr>
            <a:spLocks noChangeShapeType="1"/>
          </p:cNvSpPr>
          <p:nvPr/>
        </p:nvSpPr>
        <p:spPr bwMode="auto">
          <a:xfrm>
            <a:off x="1676401" y="1092200"/>
            <a:ext cx="876300" cy="781050"/>
          </a:xfrm>
          <a:prstGeom prst="line">
            <a:avLst/>
          </a:prstGeom>
          <a:noFill/>
          <a:ln w="19050" cap="rnd">
            <a:solidFill>
              <a:srgbClr val="A5B4C7"/>
            </a:solidFill>
            <a:prstDash val="sysDot"/>
            <a:round/>
            <a:headEnd/>
            <a:tailEnd type="triangle" w="med" len="med"/>
          </a:ln>
          <a:effectLst>
            <a:outerShdw blurRad="63500" dist="26940" algn="ctr" rotWithShape="0">
              <a:schemeClr val="tx1">
                <a:alpha val="74997"/>
              </a:schemeClr>
            </a:outerShdw>
          </a:effectLst>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28" name="Freeform 38"/>
          <p:cNvSpPr>
            <a:spLocks/>
          </p:cNvSpPr>
          <p:nvPr/>
        </p:nvSpPr>
        <p:spPr bwMode="auto">
          <a:xfrm>
            <a:off x="1052787" y="2533649"/>
            <a:ext cx="1398313" cy="1009197"/>
          </a:xfrm>
          <a:custGeom>
            <a:avLst/>
            <a:gdLst/>
            <a:ahLst/>
            <a:cxnLst>
              <a:cxn ang="0">
                <a:pos x="0" y="428"/>
              </a:cxn>
              <a:cxn ang="0">
                <a:pos x="637" y="142"/>
              </a:cxn>
              <a:cxn ang="0">
                <a:pos x="565" y="260"/>
              </a:cxn>
              <a:cxn ang="0">
                <a:pos x="1132" y="0"/>
              </a:cxn>
            </a:cxnLst>
            <a:rect l="0" t="0" r="r" b="b"/>
            <a:pathLst>
              <a:path w="1132" h="428">
                <a:moveTo>
                  <a:pt x="0" y="428"/>
                </a:moveTo>
                <a:lnTo>
                  <a:pt x="637" y="142"/>
                </a:lnTo>
                <a:lnTo>
                  <a:pt x="565" y="260"/>
                </a:lnTo>
                <a:lnTo>
                  <a:pt x="1132" y="0"/>
                </a:lnTo>
              </a:path>
            </a:pathLst>
          </a:custGeom>
          <a:noFill/>
          <a:ln w="28575" cap="rnd" cmpd="sng">
            <a:solidFill>
              <a:srgbClr val="FDFF01"/>
            </a:solidFill>
            <a:prstDash val="sysDot"/>
            <a:round/>
            <a:headEnd type="triangle" w="med" len="med"/>
            <a:tailEnd type="non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5" charset="0"/>
              <a:ea typeface="ヒラギノ角ゴ Pro W3" pitchFamily="-105" charset="-128"/>
              <a:cs typeface="ヒラギノ角ゴ Pro W3" pitchFamily="-105" charset="-128"/>
            </a:endParaRPr>
          </a:p>
        </p:txBody>
      </p:sp>
      <p:sp>
        <p:nvSpPr>
          <p:cNvPr id="71" name="Freeform 115"/>
          <p:cNvSpPr>
            <a:spLocks/>
          </p:cNvSpPr>
          <p:nvPr/>
        </p:nvSpPr>
        <p:spPr bwMode="auto">
          <a:xfrm>
            <a:off x="2101916" y="2419350"/>
            <a:ext cx="546034" cy="900156"/>
          </a:xfrm>
          <a:custGeom>
            <a:avLst/>
            <a:gdLst/>
            <a:ahLst/>
            <a:cxnLst>
              <a:cxn ang="0">
                <a:pos x="0" y="593"/>
              </a:cxn>
              <a:cxn ang="0">
                <a:pos x="199" y="305"/>
              </a:cxn>
              <a:cxn ang="0">
                <a:pos x="112" y="329"/>
              </a:cxn>
              <a:cxn ang="0">
                <a:pos x="338" y="0"/>
              </a:cxn>
            </a:cxnLst>
            <a:rect l="0" t="0" r="r" b="b"/>
            <a:pathLst>
              <a:path w="338" h="593">
                <a:moveTo>
                  <a:pt x="0" y="593"/>
                </a:moveTo>
                <a:lnTo>
                  <a:pt x="199" y="305"/>
                </a:lnTo>
                <a:lnTo>
                  <a:pt x="112" y="329"/>
                </a:lnTo>
                <a:lnTo>
                  <a:pt x="338" y="0"/>
                </a:lnTo>
              </a:path>
            </a:pathLst>
          </a:custGeom>
          <a:noFill/>
          <a:ln w="19050" cap="rnd" cmpd="sng">
            <a:solidFill>
              <a:srgbClr val="FF0000"/>
            </a:solidFill>
            <a:prstDash val="sysDot"/>
            <a:round/>
            <a:headEnd type="triangle" w="med" len="med"/>
            <a:tailEnd type="triangl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5" charset="0"/>
              <a:ea typeface="ヒラギノ角ゴ Pro W3" pitchFamily="-105" charset="-128"/>
              <a:cs typeface="ヒラギノ角ゴ Pro W3" pitchFamily="-105" charset="-128"/>
            </a:endParaRPr>
          </a:p>
        </p:txBody>
      </p:sp>
      <p:sp>
        <p:nvSpPr>
          <p:cNvPr id="72" name="Freeform 116"/>
          <p:cNvSpPr>
            <a:spLocks/>
          </p:cNvSpPr>
          <p:nvPr/>
        </p:nvSpPr>
        <p:spPr bwMode="auto">
          <a:xfrm rot="3416309">
            <a:off x="2339250" y="2517694"/>
            <a:ext cx="446765" cy="782334"/>
          </a:xfrm>
          <a:custGeom>
            <a:avLst/>
            <a:gdLst/>
            <a:ahLst/>
            <a:cxnLst>
              <a:cxn ang="0">
                <a:pos x="0" y="0"/>
              </a:cxn>
              <a:cxn ang="0">
                <a:pos x="133" y="277"/>
              </a:cxn>
              <a:cxn ang="0">
                <a:pos x="165" y="208"/>
              </a:cxn>
              <a:cxn ang="0">
                <a:pos x="267" y="485"/>
              </a:cxn>
            </a:cxnLst>
            <a:rect l="0" t="0" r="r" b="b"/>
            <a:pathLst>
              <a:path w="267" h="485">
                <a:moveTo>
                  <a:pt x="0" y="0"/>
                </a:moveTo>
                <a:lnTo>
                  <a:pt x="133" y="277"/>
                </a:lnTo>
                <a:lnTo>
                  <a:pt x="165" y="208"/>
                </a:lnTo>
                <a:lnTo>
                  <a:pt x="267" y="485"/>
                </a:lnTo>
              </a:path>
            </a:pathLst>
          </a:custGeom>
          <a:noFill/>
          <a:ln w="28575" cap="rnd" cmpd="sng">
            <a:solidFill>
              <a:srgbClr val="FDFF01"/>
            </a:solidFill>
            <a:prstDash val="sysDot"/>
            <a:round/>
            <a:headEnd type="none" w="med" len="med"/>
            <a:tailEnd type="triangl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5" charset="0"/>
              <a:ea typeface="ヒラギノ角ゴ Pro W3" pitchFamily="-105" charset="-128"/>
              <a:cs typeface="ヒラギノ角ゴ Pro W3" pitchFamily="-105" charset="-128"/>
            </a:endParaRPr>
          </a:p>
        </p:txBody>
      </p:sp>
      <p:sp>
        <p:nvSpPr>
          <p:cNvPr id="66" name="Freeform 86"/>
          <p:cNvSpPr>
            <a:spLocks/>
          </p:cNvSpPr>
          <p:nvPr/>
        </p:nvSpPr>
        <p:spPr bwMode="auto">
          <a:xfrm>
            <a:off x="3816350" y="1587543"/>
            <a:ext cx="1265303" cy="488907"/>
          </a:xfrm>
          <a:custGeom>
            <a:avLst/>
            <a:gdLst/>
            <a:ahLst/>
            <a:cxnLst>
              <a:cxn ang="0">
                <a:pos x="352" y="0"/>
              </a:cxn>
              <a:cxn ang="0">
                <a:pos x="174" y="108"/>
              </a:cxn>
              <a:cxn ang="0">
                <a:pos x="266" y="130"/>
              </a:cxn>
              <a:cxn ang="0">
                <a:pos x="0" y="234"/>
              </a:cxn>
            </a:cxnLst>
            <a:rect l="0" t="0" r="r" b="b"/>
            <a:pathLst>
              <a:path w="352" h="234">
                <a:moveTo>
                  <a:pt x="352" y="0"/>
                </a:moveTo>
                <a:lnTo>
                  <a:pt x="174" y="108"/>
                </a:lnTo>
                <a:lnTo>
                  <a:pt x="266" y="130"/>
                </a:lnTo>
                <a:lnTo>
                  <a:pt x="0" y="234"/>
                </a:lnTo>
              </a:path>
            </a:pathLst>
          </a:custGeom>
          <a:noFill/>
          <a:ln w="19050" cap="rnd" cmpd="sng">
            <a:solidFill>
              <a:srgbClr val="FF0000"/>
            </a:solidFill>
            <a:prstDash val="sysDot"/>
            <a:round/>
            <a:headEnd type="triangle" w="med" len="med"/>
            <a:tailEnd type="triangl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5" charset="0"/>
              <a:ea typeface="ヒラギノ角ゴ Pro W3" pitchFamily="-105" charset="-128"/>
              <a:cs typeface="ヒラギノ角ゴ Pro W3" pitchFamily="-105" charset="-128"/>
            </a:endParaRPr>
          </a:p>
        </p:txBody>
      </p:sp>
      <p:sp>
        <p:nvSpPr>
          <p:cNvPr id="91" name="Freeform 38"/>
          <p:cNvSpPr>
            <a:spLocks/>
          </p:cNvSpPr>
          <p:nvPr/>
        </p:nvSpPr>
        <p:spPr bwMode="auto">
          <a:xfrm>
            <a:off x="3600450" y="1505999"/>
            <a:ext cx="1460505" cy="405352"/>
          </a:xfrm>
          <a:custGeom>
            <a:avLst/>
            <a:gdLst/>
            <a:ahLst/>
            <a:cxnLst>
              <a:cxn ang="0">
                <a:pos x="0" y="428"/>
              </a:cxn>
              <a:cxn ang="0">
                <a:pos x="637" y="142"/>
              </a:cxn>
              <a:cxn ang="0">
                <a:pos x="565" y="260"/>
              </a:cxn>
              <a:cxn ang="0">
                <a:pos x="1132" y="0"/>
              </a:cxn>
            </a:cxnLst>
            <a:rect l="0" t="0" r="r" b="b"/>
            <a:pathLst>
              <a:path w="1132" h="428">
                <a:moveTo>
                  <a:pt x="0" y="428"/>
                </a:moveTo>
                <a:lnTo>
                  <a:pt x="637" y="142"/>
                </a:lnTo>
                <a:lnTo>
                  <a:pt x="565" y="260"/>
                </a:lnTo>
                <a:lnTo>
                  <a:pt x="1132" y="0"/>
                </a:lnTo>
              </a:path>
            </a:pathLst>
          </a:custGeom>
          <a:noFill/>
          <a:ln w="28575" cap="rnd" cmpd="sng">
            <a:solidFill>
              <a:srgbClr val="FDFF01"/>
            </a:solidFill>
            <a:prstDash val="sysDot"/>
            <a:round/>
            <a:headEnd type="triangle" w="med" len="med"/>
            <a:tailEnd type="none" w="med" len="med"/>
          </a:ln>
          <a:effectLst>
            <a:outerShdw blurRad="63500" dist="17961" dir="2700000" algn="ctr" rotWithShape="0">
              <a:schemeClr val="tx1">
                <a:alpha val="74998"/>
              </a:schemeClr>
            </a:outerShdw>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05" charset="0"/>
              <a:ea typeface="ヒラギノ角ゴ Pro W3" pitchFamily="-105" charset="-128"/>
              <a:cs typeface="ヒラギノ角ゴ Pro W3" pitchFamily="-105" charset="-128"/>
            </a:endParaRPr>
          </a:p>
        </p:txBody>
      </p:sp>
      <p:sp>
        <p:nvSpPr>
          <p:cNvPr id="148" name="Line 106"/>
          <p:cNvSpPr>
            <a:spLocks noChangeShapeType="1"/>
          </p:cNvSpPr>
          <p:nvPr/>
        </p:nvSpPr>
        <p:spPr bwMode="auto">
          <a:xfrm flipV="1">
            <a:off x="5504344" y="3776898"/>
            <a:ext cx="161435" cy="185497"/>
          </a:xfrm>
          <a:prstGeom prst="line">
            <a:avLst/>
          </a:prstGeom>
          <a:noFill/>
          <a:ln w="28575">
            <a:solidFill>
              <a:srgbClr val="FDFF01"/>
            </a:solidFill>
            <a:round/>
            <a:headEnd/>
            <a:tailEnd type="non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149" name="Text Box 19"/>
          <p:cNvSpPr txBox="1">
            <a:spLocks noChangeArrowheads="1"/>
          </p:cNvSpPr>
          <p:nvPr/>
        </p:nvSpPr>
        <p:spPr bwMode="gray">
          <a:xfrm>
            <a:off x="8525099" y="4210793"/>
            <a:ext cx="587151" cy="216883"/>
          </a:xfrm>
          <a:prstGeom prst="rect">
            <a:avLst/>
          </a:prstGeom>
          <a:noFill/>
          <a:ln w="12700">
            <a:noFill/>
            <a:miter lim="800000"/>
            <a:headEnd/>
            <a:tailEnd/>
          </a:ln>
        </p:spPr>
        <p:txBody>
          <a:bodyPr wrap="square" lIns="101882" tIns="50941" rIns="101882" bIns="50941">
            <a:spAutoFit/>
          </a:bodyPr>
          <a:lstStyle/>
          <a:p>
            <a:pPr eaLnBrk="0" fontAlgn="base" hangingPunct="0">
              <a:lnSpc>
                <a:spcPct val="80000"/>
              </a:lnSpc>
              <a:spcBef>
                <a:spcPct val="0"/>
              </a:spcBef>
              <a:spcAft>
                <a:spcPct val="0"/>
              </a:spcAft>
            </a:pPr>
            <a:r>
              <a:rPr lang="en-US" sz="900" b="1" dirty="0" smtClean="0">
                <a:solidFill>
                  <a:srgbClr val="000000"/>
                </a:solidFill>
                <a:latin typeface="Book Antiqua" pitchFamily="18" charset="0"/>
              </a:rPr>
              <a:t>AFWA</a:t>
            </a:r>
            <a:endParaRPr lang="en-US" sz="900" b="1" dirty="0">
              <a:solidFill>
                <a:srgbClr val="000000"/>
              </a:solidFill>
              <a:latin typeface="Book Antiqua" pitchFamily="18" charset="0"/>
            </a:endParaRPr>
          </a:p>
        </p:txBody>
      </p:sp>
      <p:sp>
        <p:nvSpPr>
          <p:cNvPr id="151" name="Text Box 25"/>
          <p:cNvSpPr txBox="1">
            <a:spLocks noChangeArrowheads="1"/>
          </p:cNvSpPr>
          <p:nvPr/>
        </p:nvSpPr>
        <p:spPr bwMode="gray">
          <a:xfrm>
            <a:off x="1699465" y="765334"/>
            <a:ext cx="469247" cy="231117"/>
          </a:xfrm>
          <a:prstGeom prst="rect">
            <a:avLst/>
          </a:prstGeom>
          <a:noFill/>
          <a:ln w="12700">
            <a:noFill/>
            <a:miter lim="800000"/>
            <a:headEnd/>
            <a:tailEnd/>
          </a:ln>
        </p:spPr>
        <p:txBody>
          <a:bodyPr wrap="none" lIns="101882" tIns="50941" rIns="101882" bIns="50941">
            <a:prstTxWarp prst="textNoShape">
              <a:avLst/>
            </a:prstTxWarp>
            <a:spAutoFit/>
          </a:bodyPr>
          <a:lstStyle/>
          <a:p>
            <a:pPr algn="ctr" eaLnBrk="0" fontAlgn="base" hangingPunct="0">
              <a:lnSpc>
                <a:spcPct val="80000"/>
              </a:lnSpc>
              <a:spcBef>
                <a:spcPct val="0"/>
              </a:spcBef>
              <a:spcAft>
                <a:spcPct val="0"/>
              </a:spcAft>
            </a:pPr>
            <a:r>
              <a:rPr lang="en-US" sz="1000" b="1" dirty="0" smtClean="0">
                <a:solidFill>
                  <a:srgbClr val="000000"/>
                </a:solidFill>
                <a:latin typeface="Book Antiqua" pitchFamily="18" charset="0"/>
                <a:ea typeface="ＭＳ Ｐゴシック" pitchFamily="-108" charset="-128"/>
              </a:rPr>
              <a:t>GPS</a:t>
            </a:r>
            <a:endParaRPr lang="en-US" sz="1000" b="1" dirty="0">
              <a:solidFill>
                <a:srgbClr val="000000"/>
              </a:solidFill>
              <a:latin typeface="Book Antiqua" pitchFamily="18" charset="0"/>
              <a:ea typeface="ＭＳ Ｐゴシック" pitchFamily="-108" charset="-128"/>
            </a:endParaRPr>
          </a:p>
        </p:txBody>
      </p:sp>
      <p:sp>
        <p:nvSpPr>
          <p:cNvPr id="154" name="Line 106"/>
          <p:cNvSpPr>
            <a:spLocks noChangeShapeType="1"/>
          </p:cNvSpPr>
          <p:nvPr/>
        </p:nvSpPr>
        <p:spPr bwMode="auto">
          <a:xfrm flipV="1">
            <a:off x="6423723" y="3772615"/>
            <a:ext cx="161435" cy="185497"/>
          </a:xfrm>
          <a:prstGeom prst="line">
            <a:avLst/>
          </a:prstGeom>
          <a:noFill/>
          <a:ln w="28575">
            <a:solidFill>
              <a:srgbClr val="FDFF01"/>
            </a:solidFill>
            <a:round/>
            <a:headEnd/>
            <a:tailEnd type="non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cxnSp>
        <p:nvCxnSpPr>
          <p:cNvPr id="155" name="Shape 147"/>
          <p:cNvCxnSpPr/>
          <p:nvPr/>
        </p:nvCxnSpPr>
        <p:spPr bwMode="auto">
          <a:xfrm flipV="1">
            <a:off x="5735705" y="1851181"/>
            <a:ext cx="1657671" cy="2102860"/>
          </a:xfrm>
          <a:prstGeom prst="straightConnector1">
            <a:avLst/>
          </a:prstGeom>
          <a:solidFill>
            <a:schemeClr val="accent1"/>
          </a:solidFill>
          <a:ln w="31750" cap="flat" cmpd="sng" algn="ctr">
            <a:solidFill>
              <a:srgbClr val="FFFF00"/>
            </a:solidFill>
            <a:prstDash val="solid"/>
            <a:round/>
            <a:headEnd type="none" w="med" len="med"/>
            <a:tailEnd type="triangle"/>
          </a:ln>
          <a:effectLst>
            <a:outerShdw blurRad="50800" dist="12700" dir="5400000" algn="ctr" rotWithShape="0">
              <a:schemeClr val="tx1"/>
            </a:outerShdw>
          </a:effectLst>
        </p:spPr>
      </p:cxnSp>
      <p:cxnSp>
        <p:nvCxnSpPr>
          <p:cNvPr id="156" name="Shape 147"/>
          <p:cNvCxnSpPr/>
          <p:nvPr/>
        </p:nvCxnSpPr>
        <p:spPr bwMode="auto">
          <a:xfrm flipV="1">
            <a:off x="6185000" y="1855144"/>
            <a:ext cx="1657671" cy="2102860"/>
          </a:xfrm>
          <a:prstGeom prst="straightConnector1">
            <a:avLst/>
          </a:prstGeom>
          <a:solidFill>
            <a:schemeClr val="accent1"/>
          </a:solidFill>
          <a:ln w="31750" cap="flat" cmpd="sng" algn="ctr">
            <a:solidFill>
              <a:srgbClr val="FFFF00"/>
            </a:solidFill>
            <a:prstDash val="solid"/>
            <a:round/>
            <a:headEnd type="none" w="med" len="med"/>
            <a:tailEnd type="triangle"/>
          </a:ln>
          <a:effectLst>
            <a:outerShdw blurRad="50800" dist="12700" dir="5400000" algn="ctr" rotWithShape="0">
              <a:schemeClr val="tx1"/>
            </a:outerShdw>
          </a:effectLst>
        </p:spPr>
      </p:cxnSp>
      <p:sp>
        <p:nvSpPr>
          <p:cNvPr id="152" name="Line 145"/>
          <p:cNvSpPr>
            <a:spLocks noChangeShapeType="1"/>
          </p:cNvSpPr>
          <p:nvPr/>
        </p:nvSpPr>
        <p:spPr bwMode="auto">
          <a:xfrm rot="5400000" flipH="1" flipV="1">
            <a:off x="2579114" y="4280446"/>
            <a:ext cx="3161" cy="1351379"/>
          </a:xfrm>
          <a:prstGeom prst="line">
            <a:avLst/>
          </a:prstGeom>
          <a:noFill/>
          <a:ln w="28575">
            <a:solidFill>
              <a:srgbClr val="FDFF01"/>
            </a:solidFill>
            <a:round/>
            <a:headEnd type="none" w="med" len="med"/>
            <a:tailEnd type="non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153" name="Line 146"/>
          <p:cNvSpPr>
            <a:spLocks noChangeShapeType="1"/>
          </p:cNvSpPr>
          <p:nvPr/>
        </p:nvSpPr>
        <p:spPr bwMode="auto">
          <a:xfrm flipH="1" flipV="1">
            <a:off x="3259041" y="4952805"/>
            <a:ext cx="0" cy="333375"/>
          </a:xfrm>
          <a:prstGeom prst="line">
            <a:avLst/>
          </a:prstGeom>
          <a:noFill/>
          <a:ln w="28575">
            <a:solidFill>
              <a:srgbClr val="FDFF01"/>
            </a:solidFill>
            <a:round/>
            <a:headEnd type="none" w="med" len="med"/>
            <a:tailEnd type="non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159" name="Line 145"/>
          <p:cNvSpPr>
            <a:spLocks noChangeShapeType="1"/>
          </p:cNvSpPr>
          <p:nvPr/>
        </p:nvSpPr>
        <p:spPr bwMode="auto">
          <a:xfrm rot="5400000" flipV="1">
            <a:off x="6607203" y="4097267"/>
            <a:ext cx="22498" cy="3800795"/>
          </a:xfrm>
          <a:prstGeom prst="line">
            <a:avLst/>
          </a:prstGeom>
          <a:noFill/>
          <a:ln w="28575">
            <a:solidFill>
              <a:srgbClr val="FDFF01"/>
            </a:solidFill>
            <a:round/>
            <a:headEnd type="none" w="med" len="med"/>
            <a:tailEnd type="triangl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161" name="Line 106"/>
          <p:cNvSpPr>
            <a:spLocks noChangeShapeType="1"/>
          </p:cNvSpPr>
          <p:nvPr/>
        </p:nvSpPr>
        <p:spPr bwMode="auto">
          <a:xfrm>
            <a:off x="3870260" y="4784919"/>
            <a:ext cx="1944" cy="253612"/>
          </a:xfrm>
          <a:prstGeom prst="line">
            <a:avLst/>
          </a:prstGeom>
          <a:noFill/>
          <a:ln w="28575">
            <a:solidFill>
              <a:srgbClr val="FDFF01"/>
            </a:solidFill>
            <a:round/>
            <a:headEnd type="triangle" w="med" len="med"/>
            <a:tailEnd type="non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grpSp>
        <p:nvGrpSpPr>
          <p:cNvPr id="164" name="Group 163"/>
          <p:cNvGrpSpPr/>
          <p:nvPr/>
        </p:nvGrpSpPr>
        <p:grpSpPr>
          <a:xfrm>
            <a:off x="3740669" y="5172270"/>
            <a:ext cx="882649" cy="488428"/>
            <a:chOff x="3765550" y="5038531"/>
            <a:chExt cx="882649" cy="488428"/>
          </a:xfrm>
        </p:grpSpPr>
        <p:sp>
          <p:nvSpPr>
            <p:cNvPr id="165" name="Rectangle 164"/>
            <p:cNvSpPr/>
            <p:nvPr/>
          </p:nvSpPr>
          <p:spPr bwMode="auto">
            <a:xfrm>
              <a:off x="3765550" y="5038531"/>
              <a:ext cx="882649" cy="447870"/>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ea typeface="ＭＳ Ｐゴシック" pitchFamily="-108" charset="-128"/>
              </a:endParaRPr>
            </a:p>
          </p:txBody>
        </p:sp>
        <p:sp>
          <p:nvSpPr>
            <p:cNvPr id="166" name="TextBox 165"/>
            <p:cNvSpPr txBox="1"/>
            <p:nvPr/>
          </p:nvSpPr>
          <p:spPr>
            <a:xfrm>
              <a:off x="3827045" y="5065294"/>
              <a:ext cx="742950" cy="461665"/>
            </a:xfrm>
            <a:prstGeom prst="rect">
              <a:avLst/>
            </a:prstGeom>
            <a:noFill/>
          </p:spPr>
          <p:txBody>
            <a:bodyPr wrap="square" rtlCol="0">
              <a:spAutoFit/>
            </a:bodyPr>
            <a:lstStyle/>
            <a:p>
              <a:pPr algn="ctr"/>
              <a:endParaRPr lang="en-US" sz="800" b="1" dirty="0" smtClean="0"/>
            </a:p>
            <a:p>
              <a:pPr algn="ctr"/>
              <a:r>
                <a:rPr lang="en-US" sz="800" b="1" dirty="0" smtClean="0"/>
                <a:t>JPSS SMD Hub at CBU</a:t>
              </a:r>
              <a:endParaRPr lang="en-US" sz="800" b="1" dirty="0"/>
            </a:p>
          </p:txBody>
        </p:sp>
      </p:grpSp>
      <p:grpSp>
        <p:nvGrpSpPr>
          <p:cNvPr id="163" name="Group 162"/>
          <p:cNvGrpSpPr/>
          <p:nvPr/>
        </p:nvGrpSpPr>
        <p:grpSpPr>
          <a:xfrm>
            <a:off x="3662914" y="5038531"/>
            <a:ext cx="882649" cy="488428"/>
            <a:chOff x="3765550" y="5038531"/>
            <a:chExt cx="882649" cy="488428"/>
          </a:xfrm>
        </p:grpSpPr>
        <p:sp>
          <p:nvSpPr>
            <p:cNvPr id="142" name="Rectangle 141"/>
            <p:cNvSpPr/>
            <p:nvPr/>
          </p:nvSpPr>
          <p:spPr bwMode="auto">
            <a:xfrm>
              <a:off x="3765550" y="5038531"/>
              <a:ext cx="882649" cy="447870"/>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ea typeface="ＭＳ Ｐゴシック" pitchFamily="-108" charset="-128"/>
              </a:endParaRPr>
            </a:p>
          </p:txBody>
        </p:sp>
        <p:sp>
          <p:nvSpPr>
            <p:cNvPr id="4" name="TextBox 3"/>
            <p:cNvSpPr txBox="1"/>
            <p:nvPr/>
          </p:nvSpPr>
          <p:spPr>
            <a:xfrm>
              <a:off x="3827045" y="5065294"/>
              <a:ext cx="742950" cy="461665"/>
            </a:xfrm>
            <a:prstGeom prst="rect">
              <a:avLst/>
            </a:prstGeom>
            <a:noFill/>
          </p:spPr>
          <p:txBody>
            <a:bodyPr wrap="square" rtlCol="0">
              <a:spAutoFit/>
            </a:bodyPr>
            <a:lstStyle/>
            <a:p>
              <a:pPr algn="ctr"/>
              <a:r>
                <a:rPr lang="en-US" sz="800" b="1" dirty="0" smtClean="0"/>
                <a:t>JPSS SMD Hub </a:t>
              </a:r>
            </a:p>
            <a:p>
              <a:pPr algn="ctr"/>
              <a:r>
                <a:rPr lang="en-US" sz="800" b="1" dirty="0" smtClean="0"/>
                <a:t>at NSOF</a:t>
              </a:r>
              <a:endParaRPr lang="en-US" sz="1000" b="1" dirty="0"/>
            </a:p>
          </p:txBody>
        </p:sp>
      </p:grpSp>
      <p:sp>
        <p:nvSpPr>
          <p:cNvPr id="158" name="Line 145"/>
          <p:cNvSpPr>
            <a:spLocks noChangeShapeType="1"/>
          </p:cNvSpPr>
          <p:nvPr/>
        </p:nvSpPr>
        <p:spPr bwMode="auto">
          <a:xfrm rot="5400000" flipV="1">
            <a:off x="4623320" y="5201816"/>
            <a:ext cx="27992" cy="186609"/>
          </a:xfrm>
          <a:prstGeom prst="line">
            <a:avLst/>
          </a:prstGeom>
          <a:noFill/>
          <a:ln w="28575">
            <a:solidFill>
              <a:srgbClr val="FDFF01"/>
            </a:solidFill>
            <a:round/>
            <a:headEnd type="none" w="med" len="med"/>
            <a:tailEnd type="none" w="med" len="med"/>
          </a:ln>
          <a:effectLst>
            <a:outerShdw blurRad="63500" dist="17961" dir="2700000" algn="ctr" rotWithShape="0">
              <a:schemeClr val="tx1">
                <a:alpha val="74998"/>
              </a:schemeClr>
            </a:outerShdw>
          </a:effectLst>
        </p:spPr>
        <p:txBody>
          <a:bodyPr/>
          <a:lstStyle/>
          <a:p>
            <a:pPr algn="ctr" eaLnBrk="0" fontAlgn="base" hangingPunct="0">
              <a:spcBef>
                <a:spcPct val="0"/>
              </a:spcBef>
              <a:spcAft>
                <a:spcPct val="0"/>
              </a:spcAft>
              <a:defRPr/>
            </a:pPr>
            <a:endParaRPr lang="en-US" sz="2400" dirty="0">
              <a:solidFill>
                <a:srgbClr val="000000"/>
              </a:solidFill>
              <a:latin typeface="Times" pitchFamily="-109" charset="0"/>
              <a:ea typeface="ヒラギノ角ゴ Pro W3" pitchFamily="-105" charset="-128"/>
              <a:cs typeface="ヒラギノ角ゴ Pro W3" pitchFamily="-105" charset="-128"/>
            </a:endParaRPr>
          </a:p>
        </p:txBody>
      </p:sp>
      <p:sp>
        <p:nvSpPr>
          <p:cNvPr id="7" name="Date Placeholder 6"/>
          <p:cNvSpPr>
            <a:spLocks noGrp="1"/>
          </p:cNvSpPr>
          <p:nvPr>
            <p:ph type="dt" sz="half" idx="2"/>
          </p:nvPr>
        </p:nvSpPr>
        <p:spPr>
          <a:xfrm>
            <a:off x="228600" y="6356350"/>
            <a:ext cx="2133600" cy="365125"/>
          </a:xfrm>
          <a:prstGeom prst="rect">
            <a:avLst/>
          </a:prstGeom>
        </p:spPr>
        <p:txBody>
          <a:bodyPr/>
          <a:lstStyle/>
          <a:p>
            <a:r>
              <a:rPr lang="en-US" smtClean="0"/>
              <a:t>27 Feb 2013</a:t>
            </a:r>
            <a:endParaRPr lang="en-US" dirty="0"/>
          </a:p>
        </p:txBody>
      </p:sp>
      <p:sp>
        <p:nvSpPr>
          <p:cNvPr id="11" name="Footer Placeholder 10"/>
          <p:cNvSpPr>
            <a:spLocks noGrp="1"/>
          </p:cNvSpPr>
          <p:nvPr>
            <p:ph type="ftr" sz="quarter" idx="3"/>
          </p:nvPr>
        </p:nvSpPr>
        <p:spPr>
          <a:xfrm>
            <a:off x="3124200" y="6356350"/>
            <a:ext cx="2895600" cy="365125"/>
          </a:xfrm>
          <a:prstGeom prst="rect">
            <a:avLst/>
          </a:prstGeom>
        </p:spPr>
        <p:txBody>
          <a:bodyPr/>
          <a:lstStyle/>
          <a:p>
            <a:r>
              <a:rPr lang="en-US" dirty="0" smtClean="0"/>
              <a:t>OODT for JPSS: ApacheCon NA</a:t>
            </a:r>
            <a:endParaRPr lang="en-US" dirty="0"/>
          </a:p>
        </p:txBody>
      </p:sp>
      <p:sp>
        <p:nvSpPr>
          <p:cNvPr id="19" name="Slide Number Placeholder 18"/>
          <p:cNvSpPr>
            <a:spLocks noGrp="1"/>
          </p:cNvSpPr>
          <p:nvPr>
            <p:ph type="sldNum" sz="quarter" idx="4"/>
          </p:nvPr>
        </p:nvSpPr>
        <p:spPr>
          <a:xfrm>
            <a:off x="6781800" y="6356350"/>
            <a:ext cx="2133600" cy="365125"/>
          </a:xfrm>
          <a:prstGeom prst="rect">
            <a:avLst/>
          </a:prstGeom>
        </p:spPr>
        <p:txBody>
          <a:bodyPr/>
          <a:lstStyle/>
          <a:p>
            <a:fld id="{5E15A0E1-CD38-AF44-9B41-271F094C65D8}" type="slidenum">
              <a:rPr lang="en-US" smtClean="0"/>
              <a:t>4</a:t>
            </a:fld>
            <a:endParaRPr lang="en-US"/>
          </a:p>
        </p:txBody>
      </p:sp>
      <p:sp>
        <p:nvSpPr>
          <p:cNvPr id="160" name="Oval 159"/>
          <p:cNvSpPr/>
          <p:nvPr/>
        </p:nvSpPr>
        <p:spPr>
          <a:xfrm>
            <a:off x="3962400" y="3124200"/>
            <a:ext cx="2133600" cy="762000"/>
          </a:xfrm>
          <a:prstGeom prst="ellipse">
            <a:avLst/>
          </a:prstGeom>
          <a:noFill/>
          <a:ln w="5715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826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Incinerator</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406" y="1219200"/>
            <a:ext cx="5233187" cy="5105400"/>
          </a:xfrm>
        </p:spPr>
      </p:pic>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40</a:t>
            </a:fld>
            <a:endParaRPr lang="en-US"/>
          </a:p>
        </p:txBody>
      </p:sp>
    </p:spTree>
    <p:extLst>
      <p:ext uri="{BB962C8B-B14F-4D97-AF65-F5344CB8AC3E}">
        <p14:creationId xmlns:p14="http://schemas.microsoft.com/office/powerpoint/2010/main" val="34068068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Incinerator</a:t>
            </a:r>
            <a:endParaRPr lang="en-US" dirty="0"/>
          </a:p>
        </p:txBody>
      </p:sp>
      <p:sp>
        <p:nvSpPr>
          <p:cNvPr id="3" name="Content Placeholder 2"/>
          <p:cNvSpPr>
            <a:spLocks noGrp="1"/>
          </p:cNvSpPr>
          <p:nvPr>
            <p:ph idx="1"/>
          </p:nvPr>
        </p:nvSpPr>
        <p:spPr/>
        <p:txBody>
          <a:bodyPr/>
          <a:lstStyle/>
          <a:p>
            <a:r>
              <a:rPr lang="en-US" dirty="0" smtClean="0"/>
              <a:t>The Incinerator is scheduled to run every 15 minutes.</a:t>
            </a:r>
          </a:p>
          <a:p>
            <a:r>
              <a:rPr lang="en-US" dirty="0" smtClean="0"/>
              <a:t>The Incinerator searches user data directories and removes links after configurable time expires.</a:t>
            </a:r>
          </a:p>
          <a:p>
            <a:r>
              <a:rPr lang="en-US" dirty="0" smtClean="0"/>
              <a:t>Incinerator searches PGE directory and removes links and folders after configurable time expires.</a:t>
            </a:r>
          </a:p>
          <a:p>
            <a:r>
              <a:rPr lang="en-US" dirty="0" smtClean="0"/>
              <a:t>Incinerator checks database for expired mission data based on their expiration date and if the data is expired, the data gets deleted with its corresponding database record.</a:t>
            </a:r>
          </a:p>
          <a:p>
            <a:r>
              <a:rPr lang="en-US" dirty="0" smtClean="0"/>
              <a:t>Configurable time to expire links and folders is nominally set to 7 days.</a:t>
            </a:r>
            <a:endParaRPr lang="en-US" dirty="0"/>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41</a:t>
            </a:fld>
            <a:endParaRPr lang="en-US"/>
          </a:p>
        </p:txBody>
      </p:sp>
    </p:spTree>
    <p:extLst>
      <p:ext uri="{BB962C8B-B14F-4D97-AF65-F5344CB8AC3E}">
        <p14:creationId xmlns:p14="http://schemas.microsoft.com/office/powerpoint/2010/main" val="11664502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title"/>
          </p:nvPr>
        </p:nvSpPr>
        <p:spPr/>
        <p:txBody>
          <a:bodyPr>
            <a:normAutofit/>
          </a:bodyPr>
          <a:lstStyle/>
          <a:p>
            <a:r>
              <a:rPr lang="en-US" dirty="0" smtClean="0"/>
              <a:t>Database</a:t>
            </a:r>
            <a:endParaRPr lang="en-US" dirty="0"/>
          </a:p>
        </p:txBody>
      </p:sp>
      <p:sp>
        <p:nvSpPr>
          <p:cNvPr id="4" name="Content Placeholder 3"/>
          <p:cNvSpPr>
            <a:spLocks noGrp="1"/>
          </p:cNvSpPr>
          <p:nvPr>
            <p:ph idx="1"/>
          </p:nvPr>
        </p:nvSpPr>
        <p:spPr/>
        <p:txBody>
          <a:bodyPr>
            <a:normAutofit/>
          </a:bodyPr>
          <a:lstStyle/>
          <a:p>
            <a:r>
              <a:rPr lang="en-US" dirty="0" smtClean="0"/>
              <a:t>PostgreSQL</a:t>
            </a:r>
            <a:endParaRPr lang="en-US" dirty="0"/>
          </a:p>
          <a:p>
            <a:pPr lvl="1"/>
            <a:r>
              <a:rPr lang="en-US" dirty="0" smtClean="0"/>
              <a:t>Open source database</a:t>
            </a:r>
          </a:p>
          <a:p>
            <a:pPr lvl="1"/>
            <a:r>
              <a:rPr lang="en-US" dirty="0" smtClean="0"/>
              <a:t>Designed to support high transaction, mission-critical applications</a:t>
            </a:r>
          </a:p>
          <a:p>
            <a:pPr lvl="1"/>
            <a:r>
              <a:rPr lang="en-US" dirty="0" smtClean="0"/>
              <a:t>Supports Geospatial searching capability</a:t>
            </a:r>
          </a:p>
          <a:p>
            <a:pPr lvl="1"/>
            <a:r>
              <a:rPr lang="en-US" dirty="0" smtClean="0"/>
              <a:t>Replication support</a:t>
            </a:r>
          </a:p>
          <a:p>
            <a:pPr lvl="1"/>
            <a:r>
              <a:rPr lang="en-US" dirty="0" smtClean="0"/>
              <a:t>Error messages are descriptive</a:t>
            </a:r>
          </a:p>
          <a:p>
            <a:r>
              <a:rPr lang="en-US" dirty="0" err="1" smtClean="0"/>
              <a:t>PostGIS</a:t>
            </a:r>
            <a:endParaRPr lang="en-US" dirty="0" smtClean="0"/>
          </a:p>
          <a:p>
            <a:pPr lvl="1"/>
            <a:r>
              <a:rPr lang="en-US" dirty="0" smtClean="0"/>
              <a:t>Extension to </a:t>
            </a:r>
            <a:r>
              <a:rPr lang="en-US" dirty="0" err="1" smtClean="0"/>
              <a:t>PostgreSQL</a:t>
            </a:r>
            <a:endParaRPr lang="en-US" dirty="0" smtClean="0"/>
          </a:p>
          <a:p>
            <a:pPr lvl="1"/>
            <a:r>
              <a:rPr lang="en-US" dirty="0" smtClean="0"/>
              <a:t>Spherically correct </a:t>
            </a:r>
            <a:r>
              <a:rPr lang="en-US" dirty="0"/>
              <a:t>s</a:t>
            </a:r>
            <a:r>
              <a:rPr lang="en-US" dirty="0" smtClean="0"/>
              <a:t>patial </a:t>
            </a:r>
            <a:r>
              <a:rPr lang="en-US" dirty="0"/>
              <a:t>s</a:t>
            </a:r>
            <a:r>
              <a:rPr lang="en-US" dirty="0" smtClean="0"/>
              <a:t>earches</a:t>
            </a:r>
          </a:p>
          <a:p>
            <a:r>
              <a:rPr lang="en-US" dirty="0"/>
              <a:t>Hibernate</a:t>
            </a:r>
          </a:p>
          <a:p>
            <a:pPr lvl="1"/>
            <a:r>
              <a:rPr lang="en-US" dirty="0"/>
              <a:t>Industry Standard </a:t>
            </a:r>
            <a:r>
              <a:rPr lang="en-US" dirty="0" smtClean="0"/>
              <a:t>ORM (object relational mapping)</a:t>
            </a:r>
          </a:p>
          <a:p>
            <a:pPr lvl="1"/>
            <a:r>
              <a:rPr lang="en-US" dirty="0" smtClean="0"/>
              <a:t>Low Overhead</a:t>
            </a:r>
          </a:p>
          <a:p>
            <a:pPr lvl="1"/>
            <a:r>
              <a:rPr lang="en-US" dirty="0" smtClean="0"/>
              <a:t>High Maintainability and Flexibility</a:t>
            </a:r>
            <a:endParaRPr lang="en-US" dirty="0"/>
          </a:p>
          <a:p>
            <a:pPr marL="0" indent="0">
              <a:buNone/>
            </a:pPr>
            <a:endParaRPr lang="en-US" dirty="0" smtClean="0"/>
          </a:p>
          <a:p>
            <a:pPr lvl="1"/>
            <a:endParaRPr lang="en-US" dirty="0"/>
          </a:p>
        </p:txBody>
      </p:sp>
      <p:sp>
        <p:nvSpPr>
          <p:cNvPr id="5"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42</a:t>
            </a:fld>
            <a:endParaRPr lang="en-US"/>
          </a:p>
        </p:txBody>
      </p:sp>
    </p:spTree>
    <p:extLst>
      <p:ext uri="{BB962C8B-B14F-4D97-AF65-F5344CB8AC3E}">
        <p14:creationId xmlns:p14="http://schemas.microsoft.com/office/powerpoint/2010/main" val="41780659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Database</a:t>
            </a:r>
            <a:endParaRPr lang="en-US" dirty="0"/>
          </a:p>
        </p:txBody>
      </p:sp>
      <p:sp>
        <p:nvSpPr>
          <p:cNvPr id="3" name="Content Placeholder 2"/>
          <p:cNvSpPr>
            <a:spLocks noGrp="1"/>
          </p:cNvSpPr>
          <p:nvPr>
            <p:ph idx="1"/>
          </p:nvPr>
        </p:nvSpPr>
        <p:spPr/>
        <p:txBody>
          <a:bodyPr/>
          <a:lstStyle/>
          <a:p>
            <a:r>
              <a:rPr lang="en-US" dirty="0"/>
              <a:t>Every data file </a:t>
            </a:r>
            <a:r>
              <a:rPr lang="en-US" dirty="0" smtClean="0"/>
              <a:t>will </a:t>
            </a:r>
            <a:r>
              <a:rPr lang="en-US" dirty="0"/>
              <a:t>have records in the database.</a:t>
            </a:r>
          </a:p>
          <a:p>
            <a:pPr lvl="1"/>
            <a:r>
              <a:rPr lang="en-US" dirty="0"/>
              <a:t>Essential file information will be stored and updated when appropriate.</a:t>
            </a:r>
          </a:p>
          <a:p>
            <a:pPr lvl="1"/>
            <a:r>
              <a:rPr lang="en-US" dirty="0"/>
              <a:t>Metadata is stored, dependent upon file type.</a:t>
            </a:r>
          </a:p>
          <a:p>
            <a:r>
              <a:rPr lang="en-US" dirty="0"/>
              <a:t>The information needed to run subscriptions is stored in the database.</a:t>
            </a:r>
          </a:p>
          <a:p>
            <a:r>
              <a:rPr lang="en-US" dirty="0"/>
              <a:t>The information needed to plan and prepare a PGE execution is stored in the database.</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43</a:t>
            </a:fld>
            <a:endParaRPr lang="en-US"/>
          </a:p>
        </p:txBody>
      </p:sp>
    </p:spTree>
    <p:extLst>
      <p:ext uri="{BB962C8B-B14F-4D97-AF65-F5344CB8AC3E}">
        <p14:creationId xmlns:p14="http://schemas.microsoft.com/office/powerpoint/2010/main" val="20317635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r>
              <a:rPr lang="en-US" dirty="0" smtClean="0"/>
              <a:t>Tables created for Ingest, Distribution, and PGE</a:t>
            </a:r>
          </a:p>
          <a:p>
            <a:pPr lvl="1"/>
            <a:r>
              <a:rPr lang="en-US" dirty="0" smtClean="0"/>
              <a:t>Ingest</a:t>
            </a:r>
          </a:p>
          <a:p>
            <a:pPr lvl="2"/>
            <a:r>
              <a:rPr lang="en-US" dirty="0"/>
              <a:t>F</a:t>
            </a:r>
            <a:r>
              <a:rPr lang="en-US" dirty="0" smtClean="0"/>
              <a:t>iles &amp; bytes per Source ingested </a:t>
            </a:r>
            <a:r>
              <a:rPr lang="en-US" dirty="0"/>
              <a:t>in </a:t>
            </a:r>
            <a:r>
              <a:rPr lang="en-US" dirty="0" smtClean="0"/>
              <a:t>a period </a:t>
            </a:r>
            <a:r>
              <a:rPr lang="en-US" dirty="0"/>
              <a:t>of </a:t>
            </a:r>
            <a:r>
              <a:rPr lang="en-US" dirty="0" smtClean="0"/>
              <a:t>time</a:t>
            </a:r>
            <a:endParaRPr lang="en-US" dirty="0"/>
          </a:p>
          <a:p>
            <a:pPr lvl="1"/>
            <a:r>
              <a:rPr lang="en-US" dirty="0" smtClean="0"/>
              <a:t>Distribution</a:t>
            </a:r>
          </a:p>
          <a:p>
            <a:pPr lvl="2"/>
            <a:r>
              <a:rPr lang="en-US" dirty="0"/>
              <a:t>F</a:t>
            </a:r>
            <a:r>
              <a:rPr lang="en-US" dirty="0" smtClean="0"/>
              <a:t>iles &amp; bytes served per user</a:t>
            </a:r>
          </a:p>
          <a:p>
            <a:pPr lvl="2"/>
            <a:r>
              <a:rPr lang="en-US" dirty="0" smtClean="0"/>
              <a:t>Files served via local subscriptions per user</a:t>
            </a:r>
          </a:p>
          <a:p>
            <a:pPr lvl="1"/>
            <a:r>
              <a:rPr lang="en-US" dirty="0" smtClean="0"/>
              <a:t>PGE</a:t>
            </a:r>
          </a:p>
          <a:p>
            <a:pPr lvl="2"/>
            <a:r>
              <a:rPr lang="en-US" dirty="0" smtClean="0"/>
              <a:t>Run time</a:t>
            </a:r>
          </a:p>
          <a:p>
            <a:pPr lvl="2"/>
            <a:r>
              <a:rPr lang="en-US" dirty="0"/>
              <a:t>E</a:t>
            </a:r>
            <a:r>
              <a:rPr lang="en-US" dirty="0" smtClean="0"/>
              <a:t>xit status</a:t>
            </a:r>
          </a:p>
          <a:p>
            <a:pPr lvl="2"/>
            <a:r>
              <a:rPr lang="en-US" dirty="0"/>
              <a:t>Jobs started/completed per unit time</a:t>
            </a:r>
          </a:p>
          <a:p>
            <a:pPr lvl="2"/>
            <a:r>
              <a:rPr lang="en-US" dirty="0"/>
              <a:t>Backlog per unit time (jobs queued not started)</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44</a:t>
            </a:fld>
            <a:endParaRPr lang="en-US"/>
          </a:p>
        </p:txBody>
      </p:sp>
    </p:spTree>
    <p:extLst>
      <p:ext uri="{BB962C8B-B14F-4D97-AF65-F5344CB8AC3E}">
        <p14:creationId xmlns:p14="http://schemas.microsoft.com/office/powerpoint/2010/main" val="455052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Performance</a:t>
            </a:r>
            <a:endParaRPr lang="en-US" dirty="0"/>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45</a:t>
            </a:fld>
            <a:endParaRPr lang="en-US"/>
          </a:p>
        </p:txBody>
      </p:sp>
    </p:spTree>
    <p:extLst>
      <p:ext uri="{BB962C8B-B14F-4D97-AF65-F5344CB8AC3E}">
        <p14:creationId xmlns:p14="http://schemas.microsoft.com/office/powerpoint/2010/main" val="422381058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title"/>
          </p:nvPr>
        </p:nvSpPr>
        <p:spPr/>
        <p:txBody>
          <a:bodyPr>
            <a:normAutofit/>
          </a:bodyPr>
          <a:lstStyle/>
          <a:p>
            <a:r>
              <a:rPr lang="en-US" dirty="0"/>
              <a:t>Hardware/Software Mapping</a:t>
            </a:r>
          </a:p>
        </p:txBody>
      </p:sp>
      <p:sp>
        <p:nvSpPr>
          <p:cNvPr id="4" name="Content Placeholder 3"/>
          <p:cNvSpPr>
            <a:spLocks noGrp="1"/>
          </p:cNvSpPr>
          <p:nvPr>
            <p:ph idx="1"/>
          </p:nvPr>
        </p:nvSpPr>
        <p:spPr/>
        <p:txBody>
          <a:bodyPr>
            <a:normAutofit fontScale="92500" lnSpcReduction="10000"/>
          </a:bodyPr>
          <a:lstStyle/>
          <a:p>
            <a:r>
              <a:rPr lang="en-US" dirty="0" smtClean="0"/>
              <a:t>Hardware For Tests:</a:t>
            </a:r>
          </a:p>
          <a:p>
            <a:pPr lvl="1"/>
            <a:r>
              <a:rPr lang="en-US" dirty="0" smtClean="0"/>
              <a:t>Each IBM Blade:</a:t>
            </a:r>
          </a:p>
          <a:p>
            <a:pPr lvl="2"/>
            <a:r>
              <a:rPr lang="en-US" dirty="0"/>
              <a:t>Intel Xeon Processor E5-2640 6C 2.5GHz 15MB Cache 1333MHz </a:t>
            </a:r>
            <a:r>
              <a:rPr lang="en-US" dirty="0" smtClean="0"/>
              <a:t>95W (2)</a:t>
            </a:r>
          </a:p>
          <a:p>
            <a:pPr lvl="2"/>
            <a:r>
              <a:rPr lang="en-US" dirty="0"/>
              <a:t>IBM 256GB SATA </a:t>
            </a:r>
            <a:r>
              <a:rPr lang="en-US" dirty="0" smtClean="0"/>
              <a:t>2.5" </a:t>
            </a:r>
            <a:r>
              <a:rPr lang="en-US" dirty="0"/>
              <a:t>MLC HS Entry </a:t>
            </a:r>
            <a:r>
              <a:rPr lang="en-US" dirty="0" smtClean="0"/>
              <a:t>SSD (2)</a:t>
            </a:r>
          </a:p>
          <a:p>
            <a:pPr lvl="2"/>
            <a:r>
              <a:rPr lang="en-US" dirty="0"/>
              <a:t>QLogic 2-pt 10Gb Converged Network Adapter(</a:t>
            </a:r>
            <a:r>
              <a:rPr lang="en-US" dirty="0" err="1"/>
              <a:t>CFFh</a:t>
            </a:r>
            <a:r>
              <a:rPr lang="en-US" dirty="0"/>
              <a:t>) </a:t>
            </a:r>
            <a:r>
              <a:rPr lang="en-US" dirty="0" smtClean="0"/>
              <a:t>(1)</a:t>
            </a:r>
          </a:p>
          <a:p>
            <a:pPr lvl="1"/>
            <a:r>
              <a:rPr lang="en-US" dirty="0" smtClean="0"/>
              <a:t>IBM GPFS Storage</a:t>
            </a:r>
          </a:p>
          <a:p>
            <a:pPr lvl="1"/>
            <a:r>
              <a:rPr lang="en-US" dirty="0" smtClean="0"/>
              <a:t>Tests done on single NSD Server for GPFS</a:t>
            </a:r>
          </a:p>
          <a:p>
            <a:pPr lvl="2"/>
            <a:r>
              <a:rPr lang="en-US" dirty="0" smtClean="0"/>
              <a:t>Connected via </a:t>
            </a:r>
            <a:r>
              <a:rPr lang="en-US" dirty="0" err="1"/>
              <a:t>Fibre</a:t>
            </a:r>
            <a:r>
              <a:rPr lang="en-US" dirty="0"/>
              <a:t> </a:t>
            </a:r>
            <a:r>
              <a:rPr lang="en-US" dirty="0" smtClean="0"/>
              <a:t>Channel to single SAN in RAID-6 configuration</a:t>
            </a:r>
          </a:p>
          <a:p>
            <a:r>
              <a:rPr lang="en-US" dirty="0" smtClean="0"/>
              <a:t>Software:</a:t>
            </a:r>
          </a:p>
          <a:p>
            <a:pPr lvl="1"/>
            <a:r>
              <a:rPr lang="en-US" dirty="0" smtClean="0"/>
              <a:t>Red Hat 6.3 (Operating System)</a:t>
            </a:r>
          </a:p>
          <a:p>
            <a:pPr lvl="1"/>
            <a:r>
              <a:rPr lang="en-US" dirty="0" smtClean="0"/>
              <a:t>Eclipse Juno (IDE)</a:t>
            </a:r>
          </a:p>
          <a:p>
            <a:pPr lvl="1"/>
            <a:r>
              <a:rPr lang="en-US" dirty="0" smtClean="0"/>
              <a:t>PostgreSQL 9.1.6 (Database)</a:t>
            </a:r>
          </a:p>
          <a:p>
            <a:pPr lvl="1"/>
            <a:r>
              <a:rPr lang="en-US" dirty="0" smtClean="0"/>
              <a:t>JDK 1.6 (Java)</a:t>
            </a:r>
          </a:p>
          <a:p>
            <a:pPr lvl="1"/>
            <a:r>
              <a:rPr lang="en-US" dirty="0" smtClean="0"/>
              <a:t>Maven 2.2 (Manages project build, reporting, and documentation)</a:t>
            </a:r>
          </a:p>
          <a:p>
            <a:pPr lvl="1"/>
            <a:r>
              <a:rPr lang="en-US" dirty="0"/>
              <a:t>Python </a:t>
            </a:r>
            <a:r>
              <a:rPr lang="en-US" dirty="0" smtClean="0"/>
              <a:t>2.7 (Python)</a:t>
            </a:r>
          </a:p>
          <a:p>
            <a:pPr lvl="1"/>
            <a:r>
              <a:rPr lang="en-US" dirty="0" smtClean="0"/>
              <a:t>h5dump 1.8.9 (Dumps directory of hdf5 into XML)</a:t>
            </a:r>
          </a:p>
          <a:p>
            <a:pPr lvl="1"/>
            <a:endParaRPr lang="en-US" dirty="0" smtClean="0"/>
          </a:p>
          <a:p>
            <a:pPr lvl="1"/>
            <a:endParaRPr lang="en-US" dirty="0"/>
          </a:p>
        </p:txBody>
      </p:sp>
      <p:sp>
        <p:nvSpPr>
          <p:cNvPr id="5"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46</a:t>
            </a:fld>
            <a:endParaRPr lang="en-US"/>
          </a:p>
        </p:txBody>
      </p:sp>
    </p:spTree>
    <p:extLst>
      <p:ext uri="{BB962C8B-B14F-4D97-AF65-F5344CB8AC3E}">
        <p14:creationId xmlns:p14="http://schemas.microsoft.com/office/powerpoint/2010/main" val="417146526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Methodology</a:t>
            </a:r>
            <a:endParaRPr lang="en-US" dirty="0"/>
          </a:p>
        </p:txBody>
      </p:sp>
      <p:sp>
        <p:nvSpPr>
          <p:cNvPr id="3" name="Content Placeholder 2"/>
          <p:cNvSpPr>
            <a:spLocks noGrp="1"/>
          </p:cNvSpPr>
          <p:nvPr>
            <p:ph idx="1"/>
          </p:nvPr>
        </p:nvSpPr>
        <p:spPr/>
        <p:txBody>
          <a:bodyPr/>
          <a:lstStyle/>
          <a:p>
            <a:r>
              <a:rPr lang="en-US" dirty="0" smtClean="0"/>
              <a:t>Strategy</a:t>
            </a:r>
          </a:p>
          <a:p>
            <a:pPr lvl="1"/>
            <a:r>
              <a:rPr lang="en-US" dirty="0" smtClean="0"/>
              <a:t>Identify each step of task</a:t>
            </a:r>
          </a:p>
          <a:p>
            <a:pPr lvl="1"/>
            <a:r>
              <a:rPr lang="en-US" dirty="0" smtClean="0"/>
              <a:t>Do performance testing of each step</a:t>
            </a:r>
          </a:p>
          <a:p>
            <a:pPr lvl="1"/>
            <a:r>
              <a:rPr lang="en-US" dirty="0" smtClean="0"/>
              <a:t>Verify that each step can exceed necessary performance</a:t>
            </a:r>
          </a:p>
          <a:p>
            <a:r>
              <a:rPr lang="en-US" dirty="0" smtClean="0"/>
              <a:t>Components to Verify:</a:t>
            </a:r>
          </a:p>
          <a:p>
            <a:pPr lvl="1"/>
            <a:r>
              <a:rPr lang="en-US" dirty="0" smtClean="0"/>
              <a:t>Ingest</a:t>
            </a:r>
          </a:p>
          <a:p>
            <a:pPr lvl="1"/>
            <a:r>
              <a:rPr lang="en-US" dirty="0" smtClean="0"/>
              <a:t>Inventory</a:t>
            </a:r>
          </a:p>
          <a:p>
            <a:pPr lvl="1"/>
            <a:r>
              <a:rPr lang="en-US" dirty="0" smtClean="0"/>
              <a:t>PGE</a:t>
            </a:r>
          </a:p>
          <a:p>
            <a:pPr lvl="1"/>
            <a:r>
              <a:rPr lang="en-US" dirty="0" smtClean="0"/>
              <a:t>Distribution</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47</a:t>
            </a:fld>
            <a:endParaRPr lang="en-US"/>
          </a:p>
        </p:txBody>
      </p:sp>
    </p:spTree>
    <p:extLst>
      <p:ext uri="{BB962C8B-B14F-4D97-AF65-F5344CB8AC3E}">
        <p14:creationId xmlns:p14="http://schemas.microsoft.com/office/powerpoint/2010/main" val="138611765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Ingest Tasks</a:t>
            </a:r>
            <a:endParaRPr lang="en-US" dirty="0"/>
          </a:p>
        </p:txBody>
      </p:sp>
      <p:sp>
        <p:nvSpPr>
          <p:cNvPr id="3" name="Content Placeholder 2"/>
          <p:cNvSpPr>
            <a:spLocks noGrp="1"/>
          </p:cNvSpPr>
          <p:nvPr>
            <p:ph idx="1"/>
          </p:nvPr>
        </p:nvSpPr>
        <p:spPr/>
        <p:txBody>
          <a:bodyPr>
            <a:normAutofit/>
          </a:bodyPr>
          <a:lstStyle/>
          <a:p>
            <a:r>
              <a:rPr lang="en-US" dirty="0" smtClean="0"/>
              <a:t>Ingest Tasks</a:t>
            </a:r>
          </a:p>
          <a:p>
            <a:pPr lvl="1"/>
            <a:r>
              <a:rPr lang="en-US" dirty="0" smtClean="0"/>
              <a:t>Detect</a:t>
            </a:r>
          </a:p>
          <a:p>
            <a:pPr lvl="1"/>
            <a:r>
              <a:rPr lang="en-US" dirty="0" smtClean="0"/>
              <a:t>Verify</a:t>
            </a:r>
          </a:p>
          <a:p>
            <a:pPr lvl="1"/>
            <a:r>
              <a:rPr lang="en-US" dirty="0" smtClean="0"/>
              <a:t>Extract Metadata (H5Dump)</a:t>
            </a:r>
          </a:p>
          <a:p>
            <a:pPr lvl="1"/>
            <a:r>
              <a:rPr lang="en-US" dirty="0" smtClean="0"/>
              <a:t>Store File info and Metadata in Database</a:t>
            </a:r>
          </a:p>
          <a:p>
            <a:pPr lvl="1"/>
            <a:r>
              <a:rPr lang="en-US" dirty="0" smtClean="0"/>
              <a:t>Archive data</a:t>
            </a:r>
          </a:p>
          <a:p>
            <a:r>
              <a:rPr lang="en-US" dirty="0" smtClean="0"/>
              <a:t>One </a:t>
            </a:r>
            <a:r>
              <a:rPr lang="en-US" dirty="0"/>
              <a:t>orbit is 102 </a:t>
            </a:r>
            <a:r>
              <a:rPr lang="en-US" dirty="0" smtClean="0"/>
              <a:t>minutes</a:t>
            </a:r>
          </a:p>
          <a:p>
            <a:pPr lvl="1"/>
            <a:r>
              <a:rPr lang="en-US" dirty="0" smtClean="0"/>
              <a:t>Each task must be take less than one orbit for one orbit of data.</a:t>
            </a:r>
          </a:p>
          <a:p>
            <a:pPr lvl="1"/>
            <a:r>
              <a:rPr lang="en-US" dirty="0" smtClean="0"/>
              <a:t>The total cost of tasks must be less than one orbit</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48</a:t>
            </a:fld>
            <a:endParaRPr lang="en-US"/>
          </a:p>
        </p:txBody>
      </p:sp>
    </p:spTree>
    <p:extLst>
      <p:ext uri="{BB962C8B-B14F-4D97-AF65-F5344CB8AC3E}">
        <p14:creationId xmlns:p14="http://schemas.microsoft.com/office/powerpoint/2010/main" val="148030943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Ingest Performance: Verify and Extract</a:t>
            </a:r>
            <a:endParaRPr lang="en-US" sz="2000" dirty="0"/>
          </a:p>
        </p:txBody>
      </p:sp>
      <p:graphicFrame>
        <p:nvGraphicFramePr>
          <p:cNvPr id="6" name="Chart 5"/>
          <p:cNvGraphicFramePr>
            <a:graphicFrameLocks/>
          </p:cNvGraphicFramePr>
          <p:nvPr>
            <p:extLst>
              <p:ext uri="{D42A27DB-BD31-4B8C-83A1-F6EECF244321}">
                <p14:modId xmlns:p14="http://schemas.microsoft.com/office/powerpoint/2010/main" val="3036399346"/>
              </p:ext>
            </p:extLst>
          </p:nvPr>
        </p:nvGraphicFramePr>
        <p:xfrm>
          <a:off x="381000" y="1219200"/>
          <a:ext cx="8305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49</a:t>
            </a:fld>
            <a:endParaRPr lang="en-US"/>
          </a:p>
        </p:txBody>
      </p:sp>
    </p:spTree>
    <p:extLst>
      <p:ext uri="{BB962C8B-B14F-4D97-AF65-F5344CB8AC3E}">
        <p14:creationId xmlns:p14="http://schemas.microsoft.com/office/powerpoint/2010/main" val="33785845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707" y="860644"/>
            <a:ext cx="8457469" cy="3835303"/>
          </a:xfrm>
          <a:prstGeom prst="roundRect">
            <a:avLst>
              <a:gd name="adj" fmla="val 6313"/>
            </a:avLst>
          </a:prstGeom>
          <a:solidFill>
            <a:srgbClr val="F2E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588976" y="1244622"/>
            <a:ext cx="5000902" cy="3336804"/>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1"/>
          <p:cNvSpPr>
            <a:spLocks noChangeArrowheads="1"/>
          </p:cNvSpPr>
          <p:nvPr/>
        </p:nvSpPr>
        <p:spPr bwMode="auto">
          <a:xfrm>
            <a:off x="3651334" y="1620196"/>
            <a:ext cx="3475868" cy="2908634"/>
          </a:xfrm>
          <a:prstGeom prst="rect">
            <a:avLst/>
          </a:prstGeom>
          <a:solidFill>
            <a:srgbClr val="00B050"/>
          </a:solidFill>
          <a:ln w="28575">
            <a:solidFill>
              <a:srgbClr val="5A005A"/>
            </a:solidFill>
            <a:prstDash val="sysDash"/>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51" name="Rectangle 4"/>
          <p:cNvSpPr>
            <a:spLocks noChangeArrowheads="1"/>
          </p:cNvSpPr>
          <p:nvPr/>
        </p:nvSpPr>
        <p:spPr bwMode="auto">
          <a:xfrm>
            <a:off x="526393" y="1245989"/>
            <a:ext cx="2924409" cy="1753740"/>
          </a:xfrm>
          <a:prstGeom prst="rect">
            <a:avLst/>
          </a:prstGeom>
          <a:gradFill rotWithShape="0">
            <a:gsLst>
              <a:gs pos="0">
                <a:srgbClr val="2625A3"/>
              </a:gs>
              <a:gs pos="100000">
                <a:srgbClr val="95A5FF"/>
              </a:gs>
            </a:gsLst>
            <a:lin ang="5400000" scaled="1"/>
          </a:gradFill>
          <a:ln w="28575">
            <a:solidFill>
              <a:schemeClr val="accent2"/>
            </a:solidFill>
            <a:prstDash val="sysDash"/>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5" name="Rounded Rectangle 4"/>
          <p:cNvSpPr/>
          <p:nvPr/>
        </p:nvSpPr>
        <p:spPr>
          <a:xfrm>
            <a:off x="396887" y="4796213"/>
            <a:ext cx="8448030" cy="1938539"/>
          </a:xfrm>
          <a:prstGeom prst="roundRect">
            <a:avLst>
              <a:gd name="adj" fmla="val 13775"/>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18399" y="791440"/>
            <a:ext cx="6260277" cy="461665"/>
          </a:xfrm>
          <a:prstGeom prst="rect">
            <a:avLst/>
          </a:prstGeom>
          <a:noFill/>
        </p:spPr>
        <p:txBody>
          <a:bodyPr wrap="square" rtlCol="0">
            <a:spAutoFit/>
          </a:bodyPr>
          <a:lstStyle/>
          <a:p>
            <a:pPr algn="ctr"/>
            <a:r>
              <a:rPr lang="en-US" sz="2300" b="1" dirty="0" smtClean="0"/>
              <a:t>JPSS-1 Mission System</a:t>
            </a:r>
            <a:endParaRPr lang="en-US" sz="2300" b="1" dirty="0"/>
          </a:p>
        </p:txBody>
      </p:sp>
      <p:sp>
        <p:nvSpPr>
          <p:cNvPr id="7" name="TextBox 6"/>
          <p:cNvSpPr txBox="1"/>
          <p:nvPr/>
        </p:nvSpPr>
        <p:spPr>
          <a:xfrm>
            <a:off x="3200138" y="4767176"/>
            <a:ext cx="2657034" cy="369332"/>
          </a:xfrm>
          <a:prstGeom prst="rect">
            <a:avLst/>
          </a:prstGeom>
          <a:noFill/>
        </p:spPr>
        <p:txBody>
          <a:bodyPr wrap="square" rtlCol="0">
            <a:spAutoFit/>
          </a:bodyPr>
          <a:lstStyle/>
          <a:p>
            <a:pPr algn="ctr"/>
            <a:r>
              <a:rPr lang="en-US" b="1" i="1" dirty="0" smtClean="0"/>
              <a:t>External Interfaces</a:t>
            </a:r>
            <a:endParaRPr lang="en-US" b="1" i="1" dirty="0"/>
          </a:p>
        </p:txBody>
      </p:sp>
      <p:sp>
        <p:nvSpPr>
          <p:cNvPr id="58" name="Rectangle 117"/>
          <p:cNvSpPr>
            <a:spLocks noChangeArrowheads="1"/>
          </p:cNvSpPr>
          <p:nvPr/>
        </p:nvSpPr>
        <p:spPr bwMode="auto">
          <a:xfrm>
            <a:off x="7219113" y="1618782"/>
            <a:ext cx="1303450" cy="2893883"/>
          </a:xfrm>
          <a:prstGeom prst="rect">
            <a:avLst/>
          </a:prstGeom>
          <a:gradFill rotWithShape="0">
            <a:gsLst>
              <a:gs pos="0">
                <a:srgbClr val="B94C12"/>
              </a:gs>
              <a:gs pos="100000">
                <a:srgbClr val="FF9933"/>
              </a:gs>
            </a:gsLst>
            <a:lin ang="5400000" scaled="1"/>
          </a:gradFill>
          <a:ln w="28575">
            <a:solidFill>
              <a:srgbClr val="7A320C"/>
            </a:solidFill>
            <a:miter lim="800000"/>
            <a:headEnd/>
            <a:tailEnd/>
          </a:ln>
        </p:spPr>
        <p:txBody>
          <a:bodyPr wrap="none" anchor="ctr">
            <a:prstTxWarp prst="textNoShape">
              <a:avLst/>
            </a:prstTxWarp>
          </a:bodyPr>
          <a:lstStyle/>
          <a:p>
            <a:pPr algn="ctr" eaLnBrk="0" fontAlgn="base" hangingPunct="0">
              <a:lnSpc>
                <a:spcPct val="80000"/>
              </a:lnSpc>
              <a:spcBef>
                <a:spcPct val="0"/>
              </a:spcBef>
              <a:spcAft>
                <a:spcPct val="0"/>
              </a:spcAft>
            </a:pPr>
            <a:endParaRPr lang="en-US" sz="500" b="1" i="1" dirty="0">
              <a:solidFill>
                <a:srgbClr val="000000"/>
              </a:solidFill>
              <a:latin typeface="Book Antiqua" pitchFamily="18" charset="0"/>
              <a:ea typeface="ＭＳ Ｐゴシック" pitchFamily="-108" charset="-128"/>
            </a:endParaRPr>
          </a:p>
        </p:txBody>
      </p:sp>
      <p:sp>
        <p:nvSpPr>
          <p:cNvPr id="28" name="Rectangle 27"/>
          <p:cNvSpPr/>
          <p:nvPr/>
        </p:nvSpPr>
        <p:spPr>
          <a:xfrm>
            <a:off x="3754215" y="1938472"/>
            <a:ext cx="1143000" cy="838200"/>
          </a:xfrm>
          <a:prstGeom prst="rect">
            <a:avLst/>
          </a:prstGeom>
          <a:solidFill>
            <a:srgbClr val="E2F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Management &amp; Operations Node</a:t>
            </a:r>
            <a:endParaRPr lang="en-US" sz="1100" dirty="0">
              <a:solidFill>
                <a:srgbClr val="000000"/>
              </a:solidFill>
            </a:endParaRPr>
          </a:p>
        </p:txBody>
      </p:sp>
      <p:sp>
        <p:nvSpPr>
          <p:cNvPr id="45" name="Rectangle 44"/>
          <p:cNvSpPr/>
          <p:nvPr/>
        </p:nvSpPr>
        <p:spPr>
          <a:xfrm>
            <a:off x="1077642" y="2620616"/>
            <a:ext cx="1905000" cy="304800"/>
          </a:xfrm>
          <a:prstGeom prst="rect">
            <a:avLst/>
          </a:prstGeom>
          <a:solidFill>
            <a:srgbClr val="F1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TextBox 45"/>
          <p:cNvSpPr txBox="1"/>
          <p:nvPr/>
        </p:nvSpPr>
        <p:spPr>
          <a:xfrm>
            <a:off x="1077642" y="2620616"/>
            <a:ext cx="1981200" cy="276999"/>
          </a:xfrm>
          <a:prstGeom prst="rect">
            <a:avLst/>
          </a:prstGeom>
          <a:noFill/>
        </p:spPr>
        <p:txBody>
          <a:bodyPr wrap="square" rtlCol="0">
            <a:spAutoFit/>
          </a:bodyPr>
          <a:lstStyle/>
          <a:p>
            <a:r>
              <a:rPr lang="en-US" sz="1200" dirty="0" smtClean="0">
                <a:solidFill>
                  <a:schemeClr val="tx1"/>
                </a:solidFill>
              </a:rPr>
              <a:t>Ground Support Equipment</a:t>
            </a:r>
          </a:p>
        </p:txBody>
      </p:sp>
      <p:sp>
        <p:nvSpPr>
          <p:cNvPr id="48" name="Rectangle 47"/>
          <p:cNvSpPr/>
          <p:nvPr/>
        </p:nvSpPr>
        <p:spPr>
          <a:xfrm>
            <a:off x="1936118" y="5173244"/>
            <a:ext cx="762000" cy="767710"/>
          </a:xfrm>
          <a:prstGeom prst="rect">
            <a:avLst/>
          </a:prstGeom>
          <a:solidFill>
            <a:srgbClr val="FFE7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Field Terminal Users</a:t>
            </a:r>
            <a:endParaRPr lang="en-US" sz="1100" dirty="0">
              <a:solidFill>
                <a:srgbClr val="000000"/>
              </a:solidFill>
            </a:endParaRPr>
          </a:p>
        </p:txBody>
      </p:sp>
      <p:sp>
        <p:nvSpPr>
          <p:cNvPr id="50" name="Rectangle 49"/>
          <p:cNvSpPr/>
          <p:nvPr/>
        </p:nvSpPr>
        <p:spPr>
          <a:xfrm>
            <a:off x="2857868" y="5173244"/>
            <a:ext cx="762000" cy="759354"/>
          </a:xfrm>
          <a:prstGeom prst="rect">
            <a:avLst/>
          </a:prstGeom>
          <a:solidFill>
            <a:srgbClr val="FFE7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NASA Space Network</a:t>
            </a:r>
            <a:endParaRPr lang="en-US" sz="1100" dirty="0">
              <a:solidFill>
                <a:srgbClr val="000000"/>
              </a:solidFill>
            </a:endParaRPr>
          </a:p>
        </p:txBody>
      </p:sp>
      <p:sp>
        <p:nvSpPr>
          <p:cNvPr id="54" name="Rectangle 53"/>
          <p:cNvSpPr/>
          <p:nvPr/>
        </p:nvSpPr>
        <p:spPr>
          <a:xfrm>
            <a:off x="4744150" y="5173244"/>
            <a:ext cx="762000" cy="762000"/>
          </a:xfrm>
          <a:prstGeom prst="rect">
            <a:avLst/>
          </a:prstGeom>
          <a:solidFill>
            <a:srgbClr val="FFE7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NASA Science Data System </a:t>
            </a:r>
            <a:endParaRPr lang="en-US" sz="1100" dirty="0">
              <a:solidFill>
                <a:srgbClr val="000000"/>
              </a:solidFill>
            </a:endParaRPr>
          </a:p>
        </p:txBody>
      </p:sp>
      <p:sp>
        <p:nvSpPr>
          <p:cNvPr id="60" name="Rectangle 59"/>
          <p:cNvSpPr/>
          <p:nvPr/>
        </p:nvSpPr>
        <p:spPr>
          <a:xfrm>
            <a:off x="5657849" y="5173244"/>
            <a:ext cx="1603007" cy="762000"/>
          </a:xfrm>
          <a:prstGeom prst="rect">
            <a:avLst/>
          </a:prstGeom>
          <a:solidFill>
            <a:srgbClr val="FFE7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8" name="Rectangle 77"/>
          <p:cNvSpPr/>
          <p:nvPr/>
        </p:nvSpPr>
        <p:spPr>
          <a:xfrm>
            <a:off x="3771264" y="5173244"/>
            <a:ext cx="838200" cy="762000"/>
          </a:xfrm>
          <a:prstGeom prst="rect">
            <a:avLst/>
          </a:prstGeom>
          <a:solidFill>
            <a:srgbClr val="FFE7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NASA Flight Dynamics Facility</a:t>
            </a:r>
            <a:endParaRPr lang="en-US" sz="1100" dirty="0">
              <a:solidFill>
                <a:srgbClr val="000000"/>
              </a:solidFill>
            </a:endParaRPr>
          </a:p>
        </p:txBody>
      </p:sp>
      <p:sp>
        <p:nvSpPr>
          <p:cNvPr id="70" name="Rectangle 69"/>
          <p:cNvSpPr/>
          <p:nvPr/>
        </p:nvSpPr>
        <p:spPr>
          <a:xfrm>
            <a:off x="616997" y="1630016"/>
            <a:ext cx="27432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ectangle 35"/>
          <p:cNvSpPr/>
          <p:nvPr/>
        </p:nvSpPr>
        <p:spPr>
          <a:xfrm>
            <a:off x="696641" y="2011016"/>
            <a:ext cx="1241823" cy="304800"/>
          </a:xfrm>
          <a:prstGeom prst="rect">
            <a:avLst/>
          </a:prstGeom>
          <a:solidFill>
            <a:srgbClr val="F1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899172" y="2011016"/>
            <a:ext cx="838766" cy="276999"/>
          </a:xfrm>
          <a:prstGeom prst="rect">
            <a:avLst/>
          </a:prstGeom>
          <a:noFill/>
        </p:spPr>
        <p:txBody>
          <a:bodyPr wrap="none" rtlCol="0">
            <a:spAutoFit/>
          </a:bodyPr>
          <a:lstStyle/>
          <a:p>
            <a:pPr algn="ctr"/>
            <a:r>
              <a:rPr lang="en-US" sz="1200" dirty="0" smtClean="0">
                <a:solidFill>
                  <a:schemeClr val="tx1"/>
                </a:solidFill>
              </a:rPr>
              <a:t>S</a:t>
            </a:r>
            <a:r>
              <a:rPr lang="en-US" sz="1200" dirty="0" smtClean="0"/>
              <a:t>pacecraft</a:t>
            </a:r>
            <a:endParaRPr lang="en-US" sz="1200" dirty="0" smtClean="0">
              <a:solidFill>
                <a:schemeClr val="tx1"/>
              </a:solidFill>
            </a:endParaRPr>
          </a:p>
        </p:txBody>
      </p:sp>
      <p:sp>
        <p:nvSpPr>
          <p:cNvPr id="37" name="Rectangle 36"/>
          <p:cNvSpPr/>
          <p:nvPr/>
        </p:nvSpPr>
        <p:spPr>
          <a:xfrm>
            <a:off x="2030374" y="2011016"/>
            <a:ext cx="1257067" cy="304800"/>
          </a:xfrm>
          <a:prstGeom prst="rect">
            <a:avLst/>
          </a:prstGeom>
          <a:solidFill>
            <a:srgbClr val="F1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TextBox 37"/>
          <p:cNvSpPr txBox="1"/>
          <p:nvPr/>
        </p:nvSpPr>
        <p:spPr>
          <a:xfrm>
            <a:off x="2169507" y="2011016"/>
            <a:ext cx="942611" cy="276999"/>
          </a:xfrm>
          <a:prstGeom prst="rect">
            <a:avLst/>
          </a:prstGeom>
          <a:noFill/>
        </p:spPr>
        <p:txBody>
          <a:bodyPr wrap="none" rtlCol="0">
            <a:spAutoFit/>
          </a:bodyPr>
          <a:lstStyle/>
          <a:p>
            <a:pPr algn="ctr"/>
            <a:r>
              <a:rPr lang="en-US" sz="1200" dirty="0" smtClean="0">
                <a:solidFill>
                  <a:schemeClr val="tx1"/>
                </a:solidFill>
              </a:rPr>
              <a:t>Instruments</a:t>
            </a:r>
            <a:endParaRPr lang="en-US" sz="1600" dirty="0" smtClean="0">
              <a:solidFill>
                <a:schemeClr val="tx1"/>
              </a:solidFill>
            </a:endParaRPr>
          </a:p>
        </p:txBody>
      </p:sp>
      <p:sp>
        <p:nvSpPr>
          <p:cNvPr id="71" name="TextBox 70"/>
          <p:cNvSpPr txBox="1"/>
          <p:nvPr/>
        </p:nvSpPr>
        <p:spPr>
          <a:xfrm>
            <a:off x="1600748" y="1630016"/>
            <a:ext cx="775698" cy="307777"/>
          </a:xfrm>
          <a:prstGeom prst="rect">
            <a:avLst/>
          </a:prstGeom>
          <a:noFill/>
        </p:spPr>
        <p:txBody>
          <a:bodyPr wrap="none" rtlCol="0">
            <a:spAutoFit/>
          </a:bodyPr>
          <a:lstStyle/>
          <a:p>
            <a:r>
              <a:rPr lang="en-US" sz="1400" dirty="0" smtClean="0"/>
              <a:t>Satellite</a:t>
            </a:r>
            <a:endParaRPr lang="en-US" sz="1600" dirty="0" smtClean="0">
              <a:solidFill>
                <a:schemeClr val="tx1"/>
              </a:solidFill>
            </a:endParaRPr>
          </a:p>
        </p:txBody>
      </p:sp>
      <p:sp>
        <p:nvSpPr>
          <p:cNvPr id="75" name="Rectangle 74"/>
          <p:cNvSpPr/>
          <p:nvPr/>
        </p:nvSpPr>
        <p:spPr>
          <a:xfrm>
            <a:off x="5875804" y="1938473"/>
            <a:ext cx="1142782" cy="838200"/>
          </a:xfrm>
          <a:prstGeom prst="rect">
            <a:avLst/>
          </a:prstGeom>
          <a:solidFill>
            <a:srgbClr val="E2F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Space / Ground Communications Node</a:t>
            </a:r>
            <a:endParaRPr lang="en-US" sz="1100" dirty="0">
              <a:solidFill>
                <a:srgbClr val="000000"/>
              </a:solidFill>
            </a:endParaRPr>
          </a:p>
        </p:txBody>
      </p:sp>
      <p:sp>
        <p:nvSpPr>
          <p:cNvPr id="76" name="Rectangle 75"/>
          <p:cNvSpPr/>
          <p:nvPr/>
        </p:nvSpPr>
        <p:spPr>
          <a:xfrm>
            <a:off x="4979859" y="1938472"/>
            <a:ext cx="802123" cy="838200"/>
          </a:xfrm>
          <a:prstGeom prst="rect">
            <a:avLst/>
          </a:prstGeom>
          <a:solidFill>
            <a:srgbClr val="E2F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Ground Network Node</a:t>
            </a:r>
            <a:endParaRPr lang="en-US" sz="1100" dirty="0">
              <a:solidFill>
                <a:schemeClr val="tx1"/>
              </a:solidFill>
            </a:endParaRPr>
          </a:p>
        </p:txBody>
      </p:sp>
      <p:sp>
        <p:nvSpPr>
          <p:cNvPr id="20" name="Rectangle 19"/>
          <p:cNvSpPr/>
          <p:nvPr/>
        </p:nvSpPr>
        <p:spPr>
          <a:xfrm>
            <a:off x="3739503" y="2852296"/>
            <a:ext cx="1524434" cy="573577"/>
          </a:xfrm>
          <a:prstGeom prst="rect">
            <a:avLst/>
          </a:prstGeom>
          <a:solidFill>
            <a:srgbClr val="E2F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Simulation Node</a:t>
            </a:r>
            <a:endParaRPr lang="en-US" sz="1100" dirty="0">
              <a:solidFill>
                <a:srgbClr val="000000"/>
              </a:solidFill>
            </a:endParaRPr>
          </a:p>
        </p:txBody>
      </p:sp>
      <p:sp>
        <p:nvSpPr>
          <p:cNvPr id="19" name="Rectangle 18"/>
          <p:cNvSpPr/>
          <p:nvPr/>
        </p:nvSpPr>
        <p:spPr>
          <a:xfrm>
            <a:off x="5447757" y="2852296"/>
            <a:ext cx="1559990" cy="565222"/>
          </a:xfrm>
          <a:prstGeom prst="rect">
            <a:avLst/>
          </a:prstGeom>
          <a:solidFill>
            <a:srgbClr val="E2F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Calibration &amp; Validation Node</a:t>
            </a:r>
            <a:endParaRPr lang="en-US" sz="1100" dirty="0">
              <a:solidFill>
                <a:srgbClr val="000000"/>
              </a:solidFill>
            </a:endParaRPr>
          </a:p>
        </p:txBody>
      </p:sp>
      <p:sp>
        <p:nvSpPr>
          <p:cNvPr id="81" name="Rectangle 80"/>
          <p:cNvSpPr/>
          <p:nvPr/>
        </p:nvSpPr>
        <p:spPr>
          <a:xfrm>
            <a:off x="3747858" y="3563406"/>
            <a:ext cx="1499368" cy="388881"/>
          </a:xfrm>
          <a:prstGeom prst="rect">
            <a:avLst/>
          </a:prstGeom>
          <a:solidFill>
            <a:srgbClr val="E2F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Data Processing Node</a:t>
            </a:r>
            <a:endParaRPr lang="en-US" sz="1100" dirty="0">
              <a:solidFill>
                <a:srgbClr val="000000"/>
              </a:solidFill>
            </a:endParaRPr>
          </a:p>
        </p:txBody>
      </p:sp>
      <p:sp>
        <p:nvSpPr>
          <p:cNvPr id="59" name="TextBox 58"/>
          <p:cNvSpPr txBox="1"/>
          <p:nvPr/>
        </p:nvSpPr>
        <p:spPr>
          <a:xfrm>
            <a:off x="5657850" y="5196580"/>
            <a:ext cx="1676400" cy="600164"/>
          </a:xfrm>
          <a:prstGeom prst="rect">
            <a:avLst/>
          </a:prstGeom>
          <a:noFill/>
        </p:spPr>
        <p:txBody>
          <a:bodyPr wrap="square" rtlCol="0">
            <a:spAutoFit/>
          </a:bodyPr>
          <a:lstStyle/>
          <a:p>
            <a:pPr algn="ctr"/>
            <a:r>
              <a:rPr lang="en-US" sz="1100" dirty="0" smtClean="0"/>
              <a:t>Operational Users:</a:t>
            </a:r>
          </a:p>
          <a:p>
            <a:pPr algn="ctr"/>
            <a:r>
              <a:rPr lang="en-US" sz="1100" dirty="0" smtClean="0">
                <a:solidFill>
                  <a:schemeClr val="tx1"/>
                </a:solidFill>
              </a:rPr>
              <a:t>AFWA / FNMOC</a:t>
            </a:r>
            <a:r>
              <a:rPr lang="en-US" sz="1100" dirty="0" smtClean="0"/>
              <a:t> / NAVOCEANO</a:t>
            </a:r>
            <a:endParaRPr lang="en-US" sz="1100" dirty="0" smtClean="0">
              <a:solidFill>
                <a:schemeClr val="tx1"/>
              </a:solidFill>
            </a:endParaRPr>
          </a:p>
        </p:txBody>
      </p:sp>
      <p:sp>
        <p:nvSpPr>
          <p:cNvPr id="57" name="Rectangle 56"/>
          <p:cNvSpPr/>
          <p:nvPr/>
        </p:nvSpPr>
        <p:spPr>
          <a:xfrm>
            <a:off x="4298969" y="4035745"/>
            <a:ext cx="2171700" cy="384466"/>
          </a:xfrm>
          <a:prstGeom prst="rect">
            <a:avLst/>
          </a:prstGeom>
          <a:solidFill>
            <a:srgbClr val="E2F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Field Terminal Support Node</a:t>
            </a:r>
            <a:endParaRPr lang="en-US" sz="1100" dirty="0">
              <a:solidFill>
                <a:srgbClr val="000000"/>
              </a:solidFill>
            </a:endParaRPr>
          </a:p>
        </p:txBody>
      </p:sp>
      <p:sp>
        <p:nvSpPr>
          <p:cNvPr id="52" name="Rectangle 51"/>
          <p:cNvSpPr/>
          <p:nvPr/>
        </p:nvSpPr>
        <p:spPr>
          <a:xfrm>
            <a:off x="5456112" y="3552742"/>
            <a:ext cx="1551635" cy="399545"/>
          </a:xfrm>
          <a:prstGeom prst="rect">
            <a:avLst/>
          </a:prstGeom>
          <a:solidFill>
            <a:srgbClr val="E2F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Common Ground System Support Node</a:t>
            </a:r>
            <a:endParaRPr lang="en-US" sz="1100" dirty="0">
              <a:solidFill>
                <a:srgbClr val="000000"/>
              </a:solidFill>
            </a:endParaRPr>
          </a:p>
        </p:txBody>
      </p:sp>
      <p:sp>
        <p:nvSpPr>
          <p:cNvPr id="62" name="Rectangle 61"/>
          <p:cNvSpPr/>
          <p:nvPr/>
        </p:nvSpPr>
        <p:spPr>
          <a:xfrm>
            <a:off x="7221463" y="1596015"/>
            <a:ext cx="1334522" cy="1259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chemeClr val="bg1"/>
                </a:solidFill>
              </a:rPr>
              <a:t>NOAA Environmental Satellite Processing Center (ESPC)</a:t>
            </a:r>
          </a:p>
        </p:txBody>
      </p:sp>
      <p:sp>
        <p:nvSpPr>
          <p:cNvPr id="68" name="Rectangle 67"/>
          <p:cNvSpPr/>
          <p:nvPr/>
        </p:nvSpPr>
        <p:spPr>
          <a:xfrm>
            <a:off x="812809" y="5172223"/>
            <a:ext cx="1000305" cy="1453905"/>
          </a:xfrm>
          <a:prstGeom prst="rect">
            <a:avLst/>
          </a:prstGeom>
          <a:solidFill>
            <a:srgbClr val="FFE7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National Weather Service</a:t>
            </a:r>
          </a:p>
          <a:p>
            <a:pPr algn="ctr"/>
            <a:r>
              <a:rPr lang="en-US" sz="1100" dirty="0" smtClean="0">
                <a:solidFill>
                  <a:schemeClr val="tx1"/>
                </a:solidFill>
              </a:rPr>
              <a:t>(NWS) &amp; Other NOAA Users</a:t>
            </a:r>
            <a:endParaRPr lang="en-US" sz="1050" dirty="0" smtClean="0">
              <a:solidFill>
                <a:schemeClr val="tx1"/>
              </a:solidFill>
            </a:endParaRPr>
          </a:p>
        </p:txBody>
      </p:sp>
      <p:sp>
        <p:nvSpPr>
          <p:cNvPr id="74" name="Rectangle 73"/>
          <p:cNvSpPr/>
          <p:nvPr/>
        </p:nvSpPr>
        <p:spPr>
          <a:xfrm>
            <a:off x="5664654" y="6001598"/>
            <a:ext cx="1599745" cy="649596"/>
          </a:xfrm>
          <a:prstGeom prst="rect">
            <a:avLst/>
          </a:prstGeom>
          <a:solidFill>
            <a:srgbClr val="FFE7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NASA Conjunction Assessment and Risk Analysis (CARA)</a:t>
            </a:r>
            <a:endParaRPr lang="en-US" sz="1100" dirty="0">
              <a:solidFill>
                <a:schemeClr val="tx1"/>
              </a:solidFill>
            </a:endParaRPr>
          </a:p>
        </p:txBody>
      </p:sp>
      <p:sp>
        <p:nvSpPr>
          <p:cNvPr id="63" name="Rectangle 62"/>
          <p:cNvSpPr/>
          <p:nvPr/>
        </p:nvSpPr>
        <p:spPr>
          <a:xfrm>
            <a:off x="7220483" y="3003889"/>
            <a:ext cx="1295585" cy="392640"/>
          </a:xfrm>
          <a:prstGeom prst="rect">
            <a:avLst/>
          </a:prstGeom>
          <a:noFill/>
          <a:ln>
            <a:solidFill>
              <a:srgbClr val="7A3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Ingest</a:t>
            </a:r>
          </a:p>
        </p:txBody>
      </p:sp>
      <p:sp>
        <p:nvSpPr>
          <p:cNvPr id="72" name="Rectangle 71"/>
          <p:cNvSpPr/>
          <p:nvPr/>
        </p:nvSpPr>
        <p:spPr>
          <a:xfrm>
            <a:off x="7223203" y="4207433"/>
            <a:ext cx="1293608" cy="298454"/>
          </a:xfrm>
          <a:prstGeom prst="rect">
            <a:avLst/>
          </a:prstGeom>
          <a:noFill/>
          <a:ln>
            <a:solidFill>
              <a:srgbClr val="7A3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Infrastructure</a:t>
            </a:r>
          </a:p>
        </p:txBody>
      </p:sp>
      <p:sp>
        <p:nvSpPr>
          <p:cNvPr id="79" name="TextBox 78"/>
          <p:cNvSpPr txBox="1"/>
          <p:nvPr/>
        </p:nvSpPr>
        <p:spPr>
          <a:xfrm>
            <a:off x="5211272" y="1243636"/>
            <a:ext cx="1797587" cy="338554"/>
          </a:xfrm>
          <a:prstGeom prst="rect">
            <a:avLst/>
          </a:prstGeom>
          <a:noFill/>
        </p:spPr>
        <p:txBody>
          <a:bodyPr wrap="none" rtlCol="0">
            <a:spAutoFit/>
          </a:bodyPr>
          <a:lstStyle/>
          <a:p>
            <a:pPr algn="ctr"/>
            <a:r>
              <a:rPr lang="en-US" sz="1600" b="1" dirty="0" smtClean="0">
                <a:latin typeface="Book Antiqua"/>
                <a:cs typeface="Book Antiqua"/>
              </a:rPr>
              <a:t>Ground Segment</a:t>
            </a:r>
            <a:endParaRPr lang="en-US" sz="1600" b="1" dirty="0" smtClean="0">
              <a:solidFill>
                <a:schemeClr val="tx1"/>
              </a:solidFill>
              <a:latin typeface="Book Antiqua"/>
              <a:cs typeface="Book Antiqua"/>
            </a:endParaRPr>
          </a:p>
        </p:txBody>
      </p:sp>
      <p:sp>
        <p:nvSpPr>
          <p:cNvPr id="53" name="Rectangle 52"/>
          <p:cNvSpPr/>
          <p:nvPr/>
        </p:nvSpPr>
        <p:spPr>
          <a:xfrm>
            <a:off x="7352685" y="5178239"/>
            <a:ext cx="1095341" cy="1458776"/>
          </a:xfrm>
          <a:prstGeom prst="rect">
            <a:avLst/>
          </a:prstGeom>
          <a:solidFill>
            <a:srgbClr val="FFE7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NOAA Comprehensive Large-Array Stewardship System (CLASS)</a:t>
            </a:r>
            <a:endParaRPr lang="en-US" sz="1100" dirty="0">
              <a:solidFill>
                <a:srgbClr val="000000"/>
              </a:solidFill>
            </a:endParaRPr>
          </a:p>
        </p:txBody>
      </p:sp>
      <p:sp>
        <p:nvSpPr>
          <p:cNvPr id="55" name="Rectangle 54"/>
          <p:cNvSpPr/>
          <p:nvPr/>
        </p:nvSpPr>
        <p:spPr>
          <a:xfrm>
            <a:off x="7221332" y="3801631"/>
            <a:ext cx="1295585" cy="403138"/>
          </a:xfrm>
          <a:prstGeom prst="rect">
            <a:avLst/>
          </a:prstGeom>
          <a:noFill/>
          <a:ln>
            <a:solidFill>
              <a:srgbClr val="7A3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Product Distribution</a:t>
            </a:r>
          </a:p>
        </p:txBody>
      </p:sp>
      <p:sp>
        <p:nvSpPr>
          <p:cNvPr id="64" name="Text Box 8"/>
          <p:cNvSpPr txBox="1">
            <a:spLocks noChangeArrowheads="1"/>
          </p:cNvSpPr>
          <p:nvPr/>
        </p:nvSpPr>
        <p:spPr bwMode="gray">
          <a:xfrm>
            <a:off x="1132421" y="1290186"/>
            <a:ext cx="1708407" cy="308061"/>
          </a:xfrm>
          <a:prstGeom prst="rect">
            <a:avLst/>
          </a:prstGeom>
          <a:noFill/>
          <a:ln w="12700">
            <a:noFill/>
            <a:miter lim="800000"/>
            <a:headEnd/>
            <a:tailEnd/>
          </a:ln>
          <a:effectLst>
            <a:outerShdw blurRad="63500" dist="17961" dir="2700000" algn="ctr" rotWithShape="0">
              <a:srgbClr val="0B0B38">
                <a:alpha val="74998"/>
              </a:srgbClr>
            </a:outerShdw>
          </a:effectLst>
        </p:spPr>
        <p:txBody>
          <a:bodyPr wrap="square" lIns="101882" tIns="50941" rIns="101882" bIns="50941">
            <a:spAutoFit/>
          </a:bodyPr>
          <a:lstStyle/>
          <a:p>
            <a:pPr algn="ctr" eaLnBrk="0" fontAlgn="base" hangingPunct="0">
              <a:lnSpc>
                <a:spcPct val="80000"/>
              </a:lnSpc>
              <a:spcBef>
                <a:spcPct val="0"/>
              </a:spcBef>
              <a:spcAft>
                <a:spcPct val="0"/>
              </a:spcAft>
              <a:defRPr/>
            </a:pPr>
            <a:r>
              <a:rPr lang="en-US" sz="1600" b="1" dirty="0" smtClean="0">
                <a:solidFill>
                  <a:srgbClr val="CCCCFF"/>
                </a:solidFill>
                <a:latin typeface="Book Antiqua" pitchFamily="-109" charset="0"/>
                <a:ea typeface="ヒラギノ角ゴ Pro W3" pitchFamily="-105" charset="-128"/>
                <a:cs typeface="ヒラギノ角ゴ Pro W3" pitchFamily="-105" charset="-128"/>
              </a:rPr>
              <a:t>Space Segment</a:t>
            </a:r>
            <a:endParaRPr lang="en-US" sz="1600" b="1" dirty="0">
              <a:solidFill>
                <a:srgbClr val="CCCCFF"/>
              </a:solidFill>
              <a:latin typeface="Book Antiqua" pitchFamily="-109" charset="0"/>
              <a:ea typeface="ヒラギノ角ゴ Pro W3" pitchFamily="-105" charset="-128"/>
              <a:cs typeface="ヒラギノ角ゴ Pro W3" pitchFamily="-105" charset="-128"/>
            </a:endParaRPr>
          </a:p>
        </p:txBody>
      </p:sp>
      <p:sp>
        <p:nvSpPr>
          <p:cNvPr id="66" name="Text Box 118"/>
          <p:cNvSpPr txBox="1">
            <a:spLocks noChangeArrowheads="1"/>
          </p:cNvSpPr>
          <p:nvPr/>
        </p:nvSpPr>
        <p:spPr bwMode="gray">
          <a:xfrm>
            <a:off x="4531436" y="1626038"/>
            <a:ext cx="1868842" cy="308061"/>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square" lIns="101882" tIns="50941" rIns="101882" bIns="50941">
            <a:spAutoFit/>
          </a:bodyPr>
          <a:lstStyle/>
          <a:p>
            <a:pPr algn="ctr" eaLnBrk="0" fontAlgn="base" hangingPunct="0">
              <a:lnSpc>
                <a:spcPct val="80000"/>
              </a:lnSpc>
              <a:spcBef>
                <a:spcPct val="0"/>
              </a:spcBef>
              <a:spcAft>
                <a:spcPct val="0"/>
              </a:spcAft>
              <a:defRPr/>
            </a:pPr>
            <a:r>
              <a:rPr lang="en-US" sz="1600" b="1" dirty="0" smtClean="0">
                <a:solidFill>
                  <a:srgbClr val="E2FFE2"/>
                </a:solidFill>
                <a:latin typeface="+mj-lt"/>
                <a:ea typeface="ヒラギノ角ゴ Pro W3" pitchFamily="-105" charset="-128"/>
                <a:cs typeface="ヒラギノ角ゴ Pro W3" pitchFamily="-105" charset="-128"/>
              </a:rPr>
              <a:t>Ground System</a:t>
            </a:r>
            <a:endParaRPr lang="en-US" sz="1600" b="1" dirty="0">
              <a:solidFill>
                <a:srgbClr val="E2FFE2"/>
              </a:solidFill>
              <a:latin typeface="+mj-lt"/>
              <a:ea typeface="ヒラギノ角ゴ Pro W3" pitchFamily="-105" charset="-128"/>
              <a:cs typeface="ヒラギノ角ゴ Pro W3" pitchFamily="-105" charset="-128"/>
            </a:endParaRPr>
          </a:p>
        </p:txBody>
      </p:sp>
      <p:sp>
        <p:nvSpPr>
          <p:cNvPr id="67" name="Rectangle 66"/>
          <p:cNvSpPr/>
          <p:nvPr/>
        </p:nvSpPr>
        <p:spPr>
          <a:xfrm>
            <a:off x="7218947" y="3396841"/>
            <a:ext cx="1295585" cy="403808"/>
          </a:xfrm>
          <a:prstGeom prst="rect">
            <a:avLst/>
          </a:prstGeom>
          <a:noFill/>
          <a:ln>
            <a:solidFill>
              <a:srgbClr val="7A3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Product </a:t>
            </a:r>
          </a:p>
          <a:p>
            <a:pPr algn="ctr"/>
            <a:r>
              <a:rPr lang="en-US" sz="1100" dirty="0" smtClean="0">
                <a:solidFill>
                  <a:schemeClr val="bg1"/>
                </a:solidFill>
              </a:rPr>
              <a:t>Generation</a:t>
            </a:r>
          </a:p>
        </p:txBody>
      </p:sp>
      <p:sp>
        <p:nvSpPr>
          <p:cNvPr id="61" name="Rectangle 30"/>
          <p:cNvSpPr>
            <a:spLocks noChangeArrowheads="1"/>
          </p:cNvSpPr>
          <p:nvPr/>
        </p:nvSpPr>
        <p:spPr bwMode="auto">
          <a:xfrm>
            <a:off x="526393" y="3434217"/>
            <a:ext cx="2924408" cy="1002693"/>
          </a:xfrm>
          <a:prstGeom prst="rect">
            <a:avLst/>
          </a:prstGeom>
          <a:gradFill flip="none" rotWithShape="1">
            <a:gsLst>
              <a:gs pos="48000">
                <a:srgbClr val="282800"/>
              </a:gs>
              <a:gs pos="100000">
                <a:srgbClr val="B0AC00"/>
              </a:gs>
              <a:gs pos="99000">
                <a:srgbClr val="68560D"/>
              </a:gs>
            </a:gsLst>
            <a:lin ang="0" scaled="1"/>
            <a:tileRect/>
          </a:gradFill>
          <a:ln w="28575">
            <a:solidFill>
              <a:srgbClr val="555202"/>
            </a:solidFill>
            <a:prstDash val="sysDash"/>
            <a:miter lim="800000"/>
            <a:headEnd/>
            <a:tailEnd/>
          </a:ln>
        </p:spPr>
        <p:txBody>
          <a:bodyPr wrap="none" anchor="ctr">
            <a:prstTxWarp prst="textNoShape">
              <a:avLst/>
            </a:prstTxWarp>
          </a:bodyPr>
          <a:lstStyle/>
          <a:p>
            <a:pPr algn="ctr" eaLnBrk="0" fontAlgn="base" hangingPunct="0">
              <a:spcBef>
                <a:spcPct val="0"/>
              </a:spcBef>
              <a:spcAft>
                <a:spcPct val="0"/>
              </a:spcAft>
            </a:pPr>
            <a:endParaRPr lang="en-US" sz="2400" dirty="0">
              <a:solidFill>
                <a:srgbClr val="000000"/>
              </a:solidFill>
              <a:ea typeface="ＭＳ Ｐゴシック" pitchFamily="-108" charset="-128"/>
            </a:endParaRPr>
          </a:p>
        </p:txBody>
      </p:sp>
      <p:sp>
        <p:nvSpPr>
          <p:cNvPr id="69" name="Rectangle 68"/>
          <p:cNvSpPr/>
          <p:nvPr/>
        </p:nvSpPr>
        <p:spPr>
          <a:xfrm>
            <a:off x="653862" y="3832080"/>
            <a:ext cx="1219200" cy="533400"/>
          </a:xfrm>
          <a:prstGeom prst="rect">
            <a:avLst/>
          </a:prstGeom>
          <a:solidFill>
            <a:srgbClr val="E6FFC2"/>
          </a:solidFill>
          <a:ln>
            <a:solidFill>
              <a:srgbClr val="555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TextBox 72"/>
          <p:cNvSpPr txBox="1"/>
          <p:nvPr/>
        </p:nvSpPr>
        <p:spPr>
          <a:xfrm>
            <a:off x="691844" y="3936081"/>
            <a:ext cx="1143237" cy="276999"/>
          </a:xfrm>
          <a:prstGeom prst="rect">
            <a:avLst/>
          </a:prstGeom>
          <a:noFill/>
        </p:spPr>
        <p:txBody>
          <a:bodyPr wrap="none" rtlCol="0">
            <a:spAutoFit/>
          </a:bodyPr>
          <a:lstStyle/>
          <a:p>
            <a:pPr algn="ctr"/>
            <a:r>
              <a:rPr lang="en-US" sz="1200" dirty="0" smtClean="0">
                <a:solidFill>
                  <a:schemeClr val="tx1"/>
                </a:solidFill>
              </a:rPr>
              <a:t>Launch Vehicle</a:t>
            </a:r>
          </a:p>
        </p:txBody>
      </p:sp>
      <p:sp>
        <p:nvSpPr>
          <p:cNvPr id="80" name="Rectangle 79"/>
          <p:cNvSpPr/>
          <p:nvPr/>
        </p:nvSpPr>
        <p:spPr>
          <a:xfrm>
            <a:off x="2039502" y="3832080"/>
            <a:ext cx="1295400" cy="533400"/>
          </a:xfrm>
          <a:prstGeom prst="rect">
            <a:avLst/>
          </a:prstGeom>
          <a:solidFill>
            <a:srgbClr val="E6FFC2"/>
          </a:solidFill>
          <a:ln>
            <a:solidFill>
              <a:srgbClr val="555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TextBox 81"/>
          <p:cNvSpPr txBox="1"/>
          <p:nvPr/>
        </p:nvSpPr>
        <p:spPr>
          <a:xfrm>
            <a:off x="1963302" y="3936081"/>
            <a:ext cx="1447800" cy="276999"/>
          </a:xfrm>
          <a:prstGeom prst="rect">
            <a:avLst/>
          </a:prstGeom>
          <a:noFill/>
        </p:spPr>
        <p:txBody>
          <a:bodyPr wrap="square" rtlCol="0">
            <a:spAutoFit/>
          </a:bodyPr>
          <a:lstStyle/>
          <a:p>
            <a:pPr algn="ctr"/>
            <a:r>
              <a:rPr lang="en-US" sz="1200" dirty="0" smtClean="0">
                <a:solidFill>
                  <a:schemeClr val="tx1"/>
                </a:solidFill>
              </a:rPr>
              <a:t>Launch </a:t>
            </a:r>
            <a:r>
              <a:rPr lang="en-US" sz="1200" dirty="0" smtClean="0"/>
              <a:t>Facilities</a:t>
            </a:r>
            <a:endParaRPr lang="en-US" sz="1200" dirty="0" smtClean="0">
              <a:solidFill>
                <a:schemeClr val="tx1"/>
              </a:solidFill>
            </a:endParaRPr>
          </a:p>
        </p:txBody>
      </p:sp>
      <p:sp>
        <p:nvSpPr>
          <p:cNvPr id="83" name="Text Box 31"/>
          <p:cNvSpPr txBox="1">
            <a:spLocks noChangeArrowheads="1"/>
          </p:cNvSpPr>
          <p:nvPr/>
        </p:nvSpPr>
        <p:spPr bwMode="gray">
          <a:xfrm>
            <a:off x="868972" y="3466543"/>
            <a:ext cx="2189129" cy="308061"/>
          </a:xfrm>
          <a:prstGeom prst="rect">
            <a:avLst/>
          </a:prstGeom>
          <a:noFill/>
          <a:ln w="12700">
            <a:noFill/>
            <a:miter lim="800000"/>
            <a:headEnd/>
            <a:tailEnd/>
          </a:ln>
          <a:effectLst>
            <a:outerShdw blurRad="63500" dist="17961" dir="2700000" algn="ctr" rotWithShape="0">
              <a:srgbClr val="0B0B38">
                <a:alpha val="74998"/>
              </a:srgbClr>
            </a:outerShdw>
          </a:effectLst>
        </p:spPr>
        <p:txBody>
          <a:bodyPr wrap="square" lIns="101882" tIns="50941" rIns="101882" bIns="50941">
            <a:spAutoFit/>
          </a:bodyPr>
          <a:lstStyle/>
          <a:p>
            <a:pPr algn="ctr" eaLnBrk="0" fontAlgn="base" hangingPunct="0">
              <a:lnSpc>
                <a:spcPct val="80000"/>
              </a:lnSpc>
              <a:spcBef>
                <a:spcPct val="0"/>
              </a:spcBef>
              <a:spcAft>
                <a:spcPct val="0"/>
              </a:spcAft>
              <a:defRPr/>
            </a:pPr>
            <a:r>
              <a:rPr lang="en-US" sz="1600" b="1" dirty="0" smtClean="0">
                <a:solidFill>
                  <a:srgbClr val="E9E400"/>
                </a:solidFill>
                <a:latin typeface="Book Antiqua" pitchFamily="-109" charset="0"/>
                <a:ea typeface="ヒラギノ角ゴ Pro W3" pitchFamily="-105" charset="-128"/>
                <a:cs typeface="ヒラギノ角ゴ Pro W3" pitchFamily="-105" charset="-128"/>
              </a:rPr>
              <a:t>Launch Segment</a:t>
            </a:r>
            <a:endParaRPr lang="en-US" sz="1600" b="1" dirty="0">
              <a:solidFill>
                <a:srgbClr val="E9E400"/>
              </a:solidFill>
              <a:latin typeface="Book Antiqua" pitchFamily="-109" charset="0"/>
              <a:ea typeface="ヒラギノ角ゴ Pro W3" pitchFamily="-105" charset="-128"/>
              <a:cs typeface="ヒラギノ角ゴ Pro W3" pitchFamily="-105" charset="-128"/>
            </a:endParaRPr>
          </a:p>
        </p:txBody>
      </p:sp>
      <p:sp>
        <p:nvSpPr>
          <p:cNvPr id="2" name="Date Placeholder 1"/>
          <p:cNvSpPr>
            <a:spLocks noGrp="1"/>
          </p:cNvSpPr>
          <p:nvPr>
            <p:ph type="dt" sz="half" idx="2"/>
          </p:nvPr>
        </p:nvSpPr>
        <p:spPr/>
        <p:txBody>
          <a:bodyPr/>
          <a:lstStyle/>
          <a:p>
            <a:r>
              <a:rPr lang="en-US" smtClean="0"/>
              <a:t>27 Feb 2013</a:t>
            </a:r>
            <a:endParaRPr lang="en-US" dirty="0"/>
          </a:p>
        </p:txBody>
      </p:sp>
      <p:sp>
        <p:nvSpPr>
          <p:cNvPr id="3" name="Footer Placeholder 2"/>
          <p:cNvSpPr>
            <a:spLocks noGrp="1"/>
          </p:cNvSpPr>
          <p:nvPr>
            <p:ph type="ftr" sz="quarter" idx="3"/>
          </p:nvPr>
        </p:nvSpPr>
        <p:spPr/>
        <p:txBody>
          <a:bodyPr/>
          <a:lstStyle/>
          <a:p>
            <a:r>
              <a:rPr lang="en-US" dirty="0" smtClean="0"/>
              <a:t>OODT for JPSS: ApacheCon NA</a:t>
            </a:r>
            <a:endParaRPr lang="en-US" dirty="0"/>
          </a:p>
        </p:txBody>
      </p:sp>
      <p:sp>
        <p:nvSpPr>
          <p:cNvPr id="8" name="Slide Number Placeholder 7"/>
          <p:cNvSpPr>
            <a:spLocks noGrp="1"/>
          </p:cNvSpPr>
          <p:nvPr>
            <p:ph type="sldNum" sz="quarter" idx="4"/>
          </p:nvPr>
        </p:nvSpPr>
        <p:spPr/>
        <p:txBody>
          <a:bodyPr/>
          <a:lstStyle/>
          <a:p>
            <a:fld id="{5E15A0E1-CD38-AF44-9B41-271F094C65D8}" type="slidenum">
              <a:rPr lang="en-US" smtClean="0"/>
              <a:t>5</a:t>
            </a:fld>
            <a:endParaRPr lang="en-US"/>
          </a:p>
        </p:txBody>
      </p:sp>
      <p:sp>
        <p:nvSpPr>
          <p:cNvPr id="9" name="Oval 8"/>
          <p:cNvSpPr/>
          <p:nvPr/>
        </p:nvSpPr>
        <p:spPr>
          <a:xfrm>
            <a:off x="5181600" y="2743200"/>
            <a:ext cx="2133600" cy="762000"/>
          </a:xfrm>
          <a:prstGeom prst="ellipse">
            <a:avLst/>
          </a:prstGeom>
          <a:noFill/>
          <a:ln w="5715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244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Ingest </a:t>
            </a:r>
            <a:r>
              <a:rPr lang="en-US" dirty="0" smtClean="0"/>
              <a:t>Performance: Verify </a:t>
            </a:r>
            <a:r>
              <a:rPr lang="en-US" dirty="0"/>
              <a:t>and </a:t>
            </a:r>
            <a:r>
              <a:rPr lang="en-US" dirty="0" smtClean="0"/>
              <a:t>Extract</a:t>
            </a:r>
            <a:endParaRPr lang="en-US" dirty="0"/>
          </a:p>
        </p:txBody>
      </p:sp>
      <p:sp>
        <p:nvSpPr>
          <p:cNvPr id="3" name="Content Placeholder 2"/>
          <p:cNvSpPr>
            <a:spLocks noGrp="1"/>
          </p:cNvSpPr>
          <p:nvPr>
            <p:ph idx="1"/>
          </p:nvPr>
        </p:nvSpPr>
        <p:spPr/>
        <p:txBody>
          <a:bodyPr/>
          <a:lstStyle/>
          <a:p>
            <a:r>
              <a:rPr lang="en-US" dirty="0" smtClean="0"/>
              <a:t>Verify Performance of HDF Dump &amp; Metadata extraction</a:t>
            </a:r>
          </a:p>
          <a:p>
            <a:pPr lvl="1"/>
            <a:r>
              <a:rPr lang="en-US" dirty="0" smtClean="0"/>
              <a:t>Each task needed to be performed once per file</a:t>
            </a:r>
          </a:p>
          <a:p>
            <a:r>
              <a:rPr lang="en-US" dirty="0"/>
              <a:t>Worst Performance Single Thread: </a:t>
            </a:r>
            <a:r>
              <a:rPr lang="en-US" dirty="0" smtClean="0"/>
              <a:t>8.6 </a:t>
            </a:r>
            <a:r>
              <a:rPr lang="en-US" dirty="0"/>
              <a:t>FPS </a:t>
            </a:r>
            <a:r>
              <a:rPr lang="en-US" dirty="0" smtClean="0"/>
              <a:t>(23.25 minutes </a:t>
            </a:r>
            <a:r>
              <a:rPr lang="en-US" dirty="0"/>
              <a:t>per orbit)</a:t>
            </a:r>
          </a:p>
          <a:p>
            <a:r>
              <a:rPr lang="en-US" dirty="0"/>
              <a:t>Many Threads: </a:t>
            </a:r>
            <a:r>
              <a:rPr lang="en-US" dirty="0" smtClean="0"/>
              <a:t>19.55 </a:t>
            </a:r>
            <a:r>
              <a:rPr lang="en-US" dirty="0"/>
              <a:t>FPS </a:t>
            </a:r>
            <a:r>
              <a:rPr lang="en-US" dirty="0" smtClean="0"/>
              <a:t>(10.25 minutes </a:t>
            </a:r>
            <a:r>
              <a:rPr lang="en-US" dirty="0"/>
              <a:t>per orbit</a:t>
            </a:r>
            <a:r>
              <a:rPr lang="en-US" dirty="0" smtClean="0"/>
              <a:t>)</a:t>
            </a:r>
          </a:p>
          <a:p>
            <a:r>
              <a:rPr lang="en-US" dirty="0" smtClean="0"/>
              <a:t>Conclusions:</a:t>
            </a:r>
          </a:p>
          <a:p>
            <a:pPr lvl="1"/>
            <a:r>
              <a:rPr lang="en-US" dirty="0" smtClean="0"/>
              <a:t>We can perform these tasks in the needed time.</a:t>
            </a:r>
          </a:p>
          <a:p>
            <a:pPr lvl="1"/>
            <a:r>
              <a:rPr lang="en-US" dirty="0" smtClean="0"/>
              <a:t>We can increase performance by parallelizing the job.</a:t>
            </a:r>
            <a:endParaRPr lang="en-US" dirty="0"/>
          </a:p>
          <a:p>
            <a:pPr lvl="1"/>
            <a:r>
              <a:rPr lang="en-US" dirty="0" smtClean="0"/>
              <a:t>Increasing the parallelization results in diminishing returns more than five concurrent tasks.</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50</a:t>
            </a:fld>
            <a:endParaRPr lang="en-US"/>
          </a:p>
        </p:txBody>
      </p:sp>
    </p:spTree>
    <p:extLst>
      <p:ext uri="{BB962C8B-B14F-4D97-AF65-F5344CB8AC3E}">
        <p14:creationId xmlns:p14="http://schemas.microsoft.com/office/powerpoint/2010/main" val="26061282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Database Performance</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487402397"/>
              </p:ext>
            </p:extLst>
          </p:nvPr>
        </p:nvGraphicFramePr>
        <p:xfrm>
          <a:off x="228600" y="1219200"/>
          <a:ext cx="4206876" cy="2763520"/>
        </p:xfrm>
        <a:graphic>
          <a:graphicData uri="http://schemas.openxmlformats.org/drawingml/2006/table">
            <a:tbl>
              <a:tblPr firstRow="1" bandRow="1">
                <a:tableStyleId>{5C22544A-7EE6-4342-B048-85BDC9FD1C3A}</a:tableStyleId>
              </a:tblPr>
              <a:tblGrid>
                <a:gridCol w="1402292"/>
                <a:gridCol w="1402292"/>
                <a:gridCol w="1402292"/>
              </a:tblGrid>
              <a:tr h="370840">
                <a:tc>
                  <a:txBody>
                    <a:bodyPr/>
                    <a:lstStyle/>
                    <a:p>
                      <a:r>
                        <a:rPr lang="en-US" dirty="0" smtClean="0"/>
                        <a:t>Operation</a:t>
                      </a:r>
                      <a:endParaRPr lang="en-US" dirty="0"/>
                    </a:p>
                  </a:txBody>
                  <a:tcPr/>
                </a:tc>
                <a:tc>
                  <a:txBody>
                    <a:bodyPr/>
                    <a:lstStyle/>
                    <a:p>
                      <a:r>
                        <a:rPr lang="en-US" dirty="0" smtClean="0"/>
                        <a:t>No</a:t>
                      </a:r>
                      <a:r>
                        <a:rPr lang="en-US" baseline="0" dirty="0" smtClean="0"/>
                        <a:t> Load (MM:SS)</a:t>
                      </a:r>
                      <a:endParaRPr lang="en-US" dirty="0"/>
                    </a:p>
                  </a:txBody>
                  <a:tcPr/>
                </a:tc>
                <a:tc>
                  <a:txBody>
                    <a:bodyPr/>
                    <a:lstStyle/>
                    <a:p>
                      <a:r>
                        <a:rPr lang="en-US" dirty="0" smtClean="0"/>
                        <a:t>Heavy Load </a:t>
                      </a:r>
                      <a:r>
                        <a:rPr lang="en-US" baseline="0" dirty="0" smtClean="0"/>
                        <a:t>(MM:SS)</a:t>
                      </a:r>
                      <a:endParaRPr lang="en-US" dirty="0"/>
                    </a:p>
                  </a:txBody>
                  <a:tcPr/>
                </a:tc>
              </a:tr>
              <a:tr h="370840">
                <a:tc>
                  <a:txBody>
                    <a:bodyPr/>
                    <a:lstStyle/>
                    <a:p>
                      <a:r>
                        <a:rPr lang="en-US" b="0" dirty="0" smtClean="0">
                          <a:solidFill>
                            <a:schemeClr val="tx1"/>
                          </a:solidFill>
                        </a:rPr>
                        <a:t>Insert</a:t>
                      </a:r>
                      <a:endParaRPr lang="en-US" b="0" dirty="0">
                        <a:solidFill>
                          <a:schemeClr val="tx1"/>
                        </a:solidFill>
                      </a:endParaRPr>
                    </a:p>
                  </a:txBody>
                  <a:tcPr/>
                </a:tc>
                <a:tc>
                  <a:txBody>
                    <a:bodyPr/>
                    <a:lstStyle/>
                    <a:p>
                      <a:pPr algn="l" fontAlgn="ctr"/>
                      <a:r>
                        <a:rPr lang="en-US" sz="1800" b="0" i="0" u="none" strike="noStrike" dirty="0">
                          <a:solidFill>
                            <a:schemeClr val="tx1"/>
                          </a:solidFill>
                          <a:effectLst/>
                          <a:latin typeface="Calibri"/>
                        </a:rPr>
                        <a:t>0:53</a:t>
                      </a:r>
                    </a:p>
                  </a:txBody>
                  <a:tcPr marL="12700" marR="12700" marT="12700" marB="0" anchor="ctr"/>
                </a:tc>
                <a:tc>
                  <a:txBody>
                    <a:bodyPr/>
                    <a:lstStyle/>
                    <a:p>
                      <a:pPr algn="l" fontAlgn="ctr"/>
                      <a:r>
                        <a:rPr lang="en-US" sz="1800" b="0" i="0" u="none" strike="noStrike" dirty="0">
                          <a:solidFill>
                            <a:schemeClr val="tx1"/>
                          </a:solidFill>
                          <a:effectLst/>
                          <a:latin typeface="Calibri"/>
                        </a:rPr>
                        <a:t>1:29</a:t>
                      </a:r>
                    </a:p>
                  </a:txBody>
                  <a:tcPr marL="12700" marR="12700" marT="12700" marB="0" anchor="ctr"/>
                </a:tc>
              </a:tr>
              <a:tr h="370840">
                <a:tc>
                  <a:txBody>
                    <a:bodyPr/>
                    <a:lstStyle/>
                    <a:p>
                      <a:r>
                        <a:rPr lang="en-US" dirty="0" smtClean="0"/>
                        <a:t>Update</a:t>
                      </a:r>
                      <a:endParaRPr lang="en-US" dirty="0"/>
                    </a:p>
                  </a:txBody>
                  <a:tcPr/>
                </a:tc>
                <a:tc>
                  <a:txBody>
                    <a:bodyPr/>
                    <a:lstStyle/>
                    <a:p>
                      <a:pPr algn="l" fontAlgn="ctr"/>
                      <a:r>
                        <a:rPr lang="en-US" sz="1800" b="0" i="0" u="none" strike="noStrike" dirty="0">
                          <a:solidFill>
                            <a:srgbClr val="000000"/>
                          </a:solidFill>
                          <a:effectLst/>
                          <a:latin typeface="Calibri"/>
                        </a:rPr>
                        <a:t>0:58</a:t>
                      </a:r>
                    </a:p>
                  </a:txBody>
                  <a:tcPr marL="12700" marR="12700" marT="12700" marB="0" anchor="ctr"/>
                </a:tc>
                <a:tc>
                  <a:txBody>
                    <a:bodyPr/>
                    <a:lstStyle/>
                    <a:p>
                      <a:pPr algn="l" fontAlgn="ctr"/>
                      <a:r>
                        <a:rPr lang="en-US" sz="1800" b="0" i="0" u="none" strike="noStrike" dirty="0">
                          <a:solidFill>
                            <a:srgbClr val="000000"/>
                          </a:solidFill>
                          <a:effectLst/>
                          <a:latin typeface="Calibri"/>
                        </a:rPr>
                        <a:t>1:30</a:t>
                      </a:r>
                    </a:p>
                  </a:txBody>
                  <a:tcPr marL="12700" marR="12700" marT="12700" marB="0" anchor="ctr"/>
                </a:tc>
              </a:tr>
              <a:tr h="370840">
                <a:tc>
                  <a:txBody>
                    <a:bodyPr/>
                    <a:lstStyle/>
                    <a:p>
                      <a:r>
                        <a:rPr lang="en-US" dirty="0" smtClean="0"/>
                        <a:t>Get</a:t>
                      </a:r>
                      <a:endParaRPr lang="en-US" dirty="0"/>
                    </a:p>
                  </a:txBody>
                  <a:tcPr/>
                </a:tc>
                <a:tc>
                  <a:txBody>
                    <a:bodyPr/>
                    <a:lstStyle/>
                    <a:p>
                      <a:pPr algn="l" fontAlgn="ctr"/>
                      <a:r>
                        <a:rPr lang="en-US" sz="1800" b="0" i="0" u="none" strike="noStrike">
                          <a:solidFill>
                            <a:srgbClr val="000000"/>
                          </a:solidFill>
                          <a:effectLst/>
                          <a:latin typeface="Calibri"/>
                        </a:rPr>
                        <a:t>0:39</a:t>
                      </a:r>
                    </a:p>
                  </a:txBody>
                  <a:tcPr marL="12700" marR="12700" marT="12700" marB="0" anchor="ctr"/>
                </a:tc>
                <a:tc>
                  <a:txBody>
                    <a:bodyPr/>
                    <a:lstStyle/>
                    <a:p>
                      <a:pPr algn="l" fontAlgn="ctr"/>
                      <a:r>
                        <a:rPr lang="en-US" sz="1800" b="0" i="0" u="none" strike="noStrike" dirty="0">
                          <a:solidFill>
                            <a:srgbClr val="000000"/>
                          </a:solidFill>
                          <a:effectLst/>
                          <a:latin typeface="Calibri"/>
                        </a:rPr>
                        <a:t>0:44</a:t>
                      </a:r>
                    </a:p>
                  </a:txBody>
                  <a:tcPr marL="12700" marR="12700" marT="12700" marB="0" anchor="ctr"/>
                </a:tc>
              </a:tr>
              <a:tr h="370840">
                <a:tc>
                  <a:txBody>
                    <a:bodyPr/>
                    <a:lstStyle/>
                    <a:p>
                      <a:r>
                        <a:rPr lang="en-US" dirty="0" smtClean="0"/>
                        <a:t>Delete</a:t>
                      </a:r>
                      <a:endParaRPr lang="en-US" dirty="0"/>
                    </a:p>
                  </a:txBody>
                  <a:tcPr/>
                </a:tc>
                <a:tc>
                  <a:txBody>
                    <a:bodyPr/>
                    <a:lstStyle/>
                    <a:p>
                      <a:pPr algn="l" fontAlgn="ctr"/>
                      <a:r>
                        <a:rPr lang="en-US" sz="1800" b="0" i="0" u="none" strike="noStrike" dirty="0">
                          <a:solidFill>
                            <a:srgbClr val="000000"/>
                          </a:solidFill>
                          <a:effectLst/>
                          <a:latin typeface="Calibri"/>
                        </a:rPr>
                        <a:t>0:03</a:t>
                      </a:r>
                    </a:p>
                  </a:txBody>
                  <a:tcPr marL="12700" marR="12700" marT="12700" marB="0" anchor="ctr"/>
                </a:tc>
                <a:tc>
                  <a:txBody>
                    <a:bodyPr/>
                    <a:lstStyle/>
                    <a:p>
                      <a:pPr algn="l" fontAlgn="ctr"/>
                      <a:r>
                        <a:rPr lang="en-US" sz="1800" b="0" i="0" u="none" strike="noStrike">
                          <a:solidFill>
                            <a:srgbClr val="000000"/>
                          </a:solidFill>
                          <a:effectLst/>
                          <a:latin typeface="Calibri"/>
                        </a:rPr>
                        <a:t>0:05</a:t>
                      </a:r>
                    </a:p>
                  </a:txBody>
                  <a:tcPr marL="12700" marR="12700" marT="12700" marB="0" anchor="ctr"/>
                </a:tc>
              </a:tr>
              <a:tr h="370840">
                <a:tc>
                  <a:txBody>
                    <a:bodyPr/>
                    <a:lstStyle/>
                    <a:p>
                      <a:r>
                        <a:rPr lang="en-US" dirty="0" smtClean="0"/>
                        <a:t>Total</a:t>
                      </a:r>
                      <a:r>
                        <a:rPr lang="en-US" baseline="0" dirty="0" smtClean="0"/>
                        <a:t> Per Orbit</a:t>
                      </a:r>
                      <a:endParaRPr lang="en-US" dirty="0"/>
                    </a:p>
                  </a:txBody>
                  <a:tcPr/>
                </a:tc>
                <a:tc>
                  <a:txBody>
                    <a:bodyPr/>
                    <a:lstStyle/>
                    <a:p>
                      <a:pPr algn="l" fontAlgn="ctr"/>
                      <a:r>
                        <a:rPr lang="en-US" sz="1800" b="0" i="0" u="none" strike="noStrike" dirty="0">
                          <a:solidFill>
                            <a:srgbClr val="000000"/>
                          </a:solidFill>
                          <a:effectLst/>
                          <a:latin typeface="Calibri"/>
                        </a:rPr>
                        <a:t>2:</a:t>
                      </a:r>
                      <a:r>
                        <a:rPr lang="en-US" sz="1800" b="0" i="0" u="none" strike="noStrike" dirty="0" smtClean="0">
                          <a:solidFill>
                            <a:srgbClr val="000000"/>
                          </a:solidFill>
                          <a:effectLst/>
                          <a:latin typeface="Calibri"/>
                        </a:rPr>
                        <a:t>34</a:t>
                      </a:r>
                      <a:endParaRPr lang="en-US" sz="1800" b="0" i="0" u="none" strike="noStrike" dirty="0">
                        <a:solidFill>
                          <a:srgbClr val="000000"/>
                        </a:solidFill>
                        <a:effectLst/>
                        <a:latin typeface="Calibri"/>
                      </a:endParaRPr>
                    </a:p>
                  </a:txBody>
                  <a:tcPr marL="12700" marR="12700" marT="12700" marB="0" anchor="ctr"/>
                </a:tc>
                <a:tc>
                  <a:txBody>
                    <a:bodyPr/>
                    <a:lstStyle/>
                    <a:p>
                      <a:pPr algn="l" fontAlgn="ctr"/>
                      <a:r>
                        <a:rPr lang="en-US" sz="1800" b="0" i="0" u="none" strike="noStrike" dirty="0">
                          <a:solidFill>
                            <a:srgbClr val="000000"/>
                          </a:solidFill>
                          <a:effectLst/>
                          <a:latin typeface="Calibri"/>
                        </a:rPr>
                        <a:t>3:</a:t>
                      </a:r>
                      <a:r>
                        <a:rPr lang="en-US" sz="1800" b="0" i="0" u="none" strike="noStrike" dirty="0" smtClean="0">
                          <a:solidFill>
                            <a:srgbClr val="000000"/>
                          </a:solidFill>
                          <a:effectLst/>
                          <a:latin typeface="Calibri"/>
                        </a:rPr>
                        <a:t>49</a:t>
                      </a:r>
                      <a:endParaRPr lang="en-US" sz="1800" b="0" i="0" u="none" strike="noStrike" dirty="0">
                        <a:solidFill>
                          <a:srgbClr val="000000"/>
                        </a:solidFill>
                        <a:effectLst/>
                        <a:latin typeface="Calibri"/>
                      </a:endParaRPr>
                    </a:p>
                  </a:txBody>
                  <a:tcPr marL="12700" marR="12700" marT="12700" marB="0" anchor="ctr"/>
                </a:tc>
              </a:tr>
            </a:tbl>
          </a:graphicData>
        </a:graphic>
      </p:graphicFrame>
      <p:sp>
        <p:nvSpPr>
          <p:cNvPr id="6" name="Content Placeholder 5"/>
          <p:cNvSpPr>
            <a:spLocks noGrp="1"/>
          </p:cNvSpPr>
          <p:nvPr>
            <p:ph sz="half" idx="2"/>
          </p:nvPr>
        </p:nvSpPr>
        <p:spPr/>
        <p:txBody>
          <a:bodyPr/>
          <a:lstStyle/>
          <a:p>
            <a:r>
              <a:rPr lang="en-US" dirty="0" smtClean="0"/>
              <a:t>Database Performance</a:t>
            </a:r>
            <a:endParaRPr lang="en-US" dirty="0"/>
          </a:p>
          <a:p>
            <a:pPr lvl="1"/>
            <a:r>
              <a:rPr lang="en-US" dirty="0" smtClean="0"/>
              <a:t>Estimated total cost of DB operations per orbit:  2.6 minutes</a:t>
            </a:r>
          </a:p>
          <a:p>
            <a:pPr lvl="2"/>
            <a:r>
              <a:rPr lang="en-US" dirty="0" smtClean="0"/>
              <a:t>Includes incinerator, PGE, and distribution usage</a:t>
            </a:r>
          </a:p>
          <a:p>
            <a:pPr lvl="2"/>
            <a:r>
              <a:rPr lang="en-US" dirty="0" smtClean="0"/>
              <a:t>Ingest only: 1.85 minutes</a:t>
            </a:r>
          </a:p>
          <a:p>
            <a:pPr lvl="1"/>
            <a:r>
              <a:rPr lang="en-US" dirty="0" smtClean="0"/>
              <a:t>3.8 of </a:t>
            </a:r>
            <a:r>
              <a:rPr lang="en-US" dirty="0"/>
              <a:t>DB operations under heavy </a:t>
            </a:r>
            <a:r>
              <a:rPr lang="en-US" dirty="0" smtClean="0"/>
              <a:t>load.</a:t>
            </a:r>
            <a:endParaRPr lang="en-US" b="1" dirty="0"/>
          </a:p>
          <a:p>
            <a:endParaRPr lang="en-US" dirty="0"/>
          </a:p>
        </p:txBody>
      </p:sp>
      <p:sp>
        <p:nvSpPr>
          <p:cNvPr id="10" name="Date Placeholder 6"/>
          <p:cNvSpPr>
            <a:spLocks noGrp="1"/>
          </p:cNvSpPr>
          <p:nvPr>
            <p:ph type="dt" sz="half" idx="2"/>
          </p:nvPr>
        </p:nvSpPr>
        <p:spPr>
          <a:xfrm>
            <a:off x="228600" y="6416675"/>
            <a:ext cx="2133600" cy="365125"/>
          </a:xfrm>
        </p:spPr>
        <p:txBody>
          <a:bodyPr>
            <a:normAutofit/>
          </a:bodyPr>
          <a:lstStyle/>
          <a:p>
            <a:pPr marL="0" indent="0">
              <a:buNone/>
            </a:pPr>
            <a:r>
              <a:rPr lang="en-US" sz="1200" dirty="0">
                <a:solidFill>
                  <a:schemeClr val="tx1">
                    <a:tint val="75000"/>
                  </a:schemeClr>
                </a:solidFill>
              </a:rPr>
              <a:t>27 Feb 2013</a:t>
            </a:r>
          </a:p>
        </p:txBody>
      </p:sp>
      <p:sp>
        <p:nvSpPr>
          <p:cNvPr id="11"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12"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51</a:t>
            </a:fld>
            <a:endParaRPr lang="en-US"/>
          </a:p>
        </p:txBody>
      </p:sp>
    </p:spTree>
    <p:extLst>
      <p:ext uri="{BB962C8B-B14F-4D97-AF65-F5344CB8AC3E}">
        <p14:creationId xmlns:p14="http://schemas.microsoft.com/office/powerpoint/2010/main" val="4986779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Ingest Tasks Performance</a:t>
            </a:r>
            <a:endParaRPr lang="en-US" dirty="0"/>
          </a:p>
        </p:txBody>
      </p:sp>
      <p:sp>
        <p:nvSpPr>
          <p:cNvPr id="3" name="Content Placeholder 2"/>
          <p:cNvSpPr>
            <a:spLocks noGrp="1"/>
          </p:cNvSpPr>
          <p:nvPr>
            <p:ph idx="1"/>
          </p:nvPr>
        </p:nvSpPr>
        <p:spPr/>
        <p:txBody>
          <a:bodyPr>
            <a:normAutofit lnSpcReduction="10000"/>
          </a:bodyPr>
          <a:lstStyle/>
          <a:p>
            <a:r>
              <a:rPr lang="en-US" dirty="0" smtClean="0"/>
              <a:t>Ingest (One orbit is 102 minutes)</a:t>
            </a:r>
          </a:p>
          <a:p>
            <a:pPr lvl="1"/>
            <a:r>
              <a:rPr lang="en-US" dirty="0" smtClean="0"/>
              <a:t>Detect</a:t>
            </a:r>
          </a:p>
          <a:p>
            <a:pPr lvl="2"/>
            <a:r>
              <a:rPr lang="en-US" dirty="0" smtClean="0"/>
              <a:t>Crawl Files: 0.4 minutes per Orbit </a:t>
            </a:r>
          </a:p>
          <a:p>
            <a:pPr lvl="3"/>
            <a:r>
              <a:rPr lang="en-US" dirty="0" smtClean="0"/>
              <a:t>(the time it takes to look through one orbit of files (~12,000 files))</a:t>
            </a:r>
          </a:p>
          <a:p>
            <a:pPr lvl="1"/>
            <a:r>
              <a:rPr lang="en-US" dirty="0" smtClean="0"/>
              <a:t>Verify</a:t>
            </a:r>
          </a:p>
          <a:p>
            <a:pPr lvl="2"/>
            <a:r>
              <a:rPr lang="en-US" dirty="0" smtClean="0"/>
              <a:t>7.9 minutes per Orbit for Checksum  of files.</a:t>
            </a:r>
          </a:p>
          <a:p>
            <a:pPr lvl="1"/>
            <a:r>
              <a:rPr lang="en-US" dirty="0" smtClean="0"/>
              <a:t>Extract Metadata (H5Dump)</a:t>
            </a:r>
          </a:p>
          <a:p>
            <a:pPr lvl="2"/>
            <a:r>
              <a:rPr lang="en-US" dirty="0" smtClean="0"/>
              <a:t>2.7 minutes per Orbit/ 74 fps</a:t>
            </a:r>
          </a:p>
          <a:p>
            <a:pPr lvl="3"/>
            <a:r>
              <a:rPr lang="en-US" dirty="0" smtClean="0"/>
              <a:t>(the time it takes to pull the metadata into xml format, and </a:t>
            </a:r>
            <a:r>
              <a:rPr lang="en-US" dirty="0" err="1" smtClean="0"/>
              <a:t>unmarshal</a:t>
            </a:r>
            <a:r>
              <a:rPr lang="en-US" dirty="0" smtClean="0"/>
              <a:t> the XML)</a:t>
            </a:r>
          </a:p>
          <a:p>
            <a:pPr lvl="2"/>
            <a:r>
              <a:rPr lang="en-US" dirty="0" smtClean="0"/>
              <a:t>10.6 minutes per Orbit/ 18 fps for verify (checksum) and H5Dump</a:t>
            </a:r>
          </a:p>
          <a:p>
            <a:pPr lvl="1"/>
            <a:r>
              <a:rPr lang="en-US" dirty="0" smtClean="0"/>
              <a:t>Store File info and Metadata in Database</a:t>
            </a:r>
          </a:p>
          <a:p>
            <a:pPr lvl="2"/>
            <a:r>
              <a:rPr lang="en-US" dirty="0" smtClean="0"/>
              <a:t>1.85 minutes </a:t>
            </a:r>
            <a:r>
              <a:rPr lang="en-US" dirty="0"/>
              <a:t>per </a:t>
            </a:r>
            <a:r>
              <a:rPr lang="en-US" dirty="0" smtClean="0"/>
              <a:t>Orbit</a:t>
            </a:r>
          </a:p>
          <a:p>
            <a:pPr lvl="1"/>
            <a:r>
              <a:rPr lang="en-US" dirty="0" smtClean="0"/>
              <a:t>Archive data</a:t>
            </a:r>
          </a:p>
          <a:p>
            <a:pPr lvl="2"/>
            <a:r>
              <a:rPr lang="en-US" dirty="0" smtClean="0"/>
              <a:t>0.4 minutes to move.</a:t>
            </a:r>
          </a:p>
          <a:p>
            <a:r>
              <a:rPr lang="en-US" dirty="0" smtClean="0"/>
              <a:t>Total: 13.2 minutes</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52</a:t>
            </a:fld>
            <a:endParaRPr lang="en-US"/>
          </a:p>
        </p:txBody>
      </p:sp>
    </p:spTree>
    <p:extLst>
      <p:ext uri="{BB962C8B-B14F-4D97-AF65-F5344CB8AC3E}">
        <p14:creationId xmlns:p14="http://schemas.microsoft.com/office/powerpoint/2010/main" val="22291957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OODT </a:t>
            </a:r>
            <a:r>
              <a:rPr lang="en-US" dirty="0" smtClean="0"/>
              <a:t>Ingest Performance</a:t>
            </a:r>
            <a:endParaRPr lang="en-US" sz="2000"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939619825"/>
              </p:ext>
            </p:extLst>
          </p:nvPr>
        </p:nvGraphicFramePr>
        <p:xfrm>
          <a:off x="228600" y="1219200"/>
          <a:ext cx="86868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53</a:t>
            </a:fld>
            <a:endParaRPr lang="en-US"/>
          </a:p>
        </p:txBody>
      </p:sp>
    </p:spTree>
    <p:extLst>
      <p:ext uri="{BB962C8B-B14F-4D97-AF65-F5344CB8AC3E}">
        <p14:creationId xmlns:p14="http://schemas.microsoft.com/office/powerpoint/2010/main" val="40572692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OODT Ingest Performance</a:t>
            </a:r>
            <a:endParaRPr lang="en-US" dirty="0"/>
          </a:p>
        </p:txBody>
      </p:sp>
      <p:sp>
        <p:nvSpPr>
          <p:cNvPr id="3" name="Content Placeholder 2"/>
          <p:cNvSpPr>
            <a:spLocks noGrp="1"/>
          </p:cNvSpPr>
          <p:nvPr>
            <p:ph idx="1"/>
          </p:nvPr>
        </p:nvSpPr>
        <p:spPr/>
        <p:txBody>
          <a:bodyPr/>
          <a:lstStyle/>
          <a:p>
            <a:r>
              <a:rPr lang="en-US" dirty="0" smtClean="0"/>
              <a:t>Goals</a:t>
            </a:r>
          </a:p>
          <a:p>
            <a:pPr lvl="1"/>
            <a:r>
              <a:rPr lang="en-US" dirty="0" smtClean="0"/>
              <a:t>Must take less time to ingest one orbit of all files than the duration of orbit. (102 minutes)</a:t>
            </a:r>
          </a:p>
          <a:p>
            <a:pPr lvl="1"/>
            <a:r>
              <a:rPr lang="en-US" dirty="0" smtClean="0"/>
              <a:t>Required: 5 TB/day = 73 minutes for 262 GB of one Orbit Data</a:t>
            </a:r>
          </a:p>
          <a:p>
            <a:pPr lvl="1"/>
            <a:r>
              <a:rPr lang="en-US" dirty="0" smtClean="0"/>
              <a:t>Want to do ingest in half this:</a:t>
            </a:r>
          </a:p>
          <a:p>
            <a:pPr lvl="2"/>
            <a:r>
              <a:rPr lang="en-US" dirty="0" smtClean="0"/>
              <a:t>Reasonable safety margin.</a:t>
            </a:r>
          </a:p>
          <a:p>
            <a:pPr lvl="2"/>
            <a:r>
              <a:rPr lang="en-US" dirty="0" smtClean="0"/>
              <a:t>Handles unexpected higher loads.</a:t>
            </a:r>
          </a:p>
          <a:p>
            <a:r>
              <a:rPr lang="en-US" dirty="0" smtClean="0"/>
              <a:t>Results</a:t>
            </a:r>
          </a:p>
          <a:p>
            <a:pPr lvl="1"/>
            <a:r>
              <a:rPr lang="en-US" dirty="0" smtClean="0"/>
              <a:t>Function of number of file managers used.</a:t>
            </a:r>
          </a:p>
          <a:p>
            <a:pPr lvl="1"/>
            <a:r>
              <a:rPr lang="en-US" dirty="0" smtClean="0"/>
              <a:t>Performance improves with more file managers.</a:t>
            </a:r>
          </a:p>
          <a:p>
            <a:pPr lvl="1"/>
            <a:r>
              <a:rPr lang="en-US" dirty="0" smtClean="0"/>
              <a:t>Diminishing returns at about 7.</a:t>
            </a:r>
          </a:p>
          <a:p>
            <a:pPr lvl="2"/>
            <a:r>
              <a:rPr lang="en-US" dirty="0" smtClean="0"/>
              <a:t>7 File Managers on 1 machine: 22 </a:t>
            </a:r>
            <a:r>
              <a:rPr lang="en-US" dirty="0" err="1"/>
              <a:t>mins</a:t>
            </a:r>
            <a:r>
              <a:rPr lang="en-US" dirty="0"/>
              <a:t> 52 </a:t>
            </a:r>
            <a:r>
              <a:rPr lang="en-US" dirty="0" err="1" smtClean="0"/>
              <a:t>secs</a:t>
            </a:r>
            <a:r>
              <a:rPr lang="en-US" dirty="0" smtClean="0"/>
              <a:t> for one orbit of data (262 GB)</a:t>
            </a:r>
            <a:endParaRPr lang="en-US" dirty="0"/>
          </a:p>
          <a:p>
            <a:pPr lvl="2"/>
            <a:endParaRPr lang="en-US" dirty="0" smtClean="0"/>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54</a:t>
            </a:fld>
            <a:endParaRPr lang="en-US"/>
          </a:p>
        </p:txBody>
      </p:sp>
    </p:spTree>
    <p:extLst>
      <p:ext uri="{BB962C8B-B14F-4D97-AF65-F5344CB8AC3E}">
        <p14:creationId xmlns:p14="http://schemas.microsoft.com/office/powerpoint/2010/main" val="3911795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PGE Performance</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033099594"/>
              </p:ext>
            </p:extLst>
          </p:nvPr>
        </p:nvGraphicFramePr>
        <p:xfrm>
          <a:off x="381000" y="1143000"/>
          <a:ext cx="8382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55</a:t>
            </a:fld>
            <a:endParaRPr lang="en-US"/>
          </a:p>
        </p:txBody>
      </p:sp>
    </p:spTree>
    <p:extLst>
      <p:ext uri="{BB962C8B-B14F-4D97-AF65-F5344CB8AC3E}">
        <p14:creationId xmlns:p14="http://schemas.microsoft.com/office/powerpoint/2010/main" val="135955184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a:t>
            </a:r>
            <a:endParaRPr lang="en-US" dirty="0"/>
          </a:p>
        </p:txBody>
      </p:sp>
      <p:sp>
        <p:nvSpPr>
          <p:cNvPr id="3" name="Content Placeholder 2"/>
          <p:cNvSpPr>
            <a:spLocks noGrp="1"/>
          </p:cNvSpPr>
          <p:nvPr>
            <p:ph idx="1"/>
          </p:nvPr>
        </p:nvSpPr>
        <p:spPr/>
        <p:txBody>
          <a:bodyPr>
            <a:normAutofit lnSpcReduction="10000"/>
          </a:bodyPr>
          <a:lstStyle/>
          <a:p>
            <a:r>
              <a:rPr lang="en-US" dirty="0" smtClean="0"/>
              <a:t>Test Methodology:</a:t>
            </a:r>
          </a:p>
          <a:p>
            <a:pPr lvl="1"/>
            <a:r>
              <a:rPr lang="en-US" dirty="0" smtClean="0"/>
              <a:t>A single PGE is run on NSIPS and timed.</a:t>
            </a:r>
          </a:p>
          <a:p>
            <a:pPr lvl="1"/>
            <a:r>
              <a:rPr lang="en-US" dirty="0" smtClean="0"/>
              <a:t>A single PGE is run on the GV3 hardware within the OODT framework and timed.</a:t>
            </a:r>
          </a:p>
          <a:p>
            <a:pPr lvl="1"/>
            <a:r>
              <a:rPr lang="en-US" dirty="0" smtClean="0"/>
              <a:t>A single PGE is run within the GV3 hardware outside of OODT and timed.</a:t>
            </a:r>
          </a:p>
          <a:p>
            <a:r>
              <a:rPr lang="en-US" dirty="0" smtClean="0"/>
              <a:t>As shown, OODT does not add any meaningful overhead with regard to executing a PGE. For example,</a:t>
            </a:r>
          </a:p>
          <a:p>
            <a:pPr lvl="1"/>
            <a:r>
              <a:rPr lang="en-US" dirty="0" smtClean="0"/>
              <a:t>VIIRS SST PGE</a:t>
            </a:r>
          </a:p>
          <a:p>
            <a:pPr lvl="2"/>
            <a:r>
              <a:rPr lang="en-US" dirty="0" smtClean="0"/>
              <a:t>Within OODT: 33.8 minutes</a:t>
            </a:r>
          </a:p>
          <a:p>
            <a:pPr lvl="2"/>
            <a:r>
              <a:rPr lang="en-US" dirty="0" smtClean="0"/>
              <a:t>Run on command line: 36.7 minutes </a:t>
            </a:r>
          </a:p>
          <a:p>
            <a:r>
              <a:rPr lang="en-US" dirty="0" smtClean="0"/>
              <a:t>OODT can perform single PGEs faster than NSIPS. For example,</a:t>
            </a:r>
          </a:p>
          <a:p>
            <a:pPr lvl="1"/>
            <a:r>
              <a:rPr lang="en-US" dirty="0" smtClean="0"/>
              <a:t>VIIRS SST PGE</a:t>
            </a:r>
          </a:p>
          <a:p>
            <a:pPr lvl="2"/>
            <a:r>
              <a:rPr lang="en-US" dirty="0" smtClean="0"/>
              <a:t>NSIPS: 70 minutes</a:t>
            </a:r>
          </a:p>
          <a:p>
            <a:pPr lvl="2"/>
            <a:r>
              <a:rPr lang="en-US" dirty="0" smtClean="0"/>
              <a:t>GV3: 36.7 minutes</a:t>
            </a:r>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56</a:t>
            </a:fld>
            <a:endParaRPr lang="en-US"/>
          </a:p>
        </p:txBody>
      </p:sp>
    </p:spTree>
    <p:extLst>
      <p:ext uri="{BB962C8B-B14F-4D97-AF65-F5344CB8AC3E}">
        <p14:creationId xmlns:p14="http://schemas.microsoft.com/office/powerpoint/2010/main" val="283364306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Multiple Instance PGE </a:t>
            </a:r>
            <a:r>
              <a:rPr lang="en-US" dirty="0" smtClean="0"/>
              <a:t>Performance</a:t>
            </a:r>
            <a:endParaRPr lang="en-US" sz="2000"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608010785"/>
              </p:ext>
            </p:extLst>
          </p:nvPr>
        </p:nvGraphicFramePr>
        <p:xfrm>
          <a:off x="381000" y="1219200"/>
          <a:ext cx="8382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57</a:t>
            </a:fld>
            <a:endParaRPr lang="en-US"/>
          </a:p>
        </p:txBody>
      </p:sp>
    </p:spTree>
    <p:extLst>
      <p:ext uri="{BB962C8B-B14F-4D97-AF65-F5344CB8AC3E}">
        <p14:creationId xmlns:p14="http://schemas.microsoft.com/office/powerpoint/2010/main" val="180473292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a:t>
            </a:r>
            <a:endParaRPr lang="en-US" dirty="0"/>
          </a:p>
        </p:txBody>
      </p:sp>
      <p:sp>
        <p:nvSpPr>
          <p:cNvPr id="3" name="Content Placeholder 2"/>
          <p:cNvSpPr>
            <a:spLocks noGrp="1"/>
          </p:cNvSpPr>
          <p:nvPr>
            <p:ph idx="1"/>
          </p:nvPr>
        </p:nvSpPr>
        <p:spPr/>
        <p:txBody>
          <a:bodyPr/>
          <a:lstStyle/>
          <a:p>
            <a:r>
              <a:rPr lang="en-US" dirty="0" smtClean="0"/>
              <a:t>Test methodology</a:t>
            </a:r>
          </a:p>
          <a:p>
            <a:pPr lvl="1"/>
            <a:r>
              <a:rPr lang="en-US" dirty="0" smtClean="0"/>
              <a:t>The VIIRS SST and VIIRS IMG GEO PGEs were selected for </a:t>
            </a:r>
            <a:r>
              <a:rPr lang="en-US" smtClean="0"/>
              <a:t>performance testing.</a:t>
            </a:r>
            <a:endParaRPr lang="en-US" dirty="0" smtClean="0"/>
          </a:p>
          <a:p>
            <a:pPr lvl="1"/>
            <a:r>
              <a:rPr lang="en-US" dirty="0" smtClean="0"/>
              <a:t>OODT </a:t>
            </a:r>
            <a:r>
              <a:rPr lang="en-US" dirty="0"/>
              <a:t>has the capability to </a:t>
            </a:r>
            <a:r>
              <a:rPr lang="en-US" dirty="0" smtClean="0"/>
              <a:t>run multiple PGEs in parallel.</a:t>
            </a:r>
            <a:endParaRPr lang="en-US" dirty="0"/>
          </a:p>
          <a:p>
            <a:pPr lvl="1"/>
            <a:r>
              <a:rPr lang="en-US" dirty="0" smtClean="0"/>
              <a:t>All tests execute between 2, 3, or 4 PGEs in parallel.</a:t>
            </a:r>
          </a:p>
          <a:p>
            <a:pPr lvl="1"/>
            <a:r>
              <a:rPr lang="en-US" dirty="0" smtClean="0"/>
              <a:t>OODT sends PGE tasks to two servers. </a:t>
            </a:r>
            <a:endParaRPr lang="en-US" dirty="0"/>
          </a:p>
          <a:p>
            <a:pPr lvl="1"/>
            <a:r>
              <a:rPr lang="en-US" dirty="0"/>
              <a:t>All PGEs are run in parallel.</a:t>
            </a:r>
          </a:p>
          <a:p>
            <a:r>
              <a:rPr lang="en-US" dirty="0" smtClean="0"/>
              <a:t>Completion times for the slowest PGE are shown.</a:t>
            </a:r>
            <a:endParaRPr lang="en-US" dirty="0"/>
          </a:p>
          <a:p>
            <a:r>
              <a:rPr lang="en-US" dirty="0"/>
              <a:t>The OODT </a:t>
            </a:r>
            <a:r>
              <a:rPr lang="en-US" dirty="0" smtClean="0"/>
              <a:t>PGE performance exceeds </a:t>
            </a:r>
            <a:r>
              <a:rPr lang="en-US" dirty="0"/>
              <a:t>NSIPS performance</a:t>
            </a:r>
            <a:r>
              <a:rPr lang="en-US" dirty="0" smtClean="0"/>
              <a:t>.</a:t>
            </a:r>
            <a:endParaRPr lang="en-US" dirty="0"/>
          </a:p>
          <a:p>
            <a:pPr marL="0" indent="0">
              <a:buNone/>
            </a:pPr>
            <a:endParaRPr lang="en-US" dirty="0"/>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58</a:t>
            </a:fld>
            <a:endParaRPr lang="en-US"/>
          </a:p>
        </p:txBody>
      </p:sp>
    </p:spTree>
    <p:extLst>
      <p:ext uri="{BB962C8B-B14F-4D97-AF65-F5344CB8AC3E}">
        <p14:creationId xmlns:p14="http://schemas.microsoft.com/office/powerpoint/2010/main" val="186861641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Performance</a:t>
            </a:r>
            <a:endParaRPr lang="en-US" dirty="0"/>
          </a:p>
        </p:txBody>
      </p:sp>
      <p:sp>
        <p:nvSpPr>
          <p:cNvPr id="3" name="Content Placeholder 2"/>
          <p:cNvSpPr>
            <a:spLocks noGrp="1"/>
          </p:cNvSpPr>
          <p:nvPr>
            <p:ph idx="1"/>
          </p:nvPr>
        </p:nvSpPr>
        <p:spPr/>
        <p:txBody>
          <a:bodyPr/>
          <a:lstStyle/>
          <a:p>
            <a:r>
              <a:rPr lang="en-US" dirty="0" smtClean="0"/>
              <a:t>Distribution Performance Analysis</a:t>
            </a:r>
          </a:p>
          <a:p>
            <a:pPr lvl="1"/>
            <a:r>
              <a:rPr lang="en-US" dirty="0" smtClean="0"/>
              <a:t>System not built; Analyze tasks based on knowledge and other tests.</a:t>
            </a:r>
          </a:p>
          <a:p>
            <a:pPr lvl="1"/>
            <a:r>
              <a:rPr lang="en-US" dirty="0" smtClean="0"/>
              <a:t>Cost to do a search (see database performance: ~1 s per search)</a:t>
            </a:r>
          </a:p>
          <a:p>
            <a:pPr lvl="1"/>
            <a:r>
              <a:rPr lang="en-US" dirty="0" smtClean="0"/>
              <a:t>Cost to create links (known to be minimal cost on POSIX systems)</a:t>
            </a:r>
          </a:p>
          <a:p>
            <a:pPr lvl="1"/>
            <a:r>
              <a:rPr lang="en-US" dirty="0" smtClean="0"/>
              <a:t>Cost to download is primarily limited by user connection</a:t>
            </a:r>
          </a:p>
          <a:p>
            <a:pPr lvl="2"/>
            <a:r>
              <a:rPr lang="en-US" dirty="0" smtClean="0"/>
              <a:t>Lesser extent limited by GRAVITE network load, GPFS.  (see networking section). Believe this because:</a:t>
            </a:r>
          </a:p>
          <a:p>
            <a:pPr lvl="3"/>
            <a:r>
              <a:rPr lang="en-US" dirty="0" smtClean="0"/>
              <a:t>Checksum task from ingest reads every byte of a file.</a:t>
            </a:r>
          </a:p>
          <a:p>
            <a:pPr lvl="3"/>
            <a:r>
              <a:rPr lang="en-US" dirty="0"/>
              <a:t>Read one orbit </a:t>
            </a:r>
            <a:r>
              <a:rPr lang="en-US" dirty="0" smtClean="0"/>
              <a:t>in 7.9 </a:t>
            </a:r>
            <a:r>
              <a:rPr lang="en-US" dirty="0"/>
              <a:t>minutes</a:t>
            </a:r>
            <a:r>
              <a:rPr lang="en-US" dirty="0" smtClean="0"/>
              <a:t>.</a:t>
            </a:r>
          </a:p>
          <a:p>
            <a:pPr lvl="3"/>
            <a:r>
              <a:rPr lang="en-US" dirty="0" smtClean="0"/>
              <a:t>Information about file access in low load, one CPU, one node GPFS configuration.</a:t>
            </a:r>
          </a:p>
          <a:p>
            <a:pPr marL="914400" lvl="2" indent="0">
              <a:buNone/>
            </a:pPr>
            <a:endParaRPr lang="en-US" dirty="0"/>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59</a:t>
            </a:fld>
            <a:endParaRPr lang="en-US"/>
          </a:p>
        </p:txBody>
      </p:sp>
    </p:spTree>
    <p:extLst>
      <p:ext uri="{BB962C8B-B14F-4D97-AF65-F5344CB8AC3E}">
        <p14:creationId xmlns:p14="http://schemas.microsoft.com/office/powerpoint/2010/main" val="33882503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a:t>
            </a:r>
            <a:br>
              <a:rPr lang="en-US" dirty="0" smtClean="0"/>
            </a:br>
            <a:r>
              <a:rPr lang="en-US" dirty="0" smtClean="0"/>
              <a:t>GRAVITE Purpose</a:t>
            </a:r>
            <a:endParaRPr lang="en-US" dirty="0"/>
          </a:p>
        </p:txBody>
      </p:sp>
      <p:sp>
        <p:nvSpPr>
          <p:cNvPr id="3" name="Content Placeholder 2"/>
          <p:cNvSpPr>
            <a:spLocks noGrp="1"/>
          </p:cNvSpPr>
          <p:nvPr>
            <p:ph idx="1"/>
          </p:nvPr>
        </p:nvSpPr>
        <p:spPr/>
        <p:txBody>
          <a:bodyPr/>
          <a:lstStyle/>
          <a:p>
            <a:r>
              <a:rPr lang="en-US" dirty="0" smtClean="0"/>
              <a:t>GRAVITE is the </a:t>
            </a:r>
            <a:r>
              <a:rPr lang="en-US" dirty="0">
                <a:solidFill>
                  <a:srgbClr val="000000"/>
                </a:solidFill>
              </a:rPr>
              <a:t>Calibration &amp; Validation </a:t>
            </a:r>
            <a:r>
              <a:rPr lang="en-US" dirty="0" smtClean="0">
                <a:solidFill>
                  <a:srgbClr val="000000"/>
                </a:solidFill>
              </a:rPr>
              <a:t>Node </a:t>
            </a:r>
            <a:r>
              <a:rPr lang="en-US" dirty="0" smtClean="0"/>
              <a:t>to support JPSS mission data products and algorithm operational science:</a:t>
            </a:r>
          </a:p>
          <a:p>
            <a:pPr lvl="1"/>
            <a:r>
              <a:rPr lang="en-US" dirty="0" smtClean="0"/>
              <a:t>Instrument Calibration</a:t>
            </a:r>
          </a:p>
          <a:p>
            <a:pPr lvl="1"/>
            <a:r>
              <a:rPr lang="en-US" dirty="0" smtClean="0"/>
              <a:t>Product Validation</a:t>
            </a:r>
          </a:p>
          <a:p>
            <a:pPr lvl="1"/>
            <a:r>
              <a:rPr lang="en-US" dirty="0" smtClean="0"/>
              <a:t>Algorithm Verification</a:t>
            </a:r>
          </a:p>
          <a:p>
            <a:pPr lvl="1"/>
            <a:r>
              <a:rPr lang="en-US" dirty="0" smtClean="0"/>
              <a:t>Algorithm and Product Operational Tuning</a:t>
            </a:r>
          </a:p>
          <a:p>
            <a:pPr lvl="1"/>
            <a:r>
              <a:rPr lang="en-US" dirty="0" smtClean="0"/>
              <a:t>Product Data Quality Support</a:t>
            </a:r>
          </a:p>
          <a:p>
            <a:pPr lvl="1"/>
            <a:r>
              <a:rPr lang="en-US" dirty="0" smtClean="0"/>
              <a:t>Algorithm Investigation</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a:lstStyle/>
          <a:p>
            <a:r>
              <a:rPr lang="en-US" smtClean="0"/>
              <a:t>27 Feb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lstStyle/>
          <a:p>
            <a:r>
              <a:rPr lang="en-US" dirty="0" smtClean="0"/>
              <a:t>OODT for JPSS: ApacheCon NA</a:t>
            </a:r>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a:lstStyle/>
          <a:p>
            <a:fld id="{5E15A0E1-CD38-AF44-9B41-271F094C65D8}" type="slidenum">
              <a:rPr lang="en-US" smtClean="0"/>
              <a:t>6</a:t>
            </a:fld>
            <a:endParaRPr lang="en-US"/>
          </a:p>
        </p:txBody>
      </p:sp>
    </p:spTree>
    <p:extLst>
      <p:ext uri="{BB962C8B-B14F-4D97-AF65-F5344CB8AC3E}">
        <p14:creationId xmlns:p14="http://schemas.microsoft.com/office/powerpoint/2010/main" val="218798291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Summary</a:t>
            </a:r>
            <a:endParaRPr lang="en-US" dirty="0"/>
          </a:p>
        </p:txBody>
      </p:sp>
      <p:sp>
        <p:nvSpPr>
          <p:cNvPr id="3" name="Content Placeholder 2"/>
          <p:cNvSpPr>
            <a:spLocks noGrp="1"/>
          </p:cNvSpPr>
          <p:nvPr>
            <p:ph idx="1"/>
          </p:nvPr>
        </p:nvSpPr>
        <p:spPr/>
        <p:txBody>
          <a:bodyPr/>
          <a:lstStyle/>
          <a:p>
            <a:r>
              <a:rPr lang="en-US" dirty="0"/>
              <a:t>Conclusion: The proposed hardware, software, and design can exceed our </a:t>
            </a:r>
            <a:r>
              <a:rPr lang="en-US" dirty="0" smtClean="0"/>
              <a:t>requirements.</a:t>
            </a:r>
            <a:endParaRPr lang="en-US" dirty="0"/>
          </a:p>
          <a:p>
            <a:pPr lvl="1"/>
            <a:r>
              <a:rPr lang="en-US" dirty="0"/>
              <a:t>Ingest can exceed requirements by at least a factor of 2.</a:t>
            </a:r>
          </a:p>
          <a:p>
            <a:pPr lvl="1"/>
            <a:r>
              <a:rPr lang="en-US" dirty="0"/>
              <a:t>D</a:t>
            </a:r>
            <a:r>
              <a:rPr lang="en-US" dirty="0" smtClean="0"/>
              <a:t>atabase </a:t>
            </a:r>
            <a:r>
              <a:rPr lang="en-US" dirty="0"/>
              <a:t>is capable of performing under heavy load.</a:t>
            </a:r>
          </a:p>
          <a:p>
            <a:pPr lvl="1"/>
            <a:r>
              <a:rPr lang="en-US" dirty="0" smtClean="0"/>
              <a:t>With new hardware, PGEs run </a:t>
            </a:r>
            <a:r>
              <a:rPr lang="en-US" dirty="0"/>
              <a:t>faster </a:t>
            </a:r>
            <a:r>
              <a:rPr lang="en-US" dirty="0" smtClean="0"/>
              <a:t>within OODT framework than </a:t>
            </a:r>
            <a:r>
              <a:rPr lang="en-US" dirty="0"/>
              <a:t>the previous </a:t>
            </a:r>
            <a:r>
              <a:rPr lang="en-US" dirty="0" smtClean="0"/>
              <a:t>system.</a:t>
            </a:r>
            <a:endParaRPr lang="en-US" dirty="0"/>
          </a:p>
          <a:p>
            <a:pPr lvl="1"/>
            <a:r>
              <a:rPr lang="en-US" dirty="0" smtClean="0"/>
              <a:t>Analysis of distribution system shows it should not be limited by software components.</a:t>
            </a:r>
            <a:endParaRPr lang="en-US" dirty="0"/>
          </a:p>
        </p:txBody>
      </p:sp>
      <p:sp>
        <p:nvSpPr>
          <p:cNvPr id="4"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5"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60</a:t>
            </a:fld>
            <a:endParaRPr lang="en-US"/>
          </a:p>
        </p:txBody>
      </p:sp>
    </p:spTree>
    <p:extLst>
      <p:ext uri="{BB962C8B-B14F-4D97-AF65-F5344CB8AC3E}">
        <p14:creationId xmlns:p14="http://schemas.microsoft.com/office/powerpoint/2010/main" val="12654133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Backup Slides</a:t>
            </a:r>
            <a:endParaRPr lang="en-US" dirty="0"/>
          </a:p>
        </p:txBody>
      </p:sp>
      <p:sp>
        <p:nvSpPr>
          <p:cNvPr id="3"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
        <p:nvSpPr>
          <p:cNvPr id="4"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6"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61</a:t>
            </a:fld>
            <a:endParaRPr lang="en-US"/>
          </a:p>
        </p:txBody>
      </p:sp>
    </p:spTree>
    <p:extLst>
      <p:ext uri="{BB962C8B-B14F-4D97-AF65-F5344CB8AC3E}">
        <p14:creationId xmlns:p14="http://schemas.microsoft.com/office/powerpoint/2010/main" val="400220225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Key</a:t>
            </a:r>
            <a:endParaRPr lang="en-US" dirty="0"/>
          </a:p>
        </p:txBody>
      </p:sp>
      <p:pic>
        <p:nvPicPr>
          <p:cNvPr id="5" name="Content Placeholder 4"/>
          <p:cNvPicPr>
            <a:picLocks noGrp="1" noChangeAspect="1"/>
          </p:cNvPicPr>
          <p:nvPr>
            <p:ph idx="1"/>
          </p:nvPr>
        </p:nvPicPr>
        <p:blipFill>
          <a:blip r:embed="rId2"/>
          <a:srcRect l="-5970" r="-5970"/>
          <a:stretch>
            <a:fillRect/>
          </a:stretch>
        </p:blipFill>
        <p:spPr/>
      </p:pic>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62</a:t>
            </a:fld>
            <a:endParaRPr lang="en-US"/>
          </a:p>
        </p:txBody>
      </p:sp>
      <p:sp>
        <p:nvSpPr>
          <p:cNvPr id="8" name="Date Placeholder 6"/>
          <p:cNvSpPr>
            <a:spLocks noGrp="1"/>
          </p:cNvSpPr>
          <p:nvPr>
            <p:ph type="dt" sz="half" idx="2"/>
          </p:nvPr>
        </p:nvSpPr>
        <p:spPr>
          <a:xfrm>
            <a:off x="228600" y="6356350"/>
            <a:ext cx="2133600" cy="365125"/>
          </a:xfrm>
        </p:spPr>
        <p:txBody>
          <a:bodyPr/>
          <a:lstStyle/>
          <a:p>
            <a:r>
              <a:rPr lang="en-US" dirty="0" smtClean="0"/>
              <a:t>27 Feb 2013</a:t>
            </a:r>
            <a:endParaRPr lang="en-US" dirty="0"/>
          </a:p>
        </p:txBody>
      </p:sp>
    </p:spTree>
    <p:extLst>
      <p:ext uri="{BB962C8B-B14F-4D97-AF65-F5344CB8AC3E}">
        <p14:creationId xmlns:p14="http://schemas.microsoft.com/office/powerpoint/2010/main" val="3678564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9010" name="Rectangle 2"/>
          <p:cNvSpPr>
            <a:spLocks noGrp="1" noChangeArrowheads="1"/>
          </p:cNvSpPr>
          <p:nvPr>
            <p:ph type="title"/>
          </p:nvPr>
        </p:nvSpPr>
        <p:spPr/>
        <p:txBody>
          <a:bodyPr/>
          <a:lstStyle/>
          <a:p>
            <a:r>
              <a:rPr lang="en-US" dirty="0">
                <a:effectLst/>
              </a:rPr>
              <a:t>Acronym and Abbreviation List </a:t>
            </a:r>
            <a:endParaRPr lang="en-US" sz="1400" dirty="0">
              <a:effectLst/>
            </a:endParaRPr>
          </a:p>
        </p:txBody>
      </p:sp>
      <p:sp>
        <p:nvSpPr>
          <p:cNvPr id="5" name="Content Placeholder 4"/>
          <p:cNvSpPr>
            <a:spLocks noGrp="1"/>
          </p:cNvSpPr>
          <p:nvPr>
            <p:ph sz="half" idx="1"/>
          </p:nvPr>
        </p:nvSpPr>
        <p:spPr>
          <a:xfrm>
            <a:off x="228600" y="1219200"/>
            <a:ext cx="8001000" cy="5334000"/>
          </a:xfrm>
        </p:spPr>
        <p:txBody>
          <a:bodyPr>
            <a:normAutofit fontScale="70000" lnSpcReduction="20000"/>
          </a:bodyPr>
          <a:lstStyle/>
          <a:p>
            <a:pPr marL="0" indent="0">
              <a:buNone/>
            </a:pPr>
            <a:r>
              <a:rPr lang="en-US" b="1" dirty="0" smtClean="0"/>
              <a:t>ADA</a:t>
            </a:r>
            <a:r>
              <a:rPr lang="en-US" dirty="0" smtClean="0"/>
              <a:t>: Algorithm Development Area</a:t>
            </a:r>
          </a:p>
          <a:p>
            <a:pPr marL="0" indent="0">
              <a:buNone/>
            </a:pPr>
            <a:r>
              <a:rPr lang="en-US" b="1" dirty="0" smtClean="0"/>
              <a:t>AERONET</a:t>
            </a:r>
            <a:r>
              <a:rPr lang="en-US" dirty="0"/>
              <a:t>:</a:t>
            </a:r>
            <a:r>
              <a:rPr lang="en-US" dirty="0" smtClean="0"/>
              <a:t> Aerosol Robotic NETwork</a:t>
            </a:r>
          </a:p>
          <a:p>
            <a:pPr marL="0" indent="0">
              <a:buNone/>
            </a:pPr>
            <a:r>
              <a:rPr lang="en-US" b="1" dirty="0" smtClean="0"/>
              <a:t>CGS</a:t>
            </a:r>
            <a:r>
              <a:rPr lang="en-US" dirty="0" smtClean="0"/>
              <a:t>: Common Ground System</a:t>
            </a:r>
          </a:p>
          <a:p>
            <a:pPr marL="0" indent="0">
              <a:buNone/>
            </a:pPr>
            <a:r>
              <a:rPr lang="en-US" b="1" dirty="0" smtClean="0"/>
              <a:t>DQM</a:t>
            </a:r>
            <a:r>
              <a:rPr lang="en-US" dirty="0" smtClean="0"/>
              <a:t>: Data Quality Monitoring</a:t>
            </a:r>
          </a:p>
          <a:p>
            <a:pPr marL="0" lvl="0" indent="0">
              <a:buNone/>
            </a:pPr>
            <a:r>
              <a:rPr lang="en-US" b="1" dirty="0" smtClean="0">
                <a:solidFill>
                  <a:prstClr val="black"/>
                </a:solidFill>
              </a:rPr>
              <a:t>FPS</a:t>
            </a:r>
            <a:r>
              <a:rPr lang="en-US" dirty="0" smtClean="0">
                <a:solidFill>
                  <a:prstClr val="black"/>
                </a:solidFill>
              </a:rPr>
              <a:t>: </a:t>
            </a:r>
            <a:r>
              <a:rPr lang="en-US" dirty="0">
                <a:solidFill>
                  <a:prstClr val="black"/>
                </a:solidFill>
              </a:rPr>
              <a:t>Files per </a:t>
            </a:r>
            <a:r>
              <a:rPr lang="en-US" dirty="0" smtClean="0">
                <a:solidFill>
                  <a:prstClr val="black"/>
                </a:solidFill>
              </a:rPr>
              <a:t>Second</a:t>
            </a:r>
          </a:p>
          <a:p>
            <a:pPr marL="0" lvl="0" indent="0">
              <a:buNone/>
            </a:pPr>
            <a:r>
              <a:rPr lang="en-US" b="1" dirty="0" smtClean="0">
                <a:solidFill>
                  <a:prstClr val="black"/>
                </a:solidFill>
              </a:rPr>
              <a:t>GRAVITE</a:t>
            </a:r>
            <a:r>
              <a:rPr lang="en-US" dirty="0" smtClean="0">
                <a:solidFill>
                  <a:prstClr val="black"/>
                </a:solidFill>
              </a:rPr>
              <a:t>: </a:t>
            </a:r>
            <a:r>
              <a:rPr lang="en-US" dirty="0"/>
              <a:t>Government Resource for Algorithm Verification, Independent Test, and Evaluation</a:t>
            </a:r>
            <a:endParaRPr lang="en-US" dirty="0">
              <a:solidFill>
                <a:prstClr val="black"/>
              </a:solidFill>
            </a:endParaRPr>
          </a:p>
          <a:p>
            <a:pPr marL="0" indent="0">
              <a:buNone/>
            </a:pPr>
            <a:r>
              <a:rPr lang="en-US" b="1" dirty="0" smtClean="0"/>
              <a:t>IDPS</a:t>
            </a:r>
            <a:r>
              <a:rPr lang="en-US" dirty="0" smtClean="0"/>
              <a:t>: </a:t>
            </a:r>
            <a:r>
              <a:rPr lang="en-US" dirty="0"/>
              <a:t>Interface Data Processing System </a:t>
            </a:r>
            <a:endParaRPr lang="en-US" dirty="0" smtClean="0"/>
          </a:p>
          <a:p>
            <a:pPr marL="0" indent="0">
              <a:buNone/>
            </a:pPr>
            <a:r>
              <a:rPr lang="en-US" b="1" dirty="0" smtClean="0"/>
              <a:t>ICF</a:t>
            </a:r>
            <a:r>
              <a:rPr lang="en-US" dirty="0" smtClean="0"/>
              <a:t>: Investigator Computing Facility</a:t>
            </a:r>
          </a:p>
          <a:p>
            <a:pPr marL="0" indent="0">
              <a:buNone/>
            </a:pPr>
            <a:r>
              <a:rPr lang="en-US" b="1" dirty="0" smtClean="0"/>
              <a:t>IPS</a:t>
            </a:r>
            <a:r>
              <a:rPr lang="en-US" dirty="0" smtClean="0"/>
              <a:t>: Investigator-led Processing System</a:t>
            </a:r>
          </a:p>
          <a:p>
            <a:pPr marL="0" indent="0">
              <a:buNone/>
            </a:pPr>
            <a:r>
              <a:rPr lang="en-US" b="1" dirty="0" smtClean="0"/>
              <a:t>LCF</a:t>
            </a:r>
            <a:r>
              <a:rPr lang="en-US" dirty="0" smtClean="0"/>
              <a:t>: Local Computing Facility</a:t>
            </a:r>
          </a:p>
          <a:p>
            <a:pPr marL="0" indent="0">
              <a:buNone/>
            </a:pPr>
            <a:r>
              <a:rPr lang="en-US" b="1" dirty="0" smtClean="0"/>
              <a:t>LDAP</a:t>
            </a:r>
            <a:r>
              <a:rPr lang="en-US" dirty="0" smtClean="0"/>
              <a:t>: Lightweight Directory Access Protocol</a:t>
            </a:r>
          </a:p>
          <a:p>
            <a:pPr marL="0" indent="0">
              <a:buNone/>
            </a:pPr>
            <a:r>
              <a:rPr lang="en-US" b="1" dirty="0" smtClean="0"/>
              <a:t>NOMAD</a:t>
            </a:r>
            <a:r>
              <a:rPr lang="en-US" dirty="0" smtClean="0"/>
              <a:t>: NOAA Operational Model Archive Distribution System</a:t>
            </a:r>
          </a:p>
          <a:p>
            <a:pPr marL="0" indent="0">
              <a:buNone/>
            </a:pPr>
            <a:r>
              <a:rPr lang="en-US" b="1" dirty="0" smtClean="0"/>
              <a:t>NSD</a:t>
            </a:r>
            <a:r>
              <a:rPr lang="en-US" dirty="0" smtClean="0"/>
              <a:t>: Network Shared Disk</a:t>
            </a:r>
          </a:p>
          <a:p>
            <a:pPr marL="0" lvl="0" indent="0">
              <a:buNone/>
            </a:pPr>
            <a:r>
              <a:rPr lang="en-US" b="1" dirty="0" smtClean="0">
                <a:solidFill>
                  <a:prstClr val="black"/>
                </a:solidFill>
              </a:rPr>
              <a:t>OTS</a:t>
            </a:r>
            <a:r>
              <a:rPr lang="en-US" dirty="0" smtClean="0">
                <a:solidFill>
                  <a:prstClr val="black"/>
                </a:solidFill>
              </a:rPr>
              <a:t>:  </a:t>
            </a:r>
            <a:r>
              <a:rPr lang="en-US" dirty="0">
                <a:solidFill>
                  <a:prstClr val="black"/>
                </a:solidFill>
              </a:rPr>
              <a:t>Off The Shelf</a:t>
            </a:r>
          </a:p>
          <a:p>
            <a:pPr marL="0" indent="0">
              <a:buNone/>
            </a:pPr>
            <a:r>
              <a:rPr lang="en-US" b="1" dirty="0" smtClean="0"/>
              <a:t>PGE</a:t>
            </a:r>
            <a:r>
              <a:rPr lang="en-US" dirty="0"/>
              <a:t>:</a:t>
            </a:r>
            <a:r>
              <a:rPr lang="en-US" dirty="0" smtClean="0"/>
              <a:t> Product Generation Executable</a:t>
            </a:r>
          </a:p>
          <a:p>
            <a:pPr marL="0" indent="0">
              <a:buNone/>
            </a:pPr>
            <a:r>
              <a:rPr lang="en-US" b="1" dirty="0" smtClean="0"/>
              <a:t>PODAAC</a:t>
            </a:r>
            <a:r>
              <a:rPr lang="en-US" dirty="0" smtClean="0"/>
              <a:t>: Physical Oceanography Distributed Active Archive Center</a:t>
            </a:r>
          </a:p>
          <a:p>
            <a:pPr marL="0" indent="0">
              <a:buNone/>
            </a:pPr>
            <a:r>
              <a:rPr lang="en-US" b="1" dirty="0" smtClean="0"/>
              <a:t>SST</a:t>
            </a:r>
            <a:r>
              <a:rPr lang="en-US" dirty="0" smtClean="0"/>
              <a:t>: Sea Surface Temperature </a:t>
            </a:r>
          </a:p>
          <a:p>
            <a:pPr marL="0" indent="0">
              <a:buNone/>
            </a:pPr>
            <a:r>
              <a:rPr lang="en-US" b="1" dirty="0" smtClean="0"/>
              <a:t>VIIRS</a:t>
            </a:r>
            <a:r>
              <a:rPr lang="en-US" dirty="0" smtClean="0"/>
              <a:t>: </a:t>
            </a:r>
            <a:r>
              <a:rPr lang="en-US" dirty="0"/>
              <a:t>Visible Infrared Imaging Radiometer </a:t>
            </a:r>
            <a:r>
              <a:rPr lang="en-US" dirty="0" smtClean="0"/>
              <a:t>Suite</a:t>
            </a:r>
          </a:p>
        </p:txBody>
      </p:sp>
      <p:sp>
        <p:nvSpPr>
          <p:cNvPr id="6" name="Footer Placeholder 8"/>
          <p:cNvSpPr>
            <a:spLocks noGrp="1"/>
          </p:cNvSpPr>
          <p:nvPr>
            <p:ph type="ftr" sz="quarter" idx="3"/>
          </p:nvPr>
        </p:nvSpPr>
        <p:spPr>
          <a:xfrm>
            <a:off x="3124200" y="6356350"/>
            <a:ext cx="2895600" cy="365125"/>
          </a:xfrm>
        </p:spPr>
        <p:txBody>
          <a:bodyPr/>
          <a:lstStyle/>
          <a:p>
            <a:r>
              <a:rPr lang="en-US" dirty="0" smtClean="0"/>
              <a:t>OODT for JPSS: ApacheCon NA</a:t>
            </a:r>
            <a:endParaRPr lang="en-US" dirty="0"/>
          </a:p>
        </p:txBody>
      </p:sp>
      <p:sp>
        <p:nvSpPr>
          <p:cNvPr id="7" name="Slide Number Placeholder 10"/>
          <p:cNvSpPr>
            <a:spLocks noGrp="1"/>
          </p:cNvSpPr>
          <p:nvPr>
            <p:ph type="sldNum" sz="quarter" idx="4"/>
          </p:nvPr>
        </p:nvSpPr>
        <p:spPr>
          <a:xfrm>
            <a:off x="6781800" y="6356350"/>
            <a:ext cx="2133600" cy="365125"/>
          </a:xfrm>
        </p:spPr>
        <p:txBody>
          <a:bodyPr/>
          <a:lstStyle/>
          <a:p>
            <a:fld id="{5E15A0E1-CD38-AF44-9B41-271F094C65D8}" type="slidenum">
              <a:rPr lang="en-US" smtClean="0"/>
              <a:t>63</a:t>
            </a:fld>
            <a:endParaRPr lang="en-US"/>
          </a:p>
        </p:txBody>
      </p:sp>
      <p:sp>
        <p:nvSpPr>
          <p:cNvPr id="8" name="Date Placeholder 6"/>
          <p:cNvSpPr>
            <a:spLocks noGrp="1"/>
          </p:cNvSpPr>
          <p:nvPr>
            <p:ph type="dt" sz="half" idx="2"/>
          </p:nvPr>
        </p:nvSpPr>
        <p:spPr>
          <a:xfrm>
            <a:off x="228600" y="6416675"/>
            <a:ext cx="2133600" cy="365125"/>
          </a:xfrm>
        </p:spPr>
        <p:txBody>
          <a:bodyPr>
            <a:normAutofit/>
          </a:bodyPr>
          <a:lstStyle/>
          <a:p>
            <a:pPr marL="0" indent="0">
              <a:buNone/>
            </a:pPr>
            <a:r>
              <a:rPr lang="en-US" sz="1200" dirty="0">
                <a:solidFill>
                  <a:schemeClr val="tx1">
                    <a:tint val="75000"/>
                  </a:schemeClr>
                </a:solidFill>
              </a:rPr>
              <a:t>27 Feb 2013</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a:t>
            </a:r>
            <a:br>
              <a:rPr lang="en-US" dirty="0" smtClean="0"/>
            </a:br>
            <a:r>
              <a:rPr lang="en-US" dirty="0" smtClean="0"/>
              <a:t>GRAVITE Definition</a:t>
            </a:r>
            <a:endParaRPr lang="en-US" dirty="0"/>
          </a:p>
        </p:txBody>
      </p:sp>
      <p:sp>
        <p:nvSpPr>
          <p:cNvPr id="3" name="Content Placeholder 2"/>
          <p:cNvSpPr>
            <a:spLocks noGrp="1"/>
          </p:cNvSpPr>
          <p:nvPr>
            <p:ph idx="1"/>
          </p:nvPr>
        </p:nvSpPr>
        <p:spPr/>
        <p:txBody>
          <a:bodyPr>
            <a:normAutofit/>
          </a:bodyPr>
          <a:lstStyle/>
          <a:p>
            <a:r>
              <a:rPr lang="en-US" dirty="0" smtClean="0"/>
              <a:t>GRAVITE design is two-faceted:</a:t>
            </a:r>
          </a:p>
          <a:p>
            <a:pPr lvl="1"/>
            <a:r>
              <a:rPr lang="en-US" dirty="0" smtClean="0"/>
              <a:t>“Bring the computer to the data”  Siting at NSOF places analysis and support CPU in the same datacenter as the original data production. Blade center CPUs are applied in a variety of ways on a large store of mission data.</a:t>
            </a:r>
          </a:p>
          <a:p>
            <a:pPr lvl="1"/>
            <a:r>
              <a:rPr lang="en-US" dirty="0" smtClean="0"/>
              <a:t>“Bring the data to the computer”  GRAVITE is a store-and-forward fan-out for remote science “Local Computing Facilities (</a:t>
            </a:r>
            <a:r>
              <a:rPr lang="en-US" dirty="0" err="1" smtClean="0"/>
              <a:t>LCFs</a:t>
            </a:r>
            <a:r>
              <a:rPr lang="en-US" dirty="0" smtClean="0"/>
              <a:t>)” to receive mission data for analysis.</a:t>
            </a:r>
          </a:p>
          <a:p>
            <a:r>
              <a:rPr lang="en-US" dirty="0" smtClean="0"/>
              <a:t>GRAVITE is:</a:t>
            </a:r>
          </a:p>
          <a:p>
            <a:pPr lvl="1"/>
            <a:r>
              <a:rPr lang="en-US" dirty="0" smtClean="0"/>
              <a:t>A mission data support system; Class “C” under NASA standard 7150.2A</a:t>
            </a:r>
          </a:p>
        </p:txBody>
      </p:sp>
      <p:sp>
        <p:nvSpPr>
          <p:cNvPr id="4" name="Date Placeholder 3"/>
          <p:cNvSpPr>
            <a:spLocks noGrp="1"/>
          </p:cNvSpPr>
          <p:nvPr>
            <p:ph type="dt" sz="half" idx="2"/>
          </p:nvPr>
        </p:nvSpPr>
        <p:spPr>
          <a:xfrm>
            <a:off x="228600" y="6356350"/>
            <a:ext cx="2133600" cy="365125"/>
          </a:xfrm>
          <a:prstGeom prst="rect">
            <a:avLst/>
          </a:prstGeom>
        </p:spPr>
        <p:txBody>
          <a:bodyPr/>
          <a:lstStyle/>
          <a:p>
            <a:r>
              <a:rPr lang="en-US" smtClean="0"/>
              <a:t>27 Feb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lstStyle/>
          <a:p>
            <a:r>
              <a:rPr lang="en-US" dirty="0" smtClean="0"/>
              <a:t>OODT for JPSS: ApacheCon NA</a:t>
            </a:r>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a:lstStyle/>
          <a:p>
            <a:fld id="{5E15A0E1-CD38-AF44-9B41-271F094C65D8}" type="slidenum">
              <a:rPr lang="en-US" smtClean="0"/>
              <a:t>7</a:t>
            </a:fld>
            <a:endParaRPr lang="en-US"/>
          </a:p>
        </p:txBody>
      </p:sp>
    </p:spTree>
    <p:extLst>
      <p:ext uri="{BB962C8B-B14F-4D97-AF65-F5344CB8AC3E}">
        <p14:creationId xmlns:p14="http://schemas.microsoft.com/office/powerpoint/2010/main" val="35606901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a:t>
            </a:r>
            <a:br>
              <a:rPr lang="en-US" dirty="0" smtClean="0"/>
            </a:br>
            <a:r>
              <a:rPr lang="en-US" dirty="0" smtClean="0"/>
              <a:t>Design Philosophy</a:t>
            </a:r>
            <a:endParaRPr lang="en-US" dirty="0"/>
          </a:p>
        </p:txBody>
      </p:sp>
      <p:sp>
        <p:nvSpPr>
          <p:cNvPr id="3" name="Content Placeholder 2"/>
          <p:cNvSpPr>
            <a:spLocks noGrp="1"/>
          </p:cNvSpPr>
          <p:nvPr>
            <p:ph idx="1"/>
          </p:nvPr>
        </p:nvSpPr>
        <p:spPr/>
        <p:txBody>
          <a:bodyPr>
            <a:normAutofit/>
          </a:bodyPr>
          <a:lstStyle/>
          <a:p>
            <a:r>
              <a:rPr lang="en-US" dirty="0" smtClean="0"/>
              <a:t>Follow NASA 7150.2A</a:t>
            </a:r>
          </a:p>
          <a:p>
            <a:r>
              <a:rPr lang="en-US" dirty="0" smtClean="0"/>
              <a:t>AND strive whenever practical to: </a:t>
            </a:r>
          </a:p>
          <a:p>
            <a:pPr lvl="1"/>
            <a:r>
              <a:rPr lang="en-US" dirty="0" smtClean="0"/>
              <a:t>Use Open Source with PARTICIPATION</a:t>
            </a:r>
          </a:p>
          <a:p>
            <a:pPr lvl="2"/>
            <a:r>
              <a:rPr lang="en-US" dirty="0" smtClean="0"/>
              <a:t>Release custom components to the open source community drives build quality that must survive anonymous and unsympathetic peer review.</a:t>
            </a:r>
          </a:p>
          <a:p>
            <a:pPr lvl="1"/>
            <a:r>
              <a:rPr lang="en-US" dirty="0" smtClean="0"/>
              <a:t>Adapt processes to core off-the-shelf components rather than use exotic extensions or custom build.</a:t>
            </a:r>
          </a:p>
          <a:p>
            <a:pPr lvl="1"/>
            <a:r>
              <a:rPr lang="en-US" dirty="0" smtClean="0"/>
              <a:t>Design for the “general abstract case.”  A few core components are preferable to many special purpose components.</a:t>
            </a:r>
          </a:p>
          <a:p>
            <a:pPr lvl="1"/>
            <a:r>
              <a:rPr lang="en-US" dirty="0" smtClean="0"/>
              <a:t>Reconfigure or re-factor rather then reinvent.</a:t>
            </a:r>
          </a:p>
          <a:p>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a:lstStyle/>
          <a:p>
            <a:r>
              <a:rPr lang="en-US" smtClean="0"/>
              <a:t>27 Feb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lstStyle/>
          <a:p>
            <a:r>
              <a:rPr lang="en-US" dirty="0" smtClean="0"/>
              <a:t>OODT for JPSS: ApacheCon NA</a:t>
            </a:r>
            <a:endParaRPr lang="en-US" dirty="0"/>
          </a:p>
        </p:txBody>
      </p:sp>
      <p:sp>
        <p:nvSpPr>
          <p:cNvPr id="6" name="Slide Number Placeholder 5"/>
          <p:cNvSpPr>
            <a:spLocks noGrp="1"/>
          </p:cNvSpPr>
          <p:nvPr>
            <p:ph type="sldNum" sz="quarter" idx="4"/>
          </p:nvPr>
        </p:nvSpPr>
        <p:spPr>
          <a:xfrm>
            <a:off x="6781800" y="6356350"/>
            <a:ext cx="2133600" cy="365125"/>
          </a:xfrm>
          <a:prstGeom prst="rect">
            <a:avLst/>
          </a:prstGeom>
        </p:spPr>
        <p:txBody>
          <a:bodyPr/>
          <a:lstStyle/>
          <a:p>
            <a:fld id="{5E15A0E1-CD38-AF44-9B41-271F094C65D8}" type="slidenum">
              <a:rPr lang="en-US" smtClean="0"/>
              <a:t>8</a:t>
            </a:fld>
            <a:endParaRPr lang="en-US"/>
          </a:p>
        </p:txBody>
      </p:sp>
    </p:spTree>
    <p:extLst>
      <p:ext uri="{BB962C8B-B14F-4D97-AF65-F5344CB8AC3E}">
        <p14:creationId xmlns:p14="http://schemas.microsoft.com/office/powerpoint/2010/main" val="892850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3610849" y="2743228"/>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3610849" y="3035527"/>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20249" y="2458773"/>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620249" y="2751072"/>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2620249" y="3043371"/>
            <a:ext cx="381000" cy="3087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Overview:</a:t>
            </a:r>
            <a:r>
              <a:rPr lang="en-US" dirty="0" smtClean="0"/>
              <a:t> </a:t>
            </a:r>
            <a:br>
              <a:rPr lang="en-US" dirty="0" smtClean="0"/>
            </a:br>
            <a:r>
              <a:rPr lang="en-US" dirty="0" smtClean="0"/>
              <a:t>GRAVITE Subsystems</a:t>
            </a:r>
            <a:endParaRPr lang="en-US" dirty="0"/>
          </a:p>
        </p:txBody>
      </p:sp>
      <p:sp>
        <p:nvSpPr>
          <p:cNvPr id="27" name="Rectangle 26"/>
          <p:cNvSpPr/>
          <p:nvPr/>
        </p:nvSpPr>
        <p:spPr>
          <a:xfrm>
            <a:off x="4195633" y="4750422"/>
            <a:ext cx="1371600" cy="914400"/>
          </a:xfrm>
          <a:prstGeom prst="rect">
            <a:avLst/>
          </a:prstGeom>
          <a:solidFill>
            <a:schemeClr val="accent3"/>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srgbClr val="000000"/>
                </a:solidFill>
                <a:latin typeface="Calibri"/>
              </a:rPr>
              <a:t>ICF</a:t>
            </a:r>
          </a:p>
        </p:txBody>
      </p:sp>
      <p:cxnSp>
        <p:nvCxnSpPr>
          <p:cNvPr id="20" name="Shape 19"/>
          <p:cNvCxnSpPr>
            <a:stCxn id="13" idx="2"/>
          </p:cNvCxnSpPr>
          <p:nvPr/>
        </p:nvCxnSpPr>
        <p:spPr>
          <a:xfrm rot="16200000" flipH="1">
            <a:off x="3127513" y="3561990"/>
            <a:ext cx="393891" cy="2"/>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hape 20"/>
          <p:cNvCxnSpPr/>
          <p:nvPr/>
        </p:nvCxnSpPr>
        <p:spPr>
          <a:xfrm rot="5400000" flipH="1" flipV="1">
            <a:off x="5287048" y="1949565"/>
            <a:ext cx="1" cy="3606041"/>
          </a:xfrm>
          <a:prstGeom prst="bentConnector3">
            <a:avLst>
              <a:gd name="adj1" fmla="val 2286010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hape 20"/>
          <p:cNvCxnSpPr>
            <a:stCxn id="14" idx="3"/>
            <a:endCxn id="15" idx="3"/>
          </p:cNvCxnSpPr>
          <p:nvPr/>
        </p:nvCxnSpPr>
        <p:spPr>
          <a:xfrm>
            <a:off x="7638408" y="4160339"/>
            <a:ext cx="358360" cy="993300"/>
          </a:xfrm>
          <a:prstGeom prst="bentConnector2">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6"/>
          <p:cNvCxnSpPr>
            <a:stCxn id="14" idx="1"/>
            <a:endCxn id="27" idx="3"/>
          </p:cNvCxnSpPr>
          <p:nvPr/>
        </p:nvCxnSpPr>
        <p:spPr>
          <a:xfrm rot="10800000" flipV="1">
            <a:off x="5567234" y="4160338"/>
            <a:ext cx="699575" cy="1047283"/>
          </a:xfrm>
          <a:prstGeom prst="bentConnector3">
            <a:avLst>
              <a:gd name="adj1" fmla="val 50000"/>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cxnSp>
        <p:nvCxnSpPr>
          <p:cNvPr id="54" name="Shape 53"/>
          <p:cNvCxnSpPr>
            <a:stCxn id="70" idx="1"/>
            <a:endCxn id="63" idx="3"/>
          </p:cNvCxnSpPr>
          <p:nvPr/>
        </p:nvCxnSpPr>
        <p:spPr>
          <a:xfrm rot="16200000" flipH="1" flipV="1">
            <a:off x="4757183" y="1901666"/>
            <a:ext cx="230584" cy="1761251"/>
          </a:xfrm>
          <a:prstGeom prst="bentConnector4">
            <a:avLst>
              <a:gd name="adj1" fmla="val -99140"/>
              <a:gd name="adj2" fmla="val 55408"/>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55" name="Shape 54"/>
          <p:cNvCxnSpPr>
            <a:stCxn id="101" idx="3"/>
            <a:endCxn id="59" idx="1"/>
          </p:cNvCxnSpPr>
          <p:nvPr/>
        </p:nvCxnSpPr>
        <p:spPr>
          <a:xfrm rot="5400000" flipH="1">
            <a:off x="3595540" y="2222437"/>
            <a:ext cx="2919864" cy="4870445"/>
          </a:xfrm>
          <a:prstGeom prst="bentConnector4">
            <a:avLst>
              <a:gd name="adj1" fmla="val -10508"/>
              <a:gd name="adj2" fmla="val 104694"/>
            </a:avLst>
          </a:prstGeom>
          <a:ln>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56" idx="0"/>
            <a:endCxn id="10" idx="1"/>
          </p:cNvCxnSpPr>
          <p:nvPr/>
        </p:nvCxnSpPr>
        <p:spPr>
          <a:xfrm flipV="1">
            <a:off x="1975768" y="2613129"/>
            <a:ext cx="644481" cy="20240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Process 105"/>
          <p:cNvSpPr/>
          <p:nvPr/>
        </p:nvSpPr>
        <p:spPr>
          <a:xfrm>
            <a:off x="685800" y="3904959"/>
            <a:ext cx="1143000" cy="685800"/>
          </a:xfrm>
          <a:prstGeom prst="flowChartProcess">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a:solidFill>
                  <a:srgbClr val="000000"/>
                </a:solidFill>
                <a:latin typeface="Calibri"/>
              </a:rPr>
              <a:t>CLASS</a:t>
            </a:r>
          </a:p>
        </p:txBody>
      </p:sp>
      <p:sp>
        <p:nvSpPr>
          <p:cNvPr id="112" name="Process 111"/>
          <p:cNvSpPr/>
          <p:nvPr/>
        </p:nvSpPr>
        <p:spPr>
          <a:xfrm>
            <a:off x="711207" y="1401341"/>
            <a:ext cx="1143000" cy="685800"/>
          </a:xfrm>
          <a:prstGeom prst="flowChartProcess">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a:solidFill>
                  <a:srgbClr val="000000"/>
                </a:solidFill>
                <a:latin typeface="Calibri"/>
              </a:rPr>
              <a:t>IDPS</a:t>
            </a:r>
          </a:p>
        </p:txBody>
      </p:sp>
      <p:cxnSp>
        <p:nvCxnSpPr>
          <p:cNvPr id="113" name="Elbow Connector 112"/>
          <p:cNvCxnSpPr>
            <a:stCxn id="112" idx="3"/>
          </p:cNvCxnSpPr>
          <p:nvPr/>
        </p:nvCxnSpPr>
        <p:spPr>
          <a:xfrm>
            <a:off x="1854207" y="1744241"/>
            <a:ext cx="1498593" cy="61795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Elbow Connector 115"/>
          <p:cNvCxnSpPr>
            <a:stCxn id="106" idx="3"/>
            <a:endCxn id="57" idx="1"/>
          </p:cNvCxnSpPr>
          <p:nvPr/>
        </p:nvCxnSpPr>
        <p:spPr>
          <a:xfrm flipV="1">
            <a:off x="1828800" y="2905428"/>
            <a:ext cx="791449" cy="134243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2743200" y="1764268"/>
            <a:ext cx="4495800" cy="3962400"/>
          </a:xfrm>
          <a:prstGeom prst="roundRect">
            <a:avLst/>
          </a:prstGeom>
          <a:noFill/>
          <a:ln w="38100" cap="flat" cmpd="sng" algn="ctr">
            <a:solidFill>
              <a:schemeClr val="accent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28" name="Predefined Process 27"/>
          <p:cNvSpPr/>
          <p:nvPr/>
        </p:nvSpPr>
        <p:spPr>
          <a:xfrm>
            <a:off x="4080788" y="3583168"/>
            <a:ext cx="1512891" cy="914400"/>
          </a:xfrm>
          <a:prstGeom prst="flowChartPredefinedProcess">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700" dirty="0" smtClean="0">
                <a:solidFill>
                  <a:srgbClr val="000000"/>
                </a:solidFill>
                <a:latin typeface="Calibri"/>
              </a:rPr>
              <a:t>Processing</a:t>
            </a:r>
            <a:endParaRPr lang="en-US" sz="1700" dirty="0">
              <a:solidFill>
                <a:srgbClr val="000000"/>
              </a:solidFill>
              <a:latin typeface="Calibri"/>
            </a:endParaRPr>
          </a:p>
        </p:txBody>
      </p:sp>
      <p:cxnSp>
        <p:nvCxnSpPr>
          <p:cNvPr id="49" name="Shape 48"/>
          <p:cNvCxnSpPr>
            <a:stCxn id="27" idx="1"/>
            <a:endCxn id="59" idx="2"/>
          </p:cNvCxnSpPr>
          <p:nvPr/>
        </p:nvCxnSpPr>
        <p:spPr>
          <a:xfrm rot="10800000">
            <a:off x="2810749" y="3352082"/>
            <a:ext cx="1384884" cy="1855540"/>
          </a:xfrm>
          <a:prstGeom prst="bentConnector2">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cxnSp>
        <p:nvCxnSpPr>
          <p:cNvPr id="52" name="Shape 51"/>
          <p:cNvCxnSpPr>
            <a:stCxn id="28" idx="0"/>
            <a:endCxn id="74" idx="3"/>
          </p:cNvCxnSpPr>
          <p:nvPr/>
        </p:nvCxnSpPr>
        <p:spPr>
          <a:xfrm rot="16200000" flipV="1">
            <a:off x="4217900" y="2963833"/>
            <a:ext cx="393285" cy="845385"/>
          </a:xfrm>
          <a:prstGeom prst="bentConnector2">
            <a:avLst/>
          </a:prstGeom>
          <a:ln>
            <a:solidFill>
              <a:srgbClr val="F79646"/>
            </a:solidFill>
            <a:tailEnd type="arrow"/>
          </a:ln>
        </p:spPr>
        <p:style>
          <a:lnRef idx="2">
            <a:schemeClr val="accent1"/>
          </a:lnRef>
          <a:fillRef idx="0">
            <a:schemeClr val="accent1"/>
          </a:fillRef>
          <a:effectRef idx="1">
            <a:schemeClr val="accent1"/>
          </a:effectRef>
          <a:fontRef idx="minor">
            <a:schemeClr val="tx1"/>
          </a:fontRef>
        </p:style>
      </p:cxnSp>
      <p:sp>
        <p:nvSpPr>
          <p:cNvPr id="13" name="Predefined Process 12"/>
          <p:cNvSpPr/>
          <p:nvPr/>
        </p:nvSpPr>
        <p:spPr>
          <a:xfrm>
            <a:off x="2638657" y="2450646"/>
            <a:ext cx="1371600" cy="914400"/>
          </a:xfrm>
          <a:prstGeom prst="flowChartPredefinedProcess">
            <a:avLst/>
          </a:prstGeom>
          <a:solidFill>
            <a:srgbClr val="F79646"/>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srgbClr val="000000"/>
                </a:solidFill>
                <a:latin typeface="Calibri"/>
              </a:rPr>
              <a:t>Ingest</a:t>
            </a:r>
            <a:endParaRPr lang="en-US" dirty="0">
              <a:solidFill>
                <a:srgbClr val="000000"/>
              </a:solidFill>
              <a:latin typeface="Calibri"/>
            </a:endParaRPr>
          </a:p>
        </p:txBody>
      </p:sp>
      <p:sp>
        <p:nvSpPr>
          <p:cNvPr id="14" name="Predefined Process 13"/>
          <p:cNvSpPr/>
          <p:nvPr/>
        </p:nvSpPr>
        <p:spPr>
          <a:xfrm>
            <a:off x="6266808" y="3703139"/>
            <a:ext cx="1371600" cy="914400"/>
          </a:xfrm>
          <a:prstGeom prst="flowChartPredefinedProcess">
            <a:avLst/>
          </a:prstGeom>
          <a:solidFill>
            <a:schemeClr val="accent6"/>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a:solidFill>
                  <a:srgbClr val="000000"/>
                </a:solidFill>
                <a:latin typeface="Calibri"/>
              </a:rPr>
              <a:t>Data Access and Distribution</a:t>
            </a:r>
          </a:p>
        </p:txBody>
      </p:sp>
      <p:cxnSp>
        <p:nvCxnSpPr>
          <p:cNvPr id="47" name="Shape 46"/>
          <p:cNvCxnSpPr>
            <a:stCxn id="101" idx="2"/>
            <a:endCxn id="27" idx="2"/>
          </p:cNvCxnSpPr>
          <p:nvPr/>
        </p:nvCxnSpPr>
        <p:spPr>
          <a:xfrm rot="10800000">
            <a:off x="4881434" y="5664822"/>
            <a:ext cx="2531085" cy="263918"/>
          </a:xfrm>
          <a:prstGeom prst="curvedConnector2">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56" name="Cloud 55"/>
          <p:cNvSpPr/>
          <p:nvPr/>
        </p:nvSpPr>
        <p:spPr>
          <a:xfrm>
            <a:off x="529174" y="2205932"/>
            <a:ext cx="1447800" cy="1219200"/>
          </a:xfrm>
          <a:prstGeom prst="cloud">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00"/>
            <a:r>
              <a:rPr lang="en-US" sz="1600" dirty="0">
                <a:solidFill>
                  <a:srgbClr val="000000"/>
                </a:solidFill>
                <a:latin typeface="Calibri"/>
              </a:rPr>
              <a:t>Correlative Sources</a:t>
            </a:r>
          </a:p>
        </p:txBody>
      </p:sp>
      <p:sp>
        <p:nvSpPr>
          <p:cNvPr id="16" name="Cloud 15"/>
          <p:cNvSpPr/>
          <p:nvPr/>
        </p:nvSpPr>
        <p:spPr>
          <a:xfrm>
            <a:off x="414874" y="2259556"/>
            <a:ext cx="1447800" cy="1219200"/>
          </a:xfrm>
          <a:prstGeom prst="cloud">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00"/>
            <a:r>
              <a:rPr lang="en-US" sz="1400" dirty="0">
                <a:solidFill>
                  <a:srgbClr val="000000"/>
                </a:solidFill>
                <a:latin typeface="Calibri"/>
              </a:rPr>
              <a:t>Correlative Sources</a:t>
            </a:r>
          </a:p>
        </p:txBody>
      </p:sp>
      <p:grpSp>
        <p:nvGrpSpPr>
          <p:cNvPr id="3" name="Group 56"/>
          <p:cNvGrpSpPr/>
          <p:nvPr/>
        </p:nvGrpSpPr>
        <p:grpSpPr>
          <a:xfrm>
            <a:off x="2725883" y="3703140"/>
            <a:ext cx="1241368" cy="1032032"/>
            <a:chOff x="1055715" y="5124659"/>
            <a:chExt cx="1241368" cy="1045258"/>
          </a:xfrm>
        </p:grpSpPr>
        <p:grpSp>
          <p:nvGrpSpPr>
            <p:cNvPr id="4" name="Group 178"/>
            <p:cNvGrpSpPr/>
            <p:nvPr/>
          </p:nvGrpSpPr>
          <p:grpSpPr>
            <a:xfrm>
              <a:off x="1184313" y="5124659"/>
              <a:ext cx="984172" cy="1045258"/>
              <a:chOff x="5442224" y="1937720"/>
              <a:chExt cx="984172" cy="1045258"/>
            </a:xfrm>
          </p:grpSpPr>
          <p:sp>
            <p:nvSpPr>
              <p:cNvPr id="65" name="Oval 64"/>
              <p:cNvSpPr/>
              <p:nvPr/>
            </p:nvSpPr>
            <p:spPr>
              <a:xfrm>
                <a:off x="5442224" y="264142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 name="Oval 65"/>
              <p:cNvSpPr/>
              <p:nvPr/>
            </p:nvSpPr>
            <p:spPr>
              <a:xfrm>
                <a:off x="5442224" y="2500688"/>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 name="Oval 66"/>
              <p:cNvSpPr/>
              <p:nvPr/>
            </p:nvSpPr>
            <p:spPr>
              <a:xfrm>
                <a:off x="5442224" y="2359946"/>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 name="Oval 67"/>
              <p:cNvSpPr/>
              <p:nvPr/>
            </p:nvSpPr>
            <p:spPr>
              <a:xfrm>
                <a:off x="5442224" y="2219204"/>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 name="Oval 70"/>
              <p:cNvSpPr/>
              <p:nvPr/>
            </p:nvSpPr>
            <p:spPr>
              <a:xfrm>
                <a:off x="5442224" y="2078462"/>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 name="Oval 71"/>
              <p:cNvSpPr/>
              <p:nvPr/>
            </p:nvSpPr>
            <p:spPr>
              <a:xfrm>
                <a:off x="5442224" y="1937720"/>
                <a:ext cx="984172" cy="341550"/>
              </a:xfrm>
              <a:prstGeom prst="ellipse">
                <a:avLst/>
              </a:prstGeom>
              <a:scene3d>
                <a:camera prst="perspectiveRelaxed" fov="2700000">
                  <a:rot lat="19487999" lon="0" rev="0"/>
                </a:camera>
                <a:lightRig rig="threePt" dir="t"/>
              </a:scene3d>
              <a:sp3d extrusionH="152400">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sp>
          <p:nvSpPr>
            <p:cNvPr id="60" name="TextBox 59"/>
            <p:cNvSpPr txBox="1"/>
            <p:nvPr/>
          </p:nvSpPr>
          <p:spPr>
            <a:xfrm>
              <a:off x="1055715" y="5553105"/>
              <a:ext cx="1241368" cy="369332"/>
            </a:xfrm>
            <a:prstGeom prst="rect">
              <a:avLst/>
            </a:prstGeom>
            <a:noFill/>
          </p:spPr>
          <p:txBody>
            <a:bodyPr wrap="square" rtlCol="0">
              <a:spAutoFit/>
            </a:bodyPr>
            <a:lstStyle/>
            <a:p>
              <a:pPr algn="ctr" defTabSz="914400"/>
              <a:r>
                <a:rPr lang="en-US" dirty="0">
                  <a:solidFill>
                    <a:prstClr val="white"/>
                  </a:solidFill>
                  <a:latin typeface="Calibri"/>
                </a:rPr>
                <a:t>Inventory</a:t>
              </a:r>
            </a:p>
          </p:txBody>
        </p:sp>
      </p:grpSp>
      <p:cxnSp>
        <p:nvCxnSpPr>
          <p:cNvPr id="73" name="Shape 20"/>
          <p:cNvCxnSpPr>
            <a:stCxn id="14" idx="3"/>
            <a:endCxn id="80" idx="2"/>
          </p:cNvCxnSpPr>
          <p:nvPr/>
        </p:nvCxnSpPr>
        <p:spPr>
          <a:xfrm flipV="1">
            <a:off x="7638408" y="3516868"/>
            <a:ext cx="553092" cy="643471"/>
          </a:xfrm>
          <a:prstGeom prst="bentConnector2">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sp>
        <p:nvSpPr>
          <p:cNvPr id="80" name="Process 79"/>
          <p:cNvSpPr/>
          <p:nvPr/>
        </p:nvSpPr>
        <p:spPr>
          <a:xfrm>
            <a:off x="7620000" y="2831068"/>
            <a:ext cx="1143000" cy="685800"/>
          </a:xfrm>
          <a:prstGeom prst="flowChartProcess">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dirty="0">
                <a:solidFill>
                  <a:srgbClr val="000000"/>
                </a:solidFill>
                <a:latin typeface="Calibri"/>
              </a:rPr>
              <a:t>CLASS</a:t>
            </a:r>
          </a:p>
        </p:txBody>
      </p:sp>
      <p:grpSp>
        <p:nvGrpSpPr>
          <p:cNvPr id="5" name="Group 93"/>
          <p:cNvGrpSpPr/>
          <p:nvPr/>
        </p:nvGrpSpPr>
        <p:grpSpPr>
          <a:xfrm>
            <a:off x="6248400" y="4700934"/>
            <a:ext cx="745588" cy="914400"/>
            <a:chOff x="6150717" y="4775458"/>
            <a:chExt cx="745588" cy="914400"/>
          </a:xfrm>
        </p:grpSpPr>
        <p:sp>
          <p:nvSpPr>
            <p:cNvPr id="64" name="Rectangle 63"/>
            <p:cNvSpPr/>
            <p:nvPr/>
          </p:nvSpPr>
          <p:spPr>
            <a:xfrm>
              <a:off x="6194040" y="4775458"/>
              <a:ext cx="685800" cy="914400"/>
            </a:xfrm>
            <a:prstGeom prst="rect">
              <a:avLst/>
            </a:prstGeom>
            <a:solidFill>
              <a:srgbClr val="BFBFBF"/>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b"/>
            <a:lstStyle/>
            <a:p>
              <a:pPr algn="ctr" defTabSz="914400"/>
              <a:r>
                <a:rPr lang="en-US" sz="1400" dirty="0">
                  <a:solidFill>
                    <a:srgbClr val="000000"/>
                  </a:solidFill>
                  <a:latin typeface="Calibri"/>
                </a:rPr>
                <a:t>Portal</a:t>
              </a:r>
            </a:p>
          </p:txBody>
        </p:sp>
        <p:pic>
          <p:nvPicPr>
            <p:cNvPr id="83" name="Picture 82"/>
            <p:cNvPicPr>
              <a:picLocks noChangeAspect="1"/>
            </p:cNvPicPr>
            <p:nvPr/>
          </p:nvPicPr>
          <p:blipFill>
            <a:blip r:embed="rId2" cstate="print"/>
            <a:stretch>
              <a:fillRect/>
            </a:stretch>
          </p:blipFill>
          <p:spPr>
            <a:xfrm>
              <a:off x="6150717" y="4826762"/>
              <a:ext cx="745588" cy="609600"/>
            </a:xfrm>
            <a:prstGeom prst="rect">
              <a:avLst/>
            </a:prstGeom>
            <a:noFill/>
            <a:scene3d>
              <a:camera prst="orthographicFront"/>
              <a:lightRig rig="threePt" dir="t"/>
            </a:scene3d>
            <a:sp3d/>
          </p:spPr>
        </p:pic>
      </p:grpSp>
      <p:cxnSp>
        <p:nvCxnSpPr>
          <p:cNvPr id="78" name="Elbow Connector 36"/>
          <p:cNvCxnSpPr>
            <a:stCxn id="14" idx="1"/>
            <a:endCxn id="83" idx="1"/>
          </p:cNvCxnSpPr>
          <p:nvPr/>
        </p:nvCxnSpPr>
        <p:spPr>
          <a:xfrm rot="10800000" flipV="1">
            <a:off x="6248400" y="4160338"/>
            <a:ext cx="18408" cy="896699"/>
          </a:xfrm>
          <a:prstGeom prst="bentConnector3">
            <a:avLst>
              <a:gd name="adj1" fmla="val 1341851"/>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cxnSp>
        <p:nvCxnSpPr>
          <p:cNvPr id="97" name="Shape 46"/>
          <p:cNvCxnSpPr>
            <a:stCxn id="101" idx="2"/>
            <a:endCxn id="64" idx="2"/>
          </p:cNvCxnSpPr>
          <p:nvPr/>
        </p:nvCxnSpPr>
        <p:spPr>
          <a:xfrm rot="10800000">
            <a:off x="6634624" y="5615334"/>
            <a:ext cx="777895" cy="313406"/>
          </a:xfrm>
          <a:prstGeom prst="curvedConnector2">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452699" y="5826484"/>
            <a:ext cx="672367" cy="369332"/>
          </a:xfrm>
          <a:prstGeom prst="rect">
            <a:avLst/>
          </a:prstGeom>
          <a:noFill/>
        </p:spPr>
        <p:txBody>
          <a:bodyPr wrap="none" rtlCol="0">
            <a:spAutoFit/>
          </a:bodyPr>
          <a:lstStyle/>
          <a:p>
            <a:pPr defTabSz="914400"/>
            <a:r>
              <a:rPr lang="en-US" dirty="0">
                <a:solidFill>
                  <a:prstClr val="black"/>
                </a:solidFill>
                <a:latin typeface="Calibri"/>
              </a:rPr>
              <a:t>login</a:t>
            </a:r>
          </a:p>
        </p:txBody>
      </p:sp>
      <p:sp>
        <p:nvSpPr>
          <p:cNvPr id="29" name="Snip and Round Single Corner Rectangle 28"/>
          <p:cNvSpPr/>
          <p:nvPr/>
        </p:nvSpPr>
        <p:spPr>
          <a:xfrm>
            <a:off x="5562600" y="2209800"/>
            <a:ext cx="1371600" cy="914400"/>
          </a:xfrm>
          <a:prstGeom prst="snipRoundRect">
            <a:avLst/>
          </a:prstGeom>
          <a:solidFill>
            <a:schemeClr val="accent4"/>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srgbClr val="000000"/>
                </a:solidFill>
                <a:latin typeface="Calibri"/>
              </a:rPr>
              <a:t>G-ADA</a:t>
            </a:r>
          </a:p>
        </p:txBody>
      </p:sp>
      <p:sp>
        <p:nvSpPr>
          <p:cNvPr id="70" name="Magnetic Disk 69"/>
          <p:cNvSpPr/>
          <p:nvPr/>
        </p:nvSpPr>
        <p:spPr>
          <a:xfrm>
            <a:off x="5562600" y="2667000"/>
            <a:ext cx="381000" cy="457200"/>
          </a:xfrm>
          <a:prstGeom prst="flowChartMagneticDisk">
            <a:avLst/>
          </a:prstGeom>
          <a:solidFill>
            <a:schemeClr val="accent4"/>
          </a:solidFill>
          <a:ln>
            <a:solidFill>
              <a:srgbClr val="FFFFFF"/>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000000"/>
              </a:solidFill>
              <a:latin typeface="Calibri"/>
            </a:endParaRPr>
          </a:p>
        </p:txBody>
      </p:sp>
      <p:sp>
        <p:nvSpPr>
          <p:cNvPr id="101" name="Oval 100"/>
          <p:cNvSpPr/>
          <p:nvPr/>
        </p:nvSpPr>
        <p:spPr>
          <a:xfrm>
            <a:off x="7412518" y="5661664"/>
            <a:ext cx="533821" cy="5341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loud 14"/>
          <p:cNvSpPr/>
          <p:nvPr/>
        </p:nvSpPr>
        <p:spPr>
          <a:xfrm>
            <a:off x="7349068" y="5083930"/>
            <a:ext cx="1295400" cy="1219200"/>
          </a:xfrm>
          <a:prstGeom prst="cloud">
            <a:avLst/>
          </a:prstGeom>
          <a:solidFill>
            <a:srgbClr val="FF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000" dirty="0" err="1">
                <a:solidFill>
                  <a:srgbClr val="000000"/>
                </a:solidFill>
                <a:latin typeface="Calibri"/>
              </a:rPr>
              <a:t>LCFs</a:t>
            </a:r>
            <a:endParaRPr lang="en-US" sz="2000" dirty="0">
              <a:solidFill>
                <a:srgbClr val="000000"/>
              </a:solidFill>
              <a:latin typeface="Calibri"/>
            </a:endParaRPr>
          </a:p>
        </p:txBody>
      </p:sp>
      <p:cxnSp>
        <p:nvCxnSpPr>
          <p:cNvPr id="89" name="Elbow Connector 88"/>
          <p:cNvCxnSpPr/>
          <p:nvPr/>
        </p:nvCxnSpPr>
        <p:spPr>
          <a:xfrm rot="10800000" flipV="1">
            <a:off x="3838653" y="4483065"/>
            <a:ext cx="920308" cy="165592"/>
          </a:xfrm>
          <a:prstGeom prst="bentConnector3">
            <a:avLst>
              <a:gd name="adj1" fmla="val -30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Elbow Connector 36"/>
          <p:cNvCxnSpPr/>
          <p:nvPr/>
        </p:nvCxnSpPr>
        <p:spPr>
          <a:xfrm rot="10800000" flipV="1">
            <a:off x="3838653" y="3951814"/>
            <a:ext cx="2409748" cy="568979"/>
          </a:xfrm>
          <a:prstGeom prst="bentConnector3">
            <a:avLst>
              <a:gd name="adj1" fmla="val 21287"/>
            </a:avLst>
          </a:prstGeom>
          <a:ln>
            <a:solidFill>
              <a:srgbClr val="8064A2"/>
            </a:solidFill>
            <a:tailEnd type="arrow"/>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2"/>
          </p:nvPr>
        </p:nvSpPr>
        <p:spPr/>
        <p:txBody>
          <a:bodyPr/>
          <a:lstStyle/>
          <a:p>
            <a:r>
              <a:rPr lang="en-US" dirty="0" smtClean="0"/>
              <a:t>27 Feb 2013</a:t>
            </a:r>
            <a:endParaRPr lang="en-US" dirty="0"/>
          </a:p>
        </p:txBody>
      </p:sp>
      <p:sp>
        <p:nvSpPr>
          <p:cNvPr id="9" name="Footer Placeholder 8"/>
          <p:cNvSpPr>
            <a:spLocks noGrp="1"/>
          </p:cNvSpPr>
          <p:nvPr>
            <p:ph type="ftr" sz="quarter" idx="3"/>
          </p:nvPr>
        </p:nvSpPr>
        <p:spPr/>
        <p:txBody>
          <a:bodyPr/>
          <a:lstStyle/>
          <a:p>
            <a:r>
              <a:rPr lang="en-US" dirty="0" smtClean="0"/>
              <a:t>OODT for JPSS: ApacheCon NA</a:t>
            </a:r>
            <a:endParaRPr lang="en-US" dirty="0"/>
          </a:p>
        </p:txBody>
      </p:sp>
      <p:sp>
        <p:nvSpPr>
          <p:cNvPr id="11" name="Slide Number Placeholder 10"/>
          <p:cNvSpPr>
            <a:spLocks noGrp="1"/>
          </p:cNvSpPr>
          <p:nvPr>
            <p:ph type="sldNum" sz="quarter" idx="4"/>
          </p:nvPr>
        </p:nvSpPr>
        <p:spPr/>
        <p:txBody>
          <a:bodyPr/>
          <a:lstStyle/>
          <a:p>
            <a:fld id="{5E15A0E1-CD38-AF44-9B41-271F094C65D8}" type="slidenum">
              <a:rPr lang="en-US" smtClean="0"/>
              <a:t>9</a:t>
            </a:fld>
            <a:endParaRPr lang="en-US"/>
          </a:p>
        </p:txBody>
      </p:sp>
    </p:spTree>
    <p:extLst>
      <p:ext uri="{BB962C8B-B14F-4D97-AF65-F5344CB8AC3E}">
        <p14:creationId xmlns:p14="http://schemas.microsoft.com/office/powerpoint/2010/main" val="34780118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PP OR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23342</TotalTime>
  <Words>3816</Words>
  <Application>Microsoft Macintosh PowerPoint</Application>
  <PresentationFormat>On-screen Show (4:3)</PresentationFormat>
  <Paragraphs>758</Paragraphs>
  <Slides>63</Slides>
  <Notes>13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NPP ORT Master</vt:lpstr>
      <vt:lpstr>Case Study: Apache OODT Framework Application for Support to the Joint Polar Satellite System (JPSS)</vt:lpstr>
      <vt:lpstr>Agenda</vt:lpstr>
      <vt:lpstr> GRAVITE Overview (Government Resource for Algorithm Verification, Independent Test, and Evaluation)</vt:lpstr>
      <vt:lpstr>JPSS-1 Mission Architecture</vt:lpstr>
      <vt:lpstr>PowerPoint Presentation</vt:lpstr>
      <vt:lpstr>Overview: GRAVITE Purpose</vt:lpstr>
      <vt:lpstr>Overview: GRAVITE Definition</vt:lpstr>
      <vt:lpstr>Overview: Design Philosophy</vt:lpstr>
      <vt:lpstr>Overview:  GRAVITE Subsystems</vt:lpstr>
      <vt:lpstr>Overview: GRAVITE Subsystems</vt:lpstr>
      <vt:lpstr>Overview: IPS</vt:lpstr>
      <vt:lpstr>PowerPoint Presentation</vt:lpstr>
      <vt:lpstr>GRAVITE Overview: ADA</vt:lpstr>
      <vt:lpstr> Overview: ADA</vt:lpstr>
      <vt:lpstr>Overview:  GRAVITE : Scope of Discussion</vt:lpstr>
      <vt:lpstr>IPS Design</vt:lpstr>
      <vt:lpstr>Driving Requirements</vt:lpstr>
      <vt:lpstr>Overview</vt:lpstr>
      <vt:lpstr>Overview</vt:lpstr>
      <vt:lpstr>Overview</vt:lpstr>
      <vt:lpstr>Overview</vt:lpstr>
      <vt:lpstr>Overview</vt:lpstr>
      <vt:lpstr>Overview</vt:lpstr>
      <vt:lpstr>Overview</vt:lpstr>
      <vt:lpstr>Overview</vt:lpstr>
      <vt:lpstr>Ingest</vt:lpstr>
      <vt:lpstr>Ingest</vt:lpstr>
      <vt:lpstr>Ingest</vt:lpstr>
      <vt:lpstr>Distribution</vt:lpstr>
      <vt:lpstr>Distribution</vt:lpstr>
      <vt:lpstr>Distribution</vt:lpstr>
      <vt:lpstr>Upload</vt:lpstr>
      <vt:lpstr>Upload</vt:lpstr>
      <vt:lpstr>Upload</vt:lpstr>
      <vt:lpstr>Automated Processing</vt:lpstr>
      <vt:lpstr>PGE</vt:lpstr>
      <vt:lpstr>PGE</vt:lpstr>
      <vt:lpstr>Resource Manager</vt:lpstr>
      <vt:lpstr>Resource Manager</vt:lpstr>
      <vt:lpstr>Incinerator</vt:lpstr>
      <vt:lpstr>Incinerator</vt:lpstr>
      <vt:lpstr>Database</vt:lpstr>
      <vt:lpstr>Database</vt:lpstr>
      <vt:lpstr>Statistics</vt:lpstr>
      <vt:lpstr>Performance</vt:lpstr>
      <vt:lpstr>Hardware/Software Mapping</vt:lpstr>
      <vt:lpstr>Performance Methodology</vt:lpstr>
      <vt:lpstr>Ingest Tasks</vt:lpstr>
      <vt:lpstr>Ingest Performance: Verify and Extract</vt:lpstr>
      <vt:lpstr>Ingest Performance: Verify and Extract</vt:lpstr>
      <vt:lpstr>Database Performance</vt:lpstr>
      <vt:lpstr>Ingest Tasks Performance</vt:lpstr>
      <vt:lpstr>OODT Ingest Performance</vt:lpstr>
      <vt:lpstr>OODT Ingest Performance</vt:lpstr>
      <vt:lpstr>PGE Performance</vt:lpstr>
      <vt:lpstr>Performance Metrics</vt:lpstr>
      <vt:lpstr>Multiple Instance PGE Performance</vt:lpstr>
      <vt:lpstr>Performance Metrics</vt:lpstr>
      <vt:lpstr>Distribution Performance</vt:lpstr>
      <vt:lpstr>Performance: Summary</vt:lpstr>
      <vt:lpstr>Backup Slides</vt:lpstr>
      <vt:lpstr>Diagram Key</vt:lpstr>
      <vt:lpstr>Acronym and Abbreviation List </vt:lpstr>
    </vt:vector>
  </TitlesOfParts>
  <Company>NASA/ODIN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Georgia Fregger</dc:creator>
  <cp:lastModifiedBy>Peyush</cp:lastModifiedBy>
  <cp:revision>515</cp:revision>
  <cp:lastPrinted>2012-11-26T21:55:54Z</cp:lastPrinted>
  <dcterms:created xsi:type="dcterms:W3CDTF">2011-12-21T21:14:46Z</dcterms:created>
  <dcterms:modified xsi:type="dcterms:W3CDTF">2013-02-28T17:30:42Z</dcterms:modified>
</cp:coreProperties>
</file>