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3.xml" ContentType="application/vnd.openxmlformats-officedocument.presentationml.notesSlide+xml"/>
  <Override PartName="/ppt/embeddings/oleObject15.bin" ContentType="application/vnd.openxmlformats-officedocument.oleObject"/>
  <Override PartName="/ppt/notesSlides/notesSlide4.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5.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6.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48"/>
  </p:notesMasterIdLst>
  <p:sldIdLst>
    <p:sldId id="256" r:id="rId3"/>
    <p:sldId id="257" r:id="rId4"/>
    <p:sldId id="260" r:id="rId5"/>
    <p:sldId id="261" r:id="rId6"/>
    <p:sldId id="262" r:id="rId7"/>
    <p:sldId id="307" r:id="rId8"/>
    <p:sldId id="264" r:id="rId9"/>
    <p:sldId id="265" r:id="rId10"/>
    <p:sldId id="266" r:id="rId11"/>
    <p:sldId id="268" r:id="rId12"/>
    <p:sldId id="270" r:id="rId13"/>
    <p:sldId id="271" r:id="rId14"/>
    <p:sldId id="272" r:id="rId15"/>
    <p:sldId id="273" r:id="rId16"/>
    <p:sldId id="274" r:id="rId17"/>
    <p:sldId id="275" r:id="rId18"/>
    <p:sldId id="276" r:id="rId19"/>
    <p:sldId id="277" r:id="rId20"/>
    <p:sldId id="278" r:id="rId21"/>
    <p:sldId id="279" r:id="rId22"/>
    <p:sldId id="280" r:id="rId23"/>
    <p:sldId id="282" r:id="rId24"/>
    <p:sldId id="283" r:id="rId25"/>
    <p:sldId id="284" r:id="rId26"/>
    <p:sldId id="308" r:id="rId27"/>
    <p:sldId id="286" r:id="rId28"/>
    <p:sldId id="287" r:id="rId29"/>
    <p:sldId id="285" r:id="rId30"/>
    <p:sldId id="291" r:id="rId31"/>
    <p:sldId id="296" r:id="rId32"/>
    <p:sldId id="309" r:id="rId33"/>
    <p:sldId id="292" r:id="rId34"/>
    <p:sldId id="293" r:id="rId35"/>
    <p:sldId id="294" r:id="rId36"/>
    <p:sldId id="295" r:id="rId37"/>
    <p:sldId id="297" r:id="rId38"/>
    <p:sldId id="298" r:id="rId39"/>
    <p:sldId id="299" r:id="rId40"/>
    <p:sldId id="300" r:id="rId41"/>
    <p:sldId id="301" r:id="rId42"/>
    <p:sldId id="302" r:id="rId43"/>
    <p:sldId id="303" r:id="rId44"/>
    <p:sldId id="304" r:id="rId45"/>
    <p:sldId id="305" r:id="rId46"/>
    <p:sldId id="306" r:id="rId47"/>
  </p:sldIdLst>
  <p:sldSz cx="10080625" cy="7559675"/>
  <p:notesSz cx="7559675" cy="10691813"/>
  <p:defaultTextStyle>
    <a:defPPr>
      <a:defRPr lang="en-US"/>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宋体" charset="0"/>
        <a:cs typeface="宋体"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宋体" charset="0"/>
        <a:cs typeface="宋体"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宋体" charset="0"/>
        <a:cs typeface="宋体"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宋体" charset="0"/>
        <a:cs typeface="宋体"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992" y="-112"/>
      </p:cViewPr>
      <p:guideLst>
        <p:guide orient="horz" pos="2381"/>
        <p:guide pos="3175"/>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1" Type="http://schemas.openxmlformats.org/officeDocument/2006/relationships/image" Target="../media/image108.emf"/><Relationship Id="rId2"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3074"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3075"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smtClean="0">
                <a:solidFill>
                  <a:srgbClr val="000000"/>
                </a:solidFill>
              </a:defRPr>
            </a:lvl1pPr>
          </a:lstStyle>
          <a:p>
            <a:pPr>
              <a:defRPr/>
            </a:pPr>
            <a:endParaRPr lang="en-US"/>
          </a:p>
        </p:txBody>
      </p:sp>
      <p:sp>
        <p:nvSpPr>
          <p:cNvPr id="3076"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smtClean="0">
                <a:solidFill>
                  <a:srgbClr val="000000"/>
                </a:solidFill>
              </a:defRPr>
            </a:lvl1pPr>
          </a:lstStyle>
          <a:p>
            <a:pPr>
              <a:defRPr/>
            </a:pPr>
            <a:endParaRPr lang="en-US"/>
          </a:p>
        </p:txBody>
      </p:sp>
      <p:sp>
        <p:nvSpPr>
          <p:cNvPr id="3077"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smtClean="0">
                <a:solidFill>
                  <a:srgbClr val="000000"/>
                </a:solidFill>
              </a:defRPr>
            </a:lvl1pPr>
          </a:lstStyle>
          <a:p>
            <a:pPr>
              <a:defRPr/>
            </a:pPr>
            <a:endParaRPr lang="en-US"/>
          </a:p>
        </p:txBody>
      </p:sp>
      <p:sp>
        <p:nvSpPr>
          <p:cNvPr id="3078"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smtClean="0">
                <a:solidFill>
                  <a:srgbClr val="000000"/>
                </a:solidFill>
              </a:defRPr>
            </a:lvl1pPr>
          </a:lstStyle>
          <a:p>
            <a:pPr>
              <a:defRPr/>
            </a:pPr>
            <a:fld id="{CD785A84-0CB0-474E-B9E1-9284CE318FDD}" type="slidenum">
              <a:rPr lang="en-US"/>
              <a:pPr>
                <a:defRPr/>
              </a:pPr>
              <a:t>‹#›</a:t>
            </a:fld>
            <a:endParaRPr lang="en-US"/>
          </a:p>
        </p:txBody>
      </p:sp>
    </p:spTree>
    <p:extLst>
      <p:ext uri="{BB962C8B-B14F-4D97-AF65-F5344CB8AC3E}">
        <p14:creationId xmlns:p14="http://schemas.microsoft.com/office/powerpoint/2010/main" val="411715227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FE63DEBF-7D5E-4F43-9E8B-A7FFC32BD686}" type="slidenum">
              <a:rPr lang="en-US"/>
              <a:pPr>
                <a:defRPr/>
              </a:pPr>
              <a:t>1</a:t>
            </a:fld>
            <a:endParaRPr lang="en-US"/>
          </a:p>
        </p:txBody>
      </p:sp>
      <p:sp>
        <p:nvSpPr>
          <p:cNvPr id="7169" name="Text Box 1"/>
          <p:cNvSpPr txBox="1">
            <a:spLocks noGrp="1" noChangeArrowheads="1"/>
          </p:cNvSpPr>
          <p:nvPr>
            <p:ph type="body"/>
          </p:nvPr>
        </p:nvSpPr>
        <p:spPr>
          <a:xfrm>
            <a:off x="755650" y="5078413"/>
            <a:ext cx="6048375" cy="481171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
        <p:nvSpPr>
          <p:cNvPr id="7170" name="Text Box 2"/>
          <p:cNvSpPr txBox="1">
            <a:spLocks noGrp="1" noRot="1" noChangeAspect="1" noChangeArrowheads="1"/>
          </p:cNvSpPr>
          <p:nvPr>
            <p:ph type="sldImg" idx="1"/>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CF6C4611-A8C1-A142-9792-A2A80701F929}" type="slidenum">
              <a:rPr lang="en-US"/>
              <a:pPr>
                <a:defRPr/>
              </a:pPr>
              <a:t>2</a:t>
            </a:fld>
            <a:endParaRPr lang="en-US"/>
          </a:p>
        </p:txBody>
      </p:sp>
      <p:sp>
        <p:nvSpPr>
          <p:cNvPr id="819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a:xfrm>
            <a:off x="755650" y="5078413"/>
            <a:ext cx="6048375" cy="47212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847334" indent="-325898" eaLnBrk="0" hangingPunct="0">
              <a:defRPr sz="2700">
                <a:solidFill>
                  <a:schemeClr val="tx1"/>
                </a:solidFill>
                <a:latin typeface="Arial" charset="0"/>
                <a:ea typeface="ＭＳ Ｐゴシック" charset="0"/>
              </a:defRPr>
            </a:lvl2pPr>
            <a:lvl3pPr marL="1303592" indent="-260718" eaLnBrk="0" hangingPunct="0">
              <a:defRPr sz="2700">
                <a:solidFill>
                  <a:schemeClr val="tx1"/>
                </a:solidFill>
                <a:latin typeface="Arial" charset="0"/>
                <a:ea typeface="ＭＳ Ｐゴシック" charset="0"/>
              </a:defRPr>
            </a:lvl3pPr>
            <a:lvl4pPr marL="1825028" indent="-260718" eaLnBrk="0" hangingPunct="0">
              <a:defRPr sz="2700">
                <a:solidFill>
                  <a:schemeClr val="tx1"/>
                </a:solidFill>
                <a:latin typeface="Arial" charset="0"/>
                <a:ea typeface="ＭＳ Ｐゴシック" charset="0"/>
              </a:defRPr>
            </a:lvl4pPr>
            <a:lvl5pPr marL="2346465" indent="-260718" eaLnBrk="0" hangingPunct="0">
              <a:defRPr sz="2700">
                <a:solidFill>
                  <a:schemeClr val="tx1"/>
                </a:solidFill>
                <a:latin typeface="Arial" charset="0"/>
                <a:ea typeface="ＭＳ Ｐゴシック" charset="0"/>
              </a:defRPr>
            </a:lvl5pPr>
            <a:lvl6pPr marL="2867901" indent="-260718" eaLnBrk="0" fontAlgn="base" hangingPunct="0">
              <a:spcBef>
                <a:spcPct val="0"/>
              </a:spcBef>
              <a:spcAft>
                <a:spcPct val="0"/>
              </a:spcAft>
              <a:defRPr sz="2700">
                <a:solidFill>
                  <a:schemeClr val="tx1"/>
                </a:solidFill>
                <a:latin typeface="Arial" charset="0"/>
                <a:ea typeface="ＭＳ Ｐゴシック" charset="0"/>
              </a:defRPr>
            </a:lvl6pPr>
            <a:lvl7pPr marL="3389338" indent="-260718" eaLnBrk="0" fontAlgn="base" hangingPunct="0">
              <a:spcBef>
                <a:spcPct val="0"/>
              </a:spcBef>
              <a:spcAft>
                <a:spcPct val="0"/>
              </a:spcAft>
              <a:defRPr sz="2700">
                <a:solidFill>
                  <a:schemeClr val="tx1"/>
                </a:solidFill>
                <a:latin typeface="Arial" charset="0"/>
                <a:ea typeface="ＭＳ Ｐゴシック" charset="0"/>
              </a:defRPr>
            </a:lvl7pPr>
            <a:lvl8pPr marL="3910775" indent="-260718" eaLnBrk="0" fontAlgn="base" hangingPunct="0">
              <a:spcBef>
                <a:spcPct val="0"/>
              </a:spcBef>
              <a:spcAft>
                <a:spcPct val="0"/>
              </a:spcAft>
              <a:defRPr sz="2700">
                <a:solidFill>
                  <a:schemeClr val="tx1"/>
                </a:solidFill>
                <a:latin typeface="Arial" charset="0"/>
                <a:ea typeface="ＭＳ Ｐゴシック" charset="0"/>
              </a:defRPr>
            </a:lvl8pPr>
            <a:lvl9pPr marL="4432211" indent="-260718"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DBE7F949-02FF-EC42-96B6-2F30AE67C099}" type="slidenum">
              <a:rPr lang="en-US" sz="1400"/>
              <a:pPr eaLnBrk="1" hangingPunct="1"/>
              <a:t>8</a:t>
            </a:fld>
            <a:endParaRPr lang="en-US" sz="1400"/>
          </a:p>
        </p:txBody>
      </p:sp>
      <p:sp>
        <p:nvSpPr>
          <p:cNvPr id="23554" name="Rectangle 2"/>
          <p:cNvSpPr>
            <a:spLocks noGrp="1" noRot="1" noChangeAspect="1" noChangeArrowheads="1" noTextEdit="1"/>
          </p:cNvSpPr>
          <p:nvPr>
            <p:ph type="sldImg"/>
          </p:nvPr>
        </p:nvSpPr>
        <p:spPr bwMode="auto">
          <a:xfrm>
            <a:off x="1160463" y="712788"/>
            <a:ext cx="5256212" cy="3943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86958" y="5102743"/>
            <a:ext cx="5598010" cy="47537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102648" tIns="51324" rIns="102648" bIns="51324"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Times New Roman" charset="0"/>
                <a:ea typeface="ＭＳ Ｐゴシック" charset="0"/>
                <a:cs typeface="ＭＳ Ｐゴシック" charset="0"/>
              </a:rPr>
              <a:t>Since the launch of first Terra in 1999, Aqua in 2002, and finally Aqua in 2004 have accelerated the growth in the Level 2 data collections.  NASA</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decadal survey recommendations are, if anything, more data intensive than their predecessors in the EOS era.</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847334" indent="-325898" eaLnBrk="0" hangingPunct="0">
              <a:defRPr sz="2700">
                <a:solidFill>
                  <a:schemeClr val="tx1"/>
                </a:solidFill>
                <a:latin typeface="Arial" charset="0"/>
                <a:ea typeface="ＭＳ Ｐゴシック" charset="0"/>
              </a:defRPr>
            </a:lvl2pPr>
            <a:lvl3pPr marL="1303592" indent="-260718" eaLnBrk="0" hangingPunct="0">
              <a:defRPr sz="2700">
                <a:solidFill>
                  <a:schemeClr val="tx1"/>
                </a:solidFill>
                <a:latin typeface="Arial" charset="0"/>
                <a:ea typeface="ＭＳ Ｐゴシック" charset="0"/>
              </a:defRPr>
            </a:lvl3pPr>
            <a:lvl4pPr marL="1825028" indent="-260718" eaLnBrk="0" hangingPunct="0">
              <a:defRPr sz="2700">
                <a:solidFill>
                  <a:schemeClr val="tx1"/>
                </a:solidFill>
                <a:latin typeface="Arial" charset="0"/>
                <a:ea typeface="ＭＳ Ｐゴシック" charset="0"/>
              </a:defRPr>
            </a:lvl4pPr>
            <a:lvl5pPr marL="2346465" indent="-260718" eaLnBrk="0" hangingPunct="0">
              <a:defRPr sz="2700">
                <a:solidFill>
                  <a:schemeClr val="tx1"/>
                </a:solidFill>
                <a:latin typeface="Arial" charset="0"/>
                <a:ea typeface="ＭＳ Ｐゴシック" charset="0"/>
              </a:defRPr>
            </a:lvl5pPr>
            <a:lvl6pPr marL="2867901" indent="-260718" eaLnBrk="0" fontAlgn="base" hangingPunct="0">
              <a:spcBef>
                <a:spcPct val="0"/>
              </a:spcBef>
              <a:spcAft>
                <a:spcPct val="0"/>
              </a:spcAft>
              <a:defRPr sz="2700">
                <a:solidFill>
                  <a:schemeClr val="tx1"/>
                </a:solidFill>
                <a:latin typeface="Arial" charset="0"/>
                <a:ea typeface="ＭＳ Ｐゴシック" charset="0"/>
              </a:defRPr>
            </a:lvl6pPr>
            <a:lvl7pPr marL="3389338" indent="-260718" eaLnBrk="0" fontAlgn="base" hangingPunct="0">
              <a:spcBef>
                <a:spcPct val="0"/>
              </a:spcBef>
              <a:spcAft>
                <a:spcPct val="0"/>
              </a:spcAft>
              <a:defRPr sz="2700">
                <a:solidFill>
                  <a:schemeClr val="tx1"/>
                </a:solidFill>
                <a:latin typeface="Arial" charset="0"/>
                <a:ea typeface="ＭＳ Ｐゴシック" charset="0"/>
              </a:defRPr>
            </a:lvl7pPr>
            <a:lvl8pPr marL="3910775" indent="-260718" eaLnBrk="0" fontAlgn="base" hangingPunct="0">
              <a:spcBef>
                <a:spcPct val="0"/>
              </a:spcBef>
              <a:spcAft>
                <a:spcPct val="0"/>
              </a:spcAft>
              <a:defRPr sz="2700">
                <a:solidFill>
                  <a:schemeClr val="tx1"/>
                </a:solidFill>
                <a:latin typeface="Arial" charset="0"/>
                <a:ea typeface="ＭＳ Ｐゴシック" charset="0"/>
              </a:defRPr>
            </a:lvl8pPr>
            <a:lvl9pPr marL="4432211" indent="-260718"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3FD6BE95-6E6D-754B-8156-63479872C6E3}" type="slidenum">
              <a:rPr lang="en-US" sz="1400"/>
              <a:pPr eaLnBrk="1" hangingPunct="1"/>
              <a:t>18</a:t>
            </a:fld>
            <a:endParaRPr lang="en-US" sz="1400"/>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9523" name="Rectangle 3"/>
          <p:cNvSpPr>
            <a:spLocks noGrp="1" noChangeArrowheads="1"/>
          </p:cNvSpPr>
          <p:nvPr>
            <p:ph type="body" idx="1"/>
          </p:nvPr>
        </p:nvSpPr>
        <p:spPr/>
        <p:txBody>
          <a:bodyPr/>
          <a:lstStyle/>
          <a:p>
            <a:pPr>
              <a:defRPr/>
            </a:pPr>
            <a:r>
              <a:rPr lang="en-US" smtClean="0">
                <a:cs typeface="+mn-cs"/>
              </a:rPr>
              <a:t>The OODT vision was to support NASA</a:t>
            </a:r>
            <a:r>
              <a:rPr lang="ja-JP" altLang="en-US" smtClean="0">
                <a:latin typeface="Arial"/>
                <a:cs typeface="+mn-cs"/>
              </a:rPr>
              <a:t>’</a:t>
            </a:r>
            <a:r>
              <a:rPr lang="en-US" smtClean="0">
                <a:cs typeface="+mn-cs"/>
              </a:rPr>
              <a:t>s long term needs of enabling the engineering and science of our missions to be managed as virtually distributed environment whereby data assets appeared centralized to scientists and engineers, but are physically distributed.  This meant that design for our missions can occur across several NASA centers and partners, it meant that science processing could occur at a NASA center or a PI</a:t>
            </a:r>
            <a:r>
              <a:rPr lang="ja-JP" altLang="en-US" smtClean="0">
                <a:latin typeface="Arial"/>
                <a:cs typeface="+mn-cs"/>
              </a:rPr>
              <a:t>’</a:t>
            </a:r>
            <a:r>
              <a:rPr lang="en-US" smtClean="0">
                <a:cs typeface="+mn-cs"/>
              </a:rPr>
              <a:t>s university, and it meant that users would be able to get to the data without understanding where it is physically housed.   The key goal was creating seamless access and sharing of the data.</a:t>
            </a:r>
          </a:p>
          <a:p>
            <a:pPr>
              <a:defRPr/>
            </a:pPr>
            <a:endParaRPr lang="en-US" smtClean="0">
              <a:cs typeface="+mn-cs"/>
            </a:endParaRPr>
          </a:p>
          <a:p>
            <a:pPr>
              <a:defRPr/>
            </a:pPr>
            <a:r>
              <a:rPr lang="en-US" smtClean="0">
                <a:cs typeface="+mn-cs"/>
              </a:rPr>
              <a:t>Bob Hanish at Hubble Space Telescope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847334" indent="-325898" eaLnBrk="0" hangingPunct="0">
              <a:defRPr sz="2700">
                <a:solidFill>
                  <a:schemeClr val="tx1"/>
                </a:solidFill>
                <a:latin typeface="Arial" charset="0"/>
                <a:ea typeface="ＭＳ Ｐゴシック" charset="0"/>
              </a:defRPr>
            </a:lvl2pPr>
            <a:lvl3pPr marL="1303592" indent="-260718" eaLnBrk="0" hangingPunct="0">
              <a:defRPr sz="2700">
                <a:solidFill>
                  <a:schemeClr val="tx1"/>
                </a:solidFill>
                <a:latin typeface="Arial" charset="0"/>
                <a:ea typeface="ＭＳ Ｐゴシック" charset="0"/>
              </a:defRPr>
            </a:lvl3pPr>
            <a:lvl4pPr marL="1825028" indent="-260718" eaLnBrk="0" hangingPunct="0">
              <a:defRPr sz="2700">
                <a:solidFill>
                  <a:schemeClr val="tx1"/>
                </a:solidFill>
                <a:latin typeface="Arial" charset="0"/>
                <a:ea typeface="ＭＳ Ｐゴシック" charset="0"/>
              </a:defRPr>
            </a:lvl4pPr>
            <a:lvl5pPr marL="2346465" indent="-260718" eaLnBrk="0" hangingPunct="0">
              <a:defRPr sz="2700">
                <a:solidFill>
                  <a:schemeClr val="tx1"/>
                </a:solidFill>
                <a:latin typeface="Arial" charset="0"/>
                <a:ea typeface="ＭＳ Ｐゴシック" charset="0"/>
              </a:defRPr>
            </a:lvl5pPr>
            <a:lvl6pPr marL="2867901" indent="-260718" eaLnBrk="0" fontAlgn="base" hangingPunct="0">
              <a:spcBef>
                <a:spcPct val="0"/>
              </a:spcBef>
              <a:spcAft>
                <a:spcPct val="0"/>
              </a:spcAft>
              <a:defRPr sz="2700">
                <a:solidFill>
                  <a:schemeClr val="tx1"/>
                </a:solidFill>
                <a:latin typeface="Arial" charset="0"/>
                <a:ea typeface="ＭＳ Ｐゴシック" charset="0"/>
              </a:defRPr>
            </a:lvl6pPr>
            <a:lvl7pPr marL="3389338" indent="-260718" eaLnBrk="0" fontAlgn="base" hangingPunct="0">
              <a:spcBef>
                <a:spcPct val="0"/>
              </a:spcBef>
              <a:spcAft>
                <a:spcPct val="0"/>
              </a:spcAft>
              <a:defRPr sz="2700">
                <a:solidFill>
                  <a:schemeClr val="tx1"/>
                </a:solidFill>
                <a:latin typeface="Arial" charset="0"/>
                <a:ea typeface="ＭＳ Ｐゴシック" charset="0"/>
              </a:defRPr>
            </a:lvl7pPr>
            <a:lvl8pPr marL="3910775" indent="-260718" eaLnBrk="0" fontAlgn="base" hangingPunct="0">
              <a:spcBef>
                <a:spcPct val="0"/>
              </a:spcBef>
              <a:spcAft>
                <a:spcPct val="0"/>
              </a:spcAft>
              <a:defRPr sz="2700">
                <a:solidFill>
                  <a:schemeClr val="tx1"/>
                </a:solidFill>
                <a:latin typeface="Arial" charset="0"/>
                <a:ea typeface="ＭＳ Ｐゴシック" charset="0"/>
              </a:defRPr>
            </a:lvl8pPr>
            <a:lvl9pPr marL="4432211" indent="-260718"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8179A768-5B6E-9C4A-BC4B-D94AD4CA7451}" type="slidenum">
              <a:rPr lang="en-US" sz="1400">
                <a:latin typeface="Calibri" charset="0"/>
              </a:rPr>
              <a:pPr eaLnBrk="1" hangingPunct="1"/>
              <a:t>19</a:t>
            </a:fld>
            <a:endParaRPr lang="en-US" sz="1400">
              <a:latin typeface="Calibri"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285831B1-B435-E14F-9EB9-7E46D4580405}" type="slidenum">
              <a:rPr lang="en-US"/>
              <a:pPr>
                <a:defRPr/>
              </a:pPr>
              <a:t>‹#›</a:t>
            </a:fld>
            <a:endParaRPr lang="en-US"/>
          </a:p>
        </p:txBody>
      </p:sp>
    </p:spTree>
    <p:extLst>
      <p:ext uri="{BB962C8B-B14F-4D97-AF65-F5344CB8AC3E}">
        <p14:creationId xmlns:p14="http://schemas.microsoft.com/office/powerpoint/2010/main" val="421923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A9EE2449-2B4C-0043-B13E-4FDD19A2D039}" type="slidenum">
              <a:rPr lang="en-US"/>
              <a:pPr>
                <a:defRPr/>
              </a:pPr>
              <a:t>‹#›</a:t>
            </a:fld>
            <a:endParaRPr lang="en-US"/>
          </a:p>
        </p:txBody>
      </p:sp>
    </p:spTree>
    <p:extLst>
      <p:ext uri="{BB962C8B-B14F-4D97-AF65-F5344CB8AC3E}">
        <p14:creationId xmlns:p14="http://schemas.microsoft.com/office/powerpoint/2010/main" val="1849933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4000" y="2525713"/>
            <a:ext cx="1484313" cy="2117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19475" y="2525713"/>
            <a:ext cx="4302125" cy="2117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970CE77-3417-5C41-82F6-488780BFCAC5}" type="slidenum">
              <a:rPr lang="en-US"/>
              <a:pPr>
                <a:defRPr/>
              </a:pPr>
              <a:t>‹#›</a:t>
            </a:fld>
            <a:endParaRPr lang="en-US"/>
          </a:p>
        </p:txBody>
      </p:sp>
    </p:spTree>
    <p:extLst>
      <p:ext uri="{BB962C8B-B14F-4D97-AF65-F5344CB8AC3E}">
        <p14:creationId xmlns:p14="http://schemas.microsoft.com/office/powerpoint/2010/main" val="793937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19475" y="2525713"/>
            <a:ext cx="5910263" cy="1216025"/>
          </a:xfrm>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58466ADD-10D1-DD4A-B214-60B4933A4224}" type="slidenum">
              <a:rPr lang="en-US"/>
              <a:pPr>
                <a:defRPr/>
              </a:pPr>
              <a:t>‹#›</a:t>
            </a:fld>
            <a:endParaRPr lang="en-US"/>
          </a:p>
        </p:txBody>
      </p:sp>
    </p:spTree>
    <p:extLst>
      <p:ext uri="{BB962C8B-B14F-4D97-AF65-F5344CB8AC3E}">
        <p14:creationId xmlns:p14="http://schemas.microsoft.com/office/powerpoint/2010/main" val="45325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23FF141-62A9-094C-9D88-8552AD7037C4}" type="slidenum">
              <a:rPr lang="en-US"/>
              <a:pPr>
                <a:defRPr/>
              </a:pPr>
              <a:t>‹#›</a:t>
            </a:fld>
            <a:endParaRPr lang="en-US"/>
          </a:p>
        </p:txBody>
      </p:sp>
    </p:spTree>
    <p:extLst>
      <p:ext uri="{BB962C8B-B14F-4D97-AF65-F5344CB8AC3E}">
        <p14:creationId xmlns:p14="http://schemas.microsoft.com/office/powerpoint/2010/main" val="14698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F84EFF8B-187D-3C40-94D3-2C9BA58704E4}" type="slidenum">
              <a:rPr lang="en-US"/>
              <a:pPr>
                <a:defRPr/>
              </a:pPr>
              <a:t>‹#›</a:t>
            </a:fld>
            <a:endParaRPr lang="en-US"/>
          </a:p>
        </p:txBody>
      </p:sp>
    </p:spTree>
    <p:extLst>
      <p:ext uri="{BB962C8B-B14F-4D97-AF65-F5344CB8AC3E}">
        <p14:creationId xmlns:p14="http://schemas.microsoft.com/office/powerpoint/2010/main" val="269300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4EC42375-51D4-5E4D-BB0C-F019E5E0D3E1}" type="slidenum">
              <a:rPr lang="en-US"/>
              <a:pPr>
                <a:defRPr/>
              </a:pPr>
              <a:t>‹#›</a:t>
            </a:fld>
            <a:endParaRPr lang="en-US"/>
          </a:p>
        </p:txBody>
      </p:sp>
    </p:spTree>
    <p:extLst>
      <p:ext uri="{BB962C8B-B14F-4D97-AF65-F5344CB8AC3E}">
        <p14:creationId xmlns:p14="http://schemas.microsoft.com/office/powerpoint/2010/main" val="101954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1728788"/>
            <a:ext cx="40624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4313" y="1728788"/>
            <a:ext cx="40640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A5E8486C-FBB8-7B4D-A7F6-C8639BBDB051}" type="slidenum">
              <a:rPr lang="en-US"/>
              <a:pPr>
                <a:defRPr/>
              </a:pPr>
              <a:t>‹#›</a:t>
            </a:fld>
            <a:endParaRPr lang="en-US"/>
          </a:p>
        </p:txBody>
      </p:sp>
    </p:spTree>
    <p:extLst>
      <p:ext uri="{BB962C8B-B14F-4D97-AF65-F5344CB8AC3E}">
        <p14:creationId xmlns:p14="http://schemas.microsoft.com/office/powerpoint/2010/main" val="330557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27794F2C-8008-4C4D-B057-A44862021A0C}" type="slidenum">
              <a:rPr lang="en-US"/>
              <a:pPr>
                <a:defRPr/>
              </a:pPr>
              <a:t>‹#›</a:t>
            </a:fld>
            <a:endParaRPr lang="en-US"/>
          </a:p>
        </p:txBody>
      </p:sp>
    </p:spTree>
    <p:extLst>
      <p:ext uri="{BB962C8B-B14F-4D97-AF65-F5344CB8AC3E}">
        <p14:creationId xmlns:p14="http://schemas.microsoft.com/office/powerpoint/2010/main" val="208284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B8697697-4913-F244-881C-935125A0D779}" type="slidenum">
              <a:rPr lang="en-US"/>
              <a:pPr>
                <a:defRPr/>
              </a:pPr>
              <a:t>‹#›</a:t>
            </a:fld>
            <a:endParaRPr lang="en-US"/>
          </a:p>
        </p:txBody>
      </p:sp>
    </p:spTree>
    <p:extLst>
      <p:ext uri="{BB962C8B-B14F-4D97-AF65-F5344CB8AC3E}">
        <p14:creationId xmlns:p14="http://schemas.microsoft.com/office/powerpoint/2010/main" val="340313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BDAC346E-C69D-BC49-B027-5AA797E37FC3}" type="slidenum">
              <a:rPr lang="en-US"/>
              <a:pPr>
                <a:defRPr/>
              </a:pPr>
              <a:t>‹#›</a:t>
            </a:fld>
            <a:endParaRPr lang="en-US"/>
          </a:p>
        </p:txBody>
      </p:sp>
    </p:spTree>
    <p:extLst>
      <p:ext uri="{BB962C8B-B14F-4D97-AF65-F5344CB8AC3E}">
        <p14:creationId xmlns:p14="http://schemas.microsoft.com/office/powerpoint/2010/main" val="241063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77E5FEB6-EDB9-AF4D-AAD3-5E202EB61287}" type="slidenum">
              <a:rPr lang="en-US"/>
              <a:pPr>
                <a:defRPr/>
              </a:pPr>
              <a:t>‹#›</a:t>
            </a:fld>
            <a:endParaRPr lang="en-US"/>
          </a:p>
        </p:txBody>
      </p:sp>
    </p:spTree>
    <p:extLst>
      <p:ext uri="{BB962C8B-B14F-4D97-AF65-F5344CB8AC3E}">
        <p14:creationId xmlns:p14="http://schemas.microsoft.com/office/powerpoint/2010/main" val="1623004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D56D8FD9-0F41-664C-BA68-D9E4F14F537D}" type="slidenum">
              <a:rPr lang="en-US"/>
              <a:pPr>
                <a:defRPr/>
              </a:pPr>
              <a:t>‹#›</a:t>
            </a:fld>
            <a:endParaRPr lang="en-US"/>
          </a:p>
        </p:txBody>
      </p:sp>
    </p:spTree>
    <p:extLst>
      <p:ext uri="{BB962C8B-B14F-4D97-AF65-F5344CB8AC3E}">
        <p14:creationId xmlns:p14="http://schemas.microsoft.com/office/powerpoint/2010/main" val="340792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6D45D73E-60E5-CB44-9AAE-01DC5ECA4514}" type="slidenum">
              <a:rPr lang="en-US"/>
              <a:pPr>
                <a:defRPr/>
              </a:pPr>
              <a:t>‹#›</a:t>
            </a:fld>
            <a:endParaRPr lang="en-US"/>
          </a:p>
        </p:txBody>
      </p:sp>
    </p:spTree>
    <p:extLst>
      <p:ext uri="{BB962C8B-B14F-4D97-AF65-F5344CB8AC3E}">
        <p14:creationId xmlns:p14="http://schemas.microsoft.com/office/powerpoint/2010/main" val="2385043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C65D8186-ABA0-F148-85D2-B5AC7727C783}" type="slidenum">
              <a:rPr lang="en-US"/>
              <a:pPr>
                <a:defRPr/>
              </a:pPr>
              <a:t>‹#›</a:t>
            </a:fld>
            <a:endParaRPr lang="en-US"/>
          </a:p>
        </p:txBody>
      </p:sp>
    </p:spTree>
    <p:extLst>
      <p:ext uri="{BB962C8B-B14F-4D97-AF65-F5344CB8AC3E}">
        <p14:creationId xmlns:p14="http://schemas.microsoft.com/office/powerpoint/2010/main" val="208305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9800" y="863600"/>
            <a:ext cx="2068513" cy="5256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9500" y="863600"/>
            <a:ext cx="6057900" cy="5256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11C759E8-370A-E44A-810D-651DACD091B1}" type="slidenum">
              <a:rPr lang="en-US"/>
              <a:pPr>
                <a:defRPr/>
              </a:pPr>
              <a:t>‹#›</a:t>
            </a:fld>
            <a:endParaRPr lang="en-US"/>
          </a:p>
        </p:txBody>
      </p:sp>
    </p:spTree>
    <p:extLst>
      <p:ext uri="{BB962C8B-B14F-4D97-AF65-F5344CB8AC3E}">
        <p14:creationId xmlns:p14="http://schemas.microsoft.com/office/powerpoint/2010/main" val="213817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5F32A44D-B16C-DE43-8407-8DE9053C181A}" type="slidenum">
              <a:rPr lang="en-US"/>
              <a:pPr>
                <a:defRPr/>
              </a:pPr>
              <a:t>‹#›</a:t>
            </a:fld>
            <a:endParaRPr lang="en-US"/>
          </a:p>
        </p:txBody>
      </p:sp>
    </p:spTree>
    <p:extLst>
      <p:ext uri="{BB962C8B-B14F-4D97-AF65-F5344CB8AC3E}">
        <p14:creationId xmlns:p14="http://schemas.microsoft.com/office/powerpoint/2010/main" val="281607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19475" y="3924300"/>
            <a:ext cx="2892425" cy="71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64300" y="3924300"/>
            <a:ext cx="2894013" cy="719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90F2A096-8020-3D40-AC9A-5470190C4856}" type="slidenum">
              <a:rPr lang="en-US"/>
              <a:pPr>
                <a:defRPr/>
              </a:pPr>
              <a:t>‹#›</a:t>
            </a:fld>
            <a:endParaRPr lang="en-US"/>
          </a:p>
        </p:txBody>
      </p:sp>
    </p:spTree>
    <p:extLst>
      <p:ext uri="{BB962C8B-B14F-4D97-AF65-F5344CB8AC3E}">
        <p14:creationId xmlns:p14="http://schemas.microsoft.com/office/powerpoint/2010/main" val="181623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75821F44-1DA1-AA48-8F98-AA43C53BADDB}" type="slidenum">
              <a:rPr lang="en-US"/>
              <a:pPr>
                <a:defRPr/>
              </a:pPr>
              <a:t>‹#›</a:t>
            </a:fld>
            <a:endParaRPr lang="en-US"/>
          </a:p>
        </p:txBody>
      </p:sp>
    </p:spTree>
    <p:extLst>
      <p:ext uri="{BB962C8B-B14F-4D97-AF65-F5344CB8AC3E}">
        <p14:creationId xmlns:p14="http://schemas.microsoft.com/office/powerpoint/2010/main" val="234700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76577769-6813-A745-8B17-591B86B3B57B}" type="slidenum">
              <a:rPr lang="en-US"/>
              <a:pPr>
                <a:defRPr/>
              </a:pPr>
              <a:t>‹#›</a:t>
            </a:fld>
            <a:endParaRPr lang="en-US"/>
          </a:p>
        </p:txBody>
      </p:sp>
    </p:spTree>
    <p:extLst>
      <p:ext uri="{BB962C8B-B14F-4D97-AF65-F5344CB8AC3E}">
        <p14:creationId xmlns:p14="http://schemas.microsoft.com/office/powerpoint/2010/main" val="407987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7A25181D-F770-7847-BD87-1650C055298A}" type="slidenum">
              <a:rPr lang="en-US"/>
              <a:pPr>
                <a:defRPr/>
              </a:pPr>
              <a:t>‹#›</a:t>
            </a:fld>
            <a:endParaRPr lang="en-US"/>
          </a:p>
        </p:txBody>
      </p:sp>
    </p:spTree>
    <p:extLst>
      <p:ext uri="{BB962C8B-B14F-4D97-AF65-F5344CB8AC3E}">
        <p14:creationId xmlns:p14="http://schemas.microsoft.com/office/powerpoint/2010/main" val="305316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1AB5AD45-9794-864D-BC32-6C47683E7B05}" type="slidenum">
              <a:rPr lang="en-US"/>
              <a:pPr>
                <a:defRPr/>
              </a:pPr>
              <a:t>‹#›</a:t>
            </a:fld>
            <a:endParaRPr lang="en-US"/>
          </a:p>
        </p:txBody>
      </p:sp>
    </p:spTree>
    <p:extLst>
      <p:ext uri="{BB962C8B-B14F-4D97-AF65-F5344CB8AC3E}">
        <p14:creationId xmlns:p14="http://schemas.microsoft.com/office/powerpoint/2010/main" val="73341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C8B68FB0-6229-5C42-8736-4E8D49D01026}" type="slidenum">
              <a:rPr lang="en-US"/>
              <a:pPr>
                <a:defRPr/>
              </a:pPr>
              <a:t>‹#›</a:t>
            </a:fld>
            <a:endParaRPr lang="en-US"/>
          </a:p>
        </p:txBody>
      </p:sp>
    </p:spTree>
    <p:extLst>
      <p:ext uri="{BB962C8B-B14F-4D97-AF65-F5344CB8AC3E}">
        <p14:creationId xmlns:p14="http://schemas.microsoft.com/office/powerpoint/2010/main" val="35235061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4">
            <a:extLst>
              <a:ext uri="{28A0092B-C50C-407E-A947-70E740481C1C}">
                <a14:useLocalDpi xmlns:a14="http://schemas.microsoft.com/office/drawing/2010/main" val="0"/>
              </a:ext>
            </a:extLst>
          </a:blip>
          <a:srcRect b="598"/>
          <a:stretch>
            <a:fillRect/>
          </a:stretch>
        </p:blipFill>
        <p:spPr bwMode="auto">
          <a:xfrm>
            <a:off x="4763" y="0"/>
            <a:ext cx="10075862" cy="7559675"/>
          </a:xfrm>
          <a:prstGeom prst="rect">
            <a:avLst/>
          </a:prstGeom>
          <a:noFill/>
          <a:ln>
            <a:noFill/>
          </a:ln>
          <a:effectLst/>
          <a:extLst>
            <a:ext uri="{909E8E84-426E-40dd-AFC4-6F175D3DCCD1}">
              <a14:hiddenFill xmlns:a14="http://schemas.microsoft.com/office/drawing/2010/main">
                <a:blipFill dpi="0" rotWithShape="0">
                  <a:blip/>
                  <a:srcRect b="598"/>
                  <a:stretch>
                    <a:fillRect/>
                  </a:stretch>
                </a:blip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6" name="Rectangle 2"/>
          <p:cNvSpPr>
            <a:spLocks noGrp="1" noChangeArrowheads="1"/>
          </p:cNvSpPr>
          <p:nvPr>
            <p:ph type="title"/>
          </p:nvPr>
        </p:nvSpPr>
        <p:spPr bwMode="auto">
          <a:xfrm>
            <a:off x="3419475" y="2525713"/>
            <a:ext cx="5910263" cy="121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the title text format</a:t>
            </a:r>
          </a:p>
        </p:txBody>
      </p:sp>
      <p:sp>
        <p:nvSpPr>
          <p:cNvPr id="1027" name="Rectangle 3"/>
          <p:cNvSpPr>
            <a:spLocks noGrp="1" noChangeArrowheads="1"/>
          </p:cNvSpPr>
          <p:nvPr>
            <p:ph type="body" idx="1"/>
          </p:nvPr>
        </p:nvSpPr>
        <p:spPr bwMode="auto">
          <a:xfrm>
            <a:off x="3419475" y="3924300"/>
            <a:ext cx="5938838" cy="71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224" rIns="0" bIns="0" numCol="1" anchor="ctr" anchorCtr="0" compatLnSpc="1">
            <a:prstTxWarp prst="textNoShape">
              <a:avLst/>
            </a:prstTxWarp>
          </a:bodyPr>
          <a:lstStyle/>
          <a:p>
            <a:pPr lvl="0"/>
            <a:r>
              <a:rPr lang="en-US"/>
              <a:t>Click to add text</a:t>
            </a:r>
          </a:p>
        </p:txBody>
      </p:sp>
      <p:sp>
        <p:nvSpPr>
          <p:cNvPr id="1028" name="Rectangle 4"/>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smtClean="0">
                <a:solidFill>
                  <a:srgbClr val="000000"/>
                </a:solidFill>
              </a:defRPr>
            </a:lvl1pPr>
          </a:lstStyle>
          <a:p>
            <a:pPr>
              <a:defRPr/>
            </a:pPr>
            <a:endParaRPr lang="en-US"/>
          </a:p>
        </p:txBody>
      </p:sp>
      <p:sp>
        <p:nvSpPr>
          <p:cNvPr id="1029" name="Rectangle 5"/>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smtClean="0">
                <a:solidFill>
                  <a:srgbClr val="000000"/>
                </a:solidFill>
              </a:defRPr>
            </a:lvl1pPr>
          </a:lstStyle>
          <a:p>
            <a:pPr>
              <a:defRPr/>
            </a:pPr>
            <a:endParaRPr lang="en-US"/>
          </a:p>
        </p:txBody>
      </p:sp>
      <p:sp>
        <p:nvSpPr>
          <p:cNvPr id="1030" name="Rectangle 6"/>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smtClean="0">
                <a:solidFill>
                  <a:srgbClr val="000000"/>
                </a:solidFill>
              </a:defRPr>
            </a:lvl1pPr>
          </a:lstStyle>
          <a:p>
            <a:pPr>
              <a:defRPr/>
            </a:pPr>
            <a:fld id="{9BFBF7D9-AC06-5243-A3C1-2B8C339605A8}" type="slidenum">
              <a:rPr lang="en-US"/>
              <a:pPr>
                <a:defRPr/>
              </a:pPr>
              <a:t>‹#›</a:t>
            </a:fld>
            <a:endParaRPr lang="en-US"/>
          </a:p>
        </p:txBody>
      </p:sp>
      <p:sp>
        <p:nvSpPr>
          <p:cNvPr id="1031" name="Text Box 7"/>
          <p:cNvSpPr txBox="1">
            <a:spLocks noChangeArrowheads="1"/>
          </p:cNvSpPr>
          <p:nvPr/>
        </p:nvSpPr>
        <p:spPr bwMode="auto">
          <a:xfrm>
            <a:off x="503238" y="1768475"/>
            <a:ext cx="9070975" cy="498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2pPr>
      <a:lvl3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3pPr>
      <a:lvl4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4pPr>
      <a:lvl5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13">
            <a:extLst>
              <a:ext uri="{28A0092B-C50C-407E-A947-70E740481C1C}">
                <a14:useLocalDpi xmlns:a14="http://schemas.microsoft.com/office/drawing/2010/main" val="0"/>
              </a:ext>
            </a:extLst>
          </a:blip>
          <a:srcRect b="598"/>
          <a:stretch>
            <a:fillRect/>
          </a:stretch>
        </p:blipFill>
        <p:spPr bwMode="auto">
          <a:xfrm>
            <a:off x="4763" y="0"/>
            <a:ext cx="10075862" cy="7559675"/>
          </a:xfrm>
          <a:prstGeom prst="rect">
            <a:avLst/>
          </a:prstGeom>
          <a:noFill/>
          <a:ln>
            <a:noFill/>
          </a:ln>
          <a:effectLst/>
          <a:extLst>
            <a:ext uri="{909E8E84-426E-40dd-AFC4-6F175D3DCCD1}">
              <a14:hiddenFill xmlns:a14="http://schemas.microsoft.com/office/drawing/2010/main">
                <a:blipFill dpi="0" rotWithShape="0">
                  <a:blip/>
                  <a:srcRect b="598"/>
                  <a:stretch>
                    <a:fillRect/>
                  </a:stretch>
                </a:blip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bwMode="auto">
          <a:xfrm>
            <a:off x="1079500" y="863600"/>
            <a:ext cx="8278813"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the title text format</a:t>
            </a:r>
          </a:p>
        </p:txBody>
      </p:sp>
      <p:sp>
        <p:nvSpPr>
          <p:cNvPr id="2051" name="Rectangle 3"/>
          <p:cNvSpPr>
            <a:spLocks noGrp="1" noChangeArrowheads="1"/>
          </p:cNvSpPr>
          <p:nvPr>
            <p:ph type="body" idx="1"/>
          </p:nvPr>
        </p:nvSpPr>
        <p:spPr bwMode="auto">
          <a:xfrm>
            <a:off x="1079500" y="1728788"/>
            <a:ext cx="8278813" cy="439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4"/>
            <a:r>
              <a:rPr lang="en-US"/>
              <a:t>Sixth Outline Level</a:t>
            </a:r>
          </a:p>
          <a:p>
            <a:pPr lvl="4"/>
            <a:r>
              <a:rPr lang="en-US"/>
              <a:t>Seventh Outline Level</a:t>
            </a:r>
          </a:p>
          <a:p>
            <a:pPr lvl="4"/>
            <a:r>
              <a:rPr lang="en-US"/>
              <a:t>Eighth Outline Level</a:t>
            </a:r>
          </a:p>
          <a:p>
            <a:pPr lvl="4"/>
            <a:r>
              <a:rPr lang="en-US"/>
              <a:t>Ninth Outline Level</a:t>
            </a:r>
          </a:p>
        </p:txBody>
      </p:sp>
      <p:sp>
        <p:nvSpPr>
          <p:cNvPr id="2052" name="Rectangle 4"/>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smtClean="0">
                <a:solidFill>
                  <a:srgbClr val="000000"/>
                </a:solidFill>
              </a:defRPr>
            </a:lvl1pPr>
          </a:lstStyle>
          <a:p>
            <a:pPr>
              <a:defRPr/>
            </a:pPr>
            <a:endParaRPr lang="en-US"/>
          </a:p>
        </p:txBody>
      </p:sp>
      <p:sp>
        <p:nvSpPr>
          <p:cNvPr id="2053" name="Rectangle 5"/>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smtClean="0">
                <a:solidFill>
                  <a:srgbClr val="000000"/>
                </a:solidFill>
              </a:defRPr>
            </a:lvl1pPr>
          </a:lstStyle>
          <a:p>
            <a:pPr>
              <a:defRPr/>
            </a:pPr>
            <a:endParaRPr lang="en-US"/>
          </a:p>
        </p:txBody>
      </p:sp>
      <p:sp>
        <p:nvSpPr>
          <p:cNvPr id="2054" name="Rectangle 6"/>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160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smtClean="0">
                <a:solidFill>
                  <a:srgbClr val="000000"/>
                </a:solidFill>
              </a:defRPr>
            </a:lvl1pPr>
          </a:lstStyle>
          <a:p>
            <a:pPr>
              <a:defRPr/>
            </a:pPr>
            <a:fld id="{C520D962-FACF-C841-A999-96D1775599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宋体" charset="0"/>
          <a:cs typeface="宋体" charset="0"/>
        </a:defRPr>
      </a:lvl9pPr>
    </p:titleStyle>
    <p:bodyStyle>
      <a:lvl1pPr marL="342900" indent="-342900" algn="l" defTabSz="449263" rtl="0" eaLnBrk="0" fontAlgn="base" hangingPunct="0">
        <a:lnSpc>
          <a:spcPct val="93000"/>
        </a:lnSpc>
        <a:spcBef>
          <a:spcPts val="1438"/>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115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863"/>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75"/>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fontAlgn="base" hangingPunct="0">
        <a:lnSpc>
          <a:spcPct val="93000"/>
        </a:lnSpc>
        <a:spcBef>
          <a:spcPts val="288"/>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emf"/></Relationships>
</file>

<file path=ppt/slides/_rels/slide11.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14.xml"/><Relationship Id="rId3" Type="http://schemas.openxmlformats.org/officeDocument/2006/relationships/image" Target="../media/image39.jpeg"/><Relationship Id="rId4" Type="http://schemas.openxmlformats.org/officeDocument/2006/relationships/oleObject" Target="../embeddings/oleObject15.bin"/><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oleObject" Target="../embeddings/Microsoft_Excel_97_-_2004_Worksheet1.xls"/><Relationship Id="rId5" Type="http://schemas.openxmlformats.org/officeDocument/2006/relationships/image" Target="../media/image49.png"/><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Excel_97_-_2004_Worksheet2.xls"/><Relationship Id="rId5" Type="http://schemas.openxmlformats.org/officeDocument/2006/relationships/image" Target="../media/image51.emf"/><Relationship Id="rId1" Type="http://schemas.openxmlformats.org/officeDocument/2006/relationships/vmlDrawing" Target="../drawings/vmlDrawing5.vml"/><Relationship Id="rId2"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image" Target="../media/image52.wmf"/></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oleObject" Target="../embeddings/oleObject16.bin"/><Relationship Id="rId5" Type="http://schemas.openxmlformats.org/officeDocument/2006/relationships/image" Target="../media/image56.png"/><Relationship Id="rId6" Type="http://schemas.openxmlformats.org/officeDocument/2006/relationships/oleObject" Target="../embeddings/oleObject17.bin"/><Relationship Id="rId7" Type="http://schemas.openxmlformats.org/officeDocument/2006/relationships/image" Target="../media/image8.png"/><Relationship Id="rId1" Type="http://schemas.openxmlformats.org/officeDocument/2006/relationships/vmlDrawing" Target="../drawings/vmlDrawing6.vml"/><Relationship Id="rId2"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66.emf"/><Relationship Id="rId1" Type="http://schemas.openxmlformats.org/officeDocument/2006/relationships/vmlDrawing" Target="../drawings/vmlDrawing7.vml"/><Relationship Id="rId2" Type="http://schemas.openxmlformats.org/officeDocument/2006/relationships/slideLayout" Target="../slideLayouts/slideLayout18.xml"/><Relationship Id="rId3" Type="http://schemas.openxmlformats.org/officeDocument/2006/relationships/notesSlide" Target="../notesSlides/notesSlide5.xml"/><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hyperlink" Target="http://upload.wikimedia.org/wikipedia/commons/thumb/b/b3/US-NationalLibraryOfMedicine-Logo.svg/587px-US-NationalLibraryOfMedicine-Logo.svg.png" TargetMode="External"/><Relationship Id="rId7" Type="http://schemas.openxmlformats.org/officeDocument/2006/relationships/image" Target="../media/image69.jpeg"/><Relationship Id="rId8" Type="http://schemas.openxmlformats.org/officeDocument/2006/relationships/oleObject" Target="../embeddings/oleObject18.bin"/><Relationship Id="rId9" Type="http://schemas.openxmlformats.org/officeDocument/2006/relationships/image" Target="../media/image65.png"/><Relationship Id="rId10"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jpeg"/><Relationship Id="rId1" Type="http://schemas.openxmlformats.org/officeDocument/2006/relationships/slideLayout" Target="../slideLayouts/slideLayout18.xml"/><Relationship Id="rId2"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14.xml"/><Relationship Id="rId2"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18.xml"/><Relationship Id="rId2" Type="http://schemas.openxmlformats.org/officeDocument/2006/relationships/image" Target="../media/image84.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3.emf"/><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jpe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 Type="http://schemas.openxmlformats.org/officeDocument/2006/relationships/slideLayout" Target="../slideLayouts/slideLayout18.xml"/><Relationship Id="rId2"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7.png"/><Relationship Id="rId3" Type="http://schemas.openxmlformats.org/officeDocument/2006/relationships/image" Target="../media/image71.png"/></Relationships>
</file>

<file path=ppt/slides/_rels/slide36.xml.rels><?xml version="1.0" encoding="UTF-8" standalone="yes"?>
<Relationships xmlns="http://schemas.openxmlformats.org/package/2006/relationships"><Relationship Id="rId11" Type="http://schemas.openxmlformats.org/officeDocument/2006/relationships/oleObject" Target="../embeddings/oleObject24.bin"/><Relationship Id="rId12" Type="http://schemas.openxmlformats.org/officeDocument/2006/relationships/image" Target="../media/image112.emf"/><Relationship Id="rId13" Type="http://schemas.openxmlformats.org/officeDocument/2006/relationships/oleObject" Target="../embeddings/oleObject25.bin"/><Relationship Id="rId14" Type="http://schemas.openxmlformats.org/officeDocument/2006/relationships/image" Target="../media/image113.emf"/><Relationship Id="rId15" Type="http://schemas.openxmlformats.org/officeDocument/2006/relationships/image" Target="../media/image114.jpeg"/><Relationship Id="rId16" Type="http://schemas.openxmlformats.org/officeDocument/2006/relationships/image" Target="../media/image115.png"/><Relationship Id="rId17" Type="http://schemas.openxmlformats.org/officeDocument/2006/relationships/image" Target="../media/image71.png"/><Relationship Id="rId1" Type="http://schemas.openxmlformats.org/officeDocument/2006/relationships/vmlDrawing" Target="../drawings/vmlDrawing8.vml"/><Relationship Id="rId2" Type="http://schemas.openxmlformats.org/officeDocument/2006/relationships/slideLayout" Target="../slideLayouts/slideLayout14.xml"/><Relationship Id="rId3" Type="http://schemas.openxmlformats.org/officeDocument/2006/relationships/oleObject" Target="../embeddings/oleObject20.bin"/><Relationship Id="rId4" Type="http://schemas.openxmlformats.org/officeDocument/2006/relationships/image" Target="../media/image108.emf"/><Relationship Id="rId5" Type="http://schemas.openxmlformats.org/officeDocument/2006/relationships/oleObject" Target="../embeddings/oleObject21.bin"/><Relationship Id="rId6" Type="http://schemas.openxmlformats.org/officeDocument/2006/relationships/image" Target="../media/image109.emf"/><Relationship Id="rId7" Type="http://schemas.openxmlformats.org/officeDocument/2006/relationships/oleObject" Target="../embeddings/oleObject22.bin"/><Relationship Id="rId8" Type="http://schemas.openxmlformats.org/officeDocument/2006/relationships/image" Target="../media/image110.emf"/><Relationship Id="rId9" Type="http://schemas.openxmlformats.org/officeDocument/2006/relationships/oleObject" Target="../embeddings/oleObject23.bin"/><Relationship Id="rId10" Type="http://schemas.openxmlformats.org/officeDocument/2006/relationships/image" Target="../media/image111.emf"/></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71.png"/><Relationship Id="rId5" Type="http://schemas.openxmlformats.org/officeDocument/2006/relationships/image" Target="../media/image118.png"/><Relationship Id="rId1" Type="http://schemas.openxmlformats.org/officeDocument/2006/relationships/slideLayout" Target="../slideLayouts/slideLayout18.xml"/><Relationship Id="rId2"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emf"/><Relationship Id="rId1" Type="http://schemas.openxmlformats.org/officeDocument/2006/relationships/slideLayout" Target="../slideLayouts/slideLayout18.xml"/><Relationship Id="rId2" Type="http://schemas.openxmlformats.org/officeDocument/2006/relationships/image" Target="../media/image119.jpeg"/></Relationships>
</file>

<file path=ppt/slides/_rels/slide39.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71.png"/><Relationship Id="rId1" Type="http://schemas.openxmlformats.org/officeDocument/2006/relationships/slideLayout" Target="../slideLayouts/slideLayout14.xml"/><Relationship Id="rId2"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png"/><Relationship Id="rId5" Type="http://schemas.openxmlformats.org/officeDocument/2006/relationships/hyperlink" Target="http://www.igd.fraunhofer.de/igd-a7/projects/traumastation/fig_03.jpg" TargetMode="External"/><Relationship Id="rId6" Type="http://schemas.openxmlformats.org/officeDocument/2006/relationships/image" Target="../media/image127.jpeg"/><Relationship Id="rId1" Type="http://schemas.openxmlformats.org/officeDocument/2006/relationships/slideLayout" Target="../slideLayouts/slideLayout18.xml"/><Relationship Id="rId2" Type="http://schemas.openxmlformats.org/officeDocument/2006/relationships/image" Target="../media/image124.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hyperlink" Target="http://upload.wikimedia.org/wikipedia/commons/thumb/b/b3/US-NationalLibraryOfMedicine-Logo.svg/587px-US-NationalLibraryOfMedicine-Logo.svg.png" TargetMode="External"/><Relationship Id="rId5" Type="http://schemas.openxmlformats.org/officeDocument/2006/relationships/image" Target="../media/image130.jpeg"/><Relationship Id="rId6" Type="http://schemas.openxmlformats.org/officeDocument/2006/relationships/image" Target="../media/image131.png"/><Relationship Id="rId1" Type="http://schemas.openxmlformats.org/officeDocument/2006/relationships/slideLayout" Target="../slideLayouts/slideLayout18.xml"/><Relationship Id="rId2" Type="http://schemas.openxmlformats.org/officeDocument/2006/relationships/image" Target="../media/image128.jpe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5" Type="http://schemas.openxmlformats.org/officeDocument/2006/relationships/image" Target="../media/image135.emf"/><Relationship Id="rId1" Type="http://schemas.openxmlformats.org/officeDocument/2006/relationships/slideLayout" Target="../slideLayouts/slideLayout14.xml"/><Relationship Id="rId2" Type="http://schemas.openxmlformats.org/officeDocument/2006/relationships/image" Target="../media/image1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mailto:oodt-dev@incubator.apache.org" TargetMode="External"/><Relationship Id="rId4" Type="http://schemas.openxmlformats.org/officeDocument/2006/relationships/image" Target="../media/image71.png"/><Relationship Id="rId1" Type="http://schemas.openxmlformats.org/officeDocument/2006/relationships/slideLayout" Target="../slideLayouts/slideLayout14.xml"/><Relationship Id="rId2" Type="http://schemas.openxmlformats.org/officeDocument/2006/relationships/hyperlink" Target="http://incubator.apache.org/projects/oodt.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oleObject" Target="../embeddings/oleObject1.bin"/><Relationship Id="rId6" Type="http://schemas.openxmlformats.org/officeDocument/2006/relationships/image" Target="../media/image7.png"/><Relationship Id="rId7" Type="http://schemas.openxmlformats.org/officeDocument/2006/relationships/image" Target="../media/image11.jpeg"/><Relationship Id="rId8" Type="http://schemas.openxmlformats.org/officeDocument/2006/relationships/oleObject" Target="../embeddings/oleObject2.bin"/><Relationship Id="rId9" Type="http://schemas.openxmlformats.org/officeDocument/2006/relationships/image" Target="../media/image8.png"/><Relationship Id="rId10"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9" Type="http://schemas.openxmlformats.org/officeDocument/2006/relationships/oleObject" Target="../embeddings/oleObject6.bin"/><Relationship Id="rId20" Type="http://schemas.openxmlformats.org/officeDocument/2006/relationships/image" Target="../media/image21.png"/><Relationship Id="rId21" Type="http://schemas.openxmlformats.org/officeDocument/2006/relationships/oleObject" Target="../embeddings/oleObject12.bin"/><Relationship Id="rId22" Type="http://schemas.openxmlformats.org/officeDocument/2006/relationships/image" Target="../media/image22.png"/><Relationship Id="rId23" Type="http://schemas.openxmlformats.org/officeDocument/2006/relationships/oleObject" Target="../embeddings/oleObject13.bin"/><Relationship Id="rId24" Type="http://schemas.openxmlformats.org/officeDocument/2006/relationships/image" Target="../media/image23.png"/><Relationship Id="rId25" Type="http://schemas.openxmlformats.org/officeDocument/2006/relationships/oleObject" Target="../embeddings/oleObject14.bin"/><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jpeg"/><Relationship Id="rId29" Type="http://schemas.openxmlformats.org/officeDocument/2006/relationships/image" Target="../media/image27.jpeg"/><Relationship Id="rId30" Type="http://schemas.openxmlformats.org/officeDocument/2006/relationships/image" Target="../media/image28.jpeg"/><Relationship Id="rId31" Type="http://schemas.openxmlformats.org/officeDocument/2006/relationships/image" Target="../media/image29.jpeg"/><Relationship Id="rId10" Type="http://schemas.openxmlformats.org/officeDocument/2006/relationships/image" Target="../media/image16.png"/><Relationship Id="rId11" Type="http://schemas.openxmlformats.org/officeDocument/2006/relationships/oleObject" Target="../embeddings/oleObject7.bin"/><Relationship Id="rId12" Type="http://schemas.openxmlformats.org/officeDocument/2006/relationships/image" Target="../media/image17.png"/><Relationship Id="rId13" Type="http://schemas.openxmlformats.org/officeDocument/2006/relationships/oleObject" Target="../embeddings/oleObject8.bin"/><Relationship Id="rId14" Type="http://schemas.openxmlformats.org/officeDocument/2006/relationships/image" Target="../media/image18.png"/><Relationship Id="rId15" Type="http://schemas.openxmlformats.org/officeDocument/2006/relationships/oleObject" Target="../embeddings/oleObject9.bin"/><Relationship Id="rId16" Type="http://schemas.openxmlformats.org/officeDocument/2006/relationships/image" Target="../media/image19.png"/><Relationship Id="rId17" Type="http://schemas.openxmlformats.org/officeDocument/2006/relationships/oleObject" Target="../embeddings/oleObject10.bin"/><Relationship Id="rId18" Type="http://schemas.openxmlformats.org/officeDocument/2006/relationships/image" Target="../media/image20.png"/><Relationship Id="rId19" Type="http://schemas.openxmlformats.org/officeDocument/2006/relationships/oleObject" Target="../embeddings/oleObject11.bin"/><Relationship Id="rId1" Type="http://schemas.openxmlformats.org/officeDocument/2006/relationships/vmlDrawing" Target="../drawings/vmlDrawing2.vml"/><Relationship Id="rId2" Type="http://schemas.openxmlformats.org/officeDocument/2006/relationships/slideLayout" Target="../slideLayouts/slideLayout18.xml"/><Relationship Id="rId3" Type="http://schemas.openxmlformats.org/officeDocument/2006/relationships/oleObject" Target="../embeddings/oleObject3.bin"/><Relationship Id="rId4" Type="http://schemas.openxmlformats.org/officeDocument/2006/relationships/image" Target="../media/image13.png"/><Relationship Id="rId5" Type="http://schemas.openxmlformats.org/officeDocument/2006/relationships/oleObject" Target="../embeddings/oleObject4.bin"/><Relationship Id="rId6" Type="http://schemas.openxmlformats.org/officeDocument/2006/relationships/image" Target="../media/image14.png"/><Relationship Id="rId7" Type="http://schemas.openxmlformats.org/officeDocument/2006/relationships/oleObject" Target="../embeddings/oleObject5.bin"/><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jpeg"/><Relationship Id="rId3"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3419475" y="2525713"/>
            <a:ext cx="5911850" cy="1217612"/>
          </a:xfrm>
        </p:spPr>
        <p:txBody>
          <a:bodyPr tIns="38808"/>
          <a:lstStyle/>
          <a:p>
            <a:pPr>
              <a:tabLst>
                <a:tab pos="723900" algn="l"/>
                <a:tab pos="1447800" algn="l"/>
                <a:tab pos="2171700" algn="l"/>
                <a:tab pos="2895600" algn="l"/>
                <a:tab pos="3619500" algn="l"/>
                <a:tab pos="4343400" algn="l"/>
                <a:tab pos="5067300" algn="l"/>
                <a:tab pos="5791200" algn="l"/>
              </a:tabLst>
              <a:defRPr/>
            </a:pPr>
            <a:r>
              <a:rPr lang="en-US" dirty="0">
                <a:solidFill>
                  <a:srgbClr val="4B658F"/>
                </a:solidFill>
                <a:effectLst>
                  <a:outerShdw blurRad="38100" dist="38100" dir="2700000" algn="tl">
                    <a:srgbClr val="000000"/>
                  </a:outerShdw>
                </a:effectLst>
                <a:latin typeface="Arial" charset="0"/>
                <a:ea typeface="ＭＳ Ｐゴシック" charset="0"/>
                <a:cs typeface="ＭＳ Ｐゴシック" charset="0"/>
              </a:rPr>
              <a:t>Apache OODT: From the Beginning to Big Data Management</a:t>
            </a:r>
            <a:endParaRPr lang="en-US" dirty="0" smtClean="0"/>
          </a:p>
        </p:txBody>
      </p:sp>
      <p:sp>
        <p:nvSpPr>
          <p:cNvPr id="4098" name="Rectangle 2"/>
          <p:cNvSpPr>
            <a:spLocks noGrp="1" noChangeArrowheads="1"/>
          </p:cNvSpPr>
          <p:nvPr>
            <p:ph type="subTitle" idx="4294967295"/>
          </p:nvPr>
        </p:nvSpPr>
        <p:spPr>
          <a:xfrm>
            <a:off x="3440112" y="4084637"/>
            <a:ext cx="5940425" cy="1752600"/>
          </a:xfrm>
        </p:spPr>
        <p:txBody>
          <a:bodyPr/>
          <a:lstStyle/>
          <a:p>
            <a:pPr marL="0" indent="0" algn="ctr" eaLnBrk="1">
              <a:spcAft>
                <a:spcPct val="0"/>
              </a:spcAft>
              <a:tabLst>
                <a:tab pos="723900" algn="l"/>
                <a:tab pos="1447800" algn="l"/>
                <a:tab pos="2171700" algn="l"/>
                <a:tab pos="2895600" algn="l"/>
                <a:tab pos="3619500" algn="l"/>
                <a:tab pos="4343400" algn="l"/>
                <a:tab pos="5067300" algn="l"/>
                <a:tab pos="5791200" algn="l"/>
              </a:tabLst>
              <a:defRPr/>
            </a:pPr>
            <a:endParaRPr lang="en-US" dirty="0" smtClean="0"/>
          </a:p>
          <a:p>
            <a:pPr marL="0" indent="0" algn="ctr" eaLnBrk="1">
              <a:spcAft>
                <a:spcPct val="0"/>
              </a:spcAft>
              <a:tabLst>
                <a:tab pos="723900" algn="l"/>
                <a:tab pos="1447800" algn="l"/>
                <a:tab pos="2171700" algn="l"/>
                <a:tab pos="2895600" algn="l"/>
                <a:tab pos="3619500" algn="l"/>
                <a:tab pos="4343400" algn="l"/>
                <a:tab pos="5067300" algn="l"/>
                <a:tab pos="5791200" algn="l"/>
              </a:tabLst>
              <a:defRPr/>
            </a:pPr>
            <a:r>
              <a:rPr lang="en-US" dirty="0" smtClean="0"/>
              <a:t>Dan Crichton</a:t>
            </a:r>
          </a:p>
          <a:p>
            <a:pPr marL="0" indent="0" algn="ctr" eaLnBrk="1">
              <a:spcAft>
                <a:spcPct val="0"/>
              </a:spcAft>
              <a:tabLst>
                <a:tab pos="723900" algn="l"/>
                <a:tab pos="1447800" algn="l"/>
                <a:tab pos="2171700" algn="l"/>
                <a:tab pos="2895600" algn="l"/>
                <a:tab pos="3619500" algn="l"/>
                <a:tab pos="4343400" algn="l"/>
                <a:tab pos="5067300" algn="l"/>
                <a:tab pos="5791200" algn="l"/>
              </a:tabLst>
              <a:defRPr/>
            </a:pPr>
            <a:r>
              <a:rPr lang="en-US" dirty="0" smtClean="0"/>
              <a:t>NASA Jet Propulsion Laboratory</a:t>
            </a:r>
          </a:p>
          <a:p>
            <a:pPr marL="0" indent="0" algn="ctr" eaLnBrk="1">
              <a:spcAft>
                <a:spcPct val="0"/>
              </a:spcAft>
              <a:tabLst>
                <a:tab pos="723900" algn="l"/>
                <a:tab pos="1447800" algn="l"/>
                <a:tab pos="2171700" algn="l"/>
                <a:tab pos="2895600" algn="l"/>
                <a:tab pos="3619500" algn="l"/>
                <a:tab pos="4343400" algn="l"/>
                <a:tab pos="5067300" algn="l"/>
                <a:tab pos="5791200" algn="l"/>
              </a:tabLst>
              <a:defRPr/>
            </a:pPr>
            <a:endParaRPr lang="en-US" dirty="0" smtClean="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p:cNvSpPr>
            <a:spLocks noGrp="1"/>
          </p:cNvSpPr>
          <p:nvPr>
            <p:ph type="title"/>
          </p:nvPr>
        </p:nvSpPr>
        <p:spPr>
          <a:xfrm>
            <a:off x="239713" y="198437"/>
            <a:ext cx="7543800" cy="682625"/>
          </a:xfrm>
        </p:spPr>
        <p:txBody>
          <a:bodyPr/>
          <a:lstStyle/>
          <a:p>
            <a:r>
              <a:rPr lang="en-US" sz="3600" dirty="0">
                <a:latin typeface="Arial" charset="0"/>
                <a:ea typeface="ＭＳ Ｐゴシック" charset="0"/>
                <a:cs typeface="ＭＳ Ｐゴシック" charset="0"/>
              </a:rPr>
              <a:t>Software Plays a Critical Role in the Mission Pipeline</a:t>
            </a:r>
          </a:p>
        </p:txBody>
      </p:sp>
      <p:sp>
        <p:nvSpPr>
          <p:cNvPr id="26626" name="Content Placeholder 4"/>
          <p:cNvSpPr>
            <a:spLocks noGrp="1"/>
          </p:cNvSpPr>
          <p:nvPr>
            <p:ph idx="1"/>
          </p:nvPr>
        </p:nvSpPr>
        <p:spPr>
          <a:xfrm>
            <a:off x="150509" y="1417637"/>
            <a:ext cx="4657039" cy="5506816"/>
          </a:xfrm>
        </p:spPr>
        <p:txBody>
          <a:bodyPr/>
          <a:lstStyle/>
          <a:p>
            <a:pPr>
              <a:buFont typeface="Arial"/>
              <a:buChar char="•"/>
            </a:pPr>
            <a:r>
              <a:rPr lang="en-US" sz="2400" dirty="0">
                <a:latin typeface="Arial" charset="0"/>
                <a:ea typeface="ＭＳ Ｐゴシック" charset="0"/>
                <a:cs typeface="ＭＳ Ｐゴシック" charset="0"/>
              </a:rPr>
              <a:t>Flight Software</a:t>
            </a:r>
          </a:p>
          <a:p>
            <a:pPr>
              <a:buFont typeface="Arial"/>
              <a:buChar char="•"/>
            </a:pPr>
            <a:endParaRPr lang="en-US" sz="2400" dirty="0">
              <a:latin typeface="Arial" charset="0"/>
              <a:ea typeface="ＭＳ Ｐゴシック" charset="0"/>
              <a:cs typeface="ＭＳ Ｐゴシック" charset="0"/>
            </a:endParaRPr>
          </a:p>
          <a:p>
            <a:pPr>
              <a:buFont typeface="Arial"/>
              <a:buChar char="•"/>
            </a:pPr>
            <a:r>
              <a:rPr lang="en-US" sz="2400" dirty="0">
                <a:latin typeface="Arial" charset="0"/>
                <a:ea typeface="ＭＳ Ｐゴシック" charset="0"/>
                <a:cs typeface="ＭＳ Ｐゴシック" charset="0"/>
              </a:rPr>
              <a:t>Ground Data Systems</a:t>
            </a:r>
          </a:p>
          <a:p>
            <a:pPr>
              <a:buFont typeface="Arial"/>
              <a:buChar char="•"/>
            </a:pPr>
            <a:endParaRPr lang="en-US" sz="2400" dirty="0">
              <a:latin typeface="Arial" charset="0"/>
              <a:ea typeface="ＭＳ Ｐゴシック" charset="0"/>
              <a:cs typeface="ＭＳ Ｐゴシック" charset="0"/>
            </a:endParaRPr>
          </a:p>
          <a:p>
            <a:pPr>
              <a:buFont typeface="Arial"/>
              <a:buChar char="•"/>
            </a:pPr>
            <a:r>
              <a:rPr lang="en-US" sz="2400" b="1" dirty="0">
                <a:latin typeface="Arial" charset="0"/>
                <a:ea typeface="ＭＳ Ｐゴシック" charset="0"/>
                <a:cs typeface="ＭＳ Ｐゴシック" charset="0"/>
              </a:rPr>
              <a:t>Science Production/Processing</a:t>
            </a:r>
          </a:p>
          <a:p>
            <a:pPr>
              <a:buFont typeface="Arial"/>
              <a:buChar char="•"/>
            </a:pPr>
            <a:endParaRPr lang="en-US" sz="2400" dirty="0">
              <a:latin typeface="Arial" charset="0"/>
              <a:ea typeface="ＭＳ Ｐゴシック" charset="0"/>
              <a:cs typeface="ＭＳ Ｐゴシック" charset="0"/>
            </a:endParaRPr>
          </a:p>
          <a:p>
            <a:pPr>
              <a:buFont typeface="Arial"/>
              <a:buChar char="•"/>
            </a:pPr>
            <a:r>
              <a:rPr lang="en-US" sz="2400" b="1" dirty="0">
                <a:latin typeface="Arial" charset="0"/>
                <a:ea typeface="ＭＳ Ｐゴシック" charset="0"/>
                <a:cs typeface="ＭＳ Ｐゴシック" charset="0"/>
              </a:rPr>
              <a:t>Science Analysis</a:t>
            </a:r>
          </a:p>
          <a:p>
            <a:endParaRPr lang="en-US" sz="2400" dirty="0">
              <a:latin typeface="Arial" charset="0"/>
              <a:ea typeface="ＭＳ Ｐゴシック" charset="0"/>
              <a:cs typeface="ＭＳ Ｐゴシック" charset="0"/>
            </a:endParaRPr>
          </a:p>
          <a:p>
            <a:endParaRPr lang="en-US" sz="2400" dirty="0">
              <a:latin typeface="Arial" charset="0"/>
              <a:ea typeface="ＭＳ Ｐゴシック" charset="0"/>
              <a:cs typeface="ＭＳ Ｐゴシック" charset="0"/>
            </a:endParaRPr>
          </a:p>
        </p:txBody>
      </p:sp>
      <p:sp>
        <p:nvSpPr>
          <p:cNvPr id="2662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1B8C0D46-7E71-314C-99C2-4349407FBB30}" type="slidenum">
              <a:rPr lang="en-US" sz="1100"/>
              <a:pPr eaLnBrk="1" hangingPunct="1"/>
              <a:t>10</a:t>
            </a:fld>
            <a:endParaRPr lang="en-US" sz="1100"/>
          </a:p>
        </p:txBody>
      </p:sp>
      <p:pic>
        <p:nvPicPr>
          <p:cNvPr id="26628" name="Picture 1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2781" y="2110410"/>
            <a:ext cx="5420087" cy="31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49"/>
          <p:cNvSpPr txBox="1">
            <a:spLocks noChangeArrowheads="1"/>
          </p:cNvSpPr>
          <p:nvPr/>
        </p:nvSpPr>
        <p:spPr bwMode="auto">
          <a:xfrm>
            <a:off x="4935306" y="5332022"/>
            <a:ext cx="5017562" cy="29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a:t>Credit: Consultative Committee on Space Data Systems</a:t>
            </a:r>
            <a:endParaRPr lang="en-US" sz="2000"/>
          </a:p>
        </p:txBody>
      </p:sp>
      <p:sp>
        <p:nvSpPr>
          <p:cNvPr id="2" name="Rectangle 1"/>
          <p:cNvSpPr/>
          <p:nvPr/>
        </p:nvSpPr>
        <p:spPr>
          <a:xfrm>
            <a:off x="2373312" y="5837237"/>
            <a:ext cx="6248400" cy="1470556"/>
          </a:xfrm>
          <a:prstGeom prst="rect">
            <a:avLst/>
          </a:prstGeom>
        </p:spPr>
        <p:txBody>
          <a:bodyPr wrap="square">
            <a:spAutoFit/>
          </a:bodyPr>
          <a:lstStyle/>
          <a:p>
            <a:r>
              <a:rPr lang="en-US" sz="2400" b="1" i="1" dirty="0">
                <a:ea typeface="ＭＳ Ｐゴシック" charset="0"/>
                <a:cs typeface="ＭＳ Ｐゴシック" charset="0"/>
              </a:rPr>
              <a:t>Our focus is how the science production and science analysis benefits from the open source paradigm for </a:t>
            </a:r>
            <a:r>
              <a:rPr lang="en-US" sz="2400" b="1" i="1" u="sng" dirty="0">
                <a:ea typeface="ＭＳ Ｐゴシック" charset="0"/>
                <a:cs typeface="ＭＳ Ｐゴシック" charset="0"/>
              </a:rPr>
              <a:t>observational systems</a:t>
            </a:r>
            <a:endParaRPr lang="en-US" sz="2400" b="1" i="1" dirty="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3642" y="274637"/>
            <a:ext cx="8278813" cy="682625"/>
          </a:xfrm>
        </p:spPr>
        <p:txBody>
          <a:bodyPr/>
          <a:lstStyle/>
          <a:p>
            <a:r>
              <a:rPr lang="en-US" sz="3600" dirty="0">
                <a:latin typeface="Arial" charset="0"/>
                <a:ea typeface="ＭＳ Ｐゴシック" charset="0"/>
                <a:cs typeface="ＭＳ Ｐゴシック" charset="0"/>
              </a:rPr>
              <a:t>Challenges Challenges in Working with Scientific Data</a:t>
            </a:r>
          </a:p>
        </p:txBody>
      </p:sp>
      <p:sp>
        <p:nvSpPr>
          <p:cNvPr id="28674" name="Content Placeholder 2"/>
          <p:cNvSpPr>
            <a:spLocks noGrp="1"/>
          </p:cNvSpPr>
          <p:nvPr>
            <p:ph idx="1"/>
          </p:nvPr>
        </p:nvSpPr>
        <p:spPr>
          <a:xfrm>
            <a:off x="392112" y="1417637"/>
            <a:ext cx="5958493" cy="5664507"/>
          </a:xfrm>
        </p:spPr>
        <p:txBody>
          <a:bodyPr/>
          <a:lstStyle/>
          <a:p>
            <a:pPr>
              <a:buFont typeface="Arial"/>
              <a:buChar char="•"/>
            </a:pPr>
            <a:r>
              <a:rPr lang="en-US" sz="2000" dirty="0">
                <a:latin typeface="Arial" charset="0"/>
                <a:ea typeface="ＭＳ Ｐゴシック" charset="0"/>
                <a:cs typeface="ＭＳ Ｐゴシック" charset="0"/>
              </a:rPr>
              <a:t>Scientific collaboration is world-wide; public access to data is </a:t>
            </a:r>
            <a:r>
              <a:rPr lang="en-US" sz="2000" dirty="0" smtClean="0">
                <a:latin typeface="Arial" charset="0"/>
                <a:ea typeface="ＭＳ Ｐゴシック" charset="0"/>
                <a:cs typeface="ＭＳ Ｐゴシック" charset="0"/>
              </a:rPr>
              <a:t>a requirement</a:t>
            </a:r>
            <a:endParaRPr lang="en-US" sz="2000" dirty="0">
              <a:latin typeface="Arial" charset="0"/>
              <a:ea typeface="ＭＳ Ｐゴシック" charset="0"/>
              <a:cs typeface="ＭＳ Ｐゴシック" charset="0"/>
            </a:endParaRPr>
          </a:p>
          <a:p>
            <a:pPr marL="800100" lvl="1" indent="-342900">
              <a:buFont typeface="Arial"/>
              <a:buChar char="•"/>
            </a:pPr>
            <a:r>
              <a:rPr lang="en-US" sz="1800" dirty="0">
                <a:latin typeface="Arial" charset="0"/>
                <a:ea typeface="ＭＳ Ｐゴシック" charset="0"/>
                <a:cs typeface="ＭＳ Ｐゴシック" charset="0"/>
              </a:rPr>
              <a:t>Data is managed in highly distributed environments</a:t>
            </a:r>
          </a:p>
          <a:p>
            <a:pPr marL="800100" lvl="1" indent="-342900">
              <a:buFont typeface="Arial"/>
              <a:buChar char="•"/>
            </a:pPr>
            <a:r>
              <a:rPr lang="en-US" sz="1800" dirty="0">
                <a:latin typeface="Arial" charset="0"/>
                <a:ea typeface="ＭＳ Ｐゴシック" charset="0"/>
                <a:cs typeface="ＭＳ Ｐゴシック" charset="0"/>
              </a:rPr>
              <a:t>Little data sharing occurring between </a:t>
            </a:r>
            <a:r>
              <a:rPr lang="en-US" sz="1800" dirty="0" smtClean="0">
                <a:latin typeface="Arial" charset="0"/>
                <a:ea typeface="ＭＳ Ｐゴシック" charset="0"/>
                <a:cs typeface="ＭＳ Ｐゴシック" charset="0"/>
              </a:rPr>
              <a:t>organizations</a:t>
            </a:r>
            <a:endParaRPr lang="en-US" sz="1800" dirty="0">
              <a:latin typeface="Arial" charset="0"/>
              <a:ea typeface="ＭＳ Ｐゴシック" charset="0"/>
              <a:cs typeface="ＭＳ Ｐゴシック" charset="0"/>
            </a:endParaRPr>
          </a:p>
          <a:p>
            <a:pPr>
              <a:buFont typeface="Arial"/>
              <a:buChar char="•"/>
            </a:pPr>
            <a:r>
              <a:rPr lang="en-US" sz="2000" dirty="0">
                <a:latin typeface="Arial" charset="0"/>
                <a:ea typeface="ＭＳ Ｐゴシック" charset="0"/>
                <a:cs typeface="ＭＳ Ｐゴシック" charset="0"/>
              </a:rPr>
              <a:t>Systems are very heterogeneous</a:t>
            </a:r>
          </a:p>
          <a:p>
            <a:pPr marL="800100" lvl="1" indent="-342900">
              <a:buFont typeface="Arial"/>
              <a:buChar char="•"/>
            </a:pPr>
            <a:r>
              <a:rPr lang="en-US" sz="1800" dirty="0">
                <a:latin typeface="Arial" charset="0"/>
                <a:ea typeface="ＭＳ Ｐゴシック" charset="0"/>
                <a:cs typeface="ＭＳ Ｐゴシック" charset="0"/>
              </a:rPr>
              <a:t>Data systems are often developed around science and instrument teams</a:t>
            </a:r>
          </a:p>
          <a:p>
            <a:pPr marL="800100" lvl="1" indent="-342900">
              <a:buFont typeface="Arial"/>
              <a:buChar char="•"/>
            </a:pPr>
            <a:r>
              <a:rPr lang="en-US" sz="1800" dirty="0">
                <a:latin typeface="Arial" charset="0"/>
                <a:ea typeface="ＭＳ Ｐゴシック" charset="0"/>
                <a:cs typeface="ＭＳ Ｐゴシック" charset="0"/>
              </a:rPr>
              <a:t>Access to data has traditionally been difficult</a:t>
            </a:r>
          </a:p>
          <a:p>
            <a:pPr marL="800100" lvl="1" indent="-342900">
              <a:buFont typeface="Arial"/>
              <a:buChar char="•"/>
            </a:pPr>
            <a:r>
              <a:rPr lang="en-US" sz="1800" dirty="0">
                <a:latin typeface="Arial" charset="0"/>
                <a:ea typeface="ＭＳ Ｐゴシック" charset="0"/>
                <a:cs typeface="ＭＳ Ｐゴシック" charset="0"/>
              </a:rPr>
              <a:t>Data is represented in different formats and </a:t>
            </a:r>
            <a:r>
              <a:rPr lang="en-US" sz="1800" dirty="0" smtClean="0">
                <a:latin typeface="Arial" charset="0"/>
                <a:ea typeface="ＭＳ Ｐゴシック" charset="0"/>
                <a:cs typeface="ＭＳ Ｐゴシック" charset="0"/>
              </a:rPr>
              <a:t>structures</a:t>
            </a:r>
            <a:endParaRPr lang="en-US" sz="1800" b="1" dirty="0">
              <a:latin typeface="Arial" charset="0"/>
              <a:ea typeface="ＭＳ Ｐゴシック" charset="0"/>
              <a:cs typeface="ＭＳ Ｐゴシック" charset="0"/>
            </a:endParaRPr>
          </a:p>
          <a:p>
            <a:pPr>
              <a:buFont typeface="Arial"/>
              <a:buChar char="•"/>
            </a:pPr>
            <a:r>
              <a:rPr lang="en-US" sz="2000" dirty="0">
                <a:latin typeface="Arial" charset="0"/>
                <a:ea typeface="ＭＳ Ｐゴシック" charset="0"/>
                <a:cs typeface="ＭＳ Ｐゴシック" charset="0"/>
              </a:rPr>
              <a:t>Massive data sets are being generated challenging traditional analysis approaches</a:t>
            </a:r>
            <a:endParaRPr lang="en-US" dirty="0">
              <a:latin typeface="Arial" charset="0"/>
              <a:ea typeface="ＭＳ Ｐゴシック" charset="0"/>
              <a:cs typeface="ＭＳ Ｐゴシック" charset="0"/>
            </a:endParaRPr>
          </a:p>
          <a:p>
            <a:pPr marL="457200" indent="-457200">
              <a:buFont typeface="Arial"/>
              <a:buChar char="•"/>
            </a:pPr>
            <a:endParaRPr lang="en-US" dirty="0">
              <a:latin typeface="Arial" charset="0"/>
              <a:ea typeface="ＭＳ Ｐゴシック" charset="0"/>
              <a:cs typeface="ＭＳ Ｐゴシック" charset="0"/>
            </a:endParaRPr>
          </a:p>
        </p:txBody>
      </p:sp>
      <p:sp>
        <p:nvSpPr>
          <p:cNvPr id="2867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94BD361-6991-BD46-B80B-7DB597C6B7EB}" type="slidenum">
              <a:rPr lang="en-US" sz="1100"/>
              <a:pPr eaLnBrk="1" hangingPunct="1"/>
              <a:t>11</a:t>
            </a:fld>
            <a:endParaRPr lang="en-US" sz="1100"/>
          </a:p>
        </p:txBody>
      </p:sp>
      <p:pic>
        <p:nvPicPr>
          <p:cNvPr id="28676" name="Picture 6" descr="jplflighto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0892" y="3825335"/>
            <a:ext cx="3556220" cy="277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7" name="Object 8"/>
          <p:cNvGraphicFramePr>
            <a:graphicFrameLocks noChangeAspect="1"/>
          </p:cNvGraphicFramePr>
          <p:nvPr/>
        </p:nvGraphicFramePr>
        <p:xfrm>
          <a:off x="7283952" y="2544390"/>
          <a:ext cx="1468342" cy="554727"/>
        </p:xfrm>
        <a:graphic>
          <a:graphicData uri="http://schemas.openxmlformats.org/presentationml/2006/ole">
            <mc:AlternateContent xmlns:mc="http://schemas.openxmlformats.org/markup-compatibility/2006">
              <mc:Choice xmlns:v="urn:schemas-microsoft-com:vml" Requires="v">
                <p:oleObj spid="_x0000_s48183" name="Photo Editor Photo" r:id="rId4" imgW="3048426" imgH="1152381" progId="">
                  <p:embed/>
                </p:oleObj>
              </mc:Choice>
              <mc:Fallback>
                <p:oleObj name="Photo Editor Photo" r:id="rId4" imgW="3048426" imgH="115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952" y="2544390"/>
                        <a:ext cx="1468342" cy="55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867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2294" y="2544390"/>
            <a:ext cx="1074567" cy="5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2276" y="1412190"/>
            <a:ext cx="556535" cy="5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2185" y="1433189"/>
            <a:ext cx="875054" cy="55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396" y="1412190"/>
            <a:ext cx="624789" cy="5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7395" y="1968666"/>
            <a:ext cx="701794" cy="55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1188" y="1968666"/>
            <a:ext cx="554784" cy="55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5972" y="1987915"/>
            <a:ext cx="1515594" cy="5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7987" y="1412190"/>
            <a:ext cx="645791" cy="5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9894" y="2544390"/>
            <a:ext cx="924057" cy="55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9517" y="1256446"/>
            <a:ext cx="9811108" cy="6077489"/>
          </a:xfrm>
          <a:prstGeom prst="rect">
            <a:avLst/>
          </a:prstGeom>
          <a:blipFill rotWithShape="1">
            <a:blip r:embed="rId3">
              <a:alphaModFix amt="72000"/>
            </a:blip>
            <a:stretch>
              <a:fillRect/>
            </a:stretch>
          </a:blipFill>
          <a:ln>
            <a:noFill/>
          </a:ln>
        </p:spPr>
        <p:style>
          <a:lnRef idx="1">
            <a:schemeClr val="accent1"/>
          </a:lnRef>
          <a:fillRef idx="3">
            <a:schemeClr val="accent1"/>
          </a:fillRef>
          <a:effectRef idx="2">
            <a:schemeClr val="accent1"/>
          </a:effectRef>
          <a:fontRef idx="minor">
            <a:schemeClr val="lt1"/>
          </a:fontRef>
        </p:style>
        <p:txBody>
          <a:bodyPr lIns="100794" tIns="50397" rIns="100794" bIns="50397"/>
          <a:lstStyle/>
          <a:p>
            <a:pPr>
              <a:defRPr/>
            </a:pPr>
            <a:endParaRPr lang="en-US"/>
          </a:p>
        </p:txBody>
      </p:sp>
      <p:sp>
        <p:nvSpPr>
          <p:cNvPr id="82946" name="Title 1"/>
          <p:cNvSpPr>
            <a:spLocks noGrp="1"/>
          </p:cNvSpPr>
          <p:nvPr>
            <p:ph type="title"/>
          </p:nvPr>
        </p:nvSpPr>
        <p:spPr>
          <a:xfrm>
            <a:off x="468312" y="0"/>
            <a:ext cx="8025998" cy="1072704"/>
          </a:xfrm>
        </p:spPr>
        <p:txBody>
          <a:bodyPr/>
          <a:lstStyle/>
          <a:p>
            <a:r>
              <a:rPr lang="en-US" sz="3200" dirty="0">
                <a:latin typeface="Arial" charset="0"/>
                <a:ea typeface="ＭＳ Ｐゴシック" charset="0"/>
                <a:cs typeface="ＭＳ Ｐゴシック" charset="0"/>
              </a:rPr>
              <a:t>Growth of Distributed Planetary Data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Archived from U.S. Solar System Research</a:t>
            </a:r>
          </a:p>
        </p:txBody>
      </p:sp>
      <p:sp>
        <p:nvSpPr>
          <p:cNvPr id="82947" name="Content Placeholder 4"/>
          <p:cNvSpPr>
            <a:spLocks noGrp="1"/>
          </p:cNvSpPr>
          <p:nvPr>
            <p:ph idx="1"/>
          </p:nvPr>
        </p:nvSpPr>
        <p:spPr>
          <a:xfrm>
            <a:off x="504031" y="6793209"/>
            <a:ext cx="9072563" cy="635223"/>
          </a:xfrm>
        </p:spPr>
        <p:txBody>
          <a:bodyPr/>
          <a:lstStyle/>
          <a:p>
            <a:pPr marL="0" indent="0"/>
            <a:r>
              <a:rPr lang="en-US">
                <a:solidFill>
                  <a:schemeClr val="bg1"/>
                </a:solidFill>
                <a:latin typeface="Arial" charset="0"/>
                <a:ea typeface="ＭＳ Ｐゴシック" charset="0"/>
                <a:cs typeface="ＭＳ Ｐゴシック" charset="0"/>
              </a:rPr>
              <a:t>Yes, size matters, but so does complexity…</a:t>
            </a:r>
          </a:p>
        </p:txBody>
      </p:sp>
      <p:sp>
        <p:nvSpPr>
          <p:cNvPr id="82948" name="Slide Number Placeholder 2"/>
          <p:cNvSpPr>
            <a:spLocks noGrp="1"/>
          </p:cNvSpPr>
          <p:nvPr>
            <p:ph type="sldNum" sz="quarter" idx="12"/>
          </p:nvPr>
        </p:nvSpPr>
        <p:spPr>
          <a:xfrm>
            <a:off x="7035436" y="6943702"/>
            <a:ext cx="2352146" cy="4024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14A859A1-7321-3C4E-8C3D-8F87889E54CA}" type="slidenum">
              <a:rPr lang="en-US" sz="1100"/>
              <a:pPr eaLnBrk="1" hangingPunct="1"/>
              <a:t>12</a:t>
            </a:fld>
            <a:endParaRPr lang="en-US" sz="1100"/>
          </a:p>
        </p:txBody>
      </p:sp>
      <p:graphicFrame>
        <p:nvGraphicFramePr>
          <p:cNvPr id="82949" name="Chart 5"/>
          <p:cNvGraphicFramePr>
            <a:graphicFrameLocks/>
          </p:cNvGraphicFramePr>
          <p:nvPr/>
        </p:nvGraphicFramePr>
        <p:xfrm>
          <a:off x="743796" y="1258197"/>
          <a:ext cx="8405771" cy="5578760"/>
        </p:xfrm>
        <a:graphic>
          <a:graphicData uri="http://schemas.openxmlformats.org/presentationml/2006/ole">
            <mc:AlternateContent xmlns:mc="http://schemas.openxmlformats.org/markup-compatibility/2006">
              <mc:Choice xmlns:v="urn:schemas-microsoft-com:vml" Requires="v">
                <p:oleObj spid="_x0000_s49207" r:id="rId4" imgW="7619370" imgH="5059262" progId="Excel.Chart.8">
                  <p:embed/>
                </p:oleObj>
              </mc:Choice>
              <mc:Fallback>
                <p:oleObj r:id="rId4" imgW="7619370" imgH="505926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796" y="1258197"/>
                        <a:ext cx="8405771" cy="5578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63512" y="274637"/>
            <a:ext cx="8278813" cy="682625"/>
          </a:xfrm>
        </p:spPr>
        <p:txBody>
          <a:bodyPr/>
          <a:lstStyle/>
          <a:p>
            <a:pPr eaLnBrk="1" hangingPunct="1"/>
            <a:r>
              <a:rPr lang="en-US" sz="3600" dirty="0">
                <a:latin typeface="Helvetica" charset="0"/>
                <a:ea typeface="ＭＳ Ｐゴシック" charset="0"/>
                <a:cs typeface="ＭＳ Ｐゴシック" charset="0"/>
              </a:rPr>
              <a:t>Growth of NASA Earth Science </a:t>
            </a:r>
            <a:r>
              <a:rPr lang="en-US" sz="3600" dirty="0" smtClean="0">
                <a:latin typeface="Helvetica" charset="0"/>
                <a:ea typeface="ＭＳ Ｐゴシック" charset="0"/>
                <a:cs typeface="ＭＳ Ｐゴシック" charset="0"/>
              </a:rPr>
              <a:t/>
            </a:r>
            <a:br>
              <a:rPr lang="en-US" sz="3600" dirty="0" smtClean="0">
                <a:latin typeface="Helvetica" charset="0"/>
                <a:ea typeface="ＭＳ Ｐゴシック" charset="0"/>
                <a:cs typeface="ＭＳ Ｐゴシック" charset="0"/>
              </a:rPr>
            </a:br>
            <a:r>
              <a:rPr lang="en-US" sz="3600" dirty="0" smtClean="0">
                <a:latin typeface="Helvetica" charset="0"/>
                <a:ea typeface="ＭＳ Ｐゴシック" charset="0"/>
                <a:cs typeface="ＭＳ Ｐゴシック" charset="0"/>
              </a:rPr>
              <a:t>Data </a:t>
            </a:r>
            <a:r>
              <a:rPr lang="en-US" sz="3600" dirty="0">
                <a:latin typeface="Helvetica" charset="0"/>
                <a:ea typeface="ＭＳ Ｐゴシック" charset="0"/>
                <a:cs typeface="ＭＳ Ｐゴシック" charset="0"/>
              </a:rPr>
              <a:t>Holdings</a:t>
            </a:r>
          </a:p>
        </p:txBody>
      </p:sp>
      <p:graphicFrame>
        <p:nvGraphicFramePr>
          <p:cNvPr id="29698" name="Object 2"/>
          <p:cNvGraphicFramePr>
            <a:graphicFrameLocks noChangeAspect="1"/>
          </p:cNvGraphicFramePr>
          <p:nvPr/>
        </p:nvGraphicFramePr>
        <p:xfrm>
          <a:off x="654541" y="1343943"/>
          <a:ext cx="8587783" cy="5870998"/>
        </p:xfrm>
        <a:graphic>
          <a:graphicData uri="http://schemas.openxmlformats.org/presentationml/2006/ole">
            <mc:AlternateContent xmlns:mc="http://schemas.openxmlformats.org/markup-compatibility/2006">
              <mc:Choice xmlns:v="urn:schemas-microsoft-com:vml" Requires="v">
                <p:oleObj spid="_x0000_s50231"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41" y="1343943"/>
                        <a:ext cx="8587783" cy="5870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68312" y="274637"/>
            <a:ext cx="8278813" cy="682625"/>
          </a:xfrm>
        </p:spPr>
        <p:txBody>
          <a:bodyPr/>
          <a:lstStyle/>
          <a:p>
            <a:pPr eaLnBrk="1" hangingPunct="1"/>
            <a:r>
              <a:rPr lang="en-US" sz="3600" dirty="0">
                <a:latin typeface="Helvetica" charset="0"/>
                <a:ea typeface="ＭＳ Ｐゴシック" charset="0"/>
                <a:cs typeface="ＭＳ Ｐゴシック" charset="0"/>
              </a:rPr>
              <a:t>Moving Towards a New Paradigm</a:t>
            </a:r>
            <a:endParaRPr lang="en-US" sz="3600" dirty="0">
              <a:latin typeface="Arial" charset="0"/>
              <a:ea typeface="ＭＳ Ｐゴシック" charset="0"/>
              <a:cs typeface="ＭＳ Ｐゴシック" charset="0"/>
            </a:endParaRPr>
          </a:p>
        </p:txBody>
      </p:sp>
      <p:sp>
        <p:nvSpPr>
          <p:cNvPr id="31746" name="Content Placeholder 2"/>
          <p:cNvSpPr>
            <a:spLocks noGrp="1"/>
          </p:cNvSpPr>
          <p:nvPr>
            <p:ph idx="1"/>
          </p:nvPr>
        </p:nvSpPr>
        <p:spPr>
          <a:xfrm>
            <a:off x="544512" y="1493838"/>
            <a:ext cx="8813801" cy="4625976"/>
          </a:xfrm>
        </p:spPr>
        <p:txBody>
          <a:bodyPr/>
          <a:lstStyle/>
          <a:p>
            <a:pPr eaLnBrk="1" hangingPunct="1">
              <a:lnSpc>
                <a:spcPct val="70000"/>
              </a:lnSpc>
              <a:buFont typeface="Arial"/>
              <a:buChar char="•"/>
            </a:pPr>
            <a:r>
              <a:rPr lang="en-US" sz="1900" dirty="0">
                <a:latin typeface="Arial" charset="0"/>
                <a:ea typeface="ＭＳ Ｐゴシック" charset="0"/>
                <a:cs typeface="ＭＳ Ｐゴシック" charset="0"/>
              </a:rPr>
              <a:t>Highly distributed, multi-organizational systems</a:t>
            </a:r>
          </a:p>
          <a:p>
            <a:pPr marL="800100" lvl="1" indent="-342900" eaLnBrk="1" hangingPunct="1">
              <a:lnSpc>
                <a:spcPct val="70000"/>
              </a:lnSpc>
              <a:buFont typeface="Arial"/>
              <a:buChar char="•"/>
            </a:pPr>
            <a:r>
              <a:rPr lang="en-US" sz="1800" dirty="0">
                <a:latin typeface="Arial" charset="0"/>
                <a:ea typeface="ＭＳ Ｐゴシック" charset="0"/>
              </a:rPr>
              <a:t>Systems are moving towards loosely coupled systems or federations in order to solve science problems which span center and institutional </a:t>
            </a:r>
            <a:r>
              <a:rPr lang="en-US" sz="1800" dirty="0" smtClean="0">
                <a:latin typeface="Arial" charset="0"/>
                <a:ea typeface="ＭＳ Ｐゴシック" charset="0"/>
              </a:rPr>
              <a:t>environments</a:t>
            </a:r>
            <a:endParaRPr lang="en-US" sz="1800" dirty="0">
              <a:latin typeface="Arial" charset="0"/>
              <a:ea typeface="ＭＳ Ｐゴシック" charset="0"/>
              <a:cs typeface="ＭＳ Ｐゴシック" charset="0"/>
            </a:endParaRPr>
          </a:p>
          <a:p>
            <a:pPr eaLnBrk="1" hangingPunct="1">
              <a:lnSpc>
                <a:spcPct val="70000"/>
              </a:lnSpc>
              <a:buFont typeface="Arial"/>
              <a:buChar char="•"/>
            </a:pPr>
            <a:r>
              <a:rPr lang="en-US" sz="1900" dirty="0">
                <a:latin typeface="Arial" charset="0"/>
                <a:ea typeface="ＭＳ Ｐゴシック" charset="0"/>
                <a:cs typeface="ＭＳ Ｐゴシック" charset="0"/>
              </a:rPr>
              <a:t>Sharing of data and services which allow for the discovery, access, and transformation of data </a:t>
            </a:r>
          </a:p>
          <a:p>
            <a:pPr marL="800100" lvl="1" indent="-342900" eaLnBrk="1" hangingPunct="1">
              <a:lnSpc>
                <a:spcPct val="70000"/>
              </a:lnSpc>
              <a:buFont typeface="Arial"/>
              <a:buChar char="•"/>
            </a:pPr>
            <a:r>
              <a:rPr lang="en-US" sz="1800" dirty="0">
                <a:latin typeface="Arial" charset="0"/>
                <a:ea typeface="ＭＳ Ｐゴシック" charset="0"/>
              </a:rPr>
              <a:t>Systems are moving towards publishing of services and data in order to address data and computationally-intensive problems</a:t>
            </a:r>
          </a:p>
          <a:p>
            <a:pPr marL="800100" lvl="1" indent="-342900" eaLnBrk="1" hangingPunct="1">
              <a:lnSpc>
                <a:spcPct val="70000"/>
              </a:lnSpc>
              <a:buFont typeface="Arial"/>
              <a:buChar char="•"/>
            </a:pPr>
            <a:r>
              <a:rPr lang="en-US" sz="1800" dirty="0">
                <a:latin typeface="Arial" charset="0"/>
                <a:ea typeface="ＭＳ Ｐゴシック" charset="0"/>
              </a:rPr>
              <a:t>Infrastructures which are being built to handle future demand</a:t>
            </a:r>
          </a:p>
          <a:p>
            <a:pPr marL="800100" lvl="1" indent="-342900" eaLnBrk="1" hangingPunct="1">
              <a:lnSpc>
                <a:spcPct val="70000"/>
              </a:lnSpc>
              <a:buFont typeface="Arial"/>
              <a:buChar char="•"/>
            </a:pPr>
            <a:r>
              <a:rPr lang="en-US" sz="1800" dirty="0">
                <a:latin typeface="Arial" charset="0"/>
                <a:ea typeface="ＭＳ Ｐゴシック" charset="0"/>
              </a:rPr>
              <a:t>Use of commodity services to address </a:t>
            </a:r>
            <a:r>
              <a:rPr lang="en-US" sz="1800" dirty="0" smtClean="0">
                <a:latin typeface="Arial" charset="0"/>
                <a:ea typeface="ＭＳ Ｐゴシック" charset="0"/>
              </a:rPr>
              <a:t>elasticity</a:t>
            </a:r>
            <a:endParaRPr lang="en-US" sz="1900" dirty="0">
              <a:latin typeface="Arial" charset="0"/>
              <a:ea typeface="ＭＳ Ｐゴシック" charset="0"/>
            </a:endParaRPr>
          </a:p>
          <a:p>
            <a:pPr eaLnBrk="1" hangingPunct="1">
              <a:lnSpc>
                <a:spcPct val="70000"/>
              </a:lnSpc>
              <a:buFont typeface="Arial"/>
              <a:buChar char="•"/>
            </a:pPr>
            <a:r>
              <a:rPr lang="en-US" sz="1900" dirty="0" smtClean="0">
                <a:latin typeface="Arial" charset="0"/>
                <a:ea typeface="ＭＳ Ｐゴシック" charset="0"/>
                <a:cs typeface="ＭＳ Ｐゴシック" charset="0"/>
              </a:rPr>
              <a:t>Addressing </a:t>
            </a:r>
            <a:r>
              <a:rPr lang="en-US" sz="1900" dirty="0">
                <a:latin typeface="Arial" charset="0"/>
                <a:ea typeface="ＭＳ Ｐゴシック" charset="0"/>
                <a:cs typeface="ＭＳ Ｐゴシック" charset="0"/>
              </a:rPr>
              <a:t>complex modeling, inter-disciplinary science and decision support needs</a:t>
            </a:r>
          </a:p>
          <a:p>
            <a:pPr marL="800100" lvl="1" indent="-342900" eaLnBrk="1" hangingPunct="1">
              <a:lnSpc>
                <a:spcPct val="70000"/>
              </a:lnSpc>
              <a:buFont typeface="Arial"/>
              <a:buChar char="•"/>
            </a:pPr>
            <a:r>
              <a:rPr lang="en-US" sz="1800" dirty="0">
                <a:latin typeface="Arial" charset="0"/>
                <a:ea typeface="ＭＳ Ｐゴシック" charset="0"/>
              </a:rPr>
              <a:t>Need a dynamic environment where data and services can be used quickly as the building blocks for constructing predictive models and answering critical science questions</a:t>
            </a:r>
          </a:p>
          <a:p>
            <a:pPr marL="800100" lvl="1" indent="-342900" eaLnBrk="1" hangingPunct="1">
              <a:lnSpc>
                <a:spcPct val="70000"/>
              </a:lnSpc>
              <a:buFont typeface="Arial"/>
              <a:buChar char="•"/>
            </a:pPr>
            <a:r>
              <a:rPr lang="en-US" sz="1800" dirty="0">
                <a:latin typeface="Arial" charset="0"/>
                <a:ea typeface="ＭＳ Ｐゴシック" charset="0"/>
              </a:rPr>
              <a:t>Need to ensure information architectures support the varying science </a:t>
            </a:r>
            <a:r>
              <a:rPr lang="en-US" sz="1800" dirty="0" smtClean="0">
                <a:latin typeface="Arial" charset="0"/>
                <a:ea typeface="ＭＳ Ｐゴシック" charset="0"/>
              </a:rPr>
              <a:t>needs</a:t>
            </a:r>
            <a:endParaRPr lang="en-US" sz="1900" dirty="0">
              <a:latin typeface="Arial" charset="0"/>
              <a:ea typeface="ＭＳ Ｐゴシック" charset="0"/>
            </a:endParaRPr>
          </a:p>
          <a:p>
            <a:pPr eaLnBrk="1" hangingPunct="1">
              <a:lnSpc>
                <a:spcPct val="70000"/>
              </a:lnSpc>
              <a:buFont typeface="Arial"/>
              <a:buChar char="•"/>
            </a:pPr>
            <a:r>
              <a:rPr lang="en-US" sz="1900" dirty="0">
                <a:latin typeface="Arial" charset="0"/>
                <a:ea typeface="ＭＳ Ｐゴシック" charset="0"/>
                <a:cs typeface="ＭＳ Ｐゴシック" charset="0"/>
              </a:rPr>
              <a:t>Changing the way in which data analysis is performed</a:t>
            </a:r>
          </a:p>
          <a:p>
            <a:pPr marL="800100" lvl="1" indent="-342900" eaLnBrk="1" hangingPunct="1">
              <a:lnSpc>
                <a:spcPct val="70000"/>
              </a:lnSpc>
              <a:buFont typeface="Arial"/>
              <a:buChar char="•"/>
            </a:pPr>
            <a:r>
              <a:rPr lang="en-US" sz="1800" dirty="0">
                <a:latin typeface="Arial" charset="0"/>
                <a:ea typeface="ＭＳ Ｐゴシック" charset="0"/>
              </a:rPr>
              <a:t>Moving towards analysis of distributed data to increase the study power</a:t>
            </a:r>
          </a:p>
          <a:p>
            <a:pPr marL="800100" lvl="1" indent="-342900" eaLnBrk="1" hangingPunct="1">
              <a:lnSpc>
                <a:spcPct val="70000"/>
              </a:lnSpc>
              <a:buFont typeface="Arial"/>
              <a:buChar char="•"/>
            </a:pPr>
            <a:r>
              <a:rPr lang="en-US" sz="1800" dirty="0">
                <a:latin typeface="Arial" charset="0"/>
                <a:ea typeface="ＭＳ Ｐゴシック" charset="0"/>
              </a:rPr>
              <a:t>Enabling greater collaboration across centers</a:t>
            </a:r>
          </a:p>
          <a:p>
            <a:pPr eaLnBrk="1" hangingPunct="1">
              <a:lnSpc>
                <a:spcPct val="80000"/>
              </a:lnSpc>
              <a:buFont typeface="Arial"/>
              <a:buChar char="•"/>
            </a:pPr>
            <a:endParaRPr lang="en-US" sz="1900" dirty="0">
              <a:latin typeface="Arial" charset="0"/>
              <a:ea typeface="ＭＳ Ｐゴシック" charset="0"/>
              <a:cs typeface="ＭＳ Ｐゴシック" charset="0"/>
            </a:endParaRPr>
          </a:p>
        </p:txBody>
      </p:sp>
      <p:sp>
        <p:nvSpPr>
          <p:cNvPr id="317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A3C4DD67-E0D9-AD42-8E2C-290009FD4E46}" type="slidenum">
              <a:rPr lang="en-US" sz="1100"/>
              <a:pPr eaLnBrk="1" hangingPunct="1"/>
              <a:t>14</a:t>
            </a:fld>
            <a:endParaRPr lang="en-US" sz="1100"/>
          </a:p>
        </p:txBody>
      </p:sp>
      <p:sp>
        <p:nvSpPr>
          <p:cNvPr id="6" name="TextBox 5"/>
          <p:cNvSpPr txBox="1"/>
          <p:nvPr/>
        </p:nvSpPr>
        <p:spPr>
          <a:xfrm>
            <a:off x="336021" y="6966452"/>
            <a:ext cx="9275575" cy="372733"/>
          </a:xfrm>
          <a:prstGeom prst="rect">
            <a:avLst/>
          </a:prstGeom>
          <a:solidFill>
            <a:schemeClr val="tx2">
              <a:lumMod val="20000"/>
              <a:lumOff val="80000"/>
            </a:schemeClr>
          </a:solidFill>
          <a:ln>
            <a:solidFill>
              <a:schemeClr val="tx1"/>
            </a:solidFill>
          </a:ln>
        </p:spPr>
        <p:txBody>
          <a:bodyPr lIns="100794" tIns="50397" rIns="100794" bIns="50397">
            <a:spAutoFit/>
          </a:bodyPr>
          <a:lstStyle/>
          <a:p>
            <a:pPr algn="ctr">
              <a:defRPr/>
            </a:pPr>
            <a:r>
              <a:rPr lang="en-US" b="1" i="1" dirty="0"/>
              <a:t>Systemizing data analysis is the the future for massive data sets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315912" y="350837"/>
            <a:ext cx="8278813" cy="682625"/>
          </a:xfrm>
        </p:spPr>
        <p:txBody>
          <a:bodyPr/>
          <a:lstStyle/>
          <a:p>
            <a:r>
              <a:rPr lang="en-US" sz="3200" dirty="0">
                <a:latin typeface="Arial" charset="0"/>
                <a:ea typeface="ＭＳ Ｐゴシック" charset="0"/>
                <a:cs typeface="ＭＳ Ｐゴシック" charset="0"/>
              </a:rPr>
              <a:t>Data System Scientific Research Networks: Access to Models and Observations</a:t>
            </a:r>
          </a:p>
        </p:txBody>
      </p:sp>
      <p:sp>
        <p:nvSpPr>
          <p:cNvPr id="3277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FC47BB8-030E-8844-9BFF-1A83AE94BA8B}" type="datetime1">
              <a:rPr lang="en-US" sz="1100"/>
              <a:pPr eaLnBrk="1" hangingPunct="1"/>
              <a:t>2/27/13</a:t>
            </a:fld>
            <a:endParaRPr lang="en-US" sz="1100"/>
          </a:p>
        </p:txBody>
      </p:sp>
      <p:sp>
        <p:nvSpPr>
          <p:cNvPr id="327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BEDC06F-2726-1A4E-8167-4AF9F6986D2F}" type="slidenum">
              <a:rPr lang="en-US" sz="1100"/>
              <a:pPr eaLnBrk="1" hangingPunct="1"/>
              <a:t>15</a:t>
            </a:fld>
            <a:endParaRPr lang="en-US" sz="1100"/>
          </a:p>
        </p:txBody>
      </p:sp>
      <p:sp>
        <p:nvSpPr>
          <p:cNvPr id="32772" name="Slide Number Placeholder 4"/>
          <p:cNvSpPr txBox="1">
            <a:spLocks/>
          </p:cNvSpPr>
          <p:nvPr/>
        </p:nvSpPr>
        <p:spPr bwMode="auto">
          <a:xfrm>
            <a:off x="8148505" y="7475679"/>
            <a:ext cx="2100130" cy="25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A6E9C14-1370-8543-9D78-F4B65F4569D6}" type="slidenum">
              <a:rPr lang="en-US" sz="1100"/>
              <a:pPr algn="r" eaLnBrk="1" hangingPunct="1"/>
              <a:t>15</a:t>
            </a:fld>
            <a:endParaRPr lang="en-US" sz="1100"/>
          </a:p>
        </p:txBody>
      </p:sp>
      <p:pic>
        <p:nvPicPr>
          <p:cNvPr id="32773" name="Picture 1028" descr="pds_map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28" y="1634430"/>
            <a:ext cx="2877178" cy="234839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1029" descr="edrn_map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672" y="4693298"/>
            <a:ext cx="3038188" cy="24796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ESG-Tea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34175" y="1634430"/>
            <a:ext cx="2992686" cy="2218905"/>
          </a:xfrm>
          <a:prstGeom prst="rect">
            <a:avLst/>
          </a:prstGeom>
          <a:solidFill>
            <a:srgbClr val="E8F0EB"/>
          </a:solidFill>
          <a:ln w="57150" cmpd="thinThick">
            <a:solidFill>
              <a:srgbClr val="000000"/>
            </a:solidFill>
            <a:miter lim="800000"/>
            <a:headEnd/>
            <a:tailEnd/>
          </a:ln>
          <a:effectLst>
            <a:outerShdw blurRad="63500" dist="38099" dir="2700000" algn="ctr" rotWithShape="0">
              <a:srgbClr val="000000">
                <a:alpha val="74997"/>
              </a:srgbClr>
            </a:outerShdw>
          </a:effectLst>
        </p:spPr>
      </p:pic>
      <p:sp>
        <p:nvSpPr>
          <p:cNvPr id="32776" name="TextBox 8"/>
          <p:cNvSpPr txBox="1">
            <a:spLocks noChangeArrowheads="1"/>
          </p:cNvSpPr>
          <p:nvPr/>
        </p:nvSpPr>
        <p:spPr bwMode="auto">
          <a:xfrm>
            <a:off x="3454715" y="2113909"/>
            <a:ext cx="3265702" cy="293870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Highly distributed/federated</a:t>
            </a:r>
          </a:p>
          <a:p>
            <a:pPr algn="ctr" eaLnBrk="1" hangingPunct="1"/>
            <a:r>
              <a:rPr lang="en-US" sz="1800"/>
              <a:t>Collaborative</a:t>
            </a:r>
          </a:p>
          <a:p>
            <a:pPr algn="ctr" eaLnBrk="1" hangingPunct="1"/>
            <a:r>
              <a:rPr lang="en-US" sz="1800"/>
              <a:t>Information-centric</a:t>
            </a:r>
          </a:p>
          <a:p>
            <a:pPr algn="ctr" eaLnBrk="1" hangingPunct="1"/>
            <a:r>
              <a:rPr lang="en-US" sz="1800"/>
              <a:t>Discipline-specific</a:t>
            </a:r>
          </a:p>
          <a:p>
            <a:pPr algn="ctr" eaLnBrk="1" hangingPunct="1"/>
            <a:r>
              <a:rPr lang="en-US" sz="1800"/>
              <a:t>Growing/evolving</a:t>
            </a:r>
          </a:p>
          <a:p>
            <a:pPr algn="ctr" eaLnBrk="1" hangingPunct="1"/>
            <a:r>
              <a:rPr lang="en-US" sz="1800"/>
              <a:t>Heterogeneous (Implementations)</a:t>
            </a:r>
          </a:p>
          <a:p>
            <a:pPr algn="ctr" eaLnBrk="1" hangingPunct="1"/>
            <a:r>
              <a:rPr lang="en-US" sz="1800"/>
              <a:t>Integrated with Upstream SDS</a:t>
            </a:r>
          </a:p>
          <a:p>
            <a:pPr eaLnBrk="1" hangingPunct="1"/>
            <a:endParaRPr lang="en-US" sz="1800"/>
          </a:p>
          <a:p>
            <a:pPr eaLnBrk="1" hangingPunct="1"/>
            <a:endParaRPr lang="en-US" sz="1800"/>
          </a:p>
        </p:txBody>
      </p:sp>
      <p:pic>
        <p:nvPicPr>
          <p:cNvPr id="32777" name="Picture 2" descr="DAAC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28" y="4978537"/>
            <a:ext cx="3720731" cy="2180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8" name="TextBox 1"/>
          <p:cNvSpPr txBox="1">
            <a:spLocks noChangeArrowheads="1"/>
          </p:cNvSpPr>
          <p:nvPr/>
        </p:nvSpPr>
        <p:spPr bwMode="auto">
          <a:xfrm>
            <a:off x="425278" y="3982830"/>
            <a:ext cx="2363196"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Solar System Exploration</a:t>
            </a:r>
          </a:p>
        </p:txBody>
      </p:sp>
      <p:sp>
        <p:nvSpPr>
          <p:cNvPr id="32779" name="TextBox 12"/>
          <p:cNvSpPr txBox="1">
            <a:spLocks noChangeArrowheads="1"/>
          </p:cNvSpPr>
          <p:nvPr/>
        </p:nvSpPr>
        <p:spPr bwMode="auto">
          <a:xfrm>
            <a:off x="7282202" y="3933832"/>
            <a:ext cx="1732295"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Climate Research </a:t>
            </a:r>
          </a:p>
        </p:txBody>
      </p:sp>
      <p:sp>
        <p:nvSpPr>
          <p:cNvPr id="32780" name="TextBox 13"/>
          <p:cNvSpPr txBox="1">
            <a:spLocks noChangeArrowheads="1"/>
          </p:cNvSpPr>
          <p:nvPr/>
        </p:nvSpPr>
        <p:spPr bwMode="auto">
          <a:xfrm>
            <a:off x="1200574" y="7104695"/>
            <a:ext cx="1753898"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Earth Observation</a:t>
            </a:r>
          </a:p>
        </p:txBody>
      </p:sp>
      <p:sp>
        <p:nvSpPr>
          <p:cNvPr id="32781" name="TextBox 14"/>
          <p:cNvSpPr txBox="1">
            <a:spLocks noChangeArrowheads="1"/>
          </p:cNvSpPr>
          <p:nvPr/>
        </p:nvSpPr>
        <p:spPr bwMode="auto">
          <a:xfrm>
            <a:off x="7381958" y="7104695"/>
            <a:ext cx="170036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Cancer Research</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239712" y="350837"/>
            <a:ext cx="8278813" cy="682625"/>
          </a:xfrm>
        </p:spPr>
        <p:txBody>
          <a:bodyPr/>
          <a:lstStyle/>
          <a:p>
            <a:pPr eaLnBrk="1" hangingPunct="1"/>
            <a:r>
              <a:rPr lang="en-US" sz="3600" dirty="0" smtClean="0">
                <a:latin typeface="Arial" charset="0"/>
                <a:ea typeface="ＭＳ Ｐゴシック" charset="0"/>
                <a:cs typeface="ＭＳ Ｐゴシック" charset="0"/>
              </a:rPr>
              <a:t>Common Architectural Patterns…</a:t>
            </a:r>
            <a:endParaRPr lang="en-US" sz="3600" dirty="0">
              <a:latin typeface="Arial" charset="0"/>
              <a:ea typeface="ＭＳ Ｐゴシック" charset="0"/>
              <a:cs typeface="ＭＳ Ｐゴシック" charset="0"/>
            </a:endParaRPr>
          </a:p>
        </p:txBody>
      </p:sp>
      <p:sp>
        <p:nvSpPr>
          <p:cNvPr id="23555" name="Rectangle 3"/>
          <p:cNvSpPr>
            <a:spLocks noGrp="1" noChangeArrowheads="1"/>
          </p:cNvSpPr>
          <p:nvPr>
            <p:ph idx="4294967295"/>
          </p:nvPr>
        </p:nvSpPr>
        <p:spPr>
          <a:xfrm>
            <a:off x="976561" y="1341437"/>
            <a:ext cx="9104064" cy="5664507"/>
          </a:xfrm>
        </p:spPr>
        <p:txBody>
          <a:bodyPr/>
          <a:lstStyle/>
          <a:p>
            <a:pPr marL="300983" indent="-300983" eaLnBrk="1" hangingPunct="1">
              <a:lnSpc>
                <a:spcPct val="90000"/>
              </a:lnSpc>
              <a:buFont typeface="Wingdings 2" charset="0"/>
              <a:buChar char=""/>
              <a:defRPr/>
            </a:pPr>
            <a:r>
              <a:rPr lang="en-US" sz="2100" dirty="0">
                <a:latin typeface="Arial" charset="0"/>
                <a:ea typeface="MS PGothic" charset="0"/>
              </a:rPr>
              <a:t>Across scientific domains, we have discovered common themes for observational systems</a:t>
            </a:r>
          </a:p>
          <a:p>
            <a:pPr marL="300983" indent="-300983" eaLnBrk="1" hangingPunct="1">
              <a:lnSpc>
                <a:spcPct val="90000"/>
              </a:lnSpc>
              <a:buFont typeface="Wingdings 2" charset="0"/>
              <a:buChar char=""/>
              <a:defRPr/>
            </a:pPr>
            <a:endParaRPr lang="en-US" sz="2100" dirty="0">
              <a:latin typeface="Arial" charset="0"/>
              <a:ea typeface="MS PGothic" charset="0"/>
            </a:endParaRPr>
          </a:p>
          <a:p>
            <a:pPr marL="300983" indent="-300983" eaLnBrk="1" hangingPunct="1">
              <a:lnSpc>
                <a:spcPct val="90000"/>
              </a:lnSpc>
              <a:buFont typeface="Wingdings 2" charset="0"/>
              <a:buChar char=""/>
              <a:defRPr/>
            </a:pPr>
            <a:r>
              <a:rPr lang="en-US" sz="2100" dirty="0">
                <a:latin typeface="Arial" charset="0"/>
                <a:ea typeface="MS PGothic" charset="0"/>
              </a:rPr>
              <a:t>Each has its own communities, standards and systems</a:t>
            </a:r>
          </a:p>
          <a:p>
            <a:pPr marL="300983" indent="-300983" eaLnBrk="1" hangingPunct="1">
              <a:lnSpc>
                <a:spcPct val="90000"/>
              </a:lnSpc>
              <a:buFont typeface="Wingdings 2" charset="0"/>
              <a:buChar char=""/>
              <a:defRPr/>
            </a:pPr>
            <a:endParaRPr lang="en-US" sz="2100" dirty="0">
              <a:latin typeface="Arial" charset="0"/>
              <a:ea typeface="MS PGothic" charset="0"/>
            </a:endParaRPr>
          </a:p>
          <a:p>
            <a:pPr marL="300983" indent="-300983" eaLnBrk="1" hangingPunct="1">
              <a:lnSpc>
                <a:spcPct val="90000"/>
              </a:lnSpc>
              <a:buFont typeface="Wingdings 2" charset="0"/>
              <a:buChar char=""/>
              <a:defRPr/>
            </a:pPr>
            <a:r>
              <a:rPr lang="en-US" sz="2100" dirty="0">
                <a:latin typeface="Arial" charset="0"/>
                <a:ea typeface="MS PGothic" charset="0"/>
              </a:rPr>
              <a:t>But, there is an underlying </a:t>
            </a:r>
            <a:r>
              <a:rPr lang="en-US" sz="2100" u="sng" dirty="0">
                <a:latin typeface="Arial" charset="0"/>
                <a:ea typeface="MS PGothic" charset="0"/>
              </a:rPr>
              <a:t>reference architecture</a:t>
            </a:r>
            <a:r>
              <a:rPr lang="en-US" sz="2100" dirty="0">
                <a:latin typeface="Arial" charset="0"/>
                <a:ea typeface="MS PGothic" charset="0"/>
              </a:rPr>
              <a:t> that be leveraged</a:t>
            </a:r>
          </a:p>
          <a:p>
            <a:pPr marL="0" indent="0" eaLnBrk="1" hangingPunct="1">
              <a:lnSpc>
                <a:spcPct val="90000"/>
              </a:lnSpc>
              <a:defRPr/>
            </a:pPr>
            <a:endParaRPr lang="en-US" sz="2100" dirty="0">
              <a:latin typeface="Arial" charset="0"/>
              <a:ea typeface="MS PGothic" charset="0"/>
            </a:endParaRPr>
          </a:p>
        </p:txBody>
      </p:sp>
      <p:pic>
        <p:nvPicPr>
          <p:cNvPr id="33795" name="Picture 7" descr="MSL_Landing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112" y="5303837"/>
            <a:ext cx="2759922" cy="19861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6"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CABCBAFA-E2F8-954C-A1CD-427C5F3077DD}" type="datetime1">
              <a:rPr lang="en-US" sz="1100"/>
              <a:pPr eaLnBrk="1" hangingPunct="1"/>
              <a:t>2/27/13</a:t>
            </a:fld>
            <a:endParaRPr lang="en-US" sz="1100"/>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FDF3C66E-5405-4746-AC5F-DAD4E0163953}" type="slidenum">
              <a:rPr lang="en-US" sz="1100"/>
              <a:pPr eaLnBrk="1" hangingPunct="1"/>
              <a:t>16</a:t>
            </a:fld>
            <a:endParaRPr lang="en-US" sz="1100"/>
          </a:p>
        </p:txBody>
      </p:sp>
      <p:sp>
        <p:nvSpPr>
          <p:cNvPr id="33798" name="TextBox 7"/>
          <p:cNvSpPr txBox="1">
            <a:spLocks noChangeArrowheads="1"/>
          </p:cNvSpPr>
          <p:nvPr/>
        </p:nvSpPr>
        <p:spPr bwMode="auto">
          <a:xfrm>
            <a:off x="976560" y="4197373"/>
            <a:ext cx="8750543" cy="930960"/>
          </a:xfrm>
          <a:prstGeom prst="rect">
            <a:avLst/>
          </a:prstGeom>
          <a:solidFill>
            <a:schemeClr val="accent2">
              <a:alpha val="1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t>A key need is building federations of data archives that allow us to learn from the data</a:t>
            </a:r>
          </a:p>
          <a:p>
            <a:pPr eaLnBrk="1" hangingPunct="1">
              <a:lnSpc>
                <a:spcPct val="90000"/>
              </a:lnSpc>
            </a:pPr>
            <a:endParaRPr lang="en-US" sz="2000" b="1" dirty="0"/>
          </a:p>
        </p:txBody>
      </p:sp>
      <p:graphicFrame>
        <p:nvGraphicFramePr>
          <p:cNvPr id="33799" name="Object 2"/>
          <p:cNvGraphicFramePr>
            <a:graphicFrameLocks noChangeAspect="1"/>
          </p:cNvGraphicFramePr>
          <p:nvPr>
            <p:extLst>
              <p:ext uri="{D42A27DB-BD31-4B8C-83A1-F6EECF244321}">
                <p14:modId xmlns:p14="http://schemas.microsoft.com/office/powerpoint/2010/main" val="1735620533"/>
              </p:ext>
            </p:extLst>
          </p:nvPr>
        </p:nvGraphicFramePr>
        <p:xfrm>
          <a:off x="2689917" y="5375073"/>
          <a:ext cx="3640226" cy="1986164"/>
        </p:xfrm>
        <a:graphic>
          <a:graphicData uri="http://schemas.openxmlformats.org/presentationml/2006/ole">
            <mc:AlternateContent xmlns:mc="http://schemas.openxmlformats.org/markup-compatibility/2006">
              <mc:Choice xmlns:v="urn:schemas-microsoft-com:vml" Requires="v">
                <p:oleObj spid="_x0000_s54380" name="Bitmap Image" r:id="rId4" imgW="1886213" imgH="1009791" progId="Paint.Picture">
                  <p:embed/>
                </p:oleObj>
              </mc:Choice>
              <mc:Fallback>
                <p:oleObj name="Bitmap Image" r:id="rId4" imgW="1886213" imgH="100979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917" y="5375073"/>
                        <a:ext cx="3640226" cy="198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00" name="Object 2"/>
          <p:cNvGraphicFramePr>
            <a:graphicFrameLocks noChangeAspect="1"/>
          </p:cNvGraphicFramePr>
          <p:nvPr>
            <p:extLst>
              <p:ext uri="{D42A27DB-BD31-4B8C-83A1-F6EECF244321}">
                <p14:modId xmlns:p14="http://schemas.microsoft.com/office/powerpoint/2010/main" val="2306719170"/>
              </p:ext>
            </p:extLst>
          </p:nvPr>
        </p:nvGraphicFramePr>
        <p:xfrm>
          <a:off x="388525" y="5375073"/>
          <a:ext cx="1881367" cy="1881169"/>
        </p:xfrm>
        <a:graphic>
          <a:graphicData uri="http://schemas.openxmlformats.org/presentationml/2006/ole">
            <mc:AlternateContent xmlns:mc="http://schemas.openxmlformats.org/markup-compatibility/2006">
              <mc:Choice xmlns:v="urn:schemas-microsoft-com:vml" Requires="v">
                <p:oleObj spid="_x0000_s54381" name="Image" r:id="rId6" imgW="2209524" imgH="2209524" progId="">
                  <p:embed/>
                </p:oleObj>
              </mc:Choice>
              <mc:Fallback>
                <p:oleObj name="Image" r:id="rId6" imgW="2209524" imgH="220952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525" y="5375073"/>
                        <a:ext cx="1881367" cy="188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36235" y="350837"/>
            <a:ext cx="8278813" cy="682625"/>
          </a:xfrm>
        </p:spPr>
        <p:txBody>
          <a:bodyPr/>
          <a:lstStyle/>
          <a:p>
            <a:pPr eaLnBrk="1" hangingPunct="1"/>
            <a:r>
              <a:rPr lang="en-US" sz="3200" dirty="0">
                <a:latin typeface="Arial" charset="0"/>
                <a:ea typeface="ＭＳ Ｐゴシック" charset="0"/>
                <a:cs typeface="ＭＳ Ｐゴシック" charset="0"/>
              </a:rPr>
              <a:t>OODT: An Open Source Framework for Building Distributed Science Data </a:t>
            </a:r>
            <a:r>
              <a:rPr lang="en-US" sz="3200" dirty="0" err="1">
                <a:latin typeface="Arial" charset="0"/>
                <a:ea typeface="ＭＳ Ｐゴシック" charset="0"/>
                <a:cs typeface="ＭＳ Ｐゴシック" charset="0"/>
              </a:rPr>
              <a:t>Mgmt</a:t>
            </a:r>
            <a:r>
              <a:rPr lang="en-US" sz="3200" dirty="0">
                <a:latin typeface="Arial" charset="0"/>
                <a:ea typeface="ＭＳ Ｐゴシック" charset="0"/>
                <a:cs typeface="ＭＳ Ｐゴシック" charset="0"/>
              </a:rPr>
              <a:t> Environments</a:t>
            </a:r>
            <a:endParaRPr lang="en-US" sz="3600" dirty="0">
              <a:latin typeface="Arial" charset="0"/>
              <a:ea typeface="ＭＳ Ｐゴシック" charset="0"/>
              <a:cs typeface="ＭＳ Ｐゴシック" charset="0"/>
            </a:endParaRPr>
          </a:p>
        </p:txBody>
      </p:sp>
      <p:sp>
        <p:nvSpPr>
          <p:cNvPr id="34818" name="Content Placeholder 13"/>
          <p:cNvSpPr txBox="1">
            <a:spLocks/>
          </p:cNvSpPr>
          <p:nvPr/>
        </p:nvSpPr>
        <p:spPr bwMode="auto">
          <a:xfrm>
            <a:off x="0" y="1570037"/>
            <a:ext cx="5938156" cy="543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1007943" eaLnBrk="1" hangingPunct="1">
              <a:spcBef>
                <a:spcPct val="20000"/>
              </a:spcBef>
              <a:buSzPct val="140000"/>
              <a:buFont typeface="Times New Roman" charset="0"/>
              <a:buChar char="•"/>
            </a:pPr>
            <a:r>
              <a:rPr lang="en-US" sz="2000" dirty="0" smtClean="0"/>
              <a:t>Funded by NASA in 1998 </a:t>
            </a:r>
            <a:endParaRPr lang="en-US" sz="2000" dirty="0"/>
          </a:p>
          <a:p>
            <a:pPr lvl="1" defTabSz="1007943" eaLnBrk="1" hangingPunct="1">
              <a:spcBef>
                <a:spcPct val="20000"/>
              </a:spcBef>
              <a:buFontTx/>
              <a:buChar char="–"/>
            </a:pPr>
            <a:r>
              <a:rPr lang="en-US" sz="1800" dirty="0" smtClean="0"/>
              <a:t>Application to Planetary Science (1999)</a:t>
            </a:r>
            <a:endParaRPr lang="en-US" sz="1800" dirty="0"/>
          </a:p>
          <a:p>
            <a:pPr lvl="1" defTabSz="1007943" eaLnBrk="1" hangingPunct="1">
              <a:spcBef>
                <a:spcPct val="20000"/>
              </a:spcBef>
              <a:buFontTx/>
              <a:buChar char="–"/>
            </a:pPr>
            <a:r>
              <a:rPr lang="en-US" sz="1800" dirty="0" smtClean="0"/>
              <a:t>Application to Interferometry (1999)</a:t>
            </a:r>
          </a:p>
          <a:p>
            <a:pPr lvl="1" defTabSz="1007943" eaLnBrk="1" hangingPunct="1">
              <a:spcBef>
                <a:spcPct val="20000"/>
              </a:spcBef>
              <a:buFontTx/>
              <a:buChar char="–"/>
            </a:pPr>
            <a:r>
              <a:rPr lang="en-US" sz="1800" dirty="0" smtClean="0"/>
              <a:t>Application to Cancer Research (2001)</a:t>
            </a:r>
          </a:p>
          <a:p>
            <a:pPr lvl="1" defTabSz="1007943" eaLnBrk="1" hangingPunct="1">
              <a:spcBef>
                <a:spcPct val="20000"/>
              </a:spcBef>
              <a:buFontTx/>
              <a:buChar char="–"/>
            </a:pPr>
            <a:r>
              <a:rPr lang="en-US" sz="1800" dirty="0" smtClean="0"/>
              <a:t>Application to Earth Science (2002)</a:t>
            </a:r>
          </a:p>
          <a:p>
            <a:pPr lvl="1" defTabSz="1007943" eaLnBrk="1" hangingPunct="1">
              <a:spcBef>
                <a:spcPct val="20000"/>
              </a:spcBef>
              <a:buFontTx/>
              <a:buChar char="–"/>
            </a:pPr>
            <a:r>
              <a:rPr lang="en-US" sz="1800" dirty="0" smtClean="0"/>
              <a:t>Application to Medicine (2003)</a:t>
            </a:r>
          </a:p>
          <a:p>
            <a:pPr lvl="1" defTabSz="1007943" eaLnBrk="1" hangingPunct="1">
              <a:spcBef>
                <a:spcPct val="20000"/>
              </a:spcBef>
              <a:buFontTx/>
              <a:buChar char="–"/>
            </a:pPr>
            <a:r>
              <a:rPr lang="en-US" sz="1800" dirty="0" smtClean="0"/>
              <a:t>Application to Climate Research (2008)</a:t>
            </a:r>
          </a:p>
          <a:p>
            <a:pPr lvl="1" defTabSz="1007943" eaLnBrk="1" hangingPunct="1">
              <a:spcBef>
                <a:spcPct val="20000"/>
              </a:spcBef>
              <a:buFontTx/>
              <a:buChar char="–"/>
            </a:pPr>
            <a:r>
              <a:rPr lang="en-US" sz="1800" dirty="0" smtClean="0"/>
              <a:t>Application to Radio Astronomy (2010)</a:t>
            </a:r>
            <a:endParaRPr lang="en-US" sz="1800" dirty="0"/>
          </a:p>
          <a:p>
            <a:pPr lvl="1" defTabSz="1007943" eaLnBrk="1" hangingPunct="1">
              <a:spcBef>
                <a:spcPct val="20000"/>
              </a:spcBef>
              <a:buFontTx/>
              <a:buChar char="–"/>
            </a:pPr>
            <a:r>
              <a:rPr lang="en-US" sz="1800" dirty="0" smtClean="0"/>
              <a:t>Science </a:t>
            </a:r>
            <a:r>
              <a:rPr lang="en-US" sz="1800" dirty="0"/>
              <a:t>data generation </a:t>
            </a:r>
          </a:p>
          <a:p>
            <a:pPr lvl="1" defTabSz="1007943" eaLnBrk="1" hangingPunct="1">
              <a:spcBef>
                <a:spcPct val="20000"/>
              </a:spcBef>
              <a:buFontTx/>
              <a:buChar char="–"/>
            </a:pPr>
            <a:r>
              <a:rPr lang="en-US" sz="1800" dirty="0"/>
              <a:t>data capture, end-to-end</a:t>
            </a:r>
          </a:p>
          <a:p>
            <a:pPr lvl="1" defTabSz="1007943" eaLnBrk="1" hangingPunct="1">
              <a:spcBef>
                <a:spcPct val="20000"/>
              </a:spcBef>
              <a:buFontTx/>
              <a:buChar char="–"/>
            </a:pPr>
            <a:r>
              <a:rPr lang="en-US" sz="1800" dirty="0"/>
              <a:t>Distributed access to science data repositories by the </a:t>
            </a:r>
            <a:r>
              <a:rPr lang="en-US" sz="1800" dirty="0" smtClean="0"/>
              <a:t>community</a:t>
            </a:r>
          </a:p>
          <a:p>
            <a:pPr lvl="1" defTabSz="1007943" eaLnBrk="1" hangingPunct="1">
              <a:spcBef>
                <a:spcPct val="20000"/>
              </a:spcBef>
              <a:buFontTx/>
              <a:buChar char="–"/>
            </a:pPr>
            <a:endParaRPr lang="en-US" sz="1800" dirty="0"/>
          </a:p>
          <a:p>
            <a:pPr defTabSz="1007943" eaLnBrk="1" hangingPunct="1">
              <a:spcBef>
                <a:spcPct val="20000"/>
              </a:spcBef>
              <a:buSzPct val="140000"/>
              <a:buFont typeface="Times New Roman" charset="0"/>
              <a:buChar char="•"/>
            </a:pPr>
            <a:r>
              <a:rPr lang="en-US" sz="2000" dirty="0" smtClean="0"/>
              <a:t>Runner-up NASA Software of the Year, 2003</a:t>
            </a:r>
            <a:endParaRPr lang="en-US" sz="2000" dirty="0"/>
          </a:p>
          <a:p>
            <a:pPr defTabSz="1007943" eaLnBrk="1" hangingPunct="1">
              <a:spcBef>
                <a:spcPct val="20000"/>
              </a:spcBef>
              <a:buSzPct val="140000"/>
              <a:buFont typeface="Times New Roman" charset="0"/>
              <a:buChar char="•"/>
            </a:pPr>
            <a:endParaRPr lang="en-US" sz="2000" dirty="0" smtClean="0"/>
          </a:p>
          <a:p>
            <a:pPr defTabSz="1007943" eaLnBrk="1" hangingPunct="1">
              <a:spcBef>
                <a:spcPct val="20000"/>
              </a:spcBef>
              <a:buSzPct val="140000"/>
              <a:buFont typeface="Times New Roman" charset="0"/>
              <a:buChar char="•"/>
            </a:pPr>
            <a:r>
              <a:rPr lang="en-US" sz="2000" dirty="0" smtClean="0"/>
              <a:t>Entered </a:t>
            </a:r>
            <a:r>
              <a:rPr lang="en-US" sz="2000" dirty="0"/>
              <a:t>the </a:t>
            </a:r>
            <a:r>
              <a:rPr lang="en-US" sz="2000" u="sng" dirty="0"/>
              <a:t>Apache incubator program </a:t>
            </a:r>
            <a:r>
              <a:rPr lang="en-US" sz="2000" dirty="0"/>
              <a:t>in January 2010; Top Level Project in 2011.</a:t>
            </a:r>
          </a:p>
          <a:p>
            <a:pPr lvl="1" defTabSz="1007943" eaLnBrk="1" hangingPunct="1">
              <a:spcBef>
                <a:spcPct val="20000"/>
              </a:spcBef>
              <a:buFontTx/>
              <a:buChar char="–"/>
            </a:pPr>
            <a:r>
              <a:rPr lang="en-US" sz="1800" dirty="0"/>
              <a:t>First </a:t>
            </a:r>
            <a:r>
              <a:rPr lang="en-US" sz="1800" dirty="0" smtClean="0"/>
              <a:t> NASA Apache Project</a:t>
            </a:r>
            <a:endParaRPr lang="en-US" sz="1800" dirty="0"/>
          </a:p>
          <a:p>
            <a:pPr defTabSz="1007943" eaLnBrk="1" hangingPunct="1">
              <a:spcBef>
                <a:spcPct val="20000"/>
              </a:spcBef>
              <a:buSzPct val="140000"/>
              <a:buFont typeface="Times New Roman" charset="0"/>
              <a:buChar char="•"/>
            </a:pPr>
            <a:endParaRPr lang="en-US" sz="2000" dirty="0"/>
          </a:p>
        </p:txBody>
      </p:sp>
      <p:sp>
        <p:nvSpPr>
          <p:cNvPr id="34819"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E2C9010-E656-D04F-9419-FC83A9929389}" type="slidenum">
              <a:rPr lang="en-US" sz="1100"/>
              <a:pPr eaLnBrk="1" hangingPunct="1"/>
              <a:t>17</a:t>
            </a:fld>
            <a:endParaRPr lang="en-US" sz="1100"/>
          </a:p>
        </p:txBody>
      </p:sp>
      <p:pic>
        <p:nvPicPr>
          <p:cNvPr id="34820" name="Picture 11" descr="Screen shot 2010-10-15 at 7.32.2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6696" y="1587183"/>
            <a:ext cx="4271422" cy="33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12"/>
          <p:cNvSpPr txBox="1">
            <a:spLocks noChangeArrowheads="1"/>
          </p:cNvSpPr>
          <p:nvPr/>
        </p:nvSpPr>
        <p:spPr bwMode="auto">
          <a:xfrm>
            <a:off x="6411912" y="4922837"/>
            <a:ext cx="2698981" cy="3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http://</a:t>
            </a:r>
            <a:r>
              <a:rPr lang="en-US" sz="2000" dirty="0" err="1"/>
              <a:t>oodt.apache.org</a:t>
            </a:r>
            <a:endParaRPr lang="en-US" sz="2000" dirty="0"/>
          </a:p>
        </p:txBody>
      </p:sp>
      <p:sp>
        <p:nvSpPr>
          <p:cNvPr id="7" name="Date Placeholder 3"/>
          <p:cNvSpPr>
            <a:spLocks noGrp="1"/>
          </p:cNvSpPr>
          <p:nvPr>
            <p:ph type="dt" sz="quarter" idx="4294967295"/>
          </p:nvPr>
        </p:nvSpPr>
        <p:spPr bwMode="auto">
          <a:xfrm>
            <a:off x="5257799" y="6370637"/>
            <a:ext cx="19050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2D0DD1-2E18-264B-818B-7F0F6E97278E}" type="datetime1">
              <a:rPr lang="en-US" sz="1000">
                <a:cs typeface="MS PGothic" charset="0"/>
              </a:rPr>
              <a:pPr eaLnBrk="1" hangingPunct="1"/>
              <a:t>2/27/13</a:t>
            </a:fld>
            <a:endParaRPr lang="en-US" sz="1000">
              <a:cs typeface="MS PGothic" charset="0"/>
            </a:endParaRPr>
          </a:p>
        </p:txBody>
      </p:sp>
      <p:sp>
        <p:nvSpPr>
          <p:cNvPr id="8" name="Slide Number Placeholder 5"/>
          <p:cNvSpPr txBox="1">
            <a:spLocks/>
          </p:cNvSpPr>
          <p:nvPr/>
        </p:nvSpPr>
        <p:spPr bwMode="auto">
          <a:xfrm>
            <a:off x="12496799" y="6370637"/>
            <a:ext cx="1905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defPPr>
              <a:defRPr lang="en-US"/>
            </a:defPPr>
            <a:lvl1pPr algn="r" defTabSz="449263" rtl="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kern="1200" smtClean="0">
                <a:solidFill>
                  <a:schemeClr val="tx1"/>
                </a:solidFill>
                <a:latin typeface="Arial" charset="0"/>
                <a:ea typeface="ＭＳ Ｐゴシック" charset="0"/>
                <a:cs typeface="ＭＳ Ｐゴシック"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sz="2400" kern="1200">
                <a:solidFill>
                  <a:schemeClr val="tx1"/>
                </a:solidFill>
                <a:latin typeface="Arial" charset="0"/>
                <a:ea typeface="ＭＳ Ｐゴシック" charset="0"/>
                <a:cs typeface="宋体"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sz="2400" kern="1200">
                <a:solidFill>
                  <a:schemeClr val="tx1"/>
                </a:solidFill>
                <a:latin typeface="Arial" charset="0"/>
                <a:ea typeface="ＭＳ Ｐゴシック" charset="0"/>
                <a:cs typeface="宋体"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sz="2400" kern="1200">
                <a:solidFill>
                  <a:schemeClr val="tx1"/>
                </a:solidFill>
                <a:latin typeface="Arial" charset="0"/>
                <a:ea typeface="ＭＳ Ｐゴシック" charset="0"/>
                <a:cs typeface="宋体"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sz="2400" kern="1200">
                <a:solidFill>
                  <a:schemeClr val="tx1"/>
                </a:solidFill>
                <a:latin typeface="Arial" charset="0"/>
                <a:ea typeface="ＭＳ Ｐゴシック" charset="0"/>
                <a:cs typeface="宋体"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宋体"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宋体"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宋体"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宋体" charset="0"/>
              </a:defRPr>
            </a:lvl9pPr>
          </a:lstStyle>
          <a:p>
            <a:pPr hangingPunct="1"/>
            <a:fld id="{A425FB06-1D6B-B340-AA40-85F7B470FF3E}" type="slidenum">
              <a:rPr lang="en-US" sz="1000" smtClean="0">
                <a:cs typeface="MS PGothic" charset="0"/>
              </a:rPr>
              <a:pPr hangingPunct="1"/>
              <a:t>17</a:t>
            </a:fld>
            <a:endParaRPr lang="en-US" sz="1000">
              <a:cs typeface="MS PGothic" charset="0"/>
            </a:endParaRPr>
          </a:p>
        </p:txBody>
      </p:sp>
      <p:pic>
        <p:nvPicPr>
          <p:cNvPr id="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1712" y="5989637"/>
            <a:ext cx="1055687" cy="122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4712" y="6294437"/>
            <a:ext cx="927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45512" y="5456237"/>
            <a:ext cx="111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6312" y="6218237"/>
            <a:ext cx="8112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54712" y="5303837"/>
            <a:ext cx="123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4912" y="5303837"/>
            <a:ext cx="749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F45D7DEB-15EB-6943-8F08-44B521D55FB3}" type="slidenum">
              <a:rPr lang="en-US" sz="1100"/>
              <a:pPr eaLnBrk="1" hangingPunct="1"/>
              <a:t>18</a:t>
            </a:fld>
            <a:endParaRPr lang="en-US" sz="1100">
              <a:latin typeface="Times New Roman" charset="0"/>
            </a:endParaRPr>
          </a:p>
        </p:txBody>
      </p:sp>
      <p:sp>
        <p:nvSpPr>
          <p:cNvPr id="601090" name="Rectangle 2"/>
          <p:cNvSpPr>
            <a:spLocks noGrp="1" noChangeArrowheads="1"/>
          </p:cNvSpPr>
          <p:nvPr>
            <p:ph type="title"/>
          </p:nvPr>
        </p:nvSpPr>
        <p:spPr>
          <a:xfrm>
            <a:off x="315912" y="274637"/>
            <a:ext cx="8278813" cy="682625"/>
          </a:xfrm>
        </p:spPr>
        <p:txBody>
          <a:bodyPr/>
          <a:lstStyle/>
          <a:p>
            <a:pPr>
              <a:defRPr/>
            </a:pPr>
            <a:r>
              <a:rPr lang="en-US" sz="3600" dirty="0" smtClean="0">
                <a:cs typeface="+mj-cs"/>
              </a:rPr>
              <a:t>OODT (Object Oriented Data Technology) Vision</a:t>
            </a:r>
          </a:p>
        </p:txBody>
      </p:sp>
      <p:sp>
        <p:nvSpPr>
          <p:cNvPr id="601092" name="Rectangle 4"/>
          <p:cNvSpPr>
            <a:spLocks noChangeArrowheads="1"/>
          </p:cNvSpPr>
          <p:nvPr/>
        </p:nvSpPr>
        <p:spPr bwMode="auto">
          <a:xfrm>
            <a:off x="700043" y="1091953"/>
            <a:ext cx="8736542" cy="23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494" tIns="50748" rIns="101494" bIns="50748"/>
          <a:lstStyle/>
          <a:p>
            <a:pPr marL="377979" indent="-377979">
              <a:lnSpc>
                <a:spcPct val="80000"/>
              </a:lnSpc>
              <a:spcBef>
                <a:spcPct val="20000"/>
              </a:spcBef>
              <a:buClr>
                <a:srgbClr val="666699"/>
              </a:buClr>
              <a:buSzPct val="75000"/>
              <a:defRPr/>
            </a:pPr>
            <a:endParaRPr lang="en-US" sz="2600" dirty="0">
              <a:cs typeface="+mn-cs"/>
            </a:endParaRPr>
          </a:p>
          <a:p>
            <a:pPr marL="377979" indent="-377979">
              <a:lnSpc>
                <a:spcPct val="80000"/>
              </a:lnSpc>
              <a:spcBef>
                <a:spcPct val="20000"/>
              </a:spcBef>
              <a:buClr>
                <a:srgbClr val="666699"/>
              </a:buClr>
              <a:buSzPct val="75000"/>
              <a:defRPr/>
            </a:pPr>
            <a:r>
              <a:rPr lang="en-US" sz="2600" dirty="0">
                <a:cs typeface="+mn-cs"/>
              </a:rPr>
              <a:t>	A scalable computing framework for constructing large-scale, distributed, data systems for scientific generation, management and analysis following a set of architectural patterns</a:t>
            </a:r>
          </a:p>
          <a:p>
            <a:pPr marL="377979" indent="-377979">
              <a:lnSpc>
                <a:spcPct val="80000"/>
              </a:lnSpc>
              <a:spcBef>
                <a:spcPct val="20000"/>
              </a:spcBef>
              <a:buClr>
                <a:srgbClr val="666699"/>
              </a:buClr>
              <a:buSzPct val="75000"/>
              <a:buFont typeface="Monotype Sorts" charset="0"/>
              <a:buChar char="F"/>
              <a:defRPr/>
            </a:pPr>
            <a:endParaRPr lang="en-US" sz="2600" dirty="0">
              <a:cs typeface="+mn-cs"/>
            </a:endParaRPr>
          </a:p>
          <a:p>
            <a:pPr marL="377979" indent="-377979">
              <a:lnSpc>
                <a:spcPct val="80000"/>
              </a:lnSpc>
              <a:spcBef>
                <a:spcPct val="20000"/>
              </a:spcBef>
              <a:buClr>
                <a:srgbClr val="666699"/>
              </a:buClr>
              <a:buSzPct val="75000"/>
              <a:defRPr/>
            </a:pPr>
            <a:endParaRPr lang="en-US" sz="2600" dirty="0">
              <a:cs typeface="+mn-cs"/>
            </a:endParaRPr>
          </a:p>
          <a:p>
            <a:pPr marL="377979" indent="-377979">
              <a:lnSpc>
                <a:spcPct val="80000"/>
              </a:lnSpc>
              <a:spcBef>
                <a:spcPct val="20000"/>
              </a:spcBef>
              <a:buClr>
                <a:srgbClr val="666699"/>
              </a:buClr>
              <a:buSzPct val="75000"/>
              <a:defRPr/>
            </a:pPr>
            <a:endParaRPr lang="en-US" sz="2600" dirty="0">
              <a:cs typeface="+mn-cs"/>
            </a:endParaRPr>
          </a:p>
          <a:p>
            <a:pPr marL="818954" lvl="1" indent="-314982">
              <a:lnSpc>
                <a:spcPct val="80000"/>
              </a:lnSpc>
              <a:spcBef>
                <a:spcPct val="20000"/>
              </a:spcBef>
              <a:buClr>
                <a:srgbClr val="666699"/>
              </a:buClr>
              <a:buSzPct val="75000"/>
              <a:buFont typeface="Monotype Sorts" charset="0"/>
              <a:buChar char="ä"/>
              <a:defRPr/>
            </a:pPr>
            <a:endParaRPr lang="en-US" sz="2200" dirty="0">
              <a:cs typeface="+mn-cs"/>
            </a:endParaRPr>
          </a:p>
          <a:p>
            <a:pPr marL="818954" lvl="1" indent="-314982">
              <a:lnSpc>
                <a:spcPct val="80000"/>
              </a:lnSpc>
              <a:spcBef>
                <a:spcPct val="20000"/>
              </a:spcBef>
              <a:buClr>
                <a:srgbClr val="666699"/>
              </a:buClr>
              <a:buSzPct val="75000"/>
              <a:buFont typeface="Monotype Sorts" charset="0"/>
              <a:buChar char="ä"/>
              <a:defRPr/>
            </a:pPr>
            <a:endParaRPr lang="en-US" sz="2200" dirty="0">
              <a:cs typeface="+mn-cs"/>
            </a:endParaRPr>
          </a:p>
          <a:p>
            <a:pPr marL="818954" lvl="1" indent="-314982">
              <a:lnSpc>
                <a:spcPct val="80000"/>
              </a:lnSpc>
              <a:spcBef>
                <a:spcPct val="20000"/>
              </a:spcBef>
              <a:buClr>
                <a:srgbClr val="666699"/>
              </a:buClr>
              <a:buSzPct val="75000"/>
              <a:defRPr/>
            </a:pPr>
            <a:endParaRPr lang="en-US" sz="2200" dirty="0">
              <a:cs typeface="+mn-cs"/>
            </a:endParaRPr>
          </a:p>
          <a:p>
            <a:pPr marL="1196932" lvl="2" indent="-251986">
              <a:lnSpc>
                <a:spcPct val="80000"/>
              </a:lnSpc>
              <a:spcBef>
                <a:spcPct val="20000"/>
              </a:spcBef>
              <a:buClr>
                <a:srgbClr val="666699"/>
              </a:buClr>
              <a:buSzPct val="65000"/>
              <a:buFont typeface="Monotype Sorts" charset="0"/>
              <a:buChar char="F"/>
              <a:defRPr/>
            </a:pPr>
            <a:endParaRPr lang="en-US" dirty="0">
              <a:cs typeface="+mn-cs"/>
            </a:endParaRPr>
          </a:p>
          <a:p>
            <a:pPr marL="1196932" lvl="2" indent="-251986">
              <a:lnSpc>
                <a:spcPct val="80000"/>
              </a:lnSpc>
              <a:spcBef>
                <a:spcPct val="20000"/>
              </a:spcBef>
              <a:buClr>
                <a:srgbClr val="666699"/>
              </a:buClr>
              <a:buSzPct val="65000"/>
              <a:buFont typeface="Monotype Sorts" charset="0"/>
              <a:buChar char="F"/>
              <a:defRPr/>
            </a:pPr>
            <a:endParaRPr lang="en-US" dirty="0">
              <a:cs typeface="+mn-cs"/>
            </a:endParaRPr>
          </a:p>
        </p:txBody>
      </p:sp>
      <p:sp>
        <p:nvSpPr>
          <p:cNvPr id="601093" name="AutoShape 5"/>
          <p:cNvSpPr>
            <a:spLocks noChangeArrowheads="1"/>
          </p:cNvSpPr>
          <p:nvPr/>
        </p:nvSpPr>
        <p:spPr bwMode="auto">
          <a:xfrm>
            <a:off x="3444213" y="3291609"/>
            <a:ext cx="4788297" cy="3359856"/>
          </a:xfrm>
          <a:prstGeom prst="can">
            <a:avLst>
              <a:gd name="adj" fmla="val 19310"/>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sy="-100000" kx="-3284103" algn="br" rotWithShape="0">
                    <a:schemeClr val="bg2">
                      <a:alpha val="74998"/>
                    </a:schemeClr>
                  </a:outerShdw>
                </a:effectLst>
              </a14:hiddenEffects>
            </a:ext>
          </a:extLst>
        </p:spPr>
        <p:txBody>
          <a:bodyPr wrap="none" lIns="100794" tIns="50397" rIns="100794" bIns="50397" anchor="b" anchorCtr="1"/>
          <a:lstStyle/>
          <a:p>
            <a:pPr>
              <a:defRPr/>
            </a:pPr>
            <a:endParaRPr lang="en-US" sz="2600">
              <a:latin typeface="Times New Roman" charset="0"/>
              <a:cs typeface="+mn-cs"/>
            </a:endParaRPr>
          </a:p>
          <a:p>
            <a:pPr>
              <a:defRPr/>
            </a:pPr>
            <a:endParaRPr lang="en-US" sz="2600">
              <a:latin typeface="Times New Roman" charset="0"/>
              <a:cs typeface="+mn-cs"/>
            </a:endParaRPr>
          </a:p>
          <a:p>
            <a:pPr>
              <a:defRPr/>
            </a:pPr>
            <a:endParaRPr lang="en-US" sz="2600">
              <a:latin typeface="Times New Roman" charset="0"/>
              <a:cs typeface="+mn-cs"/>
            </a:endParaRPr>
          </a:p>
          <a:p>
            <a:pPr>
              <a:defRPr/>
            </a:pPr>
            <a:endParaRPr lang="en-US" sz="2600">
              <a:latin typeface="Times New Roman" charset="0"/>
              <a:cs typeface="+mn-cs"/>
            </a:endParaRPr>
          </a:p>
        </p:txBody>
      </p:sp>
      <p:pic>
        <p:nvPicPr>
          <p:cNvPr id="35845" name="Picture 6" descr="C:\Documents and Settings\mark\My Documents\My Pictures\profess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16" y="4602302"/>
            <a:ext cx="1454341" cy="159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095" name="Text Box 7"/>
          <p:cNvSpPr txBox="1">
            <a:spLocks noChangeArrowheads="1"/>
          </p:cNvSpPr>
          <p:nvPr/>
        </p:nvSpPr>
        <p:spPr bwMode="auto">
          <a:xfrm>
            <a:off x="267767" y="3291610"/>
            <a:ext cx="3024188" cy="877837"/>
          </a:xfrm>
          <a:prstGeom prst="rect">
            <a:avLst/>
          </a:prstGeom>
          <a:solidFill>
            <a:srgbClr val="000000"/>
          </a:solidFill>
          <a:ln w="88900">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spAutoFit/>
          </a:bodyPr>
          <a:lstStyle/>
          <a:p>
            <a:pPr>
              <a:defRPr/>
            </a:pPr>
            <a:r>
              <a:rPr lang="en-US">
                <a:solidFill>
                  <a:schemeClr val="bg1"/>
                </a:solidFill>
                <a:latin typeface="Comic Sans MS" charset="0"/>
                <a:cs typeface="+mn-cs"/>
              </a:rPr>
              <a:t>Data and Computers interconnected to form a virtual  data repository</a:t>
            </a:r>
          </a:p>
        </p:txBody>
      </p:sp>
      <p:sp>
        <p:nvSpPr>
          <p:cNvPr id="601096" name="Text Box 8"/>
          <p:cNvSpPr txBox="1">
            <a:spLocks noChangeArrowheads="1"/>
          </p:cNvSpPr>
          <p:nvPr/>
        </p:nvSpPr>
        <p:spPr bwMode="auto">
          <a:xfrm>
            <a:off x="3444213" y="3947830"/>
            <a:ext cx="4788297" cy="4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spAutoFit/>
          </a:bodyPr>
          <a:lstStyle/>
          <a:p>
            <a:pPr>
              <a:defRPr/>
            </a:pPr>
            <a:r>
              <a:rPr lang="en-US" sz="2600">
                <a:latin typeface="Times New Roman" charset="0"/>
                <a:cs typeface="+mn-cs"/>
              </a:rPr>
              <a:t>Integrated Data Resources</a:t>
            </a:r>
          </a:p>
        </p:txBody>
      </p:sp>
      <p:pic>
        <p:nvPicPr>
          <p:cNvPr id="35848" name="Picture 9"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573" y="4199820"/>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0"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573" y="4871791"/>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1"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573" y="5459766"/>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2"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573" y="6131737"/>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3"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120" y="5057283"/>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4"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120" y="5645258"/>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5" descr="C:\Documents and Settings\mark\My Documents\My Pictures\Pc07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120" y="6317229"/>
            <a:ext cx="402525" cy="40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4" name="Line 16"/>
          <p:cNvSpPr>
            <a:spLocks noChangeShapeType="1"/>
          </p:cNvSpPr>
          <p:nvPr/>
        </p:nvSpPr>
        <p:spPr bwMode="auto">
          <a:xfrm>
            <a:off x="8400521" y="4367812"/>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05" name="Line 17"/>
          <p:cNvSpPr>
            <a:spLocks noChangeShapeType="1"/>
          </p:cNvSpPr>
          <p:nvPr/>
        </p:nvSpPr>
        <p:spPr bwMode="auto">
          <a:xfrm>
            <a:off x="8400521" y="5039783"/>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06" name="Line 18"/>
          <p:cNvSpPr>
            <a:spLocks noChangeShapeType="1"/>
          </p:cNvSpPr>
          <p:nvPr/>
        </p:nvSpPr>
        <p:spPr bwMode="auto">
          <a:xfrm>
            <a:off x="8400521" y="5627758"/>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07" name="Line 19"/>
          <p:cNvSpPr>
            <a:spLocks noChangeShapeType="1"/>
          </p:cNvSpPr>
          <p:nvPr/>
        </p:nvSpPr>
        <p:spPr bwMode="auto">
          <a:xfrm>
            <a:off x="8400521" y="6299729"/>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08" name="Line 20"/>
          <p:cNvSpPr>
            <a:spLocks noChangeShapeType="1"/>
          </p:cNvSpPr>
          <p:nvPr/>
        </p:nvSpPr>
        <p:spPr bwMode="auto">
          <a:xfrm>
            <a:off x="2520156" y="5225275"/>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09" name="Line 21"/>
          <p:cNvSpPr>
            <a:spLocks noChangeShapeType="1"/>
          </p:cNvSpPr>
          <p:nvPr/>
        </p:nvSpPr>
        <p:spPr bwMode="auto">
          <a:xfrm>
            <a:off x="2520156" y="5813250"/>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10" name="Line 22"/>
          <p:cNvSpPr>
            <a:spLocks noChangeShapeType="1"/>
          </p:cNvSpPr>
          <p:nvPr/>
        </p:nvSpPr>
        <p:spPr bwMode="auto">
          <a:xfrm>
            <a:off x="2520156" y="6485221"/>
            <a:ext cx="672042" cy="0"/>
          </a:xfrm>
          <a:prstGeom prst="line">
            <a:avLst/>
          </a:prstGeom>
          <a:noFill/>
          <a:ln w="5080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lstStyle/>
          <a:p>
            <a:pPr>
              <a:defRPr/>
            </a:pPr>
            <a:endParaRPr lang="en-US">
              <a:cs typeface="+mn-cs"/>
            </a:endParaRPr>
          </a:p>
        </p:txBody>
      </p:sp>
      <p:sp>
        <p:nvSpPr>
          <p:cNvPr id="601113" name="Text Box 25"/>
          <p:cNvSpPr txBox="1">
            <a:spLocks noChangeArrowheads="1"/>
          </p:cNvSpPr>
          <p:nvPr/>
        </p:nvSpPr>
        <p:spPr bwMode="auto">
          <a:xfrm>
            <a:off x="4704292" y="4702048"/>
            <a:ext cx="2016125" cy="182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spAutoFit/>
          </a:bodyPr>
          <a:lstStyle/>
          <a:p>
            <a:pPr>
              <a:defRPr/>
            </a:pPr>
            <a:r>
              <a:rPr lang="en-US">
                <a:cs typeface="+mn-cs"/>
              </a:rPr>
              <a:t>Biomedicine</a:t>
            </a:r>
          </a:p>
          <a:p>
            <a:pPr>
              <a:defRPr/>
            </a:pPr>
            <a:r>
              <a:rPr lang="en-US">
                <a:cs typeface="+mn-cs"/>
              </a:rPr>
              <a:t>Planetary</a:t>
            </a:r>
          </a:p>
          <a:p>
            <a:pPr>
              <a:defRPr/>
            </a:pPr>
            <a:r>
              <a:rPr lang="en-US">
                <a:cs typeface="+mn-cs"/>
              </a:rPr>
              <a:t>Earth Science</a:t>
            </a:r>
          </a:p>
          <a:p>
            <a:pPr>
              <a:defRPr/>
            </a:pPr>
            <a:r>
              <a:rPr lang="en-US">
                <a:cs typeface="+mn-cs"/>
              </a:rPr>
              <a:t>Engineering</a:t>
            </a:r>
          </a:p>
          <a:p>
            <a:pPr>
              <a:defRPr/>
            </a:pPr>
            <a:r>
              <a:rPr lang="en-US">
                <a:cs typeface="+mn-cs"/>
              </a:rPr>
              <a:t>Space Physics</a:t>
            </a:r>
          </a:p>
          <a:p>
            <a:pPr>
              <a:buFontTx/>
              <a:buChar char="•"/>
              <a:defRPr/>
            </a:pPr>
            <a:endParaRPr lang="en-US" sz="1500">
              <a:cs typeface="+mn-cs"/>
            </a:endParaRPr>
          </a:p>
          <a:p>
            <a:pPr>
              <a:buFontTx/>
              <a:buChar char="•"/>
              <a:defRPr/>
            </a:pPr>
            <a:endParaRPr lang="en-US" sz="1500">
              <a:cs typeface="+mn-cs"/>
            </a:endParaRPr>
          </a:p>
        </p:txBody>
      </p:sp>
      <p:sp>
        <p:nvSpPr>
          <p:cNvPr id="601114" name="Rectangle 26"/>
          <p:cNvSpPr>
            <a:spLocks noChangeArrowheads="1"/>
          </p:cNvSpPr>
          <p:nvPr/>
        </p:nvSpPr>
        <p:spPr bwMode="auto">
          <a:xfrm>
            <a:off x="267767" y="2117409"/>
            <a:ext cx="10080625" cy="362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spAutoFit/>
          </a:bodyPr>
          <a:lstStyle/>
          <a:p>
            <a:pPr>
              <a:defRPr/>
            </a:pPr>
            <a:endParaRPr lang="en-US">
              <a:cs typeface="+mn-cs"/>
            </a:endParaRPr>
          </a:p>
        </p:txBody>
      </p:sp>
      <p:pic>
        <p:nvPicPr>
          <p:cNvPr id="35864" name="Picture 28" descr="[Catalog Image of PIA0315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2224" y="4467559"/>
            <a:ext cx="763047" cy="80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65" name="Object 29"/>
          <p:cNvGraphicFramePr>
            <a:graphicFrameLocks noChangeAspect="1"/>
          </p:cNvGraphicFramePr>
          <p:nvPr/>
        </p:nvGraphicFramePr>
        <p:xfrm>
          <a:off x="7056438" y="4451809"/>
          <a:ext cx="894306" cy="992208"/>
        </p:xfrm>
        <a:graphic>
          <a:graphicData uri="http://schemas.openxmlformats.org/presentationml/2006/ole">
            <mc:AlternateContent xmlns:mc="http://schemas.openxmlformats.org/markup-compatibility/2006">
              <mc:Choice xmlns:v="urn:schemas-microsoft-com:vml" Requires="v">
                <p:oleObj spid="_x0000_s56428" name="Bitmap Image" r:id="rId8" imgW="8647619" imgH="8202170" progId="Paint.Picture">
                  <p:embed/>
                </p:oleObj>
              </mc:Choice>
              <mc:Fallback>
                <p:oleObj name="Bitmap Image" r:id="rId8" imgW="8647619" imgH="820217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6438" y="4451809"/>
                        <a:ext cx="894306" cy="99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35866" name="Picture 30" descr="hh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2224" y="5536762"/>
            <a:ext cx="763047" cy="7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67" name="Object 32"/>
          <p:cNvGraphicFramePr>
            <a:graphicFrameLocks noChangeAspect="1"/>
          </p:cNvGraphicFramePr>
          <p:nvPr/>
        </p:nvGraphicFramePr>
        <p:xfrm>
          <a:off x="7056438" y="5536762"/>
          <a:ext cx="894306" cy="862713"/>
        </p:xfrm>
        <a:graphic>
          <a:graphicData uri="http://schemas.openxmlformats.org/presentationml/2006/ole">
            <mc:AlternateContent xmlns:mc="http://schemas.openxmlformats.org/markup-compatibility/2006">
              <mc:Choice xmlns:v="urn:schemas-microsoft-com:vml" Requires="v">
                <p:oleObj spid="_x0000_s56429" name="Bitmap Image" r:id="rId11" imgW="7061200" imgH="5981700" progId="Paint.Picture">
                  <p:embed/>
                </p:oleObj>
              </mc:Choice>
              <mc:Fallback>
                <p:oleObj name="Bitmap Image" r:id="rId11" imgW="7061200" imgH="598170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6438" y="5536762"/>
                        <a:ext cx="894306" cy="86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noChangeArrowheads="1"/>
          </p:cNvSpPr>
          <p:nvPr>
            <p:ph idx="1"/>
          </p:nvPr>
        </p:nvSpPr>
        <p:spPr>
          <a:xfrm>
            <a:off x="756047" y="1464688"/>
            <a:ext cx="8568531" cy="4208569"/>
          </a:xfrm>
        </p:spPr>
        <p:txBody>
          <a:bodyPr/>
          <a:lstStyle/>
          <a:p>
            <a:pPr eaLnBrk="1" hangingPunct="1">
              <a:buFont typeface="Arial"/>
              <a:buChar char="•"/>
            </a:pPr>
            <a:r>
              <a:rPr lang="en-US" sz="2000" dirty="0">
                <a:latin typeface="Arial" charset="0"/>
                <a:ea typeface="ＭＳ Ｐゴシック" charset="0"/>
                <a:cs typeface="Arial" charset="0"/>
              </a:rPr>
              <a:t>Separate the technology and the information architecture</a:t>
            </a:r>
          </a:p>
          <a:p>
            <a:pPr eaLnBrk="1" hangingPunct="1">
              <a:buFont typeface="Arial"/>
              <a:buChar char="•"/>
            </a:pPr>
            <a:r>
              <a:rPr lang="en-US" sz="2000" dirty="0">
                <a:latin typeface="Arial" charset="0"/>
                <a:ea typeface="ＭＳ Ｐゴシック" charset="0"/>
                <a:cs typeface="Arial" charset="0"/>
              </a:rPr>
              <a:t>Encapsulate the messaging layer to support different messaging implementations</a:t>
            </a:r>
          </a:p>
          <a:p>
            <a:pPr eaLnBrk="1" hangingPunct="1">
              <a:buFont typeface="Arial"/>
              <a:buChar char="•"/>
            </a:pPr>
            <a:r>
              <a:rPr lang="en-US" sz="2000" dirty="0">
                <a:latin typeface="Arial" charset="0"/>
                <a:ea typeface="ＭＳ Ｐゴシック" charset="0"/>
                <a:cs typeface="Arial" charset="0"/>
              </a:rPr>
              <a:t>Encapsulate individual data systems to hide uniqueness</a:t>
            </a:r>
          </a:p>
          <a:p>
            <a:pPr eaLnBrk="1" hangingPunct="1">
              <a:buFont typeface="Arial"/>
              <a:buChar char="•"/>
            </a:pPr>
            <a:r>
              <a:rPr lang="en-US" sz="2000" dirty="0">
                <a:latin typeface="Arial" charset="0"/>
                <a:ea typeface="ＭＳ Ｐゴシック" charset="0"/>
                <a:cs typeface="Arial" charset="0"/>
              </a:rPr>
              <a:t>Provide data system location independence </a:t>
            </a:r>
          </a:p>
          <a:p>
            <a:pPr eaLnBrk="1" hangingPunct="1">
              <a:buFont typeface="Arial"/>
              <a:buChar char="•"/>
            </a:pPr>
            <a:r>
              <a:rPr lang="en-US" sz="2000" dirty="0">
                <a:latin typeface="Arial" charset="0"/>
                <a:ea typeface="ＭＳ Ｐゴシック" charset="0"/>
                <a:cs typeface="Arial" charset="0"/>
              </a:rPr>
              <a:t>Require that communication between distributed systems use metadata</a:t>
            </a:r>
          </a:p>
          <a:p>
            <a:pPr eaLnBrk="1" hangingPunct="1">
              <a:buFont typeface="Arial"/>
              <a:buChar char="•"/>
            </a:pPr>
            <a:r>
              <a:rPr lang="en-US" sz="2000" dirty="0">
                <a:latin typeface="Arial" charset="0"/>
                <a:ea typeface="ＭＳ Ｐゴシック" charset="0"/>
                <a:cs typeface="Arial" charset="0"/>
              </a:rPr>
              <a:t>Define a model for describing systems and their resources </a:t>
            </a:r>
          </a:p>
          <a:p>
            <a:pPr eaLnBrk="1" hangingPunct="1">
              <a:buFont typeface="Arial"/>
              <a:buChar char="•"/>
            </a:pPr>
            <a:r>
              <a:rPr lang="en-US" sz="2000" dirty="0">
                <a:latin typeface="Arial" charset="0"/>
                <a:ea typeface="ＭＳ Ｐゴシック" charset="0"/>
                <a:cs typeface="Arial" charset="0"/>
              </a:rPr>
              <a:t>Provide scalability in linking both number of nodes and size of data sets</a:t>
            </a:r>
          </a:p>
          <a:p>
            <a:pPr eaLnBrk="1" hangingPunct="1">
              <a:buFont typeface="Arial"/>
              <a:buChar char="•"/>
            </a:pPr>
            <a:r>
              <a:rPr lang="en-US" sz="2000" dirty="0">
                <a:latin typeface="Arial" charset="0"/>
                <a:ea typeface="ＭＳ Ｐゴシック" charset="0"/>
                <a:cs typeface="Arial" charset="0"/>
              </a:rPr>
              <a:t>Allow systems using different data dictionaries and metadata implementations to be integrated</a:t>
            </a:r>
          </a:p>
          <a:p>
            <a:pPr eaLnBrk="1" hangingPunct="1">
              <a:buFont typeface="Arial"/>
              <a:buChar char="•"/>
            </a:pPr>
            <a:r>
              <a:rPr lang="en-US" sz="2000" dirty="0">
                <a:latin typeface="Arial" charset="0"/>
                <a:ea typeface="ＭＳ Ｐゴシック" charset="0"/>
                <a:cs typeface="Arial" charset="0"/>
              </a:rPr>
              <a:t>Leverage existing software, where possible (e.g., open source, </a:t>
            </a:r>
            <a:r>
              <a:rPr lang="en-US" sz="2000" dirty="0" err="1">
                <a:latin typeface="Arial" charset="0"/>
                <a:ea typeface="ＭＳ Ｐゴシック" charset="0"/>
                <a:cs typeface="Arial" charset="0"/>
              </a:rPr>
              <a:t>etc</a:t>
            </a:r>
            <a:r>
              <a:rPr lang="en-US" sz="2000" dirty="0">
                <a:latin typeface="Arial" charset="0"/>
                <a:ea typeface="ＭＳ Ｐゴシック" charset="0"/>
                <a:cs typeface="Arial" charset="0"/>
              </a:rPr>
              <a:t>)</a:t>
            </a:r>
            <a:endParaRPr lang="en-US" sz="2000" dirty="0">
              <a:latin typeface="Constantia" charset="0"/>
              <a:ea typeface="ＭＳ Ｐゴシック" charset="0"/>
              <a:cs typeface="ＭＳ Ｐゴシック" charset="0"/>
            </a:endParaRPr>
          </a:p>
        </p:txBody>
      </p:sp>
      <p:sp>
        <p:nvSpPr>
          <p:cNvPr id="37890" name="Slide Number Placeholder 3"/>
          <p:cNvSpPr>
            <a:spLocks noGrp="1"/>
          </p:cNvSpPr>
          <p:nvPr>
            <p:ph type="sldNum" sz="quarter" idx="12"/>
          </p:nvPr>
        </p:nvSpPr>
        <p:spPr>
          <a:xfrm>
            <a:off x="504031" y="7006699"/>
            <a:ext cx="2352146" cy="4024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algn="l" eaLnBrk="1" hangingPunct="1"/>
            <a:r>
              <a:rPr lang="en-US" sz="1300">
                <a:solidFill>
                  <a:srgbClr val="045C75"/>
                </a:solidFill>
                <a:latin typeface="Constantia" charset="0"/>
              </a:rPr>
              <a:t>DJC-</a:t>
            </a:r>
            <a:fld id="{A63DCFDC-9BC9-BC48-B8AB-143E798EB099}" type="slidenum">
              <a:rPr lang="en-US" sz="1300">
                <a:solidFill>
                  <a:srgbClr val="045C75"/>
                </a:solidFill>
                <a:latin typeface="Constantia" charset="0"/>
              </a:rPr>
              <a:pPr algn="l" eaLnBrk="1" hangingPunct="1"/>
              <a:t>19</a:t>
            </a:fld>
            <a:endParaRPr lang="en-US" sz="1300">
              <a:solidFill>
                <a:srgbClr val="045C75"/>
              </a:solidFill>
              <a:latin typeface="Constantia" charset="0"/>
            </a:endParaRPr>
          </a:p>
        </p:txBody>
      </p:sp>
      <p:sp>
        <p:nvSpPr>
          <p:cNvPr id="37891" name="Text Box 5"/>
          <p:cNvSpPr txBox="1">
            <a:spLocks noChangeArrowheads="1"/>
          </p:cNvSpPr>
          <p:nvPr/>
        </p:nvSpPr>
        <p:spPr bwMode="auto">
          <a:xfrm>
            <a:off x="924058" y="5932245"/>
            <a:ext cx="773548" cy="3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a:p>
        </p:txBody>
      </p:sp>
      <p:sp>
        <p:nvSpPr>
          <p:cNvPr id="37892" name="Text Box 6"/>
          <p:cNvSpPr txBox="1">
            <a:spLocks noChangeArrowheads="1"/>
          </p:cNvSpPr>
          <p:nvPr/>
        </p:nvSpPr>
        <p:spPr bwMode="auto">
          <a:xfrm>
            <a:off x="1382452" y="6370637"/>
            <a:ext cx="8731292" cy="66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cs typeface="Arial" charset="0"/>
              </a:rPr>
              <a:t>* Crichton, D, Hughes, J. S, </a:t>
            </a:r>
            <a:r>
              <a:rPr lang="en-US" sz="1300" dirty="0" err="1">
                <a:cs typeface="Arial" charset="0"/>
              </a:rPr>
              <a:t>Hyon</a:t>
            </a:r>
            <a:r>
              <a:rPr lang="en-US" sz="1300" dirty="0">
                <a:cs typeface="Arial" charset="0"/>
              </a:rPr>
              <a:t>, J, Kelly, S.  </a:t>
            </a:r>
            <a:r>
              <a:rPr lang="ja-JP" altLang="en-US" sz="1300" dirty="0">
                <a:cs typeface="Arial" charset="0"/>
              </a:rPr>
              <a:t>“</a:t>
            </a:r>
            <a:r>
              <a:rPr lang="en-US" altLang="ja-JP" sz="1300" dirty="0">
                <a:cs typeface="Arial" charset="0"/>
              </a:rPr>
              <a:t>Science Search and Retrieval using XML</a:t>
            </a:r>
            <a:r>
              <a:rPr lang="ja-JP" altLang="en-US" sz="1300" dirty="0">
                <a:cs typeface="Arial" charset="0"/>
              </a:rPr>
              <a:t>”</a:t>
            </a:r>
            <a:r>
              <a:rPr lang="en-US" altLang="ja-JP" sz="1300" dirty="0">
                <a:cs typeface="Arial" charset="0"/>
              </a:rPr>
              <a:t>,</a:t>
            </a:r>
          </a:p>
          <a:p>
            <a:pPr eaLnBrk="1" hangingPunct="1"/>
            <a:r>
              <a:rPr lang="en-US" sz="1300" dirty="0">
                <a:cs typeface="Arial" charset="0"/>
              </a:rPr>
              <a:t>Proceedings of the </a:t>
            </a:r>
            <a:r>
              <a:rPr lang="en-US" sz="1300" i="1" dirty="0">
                <a:cs typeface="Arial" charset="0"/>
              </a:rPr>
              <a:t>2</a:t>
            </a:r>
            <a:r>
              <a:rPr lang="en-US" sz="1300" i="1" baseline="30000" dirty="0">
                <a:cs typeface="Arial" charset="0"/>
              </a:rPr>
              <a:t>nd</a:t>
            </a:r>
            <a:r>
              <a:rPr lang="en-US" sz="1300" i="1" dirty="0">
                <a:cs typeface="Arial" charset="0"/>
              </a:rPr>
              <a:t> National Conference on Scientific and Technical Data</a:t>
            </a:r>
            <a:r>
              <a:rPr lang="en-US" sz="1300" dirty="0">
                <a:cs typeface="Arial" charset="0"/>
              </a:rPr>
              <a:t>, National Academy of Science, Washington DC, 2000.</a:t>
            </a:r>
            <a:endParaRPr lang="en-US" sz="1500" dirty="0">
              <a:cs typeface="Arial" charset="0"/>
            </a:endParaRPr>
          </a:p>
        </p:txBody>
      </p:sp>
      <p:sp>
        <p:nvSpPr>
          <p:cNvPr id="37893" name="Title 1"/>
          <p:cNvSpPr>
            <a:spLocks noGrp="1"/>
          </p:cNvSpPr>
          <p:nvPr>
            <p:ph type="title"/>
          </p:nvPr>
        </p:nvSpPr>
        <p:spPr>
          <a:xfrm>
            <a:off x="315912" y="18878"/>
            <a:ext cx="8278813" cy="682625"/>
          </a:xfrm>
        </p:spPr>
        <p:txBody>
          <a:bodyPr/>
          <a:lstStyle/>
          <a:p>
            <a:r>
              <a:rPr lang="en-US" sz="3600" dirty="0">
                <a:latin typeface="Arial" charset="0"/>
                <a:ea typeface="ＭＳ Ｐゴシック" charset="0"/>
                <a:cs typeface="ＭＳ Ｐゴシック" charset="0"/>
              </a:rPr>
              <a:t>OODT Architectural </a:t>
            </a:r>
            <a:r>
              <a:rPr lang="en-US" sz="3600" dirty="0" smtClean="0">
                <a:latin typeface="Arial" charset="0"/>
                <a:ea typeface="ＭＳ Ｐゴシック" charset="0"/>
                <a:cs typeface="ＭＳ Ｐゴシック" charset="0"/>
              </a:rPr>
              <a:t>Principles*</a:t>
            </a:r>
            <a:endParaRPr lang="en-US" sz="36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079500" y="893763"/>
            <a:ext cx="8280400" cy="625475"/>
          </a:xfrm>
        </p:spPr>
        <p:txBody>
          <a:bodyPr tIns="38808"/>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mtClean="0"/>
              <a:t>Agenda</a:t>
            </a:r>
          </a:p>
        </p:txBody>
      </p:sp>
      <p:sp>
        <p:nvSpPr>
          <p:cNvPr id="5122" name="Rectangle 2"/>
          <p:cNvSpPr>
            <a:spLocks noGrp="1" noChangeArrowheads="1"/>
          </p:cNvSpPr>
          <p:nvPr>
            <p:ph type="body" idx="1"/>
          </p:nvPr>
        </p:nvSpPr>
        <p:spPr>
          <a:xfrm>
            <a:off x="1079500" y="1728788"/>
            <a:ext cx="8280400" cy="4302125"/>
          </a:xfrm>
        </p:spPr>
        <p:txBody>
          <a:bodyPr/>
          <a:lstStyle/>
          <a:p>
            <a:pPr marL="431800" indent="-323850" eaLnBrk="1">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dirty="0" smtClean="0"/>
              <a:t>Introduction of Space Data Challenges</a:t>
            </a:r>
          </a:p>
          <a:p>
            <a:pPr marL="431800" indent="-323850" eaLnBrk="1">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dirty="0" smtClean="0"/>
              <a:t>Movement Towards Big Data </a:t>
            </a:r>
          </a:p>
          <a:p>
            <a:pPr marL="431800" indent="-323850" eaLnBrk="1">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dirty="0" smtClean="0"/>
              <a:t>History of OODT</a:t>
            </a:r>
          </a:p>
          <a:p>
            <a:pPr marL="431800" indent="-323850" eaLnBrk="1">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dirty="0" smtClean="0"/>
              <a:t>Application of OODT</a:t>
            </a:r>
          </a:p>
          <a:p>
            <a:pPr marL="431800" indent="-323850" eaLnBrk="1">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dirty="0" smtClean="0"/>
              <a:t>Beyond Science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p:cNvSpPr>
            <a:spLocks noGrp="1"/>
          </p:cNvSpPr>
          <p:nvPr>
            <p:ph type="title"/>
          </p:nvPr>
        </p:nvSpPr>
        <p:spPr>
          <a:xfrm>
            <a:off x="468312" y="122237"/>
            <a:ext cx="8278813" cy="682625"/>
          </a:xfrm>
        </p:spPr>
        <p:txBody>
          <a:bodyPr/>
          <a:lstStyle/>
          <a:p>
            <a:r>
              <a:rPr lang="en-US" sz="3600" dirty="0">
                <a:latin typeface="Arial" charset="0"/>
                <a:ea typeface="ＭＳ Ｐゴシック" charset="0"/>
                <a:cs typeface="ＭＳ Ｐゴシック" charset="0"/>
              </a:rPr>
              <a:t>OODT Implementation</a:t>
            </a:r>
          </a:p>
        </p:txBody>
      </p:sp>
      <p:sp>
        <p:nvSpPr>
          <p:cNvPr id="39938" name="Content Placeholder 5"/>
          <p:cNvSpPr>
            <a:spLocks noGrp="1"/>
          </p:cNvSpPr>
          <p:nvPr>
            <p:ph idx="1"/>
          </p:nvPr>
        </p:nvSpPr>
        <p:spPr>
          <a:xfrm>
            <a:off x="504031" y="1417637"/>
            <a:ext cx="9296576" cy="5289825"/>
          </a:xfrm>
        </p:spPr>
        <p:txBody>
          <a:bodyPr/>
          <a:lstStyle/>
          <a:p>
            <a:pPr marL="457200" indent="-457200">
              <a:buFont typeface="Arial"/>
              <a:buChar char="•"/>
            </a:pPr>
            <a:r>
              <a:rPr lang="en-US" sz="2400" dirty="0">
                <a:latin typeface="Arial" charset="0"/>
                <a:ea typeface="ＭＳ Ｐゴシック" charset="0"/>
                <a:cs typeface="ＭＳ Ｐゴシック" charset="0"/>
              </a:rPr>
              <a:t>Implemented as Java-based software server </a:t>
            </a:r>
            <a:r>
              <a:rPr lang="en-US" sz="2400" dirty="0" smtClean="0">
                <a:latin typeface="Arial" charset="0"/>
                <a:ea typeface="ＭＳ Ｐゴシック" charset="0"/>
                <a:cs typeface="ＭＳ Ｐゴシック" charset="0"/>
              </a:rPr>
              <a:t>components</a:t>
            </a:r>
          </a:p>
          <a:p>
            <a:pPr marL="457200" indent="-457200">
              <a:buFont typeface="Arial"/>
              <a:buChar char="•"/>
            </a:pPr>
            <a:r>
              <a:rPr lang="en-US" sz="2400" dirty="0" smtClean="0">
                <a:latin typeface="Arial" charset="0"/>
                <a:ea typeface="ＭＳ Ｐゴシック" charset="0"/>
                <a:cs typeface="ＭＳ Ｐゴシック" charset="0"/>
              </a:rPr>
              <a:t>Provided </a:t>
            </a:r>
            <a:r>
              <a:rPr lang="en-US" sz="2400" dirty="0">
                <a:latin typeface="Arial" charset="0"/>
                <a:ea typeface="ＭＳ Ｐゴシック" charset="0"/>
                <a:cs typeface="ＭＳ Ｐゴシック" charset="0"/>
              </a:rPr>
              <a:t>messaging as a </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plug-in</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component that can be replaced independent of the other core components.  Messaging components include:</a:t>
            </a:r>
          </a:p>
          <a:p>
            <a:pPr marL="914400" lvl="1" indent="-457200">
              <a:buFont typeface="Arial"/>
              <a:buChar char="•"/>
            </a:pPr>
            <a:r>
              <a:rPr lang="en-US" sz="2000" dirty="0">
                <a:latin typeface="Arial" charset="0"/>
                <a:ea typeface="ＭＳ Ｐゴシック" charset="0"/>
              </a:rPr>
              <a:t>CORBA, Java RMI, REST, </a:t>
            </a:r>
            <a:r>
              <a:rPr lang="en-US" sz="2000" dirty="0" err="1" smtClean="0">
                <a:latin typeface="Arial" charset="0"/>
                <a:ea typeface="ＭＳ Ｐゴシック" charset="0"/>
              </a:rPr>
              <a:t>etc</a:t>
            </a:r>
            <a:endParaRPr lang="en-US" sz="2400" dirty="0">
              <a:latin typeface="Arial" charset="0"/>
              <a:ea typeface="ＭＳ Ｐゴシック" charset="0"/>
              <a:cs typeface="ＭＳ Ｐゴシック" charset="0"/>
            </a:endParaRPr>
          </a:p>
          <a:p>
            <a:pPr marL="457200" indent="-457200">
              <a:buFont typeface="Arial"/>
              <a:buChar char="•"/>
            </a:pPr>
            <a:r>
              <a:rPr lang="en-US" sz="2400" dirty="0">
                <a:latin typeface="Arial" charset="0"/>
                <a:ea typeface="ＭＳ Ｐゴシック" charset="0"/>
                <a:cs typeface="ＭＳ Ｐゴシック" charset="0"/>
              </a:rPr>
              <a:t>Provided client APIs in Java, C++, HTTP, Python, IDL </a:t>
            </a:r>
          </a:p>
          <a:p>
            <a:pPr marL="457200" indent="-457200">
              <a:buFont typeface="Arial"/>
              <a:buChar char="•"/>
            </a:pPr>
            <a:r>
              <a:rPr lang="en-US" sz="2400" dirty="0" smtClean="0">
                <a:latin typeface="Arial" charset="0"/>
                <a:ea typeface="ＭＳ Ｐゴシック" charset="0"/>
                <a:cs typeface="ＭＳ Ｐゴシック" charset="0"/>
              </a:rPr>
              <a:t>Installation </a:t>
            </a:r>
            <a:r>
              <a:rPr lang="en-US" sz="2400" dirty="0">
                <a:latin typeface="Arial" charset="0"/>
                <a:ea typeface="ＭＳ Ｐゴシック" charset="0"/>
                <a:cs typeface="ＭＳ Ｐゴシック" charset="0"/>
              </a:rPr>
              <a:t>on a variety of platforms (Windows, Unix, Mac OS X, </a:t>
            </a:r>
            <a:r>
              <a:rPr lang="en-US" sz="2400" dirty="0" err="1">
                <a:latin typeface="Arial" charset="0"/>
                <a:ea typeface="ＭＳ Ｐゴシック" charset="0"/>
                <a:cs typeface="ＭＳ Ｐゴシック" charset="0"/>
              </a:rPr>
              <a:t>etc</a:t>
            </a:r>
            <a:r>
              <a:rPr lang="en-US" sz="2400" dirty="0" smtClean="0">
                <a:latin typeface="Arial" charset="0"/>
                <a:ea typeface="ＭＳ Ｐゴシック" charset="0"/>
                <a:cs typeface="ＭＳ Ｐゴシック" charset="0"/>
              </a:rPr>
              <a:t>)</a:t>
            </a:r>
            <a:endParaRPr lang="en-US" sz="2400" dirty="0">
              <a:latin typeface="Arial" charset="0"/>
              <a:ea typeface="ＭＳ Ｐゴシック" charset="0"/>
              <a:cs typeface="ＭＳ Ｐゴシック" charset="0"/>
            </a:endParaRPr>
          </a:p>
          <a:p>
            <a:pPr marL="457200" indent="-457200">
              <a:buFont typeface="Arial"/>
              <a:buChar char="•"/>
            </a:pPr>
            <a:r>
              <a:rPr lang="en-US" sz="2400" dirty="0">
                <a:latin typeface="Arial" charset="0"/>
                <a:ea typeface="ＭＳ Ｐゴシック" charset="0"/>
                <a:cs typeface="ＭＳ Ｐゴシック" charset="0"/>
              </a:rPr>
              <a:t>Used several international data architecture standards</a:t>
            </a:r>
          </a:p>
          <a:p>
            <a:pPr>
              <a:buFont typeface="Arial"/>
              <a:buChar char="•"/>
            </a:pPr>
            <a:endParaRPr lang="en-US" sz="1600" dirty="0">
              <a:latin typeface="Arial" charset="0"/>
              <a:ea typeface="ＭＳ Ｐゴシック" charset="0"/>
              <a:cs typeface="ＭＳ Ｐゴシック" charset="0"/>
            </a:endParaRPr>
          </a:p>
        </p:txBody>
      </p:sp>
      <p:sp>
        <p:nvSpPr>
          <p:cNvPr id="399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A5B0BEF-DD84-7345-BA8D-BC83FE715559}" type="slidenum">
              <a:rPr lang="en-US" sz="1100"/>
              <a:pPr eaLnBrk="1" hangingPunct="1"/>
              <a:t>20</a:t>
            </a:fld>
            <a:endParaRPr lang="en-US" sz="110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15912" y="-17499"/>
            <a:ext cx="8809155" cy="1114703"/>
          </a:xfrm>
        </p:spPr>
        <p:txBody>
          <a:bodyPr/>
          <a:lstStyle/>
          <a:p>
            <a:r>
              <a:rPr lang="en-US" sz="3600" dirty="0">
                <a:latin typeface="Arial" charset="0"/>
                <a:ea typeface="ＭＳ Ｐゴシック" charset="0"/>
                <a:cs typeface="ＭＳ Ｐゴシック" charset="0"/>
              </a:rPr>
              <a:t>Supporting the Science Data Lifecycle</a:t>
            </a:r>
          </a:p>
        </p:txBody>
      </p:sp>
      <p:sp>
        <p:nvSpPr>
          <p:cNvPr id="40962" name="Content Placeholder 2"/>
          <p:cNvSpPr>
            <a:spLocks noGrp="1"/>
          </p:cNvSpPr>
          <p:nvPr>
            <p:ph idx="1"/>
          </p:nvPr>
        </p:nvSpPr>
        <p:spPr>
          <a:xfrm>
            <a:off x="504032" y="1722437"/>
            <a:ext cx="9104064" cy="5118019"/>
          </a:xfrm>
        </p:spPr>
        <p:txBody>
          <a:bodyPr/>
          <a:lstStyle/>
          <a:p>
            <a:pPr>
              <a:buFont typeface="Arial"/>
              <a:buChar char="•"/>
            </a:pPr>
            <a:r>
              <a:rPr lang="en-US" sz="2000" i="1" u="sng" dirty="0">
                <a:latin typeface="Arial" charset="0"/>
                <a:ea typeface="ＭＳ Ｐゴシック" charset="0"/>
                <a:cs typeface="ＭＳ Ｐゴシック" charset="0"/>
              </a:rPr>
              <a:t>Ingestion of data</a:t>
            </a:r>
            <a:r>
              <a:rPr lang="en-US" sz="2000" dirty="0">
                <a:latin typeface="Arial" charset="0"/>
                <a:ea typeface="ＭＳ Ｐゴシック" charset="0"/>
                <a:cs typeface="ＭＳ Ｐゴシック" charset="0"/>
              </a:rPr>
              <a:t>: Steps for transformation and </a:t>
            </a:r>
            <a:r>
              <a:rPr lang="en-US" sz="2000" dirty="0" smtClean="0">
                <a:latin typeface="Arial" charset="0"/>
                <a:ea typeface="ＭＳ Ｐゴシック" charset="0"/>
                <a:cs typeface="ＭＳ Ｐゴシック" charset="0"/>
              </a:rPr>
              <a:t>validation</a:t>
            </a:r>
            <a:endParaRPr lang="en-US" sz="2000" dirty="0">
              <a:latin typeface="Arial" charset="0"/>
              <a:ea typeface="ＭＳ Ｐゴシック" charset="0"/>
              <a:cs typeface="ＭＳ Ｐゴシック" charset="0"/>
            </a:endParaRPr>
          </a:p>
          <a:p>
            <a:pPr>
              <a:buFont typeface="Arial"/>
              <a:buChar char="•"/>
            </a:pPr>
            <a:r>
              <a:rPr lang="en-US" sz="2000" i="1" u="sng" dirty="0">
                <a:latin typeface="Arial" charset="0"/>
                <a:ea typeface="ＭＳ Ｐゴシック" charset="0"/>
                <a:cs typeface="ＭＳ Ｐゴシック" charset="0"/>
              </a:rPr>
              <a:t>Cataloging of Structured and Unstructured Data</a:t>
            </a:r>
            <a:r>
              <a:rPr lang="en-US" sz="2000" dirty="0">
                <a:latin typeface="Arial" charset="0"/>
                <a:ea typeface="ＭＳ Ｐゴシック" charset="0"/>
                <a:cs typeface="ＭＳ Ｐゴシック" charset="0"/>
              </a:rPr>
              <a:t>: Separation of the description (catalog) of data from the physical data </a:t>
            </a:r>
            <a:r>
              <a:rPr lang="en-US" sz="2000" dirty="0" smtClean="0">
                <a:latin typeface="Arial" charset="0"/>
                <a:ea typeface="ＭＳ Ｐゴシック" charset="0"/>
                <a:cs typeface="ＭＳ Ｐゴシック" charset="0"/>
              </a:rPr>
              <a:t>storage</a:t>
            </a:r>
            <a:endParaRPr lang="en-US" sz="2000" dirty="0">
              <a:latin typeface="Arial" charset="0"/>
              <a:ea typeface="ＭＳ Ｐゴシック" charset="0"/>
            </a:endParaRPr>
          </a:p>
          <a:p>
            <a:pPr>
              <a:buFont typeface="Arial"/>
              <a:buChar char="•"/>
            </a:pPr>
            <a:r>
              <a:rPr lang="en-US" sz="2000" i="1" u="sng" dirty="0">
                <a:latin typeface="Arial" charset="0"/>
                <a:ea typeface="ＭＳ Ｐゴシック" charset="0"/>
                <a:cs typeface="ＭＳ Ｐゴシック" charset="0"/>
              </a:rPr>
              <a:t>Data Processing</a:t>
            </a:r>
            <a:r>
              <a:rPr lang="en-US" sz="2000" dirty="0">
                <a:latin typeface="Arial" charset="0"/>
                <a:ea typeface="ＭＳ Ｐゴシック" charset="0"/>
                <a:cs typeface="ＭＳ Ｐゴシック" charset="0"/>
              </a:rPr>
              <a:t>: Workflows for executing scalable </a:t>
            </a:r>
            <a:r>
              <a:rPr lang="en-US" sz="2000" dirty="0" smtClean="0">
                <a:latin typeface="Arial" charset="0"/>
                <a:ea typeface="ＭＳ Ｐゴシック" charset="0"/>
                <a:cs typeface="ＭＳ Ｐゴシック" charset="0"/>
              </a:rPr>
              <a:t>jobs</a:t>
            </a:r>
            <a:endParaRPr lang="en-US" sz="2000" dirty="0">
              <a:latin typeface="Arial" charset="0"/>
              <a:ea typeface="ＭＳ Ｐゴシック" charset="0"/>
              <a:cs typeface="ＭＳ Ｐゴシック" charset="0"/>
            </a:endParaRPr>
          </a:p>
          <a:p>
            <a:pPr>
              <a:buFont typeface="Arial"/>
              <a:buChar char="•"/>
            </a:pPr>
            <a:r>
              <a:rPr lang="en-US" sz="2000" i="1" u="sng" dirty="0">
                <a:latin typeface="Arial" charset="0"/>
                <a:ea typeface="ＭＳ Ｐゴシック" charset="0"/>
                <a:cs typeface="ＭＳ Ｐゴシック" charset="0"/>
              </a:rPr>
              <a:t>Data Management</a:t>
            </a:r>
            <a:r>
              <a:rPr lang="en-US" sz="2000" dirty="0">
                <a:latin typeface="Arial" charset="0"/>
                <a:ea typeface="ＭＳ Ｐゴシック" charset="0"/>
                <a:cs typeface="ＭＳ Ｐゴシック" charset="0"/>
              </a:rPr>
              <a:t>: Construction and management of metadata catalogs and data (often distributed</a:t>
            </a:r>
            <a:r>
              <a:rPr lang="en-US" sz="2000" dirty="0" smtClean="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a:p>
            <a:pPr>
              <a:buFont typeface="Arial"/>
              <a:buChar char="•"/>
            </a:pPr>
            <a:r>
              <a:rPr lang="en-US" sz="2000" i="1" u="sng" dirty="0">
                <a:latin typeface="Arial" charset="0"/>
                <a:ea typeface="ＭＳ Ｐゴシック" charset="0"/>
                <a:cs typeface="ＭＳ Ｐゴシック" charset="0"/>
              </a:rPr>
              <a:t>Data Discovery</a:t>
            </a:r>
            <a:r>
              <a:rPr lang="en-US" sz="2000" dirty="0">
                <a:latin typeface="Arial" charset="0"/>
                <a:ea typeface="ＭＳ Ｐゴシック" charset="0"/>
                <a:cs typeface="ＭＳ Ｐゴシック" charset="0"/>
              </a:rPr>
              <a:t>: Discovery of data for scientific </a:t>
            </a:r>
            <a:r>
              <a:rPr lang="en-US" sz="2000" dirty="0" smtClean="0">
                <a:latin typeface="Arial" charset="0"/>
                <a:ea typeface="ＭＳ Ｐゴシック" charset="0"/>
                <a:cs typeface="ＭＳ Ｐゴシック" charset="0"/>
              </a:rPr>
              <a:t>research</a:t>
            </a:r>
            <a:endParaRPr lang="en-US" sz="2000" dirty="0">
              <a:latin typeface="Arial" charset="0"/>
              <a:ea typeface="ＭＳ Ｐゴシック" charset="0"/>
              <a:cs typeface="ＭＳ Ｐゴシック" charset="0"/>
            </a:endParaRPr>
          </a:p>
          <a:p>
            <a:pPr>
              <a:buFont typeface="Arial"/>
              <a:buChar char="•"/>
            </a:pPr>
            <a:r>
              <a:rPr lang="en-US" sz="2000" i="1" u="sng" dirty="0">
                <a:latin typeface="Arial" charset="0"/>
                <a:ea typeface="ＭＳ Ｐゴシック" charset="0"/>
                <a:cs typeface="ＭＳ Ｐゴシック" charset="0"/>
              </a:rPr>
              <a:t>Data Access</a:t>
            </a:r>
            <a:r>
              <a:rPr lang="en-US" sz="2000" dirty="0">
                <a:latin typeface="Arial" charset="0"/>
                <a:ea typeface="ＭＳ Ｐゴシック" charset="0"/>
                <a:cs typeface="ＭＳ Ｐゴシック" charset="0"/>
              </a:rPr>
              <a:t>: Access to the scientific </a:t>
            </a:r>
            <a:r>
              <a:rPr lang="en-US" sz="2000" dirty="0" smtClean="0">
                <a:latin typeface="Arial" charset="0"/>
                <a:ea typeface="ＭＳ Ｐゴシック" charset="0"/>
                <a:cs typeface="ＭＳ Ｐゴシック" charset="0"/>
              </a:rPr>
              <a:t>data</a:t>
            </a:r>
            <a:endParaRPr lang="en-US" sz="2000" dirty="0">
              <a:latin typeface="Arial" charset="0"/>
              <a:ea typeface="ＭＳ Ｐゴシック" charset="0"/>
              <a:cs typeface="ＭＳ Ｐゴシック" charset="0"/>
            </a:endParaRPr>
          </a:p>
          <a:p>
            <a:pPr>
              <a:buFont typeface="Arial"/>
              <a:buChar char="•"/>
            </a:pPr>
            <a:r>
              <a:rPr lang="en-US" sz="2000" i="1" u="sng" dirty="0">
                <a:latin typeface="Arial" charset="0"/>
                <a:ea typeface="ＭＳ Ｐゴシック" charset="0"/>
                <a:cs typeface="ＭＳ Ｐゴシック" charset="0"/>
              </a:rPr>
              <a:t>Data Distribution, Computation and Transformation</a:t>
            </a:r>
            <a:r>
              <a:rPr lang="en-US" sz="2000" dirty="0">
                <a:latin typeface="Arial" charset="0"/>
                <a:ea typeface="ＭＳ Ｐゴシック" charset="0"/>
                <a:cs typeface="ＭＳ Ｐゴシック" charset="0"/>
              </a:rPr>
              <a:t>: Support for analysis and services (e.g., </a:t>
            </a:r>
            <a:r>
              <a:rPr lang="en-US" sz="2000" dirty="0" err="1">
                <a:latin typeface="Arial" charset="0"/>
                <a:ea typeface="ＭＳ Ｐゴシック" charset="0"/>
                <a:cs typeface="ＭＳ Ｐゴシック" charset="0"/>
              </a:rPr>
              <a:t>subsetting</a:t>
            </a:r>
            <a:r>
              <a:rPr lang="en-US" sz="2000" dirty="0">
                <a:latin typeface="Arial" charset="0"/>
                <a:ea typeface="ＭＳ Ｐゴシック" charset="0"/>
                <a:cs typeface="ＭＳ Ｐゴシック" charset="0"/>
              </a:rPr>
              <a:t>) on the data </a:t>
            </a:r>
          </a:p>
          <a:p>
            <a:pPr>
              <a:buFont typeface="Arial"/>
              <a:buChar char="•"/>
            </a:pPr>
            <a:endParaRPr lang="en-US" sz="2000" dirty="0">
              <a:latin typeface="Arial" charset="0"/>
              <a:ea typeface="ＭＳ Ｐゴシック" charset="0"/>
              <a:cs typeface="ＭＳ Ｐゴシック" charset="0"/>
            </a:endParaRPr>
          </a:p>
          <a:p>
            <a:pPr marL="457200" indent="-457200">
              <a:buFont typeface="Arial"/>
              <a:buChar char="•"/>
            </a:pPr>
            <a:endParaRPr lang="en-US" dirty="0">
              <a:latin typeface="Arial" charset="0"/>
              <a:ea typeface="ＭＳ Ｐゴシック" charset="0"/>
              <a:cs typeface="ＭＳ Ｐゴシック" charset="0"/>
            </a:endParaRPr>
          </a:p>
          <a:p>
            <a:pPr marL="914400" lvl="1" indent="-457200">
              <a:buFont typeface="Arial"/>
              <a:buChar char="•"/>
            </a:pPr>
            <a:endParaRPr lang="en-US" dirty="0">
              <a:latin typeface="Arial" charset="0"/>
              <a:ea typeface="ＭＳ Ｐゴシック" charset="0"/>
            </a:endParaRPr>
          </a:p>
          <a:p>
            <a:pPr marL="914400" lvl="1" indent="-457200">
              <a:buFont typeface="Arial"/>
              <a:buChar char="•"/>
            </a:pPr>
            <a:endParaRPr lang="en-US" dirty="0">
              <a:latin typeface="Arial" charset="0"/>
              <a:ea typeface="ＭＳ Ｐゴシック" charset="0"/>
            </a:endParaRPr>
          </a:p>
          <a:p>
            <a:pPr lvl="1"/>
            <a:endParaRPr lang="en-US" dirty="0">
              <a:latin typeface="Arial" charset="0"/>
              <a:ea typeface="ＭＳ Ｐゴシック" charset="0"/>
            </a:endParaRPr>
          </a:p>
          <a:p>
            <a:endParaRPr lang="en-US" dirty="0">
              <a:latin typeface="Arial" charset="0"/>
              <a:ea typeface="ＭＳ Ｐゴシック" charset="0"/>
              <a:cs typeface="ＭＳ Ｐゴシック" charset="0"/>
            </a:endParaRPr>
          </a:p>
        </p:txBody>
      </p:sp>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55331C2C-CAB1-6641-8A5F-E191E7483EF7}" type="slidenum">
              <a:rPr lang="en-US" sz="1100"/>
              <a:pPr eaLnBrk="1" hangingPunct="1"/>
              <a:t>21</a:t>
            </a:fld>
            <a:endParaRPr lang="en-US" sz="110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63512" y="277812"/>
            <a:ext cx="8278813" cy="682625"/>
          </a:xfrm>
        </p:spPr>
        <p:txBody>
          <a:bodyPr/>
          <a:lstStyle/>
          <a:p>
            <a:r>
              <a:rPr lang="en-US" sz="3600" dirty="0">
                <a:latin typeface="Arial" charset="0"/>
                <a:ea typeface="ＭＳ Ｐゴシック" charset="0"/>
                <a:cs typeface="ＭＳ Ｐゴシック" charset="0"/>
              </a:rPr>
              <a:t>OODT Science/Mission/Project Specialization</a:t>
            </a:r>
          </a:p>
        </p:txBody>
      </p:sp>
      <p:sp>
        <p:nvSpPr>
          <p:cNvPr id="4403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D15220FE-29A8-B14F-9A3F-8033B46F941F}" type="slidenum">
              <a:rPr lang="en-US" sz="1100"/>
              <a:pPr eaLnBrk="1" hangingPunct="1"/>
              <a:t>22</a:t>
            </a:fld>
            <a:endParaRPr lang="en-US" sz="1100"/>
          </a:p>
        </p:txBody>
      </p:sp>
      <p:sp>
        <p:nvSpPr>
          <p:cNvPr id="44035" name="Line 6"/>
          <p:cNvSpPr>
            <a:spLocks noChangeShapeType="1"/>
          </p:cNvSpPr>
          <p:nvPr/>
        </p:nvSpPr>
        <p:spPr bwMode="auto">
          <a:xfrm flipV="1">
            <a:off x="672042" y="2015914"/>
            <a:ext cx="0" cy="4619801"/>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sp>
        <p:nvSpPr>
          <p:cNvPr id="44036" name="Text Box 7"/>
          <p:cNvSpPr txBox="1">
            <a:spLocks noChangeArrowheads="1"/>
          </p:cNvSpPr>
          <p:nvPr/>
        </p:nvSpPr>
        <p:spPr bwMode="auto">
          <a:xfrm rot="-5400000">
            <a:off x="-185350" y="5473955"/>
            <a:ext cx="1244006" cy="3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Common</a:t>
            </a:r>
          </a:p>
        </p:txBody>
      </p:sp>
      <p:sp>
        <p:nvSpPr>
          <p:cNvPr id="44037" name="Text Box 8"/>
          <p:cNvSpPr txBox="1">
            <a:spLocks noChangeArrowheads="1"/>
          </p:cNvSpPr>
          <p:nvPr/>
        </p:nvSpPr>
        <p:spPr bwMode="auto">
          <a:xfrm rot="-5400000">
            <a:off x="-114154" y="2632077"/>
            <a:ext cx="1101614" cy="3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Specific</a:t>
            </a:r>
          </a:p>
        </p:txBody>
      </p:sp>
      <p:sp>
        <p:nvSpPr>
          <p:cNvPr id="44038" name="Text Box 9"/>
          <p:cNvSpPr txBox="1">
            <a:spLocks noChangeArrowheads="1"/>
          </p:cNvSpPr>
          <p:nvPr/>
        </p:nvSpPr>
        <p:spPr bwMode="auto">
          <a:xfrm>
            <a:off x="160377" y="1343942"/>
            <a:ext cx="1016329" cy="6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Unique</a:t>
            </a:r>
          </a:p>
          <a:p>
            <a:pPr algn="ctr"/>
            <a:r>
              <a:rPr lang="en-US" sz="2000"/>
              <a:t>Rqmts.</a:t>
            </a:r>
          </a:p>
        </p:txBody>
      </p:sp>
      <p:sp>
        <p:nvSpPr>
          <p:cNvPr id="44039" name="Text Box 10"/>
          <p:cNvSpPr txBox="1">
            <a:spLocks noChangeArrowheads="1"/>
          </p:cNvSpPr>
          <p:nvPr/>
        </p:nvSpPr>
        <p:spPr bwMode="auto">
          <a:xfrm>
            <a:off x="3024187" y="6635715"/>
            <a:ext cx="2185019" cy="3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More Capabilities</a:t>
            </a:r>
          </a:p>
        </p:txBody>
      </p:sp>
      <p:sp>
        <p:nvSpPr>
          <p:cNvPr id="44040" name="Rectangle 14"/>
          <p:cNvSpPr>
            <a:spLocks noChangeArrowheads="1"/>
          </p:cNvSpPr>
          <p:nvPr/>
        </p:nvSpPr>
        <p:spPr bwMode="auto">
          <a:xfrm>
            <a:off x="5988871" y="3904083"/>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41" name="Rectangle 15"/>
          <p:cNvSpPr>
            <a:spLocks noChangeArrowheads="1"/>
          </p:cNvSpPr>
          <p:nvPr/>
        </p:nvSpPr>
        <p:spPr bwMode="auto">
          <a:xfrm>
            <a:off x="5568845" y="3904083"/>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42" name="Rectangle 16"/>
          <p:cNvSpPr>
            <a:spLocks noChangeArrowheads="1"/>
          </p:cNvSpPr>
          <p:nvPr/>
        </p:nvSpPr>
        <p:spPr bwMode="auto">
          <a:xfrm>
            <a:off x="5148819" y="3904083"/>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43" name="Rectangle 17"/>
          <p:cNvSpPr>
            <a:spLocks noChangeArrowheads="1"/>
          </p:cNvSpPr>
          <p:nvPr/>
        </p:nvSpPr>
        <p:spPr bwMode="auto">
          <a:xfrm>
            <a:off x="1116569" y="3921582"/>
            <a:ext cx="3948245" cy="923960"/>
          </a:xfrm>
          <a:prstGeom prst="rect">
            <a:avLst/>
          </a:prstGeom>
          <a:solidFill>
            <a:srgbClr val="FFFF00"/>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FF00"/>
            </a:extrusionClr>
          </a:sp3d>
        </p:spPr>
        <p:txBody>
          <a:bodyPr wrap="none" lIns="100794" tIns="50397" rIns="100794" bIns="50397" anchor="ctr">
            <a:flatTx/>
          </a:bodyPr>
          <a:lstStyle/>
          <a:p>
            <a:pPr eaLnBrk="0" hangingPunct="0"/>
            <a:r>
              <a:rPr lang="en-US" sz="2200" b="1"/>
              <a:t>OODT Core Framework</a:t>
            </a:r>
          </a:p>
          <a:p>
            <a:pPr eaLnBrk="0" hangingPunct="0">
              <a:buFontTx/>
              <a:buChar char="•"/>
            </a:pPr>
            <a:r>
              <a:rPr lang="en-US" sz="1500" b="1"/>
              <a:t> </a:t>
            </a:r>
            <a:r>
              <a:rPr lang="en-US" sz="1500"/>
              <a:t>Core Components/Models</a:t>
            </a:r>
          </a:p>
          <a:p>
            <a:pPr eaLnBrk="0" hangingPunct="0">
              <a:buFontTx/>
              <a:buChar char="•"/>
            </a:pPr>
            <a:r>
              <a:rPr lang="en-US" sz="1500"/>
              <a:t> Process Control Framework</a:t>
            </a:r>
          </a:p>
        </p:txBody>
      </p:sp>
      <p:sp>
        <p:nvSpPr>
          <p:cNvPr id="44044" name="Line 18"/>
          <p:cNvSpPr>
            <a:spLocks noChangeShapeType="1"/>
          </p:cNvSpPr>
          <p:nvPr/>
        </p:nvSpPr>
        <p:spPr bwMode="auto">
          <a:xfrm flipV="1">
            <a:off x="672042" y="6635715"/>
            <a:ext cx="840052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grpSp>
        <p:nvGrpSpPr>
          <p:cNvPr id="44045" name="Group 19"/>
          <p:cNvGrpSpPr>
            <a:grpSpLocks/>
          </p:cNvGrpSpPr>
          <p:nvPr/>
        </p:nvGrpSpPr>
        <p:grpSpPr bwMode="auto">
          <a:xfrm>
            <a:off x="7675976" y="1993165"/>
            <a:ext cx="1176073" cy="1175949"/>
            <a:chOff x="4320" y="3072"/>
            <a:chExt cx="672" cy="672"/>
          </a:xfrm>
        </p:grpSpPr>
        <p:sp>
          <p:nvSpPr>
            <p:cNvPr id="44058" name="Rectangle 20"/>
            <p:cNvSpPr>
              <a:spLocks noChangeArrowheads="1"/>
            </p:cNvSpPr>
            <p:nvPr/>
          </p:nvSpPr>
          <p:spPr bwMode="auto">
            <a:xfrm>
              <a:off x="4800" y="3072"/>
              <a:ext cx="192" cy="672"/>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anchor="ctr">
              <a:flatTx/>
            </a:bodyPr>
            <a:lstStyle/>
            <a:p>
              <a:pPr eaLnBrk="0" hangingPunct="0"/>
              <a:endParaRPr lang="en-US" sz="2600" b="1">
                <a:solidFill>
                  <a:schemeClr val="bg2"/>
                </a:solidFill>
              </a:endParaRPr>
            </a:p>
          </p:txBody>
        </p:sp>
        <p:sp>
          <p:nvSpPr>
            <p:cNvPr id="44059" name="Rectangle 21"/>
            <p:cNvSpPr>
              <a:spLocks noChangeArrowheads="1"/>
            </p:cNvSpPr>
            <p:nvPr/>
          </p:nvSpPr>
          <p:spPr bwMode="auto">
            <a:xfrm>
              <a:off x="4560" y="3072"/>
              <a:ext cx="192" cy="672"/>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anchor="ctr">
              <a:flatTx/>
            </a:bodyPr>
            <a:lstStyle/>
            <a:p>
              <a:pPr eaLnBrk="0" hangingPunct="0"/>
              <a:endParaRPr lang="en-US" sz="2600" b="1">
                <a:solidFill>
                  <a:schemeClr val="bg2"/>
                </a:solidFill>
              </a:endParaRPr>
            </a:p>
          </p:txBody>
        </p:sp>
        <p:sp>
          <p:nvSpPr>
            <p:cNvPr id="44060" name="Rectangle 22"/>
            <p:cNvSpPr>
              <a:spLocks noChangeArrowheads="1"/>
            </p:cNvSpPr>
            <p:nvPr/>
          </p:nvSpPr>
          <p:spPr bwMode="auto">
            <a:xfrm>
              <a:off x="4320" y="3072"/>
              <a:ext cx="192" cy="672"/>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anchor="ctr">
              <a:flatTx/>
            </a:bodyPr>
            <a:lstStyle/>
            <a:p>
              <a:pPr eaLnBrk="0" hangingPunct="0"/>
              <a:endParaRPr lang="en-US" sz="2600" b="1">
                <a:solidFill>
                  <a:schemeClr val="bg2"/>
                </a:solidFill>
              </a:endParaRPr>
            </a:p>
          </p:txBody>
        </p:sp>
      </p:grpSp>
      <p:sp>
        <p:nvSpPr>
          <p:cNvPr id="44046" name="Rectangle 23"/>
          <p:cNvSpPr>
            <a:spLocks noChangeArrowheads="1"/>
          </p:cNvSpPr>
          <p:nvPr/>
        </p:nvSpPr>
        <p:spPr bwMode="auto">
          <a:xfrm>
            <a:off x="1123570" y="1993165"/>
            <a:ext cx="6468401" cy="1175949"/>
          </a:xfrm>
          <a:prstGeom prst="rect">
            <a:avLst/>
          </a:prstGeom>
          <a:solidFill>
            <a:srgbClr val="FFFF00"/>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FF00"/>
            </a:extrusionClr>
          </a:sp3d>
        </p:spPr>
        <p:txBody>
          <a:bodyPr wrap="none" lIns="100794" tIns="50397" rIns="100794" bIns="50397" anchor="ctr">
            <a:flatTx/>
          </a:bodyPr>
          <a:lstStyle/>
          <a:p>
            <a:pPr eaLnBrk="0" hangingPunct="0"/>
            <a:r>
              <a:rPr lang="en-US" sz="2200" b="1"/>
              <a:t>Science/Mission/Project-Specific</a:t>
            </a:r>
          </a:p>
          <a:p>
            <a:pPr eaLnBrk="0" hangingPunct="0">
              <a:buFontTx/>
              <a:buChar char="•"/>
            </a:pPr>
            <a:r>
              <a:rPr lang="en-US" sz="1500" b="1"/>
              <a:t> </a:t>
            </a:r>
            <a:r>
              <a:rPr lang="en-US" sz="1500"/>
              <a:t>OODT Extension</a:t>
            </a:r>
          </a:p>
          <a:p>
            <a:pPr eaLnBrk="0" hangingPunct="0">
              <a:buFontTx/>
              <a:buChar char="•"/>
            </a:pPr>
            <a:r>
              <a:rPr lang="en-US" sz="1500"/>
              <a:t> Discipline Models</a:t>
            </a:r>
          </a:p>
          <a:p>
            <a:pPr eaLnBrk="0" hangingPunct="0">
              <a:buFontTx/>
              <a:buChar char="•"/>
            </a:pPr>
            <a:r>
              <a:rPr lang="en-US" sz="1500"/>
              <a:t> Mission-Specific Services</a:t>
            </a:r>
          </a:p>
        </p:txBody>
      </p:sp>
      <p:sp>
        <p:nvSpPr>
          <p:cNvPr id="44047" name="Text Box 24"/>
          <p:cNvSpPr txBox="1">
            <a:spLocks noChangeArrowheads="1"/>
          </p:cNvSpPr>
          <p:nvPr/>
        </p:nvSpPr>
        <p:spPr bwMode="auto">
          <a:xfrm>
            <a:off x="4812798" y="3951330"/>
            <a:ext cx="270902"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endParaRPr lang="en-US" sz="1500"/>
          </a:p>
          <a:p>
            <a:endParaRPr lang="en-US" sz="1500"/>
          </a:p>
        </p:txBody>
      </p:sp>
      <p:cxnSp>
        <p:nvCxnSpPr>
          <p:cNvPr id="44048" name="Straight Connector 58"/>
          <p:cNvCxnSpPr>
            <a:cxnSpLocks noChangeShapeType="1"/>
          </p:cNvCxnSpPr>
          <p:nvPr/>
        </p:nvCxnSpPr>
        <p:spPr bwMode="auto">
          <a:xfrm rot="10800000" flipV="1">
            <a:off x="5924118" y="3359856"/>
            <a:ext cx="1862115" cy="598474"/>
          </a:xfrm>
          <a:prstGeom prst="line">
            <a:avLst/>
          </a:prstGeom>
          <a:noFill/>
          <a:ln w="31750">
            <a:solidFill>
              <a:schemeClr val="tx1"/>
            </a:solidFill>
            <a:round/>
            <a:headEnd/>
            <a:tailEnd type="triangle" w="lg" len="med"/>
          </a:ln>
          <a:extLst>
            <a:ext uri="{909E8E84-426E-40dd-AFC4-6F175D3DCCD1}">
              <a14:hiddenFill xmlns:a14="http://schemas.microsoft.com/office/drawing/2010/main">
                <a:noFill/>
              </a14:hiddenFill>
            </a:ext>
          </a:extLst>
        </p:spPr>
      </p:cxnSp>
      <p:sp>
        <p:nvSpPr>
          <p:cNvPr id="44049" name="TextBox 64"/>
          <p:cNvSpPr txBox="1">
            <a:spLocks noChangeArrowheads="1"/>
          </p:cNvSpPr>
          <p:nvPr/>
        </p:nvSpPr>
        <p:spPr bwMode="auto">
          <a:xfrm>
            <a:off x="6660913" y="3788588"/>
            <a:ext cx="2139984" cy="6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New capabilities/</a:t>
            </a:r>
          </a:p>
          <a:p>
            <a:pPr eaLnBrk="1" hangingPunct="1"/>
            <a:r>
              <a:rPr lang="en-US" sz="2000"/>
              <a:t>improvements</a:t>
            </a:r>
          </a:p>
        </p:txBody>
      </p:sp>
      <p:sp>
        <p:nvSpPr>
          <p:cNvPr id="44050" name="Rectangle 14"/>
          <p:cNvSpPr>
            <a:spLocks noChangeArrowheads="1"/>
          </p:cNvSpPr>
          <p:nvPr/>
        </p:nvSpPr>
        <p:spPr bwMode="auto">
          <a:xfrm>
            <a:off x="5323830" y="5379269"/>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51" name="Rectangle 15"/>
          <p:cNvSpPr>
            <a:spLocks noChangeArrowheads="1"/>
          </p:cNvSpPr>
          <p:nvPr/>
        </p:nvSpPr>
        <p:spPr bwMode="auto">
          <a:xfrm>
            <a:off x="4900304" y="5375769"/>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52" name="Rectangle 16"/>
          <p:cNvSpPr>
            <a:spLocks noChangeArrowheads="1"/>
          </p:cNvSpPr>
          <p:nvPr/>
        </p:nvSpPr>
        <p:spPr bwMode="auto">
          <a:xfrm>
            <a:off x="4452276" y="5396768"/>
            <a:ext cx="336021" cy="923960"/>
          </a:xfrm>
          <a:prstGeom prst="rect">
            <a:avLst/>
          </a:prstGeom>
          <a:solidFill>
            <a:srgbClr val="FF9933"/>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9933"/>
            </a:extrusionClr>
          </a:sp3d>
        </p:spPr>
        <p:txBody>
          <a:bodyPr wrap="none" lIns="100794" tIns="50397" rIns="100794" bIns="50397" anchor="ctr">
            <a:flatTx/>
          </a:bodyPr>
          <a:lstStyle/>
          <a:p>
            <a:pPr eaLnBrk="0" hangingPunct="0"/>
            <a:endParaRPr lang="en-US" sz="2600" b="1"/>
          </a:p>
        </p:txBody>
      </p:sp>
      <p:sp>
        <p:nvSpPr>
          <p:cNvPr id="44053" name="Rectangle 17"/>
          <p:cNvSpPr>
            <a:spLocks noChangeArrowheads="1"/>
          </p:cNvSpPr>
          <p:nvPr/>
        </p:nvSpPr>
        <p:spPr bwMode="auto">
          <a:xfrm>
            <a:off x="1046566" y="5414267"/>
            <a:ext cx="3293704" cy="923960"/>
          </a:xfrm>
          <a:prstGeom prst="rect">
            <a:avLst/>
          </a:prstGeom>
          <a:solidFill>
            <a:srgbClr val="FFFF00"/>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FF00"/>
            </a:extrusionClr>
          </a:sp3d>
        </p:spPr>
        <p:txBody>
          <a:bodyPr wrap="none" lIns="100794" tIns="50397" rIns="100794" bIns="50397" anchor="ctr">
            <a:flatTx/>
          </a:bodyPr>
          <a:lstStyle/>
          <a:p>
            <a:pPr eaLnBrk="0" hangingPunct="0"/>
            <a:r>
              <a:rPr lang="en-US" sz="2200" b="1"/>
              <a:t>Common Components</a:t>
            </a:r>
          </a:p>
          <a:p>
            <a:pPr eaLnBrk="0" hangingPunct="0">
              <a:buFontTx/>
              <a:buChar char="•"/>
            </a:pPr>
            <a:r>
              <a:rPr lang="en-US" sz="1500" b="1"/>
              <a:t> </a:t>
            </a:r>
            <a:r>
              <a:rPr lang="en-US" sz="1500"/>
              <a:t>ASF, Others</a:t>
            </a:r>
          </a:p>
        </p:txBody>
      </p:sp>
      <p:pic>
        <p:nvPicPr>
          <p:cNvPr id="4405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5402" y="4430809"/>
            <a:ext cx="2310143" cy="62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30" descr="iRO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6364" y="5671507"/>
            <a:ext cx="1851615" cy="94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6" name="Picture 29" descr="hadoopelephant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7214" y="5227026"/>
            <a:ext cx="2563908" cy="60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7" name="Picture 31" descr="hive_logo_mediu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74557" y="5731004"/>
            <a:ext cx="957310" cy="88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63512" y="274637"/>
            <a:ext cx="8278813" cy="682625"/>
          </a:xfrm>
        </p:spPr>
        <p:txBody>
          <a:bodyPr/>
          <a:lstStyle/>
          <a:p>
            <a:r>
              <a:rPr lang="en-US" sz="3600" dirty="0">
                <a:latin typeface="Arial" charset="0"/>
                <a:ea typeface="ＭＳ Ｐゴシック" charset="0"/>
                <a:cs typeface="ＭＳ Ｐゴシック" charset="0"/>
              </a:rPr>
              <a:t>Common Apache Technologies in Use to Enable Science Data</a:t>
            </a:r>
          </a:p>
        </p:txBody>
      </p:sp>
      <p:sp>
        <p:nvSpPr>
          <p:cNvPr id="45058" name="Content Placeholder 4"/>
          <p:cNvSpPr>
            <a:spLocks noGrp="1"/>
          </p:cNvSpPr>
          <p:nvPr>
            <p:ph idx="1"/>
          </p:nvPr>
        </p:nvSpPr>
        <p:spPr>
          <a:xfrm>
            <a:off x="773112" y="1722437"/>
            <a:ext cx="8278813" cy="4391025"/>
          </a:xfrm>
        </p:spPr>
        <p:txBody>
          <a:bodyPr/>
          <a:lstStyle/>
          <a:p>
            <a:r>
              <a:rPr lang="en-US" sz="1800" b="1" u="sng" dirty="0">
                <a:latin typeface="Arial" charset="0"/>
                <a:ea typeface="ＭＳ Ｐゴシック" charset="0"/>
                <a:cs typeface="ＭＳ Ｐゴシック" charset="0"/>
              </a:rPr>
              <a:t>Apache Tomcat</a:t>
            </a:r>
          </a:p>
          <a:p>
            <a:pPr lvl="1"/>
            <a:r>
              <a:rPr lang="en-US" sz="1600" dirty="0">
                <a:latin typeface="Arial" charset="0"/>
                <a:ea typeface="ＭＳ Ｐゴシック" charset="0"/>
                <a:cs typeface="ＭＳ Ｐゴシック" charset="0"/>
              </a:rPr>
              <a:t>Core</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App</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Server</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for many of our Data Web Services and Web Apps</a:t>
            </a:r>
          </a:p>
          <a:p>
            <a:r>
              <a:rPr lang="en-US" sz="1800" b="1" u="sng" dirty="0">
                <a:latin typeface="Arial" charset="0"/>
                <a:ea typeface="ＭＳ Ｐゴシック" charset="0"/>
                <a:cs typeface="ＭＳ Ｐゴシック" charset="0"/>
              </a:rPr>
              <a:t>Apache HTTPD</a:t>
            </a:r>
          </a:p>
          <a:p>
            <a:pPr lvl="1"/>
            <a:endParaRPr lang="en-US" sz="1600" dirty="0">
              <a:latin typeface="Arial" charset="0"/>
              <a:ea typeface="ＭＳ Ｐゴシック" charset="0"/>
              <a:cs typeface="ＭＳ Ｐゴシック" charset="0"/>
            </a:endParaRPr>
          </a:p>
          <a:p>
            <a:pPr lvl="1"/>
            <a:r>
              <a:rPr lang="en-US" sz="1600" dirty="0">
                <a:latin typeface="Arial" charset="0"/>
                <a:ea typeface="ＭＳ Ｐゴシック" charset="0"/>
                <a:cs typeface="ＭＳ Ｐゴシック" charset="0"/>
              </a:rPr>
              <a:t>Powers front-facing portals, redirects to app servers (like Tomcat), </a:t>
            </a:r>
            <a:r>
              <a:rPr lang="en-US" sz="1600" dirty="0" err="1">
                <a:latin typeface="Arial" charset="0"/>
                <a:ea typeface="ＭＳ Ｐゴシック" charset="0"/>
                <a:cs typeface="ＭＳ Ｐゴシック" charset="0"/>
              </a:rPr>
              <a:t>vhosting</a:t>
            </a:r>
            <a:r>
              <a:rPr lang="en-US" sz="1600" dirty="0">
                <a:latin typeface="Arial" charset="0"/>
                <a:ea typeface="ＭＳ Ｐゴシック" charset="0"/>
                <a:cs typeface="ＭＳ Ｐゴシック" charset="0"/>
              </a:rPr>
              <a:t>, as well as fronting for </a:t>
            </a:r>
            <a:r>
              <a:rPr lang="en-US" sz="1600" dirty="0" err="1">
                <a:latin typeface="Arial" charset="0"/>
                <a:ea typeface="ＭＳ Ｐゴシック" charset="0"/>
                <a:cs typeface="ＭＳ Ｐゴシック" charset="0"/>
              </a:rPr>
              <a:t>Plone</a:t>
            </a:r>
            <a:endParaRPr lang="en-US" sz="1600" dirty="0">
              <a:latin typeface="Arial" charset="0"/>
              <a:ea typeface="ＭＳ Ｐゴシック" charset="0"/>
              <a:cs typeface="ＭＳ Ｐゴシック" charset="0"/>
            </a:endParaRPr>
          </a:p>
          <a:p>
            <a:endParaRPr lang="en-US" sz="1800" dirty="0">
              <a:latin typeface="Arial" charset="0"/>
              <a:ea typeface="ＭＳ Ｐゴシック" charset="0"/>
              <a:cs typeface="ＭＳ Ｐゴシック" charset="0"/>
            </a:endParaRPr>
          </a:p>
          <a:p>
            <a:r>
              <a:rPr lang="en-US" sz="1800" b="1" u="sng" dirty="0">
                <a:latin typeface="Arial" charset="0"/>
                <a:ea typeface="ＭＳ Ｐゴシック" charset="0"/>
                <a:cs typeface="ＭＳ Ｐゴシック" charset="0"/>
              </a:rPr>
              <a:t>Apache </a:t>
            </a:r>
            <a:r>
              <a:rPr lang="en-US" sz="1800" b="1" u="sng" dirty="0" err="1">
                <a:latin typeface="Arial" charset="0"/>
                <a:ea typeface="ＭＳ Ｐゴシック" charset="0"/>
                <a:cs typeface="ＭＳ Ｐゴシック" charset="0"/>
              </a:rPr>
              <a:t>Tika</a:t>
            </a:r>
            <a:endParaRPr lang="en-US" sz="1800" b="1" u="sng" dirty="0">
              <a:latin typeface="Arial" charset="0"/>
              <a:ea typeface="ＭＳ Ｐゴシック" charset="0"/>
              <a:cs typeface="ＭＳ Ｐゴシック" charset="0"/>
            </a:endParaRPr>
          </a:p>
          <a:p>
            <a:pPr lvl="1"/>
            <a:r>
              <a:rPr lang="en-US" sz="1600" dirty="0">
                <a:latin typeface="Arial" charset="0"/>
                <a:ea typeface="ＭＳ Ｐゴシック" charset="0"/>
                <a:cs typeface="ＭＳ Ｐゴシック" charset="0"/>
              </a:rPr>
              <a:t>Metadata</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extraction, content identification</a:t>
            </a:r>
          </a:p>
          <a:p>
            <a:r>
              <a:rPr lang="en-US" sz="1800" b="1" u="sng" dirty="0">
                <a:latin typeface="Arial" charset="0"/>
                <a:ea typeface="ＭＳ Ｐゴシック" charset="0"/>
                <a:cs typeface="ＭＳ Ｐゴシック" charset="0"/>
              </a:rPr>
              <a:t>Apache </a:t>
            </a:r>
            <a:r>
              <a:rPr lang="en-US" sz="1800" b="1" u="sng" dirty="0" err="1">
                <a:latin typeface="Arial" charset="0"/>
                <a:ea typeface="ＭＳ Ｐゴシック" charset="0"/>
                <a:cs typeface="ＭＳ Ｐゴシック" charset="0"/>
              </a:rPr>
              <a:t>Hadoop</a:t>
            </a:r>
            <a:endParaRPr lang="en-US" sz="1800" b="1" u="sng" dirty="0">
              <a:latin typeface="Arial" charset="0"/>
              <a:ea typeface="ＭＳ Ｐゴシック" charset="0"/>
              <a:cs typeface="ＭＳ Ｐゴシック" charset="0"/>
            </a:endParaRPr>
          </a:p>
          <a:p>
            <a:pPr lvl="1"/>
            <a:r>
              <a:rPr lang="en-US" sz="1600" dirty="0">
                <a:latin typeface="Arial" charset="0"/>
                <a:ea typeface="ＭＳ Ｐゴシック" charset="0"/>
                <a:cs typeface="ＭＳ Ｐゴシック" charset="0"/>
              </a:rPr>
              <a:t>Cloud Storage</a:t>
            </a:r>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7BCD38B-C834-5C49-B95D-E3DEC45CD0C1}" type="slidenum">
              <a:rPr lang="en-US" sz="1100"/>
              <a:pPr eaLnBrk="1" hangingPunct="1"/>
              <a:t>23</a:t>
            </a:fld>
            <a:endParaRPr lang="en-US" sz="1100"/>
          </a:p>
        </p:txBody>
      </p:sp>
      <p:pic>
        <p:nvPicPr>
          <p:cNvPr id="450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4449" y="1259946"/>
            <a:ext cx="1820113" cy="128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843" y="3358107"/>
            <a:ext cx="5876864" cy="52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3169" y="4794794"/>
            <a:ext cx="2516656" cy="8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9456" y="6110737"/>
            <a:ext cx="4200260" cy="99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309142" y="4927789"/>
            <a:ext cx="3724231" cy="877837"/>
          </a:xfrm>
          <a:prstGeom prst="rect">
            <a:avLst/>
          </a:prstGeom>
          <a:solidFill>
            <a:schemeClr val="bg1">
              <a:lumMod val="85000"/>
            </a:schemeClr>
          </a:solidFill>
          <a:ln w="25400" cap="flat" cmpd="sng" algn="ctr">
            <a:solidFill>
              <a:schemeClr val="tx1"/>
            </a:solidFill>
            <a:prstDash val="solid"/>
            <a:round/>
            <a:headEnd type="none" w="med" len="med"/>
            <a:tailEnd type="none" w="med" len="med"/>
          </a:ln>
        </p:spPr>
        <p:txBody>
          <a:bodyPr lIns="100794" tIns="50397" rIns="100794" bIns="50397">
            <a:spAutoFit/>
          </a:bodyPr>
          <a:lstStyle/>
          <a:p>
            <a:pPr>
              <a:defRPr/>
            </a:pPr>
            <a:r>
              <a:rPr lang="en-US" i="1" dirty="0">
                <a:latin typeface="Arial" pitchFamily="-110" charset="0"/>
                <a:ea typeface="ＭＳ Ｐゴシック" pitchFamily="-110" charset="-128"/>
                <a:cs typeface="ＭＳ Ｐゴシック" pitchFamily="-110" charset="-128"/>
              </a:rPr>
              <a:t>Also using </a:t>
            </a:r>
            <a:r>
              <a:rPr lang="en-US" i="1" u="sng" dirty="0">
                <a:latin typeface="Arial" pitchFamily="-110" charset="0"/>
                <a:ea typeface="ＭＳ Ｐゴシック" pitchFamily="-110" charset="-128"/>
                <a:cs typeface="ＭＳ Ｐゴシック" pitchFamily="-110" charset="-128"/>
              </a:rPr>
              <a:t>Apache OODT</a:t>
            </a:r>
            <a:r>
              <a:rPr lang="en-US" i="1" dirty="0">
                <a:latin typeface="Arial" pitchFamily="-110" charset="0"/>
                <a:ea typeface="ＭＳ Ｐゴシック" pitchFamily="-110" charset="-128"/>
                <a:cs typeface="ＭＳ Ｐゴシック" pitchFamily="-110" charset="-128"/>
              </a:rPr>
              <a:t> to link all of these specific technologies together!</a:t>
            </a:r>
          </a:p>
        </p:txBody>
      </p:sp>
      <p:pic>
        <p:nvPicPr>
          <p:cNvPr id="4506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8728" y="6033741"/>
            <a:ext cx="1256578" cy="115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63512" y="198437"/>
            <a:ext cx="8278813" cy="682625"/>
          </a:xfrm>
        </p:spPr>
        <p:txBody>
          <a:bodyPr/>
          <a:lstStyle/>
          <a:p>
            <a:r>
              <a:rPr lang="en-US" sz="3600" dirty="0">
                <a:latin typeface="Arial" charset="0"/>
                <a:ea typeface="ＭＳ Ｐゴシック" charset="0"/>
                <a:cs typeface="ＭＳ Ｐゴシック" charset="0"/>
              </a:rPr>
              <a:t>OODT Components</a:t>
            </a:r>
          </a:p>
        </p:txBody>
      </p:sp>
      <p:sp>
        <p:nvSpPr>
          <p:cNvPr id="46082" name="Content Placeholder 4"/>
          <p:cNvSpPr>
            <a:spLocks noGrp="1"/>
          </p:cNvSpPr>
          <p:nvPr>
            <p:ph idx="1"/>
          </p:nvPr>
        </p:nvSpPr>
        <p:spPr>
          <a:xfrm>
            <a:off x="36235" y="1265237"/>
            <a:ext cx="5591597" cy="5447516"/>
          </a:xfrm>
        </p:spPr>
        <p:txBody>
          <a:bodyPr/>
          <a:lstStyle/>
          <a:p>
            <a:pPr>
              <a:buFont typeface="Arial"/>
              <a:buChar char="•"/>
            </a:pPr>
            <a:r>
              <a:rPr lang="en-US" sz="2000" u="sng" dirty="0">
                <a:latin typeface="Arial" charset="0"/>
                <a:ea typeface="ＭＳ Ｐゴシック" charset="0"/>
                <a:cs typeface="ＭＳ Ｐゴシック" charset="0"/>
              </a:rPr>
              <a:t>Software Components</a:t>
            </a:r>
          </a:p>
          <a:p>
            <a:pPr marL="800100" lvl="1" indent="-342900">
              <a:buFont typeface="Arial"/>
              <a:buChar char="•"/>
            </a:pPr>
            <a:r>
              <a:rPr lang="en-US" sz="1800" dirty="0">
                <a:latin typeface="Arial" charset="0"/>
                <a:ea typeface="ＭＳ Ｐゴシック" charset="0"/>
              </a:rPr>
              <a:t>Catalog/Archive Services </a:t>
            </a:r>
          </a:p>
          <a:p>
            <a:pPr marL="1200150" lvl="2" indent="-285750">
              <a:buFont typeface="Arial"/>
              <a:buChar char="•"/>
            </a:pPr>
            <a:r>
              <a:rPr lang="en-US" sz="1600" dirty="0">
                <a:latin typeface="Arial" charset="0"/>
                <a:ea typeface="ＭＳ Ｐゴシック" charset="0"/>
              </a:rPr>
              <a:t>Data/file </a:t>
            </a:r>
            <a:r>
              <a:rPr lang="en-US" sz="1600" dirty="0" err="1">
                <a:latin typeface="Arial" charset="0"/>
                <a:ea typeface="ＭＳ Ｐゴシック" charset="0"/>
              </a:rPr>
              <a:t>mgmt</a:t>
            </a:r>
            <a:r>
              <a:rPr lang="en-US" sz="1600" dirty="0">
                <a:latin typeface="Arial" charset="0"/>
                <a:ea typeface="ＭＳ Ｐゴシック" charset="0"/>
              </a:rPr>
              <a:t>/workflow </a:t>
            </a:r>
            <a:r>
              <a:rPr lang="en-US" sz="1600" dirty="0" err="1">
                <a:latin typeface="Arial" charset="0"/>
                <a:ea typeface="ＭＳ Ｐゴシック" charset="0"/>
              </a:rPr>
              <a:t>mgmt</a:t>
            </a:r>
            <a:endParaRPr lang="en-US" sz="1600" dirty="0">
              <a:latin typeface="Arial" charset="0"/>
              <a:ea typeface="ＭＳ Ｐゴシック" charset="0"/>
            </a:endParaRPr>
          </a:p>
          <a:p>
            <a:pPr marL="1200150" lvl="2" indent="-285750">
              <a:buFont typeface="Arial"/>
              <a:buChar char="•"/>
            </a:pPr>
            <a:r>
              <a:rPr lang="en-US" sz="1600" dirty="0" err="1">
                <a:latin typeface="Arial" charset="0"/>
                <a:ea typeface="ＭＳ Ｐゴシック" charset="0"/>
              </a:rPr>
              <a:t>Curation</a:t>
            </a:r>
            <a:r>
              <a:rPr lang="en-US" sz="1600" dirty="0">
                <a:latin typeface="Arial" charset="0"/>
                <a:ea typeface="ＭＳ Ｐゴシック" charset="0"/>
              </a:rPr>
              <a:t> and metadata management</a:t>
            </a:r>
          </a:p>
          <a:p>
            <a:pPr marL="1200150" lvl="2" indent="-285750">
              <a:buFont typeface="Arial"/>
              <a:buChar char="•"/>
            </a:pPr>
            <a:r>
              <a:rPr lang="en-US" sz="1600" dirty="0">
                <a:latin typeface="Arial" charset="0"/>
                <a:ea typeface="ＭＳ Ｐゴシック" charset="0"/>
              </a:rPr>
              <a:t>Distributed, scalable</a:t>
            </a:r>
          </a:p>
          <a:p>
            <a:pPr marL="800100" lvl="1" indent="-342900">
              <a:buFont typeface="Arial"/>
              <a:buChar char="•"/>
            </a:pPr>
            <a:r>
              <a:rPr lang="en-US" sz="1800" dirty="0">
                <a:latin typeface="Arial" charset="0"/>
                <a:ea typeface="ＭＳ Ｐゴシック" charset="0"/>
              </a:rPr>
              <a:t>Grid Services</a:t>
            </a:r>
          </a:p>
          <a:p>
            <a:pPr marL="1200150" lvl="2" indent="-285750">
              <a:buFont typeface="Arial"/>
              <a:buChar char="•"/>
            </a:pPr>
            <a:r>
              <a:rPr lang="en-US" sz="1600" dirty="0">
                <a:latin typeface="Arial" charset="0"/>
                <a:ea typeface="ＭＳ Ｐゴシック" charset="0"/>
              </a:rPr>
              <a:t>Profile Services – discovery of resources/</a:t>
            </a:r>
            <a:r>
              <a:rPr lang="en-US" sz="1600" dirty="0" smtClean="0">
                <a:latin typeface="Arial" charset="0"/>
                <a:ea typeface="ＭＳ Ｐゴシック" charset="0"/>
              </a:rPr>
              <a:t>data</a:t>
            </a:r>
            <a:endParaRPr lang="en-US" sz="1600" dirty="0" smtClean="0">
              <a:latin typeface="Arial" charset="0"/>
              <a:ea typeface="ＭＳ Ｐゴシック" charset="0"/>
            </a:endParaRPr>
          </a:p>
          <a:p>
            <a:pPr marL="1200150" lvl="2" indent="-285750">
              <a:buFont typeface="Arial"/>
              <a:buChar char="•"/>
            </a:pPr>
            <a:r>
              <a:rPr lang="en-US" sz="1600" dirty="0" smtClean="0">
                <a:latin typeface="Arial" charset="0"/>
                <a:ea typeface="ＭＳ Ｐゴシック" charset="0"/>
              </a:rPr>
              <a:t>Product </a:t>
            </a:r>
            <a:r>
              <a:rPr lang="en-US" sz="1600" dirty="0">
                <a:latin typeface="Arial" charset="0"/>
                <a:ea typeface="ＭＳ Ｐゴシック" charset="0"/>
              </a:rPr>
              <a:t>Services – access/transformation of data</a:t>
            </a:r>
          </a:p>
          <a:p>
            <a:pPr marL="1200150" lvl="2" indent="-285750">
              <a:buFont typeface="Arial"/>
              <a:buChar char="•"/>
            </a:pPr>
            <a:r>
              <a:rPr lang="en-US" sz="1600" dirty="0" smtClean="0">
                <a:latin typeface="Arial" charset="0"/>
                <a:ea typeface="ＭＳ Ｐゴシック" charset="0"/>
              </a:rPr>
              <a:t>Query </a:t>
            </a:r>
            <a:r>
              <a:rPr lang="en-US" sz="1600" dirty="0">
                <a:latin typeface="Arial" charset="0"/>
                <a:ea typeface="ＭＳ Ｐゴシック" charset="0"/>
              </a:rPr>
              <a:t>Services – query federation</a:t>
            </a:r>
          </a:p>
          <a:p>
            <a:pPr marL="1200150" lvl="2" indent="-285750">
              <a:buFont typeface="Arial"/>
              <a:buChar char="•"/>
            </a:pPr>
            <a:r>
              <a:rPr lang="en-US" sz="1600" dirty="0">
                <a:latin typeface="Arial" charset="0"/>
                <a:ea typeface="ＭＳ Ｐゴシック" charset="0"/>
              </a:rPr>
              <a:t>Web Grid – web-based messaging to connect services</a:t>
            </a:r>
          </a:p>
          <a:p>
            <a:pPr>
              <a:buFont typeface="Arial"/>
              <a:buChar char="•"/>
            </a:pPr>
            <a:r>
              <a:rPr lang="en-US" sz="2000" u="sng" dirty="0">
                <a:latin typeface="Arial" charset="0"/>
                <a:ea typeface="ＭＳ Ｐゴシック" charset="0"/>
                <a:cs typeface="ＭＳ Ｐゴシック" charset="0"/>
              </a:rPr>
              <a:t>Core </a:t>
            </a:r>
            <a:r>
              <a:rPr lang="en-US" sz="2000" u="sng" dirty="0" smtClean="0">
                <a:latin typeface="Arial" charset="0"/>
                <a:ea typeface="ＭＳ Ｐゴシック" charset="0"/>
                <a:cs typeface="ＭＳ Ｐゴシック" charset="0"/>
              </a:rPr>
              <a:t>Data Models </a:t>
            </a:r>
            <a:r>
              <a:rPr lang="en-US" sz="2000" dirty="0">
                <a:latin typeface="Arial" charset="0"/>
                <a:ea typeface="ＭＳ Ｐゴシック" charset="0"/>
                <a:cs typeface="ＭＳ Ｐゴシック" charset="0"/>
              </a:rPr>
              <a:t>for managing catalogs and resources</a:t>
            </a:r>
          </a:p>
          <a:p>
            <a:pPr>
              <a:buFont typeface="Arial"/>
              <a:buChar char="•"/>
            </a:pPr>
            <a:r>
              <a:rPr lang="en-US" sz="2000" u="sng" dirty="0">
                <a:latin typeface="Arial" charset="0"/>
                <a:ea typeface="ＭＳ Ｐゴシック" charset="0"/>
                <a:cs typeface="ＭＳ Ｐゴシック" charset="0"/>
              </a:rPr>
              <a:t>Domain Models </a:t>
            </a:r>
            <a:r>
              <a:rPr lang="en-US" sz="2000" dirty="0">
                <a:latin typeface="Arial" charset="0"/>
                <a:ea typeface="ＭＳ Ｐゴシック" charset="0"/>
                <a:cs typeface="ＭＳ Ｐゴシック" charset="0"/>
              </a:rPr>
              <a:t>for capturing specific data and metadata objects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pPr>
              <a:buFontTx/>
              <a:buNone/>
            </a:pPr>
            <a:endParaRPr lang="en-US" dirty="0">
              <a:latin typeface="Arial" charset="0"/>
              <a:ea typeface="ＭＳ Ｐゴシック" charset="0"/>
              <a:cs typeface="ＭＳ Ｐゴシック" charset="0"/>
            </a:endParaRPr>
          </a:p>
        </p:txBody>
      </p:sp>
      <p:sp>
        <p:nvSpPr>
          <p:cNvPr id="460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5110DA8F-A32C-714B-8BF4-22C18647520B}" type="slidenum">
              <a:rPr lang="en-US" sz="1100"/>
              <a:pPr eaLnBrk="1" hangingPunct="1"/>
              <a:t>24</a:t>
            </a:fld>
            <a:endParaRPr lang="en-US" sz="1100"/>
          </a:p>
        </p:txBody>
      </p:sp>
      <p:pic>
        <p:nvPicPr>
          <p:cNvPr id="46084" name="Picture 1" descr="OODTblock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2072" y="1291444"/>
            <a:ext cx="4620286" cy="270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Title 1"/>
          <p:cNvSpPr>
            <a:spLocks noGrp="1"/>
          </p:cNvSpPr>
          <p:nvPr>
            <p:ph type="title"/>
          </p:nvPr>
        </p:nvSpPr>
        <p:spPr>
          <a:xfrm>
            <a:off x="315912" y="274637"/>
            <a:ext cx="8278813" cy="682625"/>
          </a:xfrm>
        </p:spPr>
        <p:txBody>
          <a:bodyPr/>
          <a:lstStyle/>
          <a:p>
            <a:r>
              <a:rPr lang="en-US" sz="3600" dirty="0">
                <a:latin typeface="Arial" charset="0"/>
                <a:ea typeface="ＭＳ Ｐゴシック" charset="0"/>
                <a:cs typeface="ＭＳ Ｐゴシック" charset="0"/>
              </a:rPr>
              <a:t>OODT Data </a:t>
            </a:r>
            <a:r>
              <a:rPr lang="en-US" sz="3600" dirty="0" smtClean="0">
                <a:latin typeface="Arial" charset="0"/>
                <a:ea typeface="ＭＳ Ｐゴシック" charset="0"/>
                <a:cs typeface="ＭＳ Ｐゴシック" charset="0"/>
              </a:rPr>
              <a:t>Models (CAS File Management)</a:t>
            </a:r>
            <a:endParaRPr lang="en-US" sz="3600" dirty="0">
              <a:latin typeface="Arial" charset="0"/>
              <a:ea typeface="ＭＳ Ｐゴシック" charset="0"/>
              <a:cs typeface="ＭＳ Ｐゴシック" charset="0"/>
            </a:endParaRPr>
          </a:p>
        </p:txBody>
      </p:sp>
      <p:sp>
        <p:nvSpPr>
          <p:cNvPr id="2" name="Rectangle 1"/>
          <p:cNvSpPr/>
          <p:nvPr/>
        </p:nvSpPr>
        <p:spPr>
          <a:xfrm>
            <a:off x="2525712" y="5456237"/>
            <a:ext cx="5038725" cy="610783"/>
          </a:xfrm>
          <a:prstGeom prst="rect">
            <a:avLst/>
          </a:prstGeom>
        </p:spPr>
        <p:txBody>
          <a:bodyPr>
            <a:spAutoFit/>
          </a:bodyPr>
          <a:lstStyle/>
          <a:p>
            <a:r>
              <a:rPr lang="en-US" dirty="0" smtClean="0"/>
              <a:t>http://</a:t>
            </a:r>
            <a:r>
              <a:rPr lang="en-US" dirty="0" err="1" smtClean="0"/>
              <a:t>oodt.apache.org</a:t>
            </a:r>
            <a:r>
              <a:rPr lang="en-US" dirty="0" smtClean="0"/>
              <a:t>/components/maven/</a:t>
            </a:r>
            <a:r>
              <a:rPr lang="en-US" dirty="0" err="1" smtClean="0"/>
              <a:t>filemgr</a:t>
            </a:r>
            <a:r>
              <a:rPr lang="en-US" dirty="0" smtClean="0"/>
              <a:t>/development/</a:t>
            </a:r>
            <a:r>
              <a:rPr lang="en-US" dirty="0" err="1" smtClean="0"/>
              <a:t>developer.html</a:t>
            </a:r>
            <a:endParaRPr lang="en-US" dirty="0"/>
          </a:p>
        </p:txBody>
      </p:sp>
      <p:pic>
        <p:nvPicPr>
          <p:cNvPr id="3" name="Picture 2" descr="fm_object_mod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2019300"/>
            <a:ext cx="6007100" cy="3505200"/>
          </a:xfrm>
          <a:prstGeom prst="rect">
            <a:avLst/>
          </a:prstGeom>
        </p:spPr>
      </p:pic>
    </p:spTree>
    <p:extLst>
      <p:ext uri="{BB962C8B-B14F-4D97-AF65-F5344CB8AC3E}">
        <p14:creationId xmlns:p14="http://schemas.microsoft.com/office/powerpoint/2010/main" val="11595742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392112" y="198437"/>
            <a:ext cx="8278813" cy="682625"/>
          </a:xfrm>
        </p:spPr>
        <p:txBody>
          <a:bodyPr/>
          <a:lstStyle/>
          <a:p>
            <a:r>
              <a:rPr lang="en-US" sz="3600" dirty="0" smtClean="0">
                <a:latin typeface="Arial" charset="0"/>
                <a:ea typeface="ＭＳ Ｐゴシック" charset="0"/>
                <a:cs typeface="ＭＳ Ｐゴシック" charset="0"/>
              </a:rPr>
              <a:t>Catalog/Archive Services</a:t>
            </a:r>
            <a:endParaRPr lang="en-US" sz="3600" dirty="0">
              <a:latin typeface="Arial" charset="0"/>
              <a:ea typeface="ＭＳ Ｐゴシック" charset="0"/>
              <a:cs typeface="ＭＳ Ｐゴシック" charset="0"/>
            </a:endParaRPr>
          </a:p>
        </p:txBody>
      </p:sp>
      <p:sp>
        <p:nvSpPr>
          <p:cNvPr id="839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F67F86A9-0547-104A-882B-C77F3E47A3A9}" type="slidenum">
              <a:rPr lang="en-US" sz="1100"/>
              <a:pPr eaLnBrk="1" hangingPunct="1"/>
              <a:t>26</a:t>
            </a:fld>
            <a:endParaRPr lang="en-US" sz="1100"/>
          </a:p>
        </p:txBody>
      </p:sp>
      <p:pic>
        <p:nvPicPr>
          <p:cNvPr id="83971" name="Picture 4" descr="PCSFunctionalArch.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041" y="1681678"/>
            <a:ext cx="9144318" cy="524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68312" y="274637"/>
            <a:ext cx="8278813" cy="682625"/>
          </a:xfrm>
        </p:spPr>
        <p:txBody>
          <a:bodyPr/>
          <a:lstStyle/>
          <a:p>
            <a:pPr eaLnBrk="1" hangingPunct="1"/>
            <a:r>
              <a:rPr lang="en-US" sz="3600" dirty="0">
                <a:latin typeface="Arial" charset="0"/>
                <a:ea typeface="ＭＳ Ｐゴシック" charset="0"/>
                <a:cs typeface="ＭＳ Ｐゴシック" charset="0"/>
              </a:rPr>
              <a:t>OODT </a:t>
            </a:r>
            <a:r>
              <a:rPr lang="en-US" sz="3600" dirty="0" smtClean="0">
                <a:latin typeface="Arial" charset="0"/>
                <a:ea typeface="ＭＳ Ｐゴシック" charset="0"/>
                <a:cs typeface="ＭＳ Ｐゴシック" charset="0"/>
              </a:rPr>
              <a:t>CAS </a:t>
            </a:r>
            <a:r>
              <a:rPr lang="en-US" sz="3600" dirty="0">
                <a:latin typeface="Arial" charset="0"/>
                <a:ea typeface="ＭＳ Ｐゴシック" charset="0"/>
                <a:cs typeface="ＭＳ Ｐゴシック" charset="0"/>
              </a:rPr>
              <a:t>Components &amp; Functions</a:t>
            </a: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lnSpc>
                <a:spcPct val="80000"/>
              </a:lnSpc>
            </a:pPr>
            <a:fld id="{C4365EEA-3514-F549-BB9C-3628E23B619E}" type="slidenum">
              <a:rPr lang="en-US" sz="1300"/>
              <a:pPr eaLnBrk="1" hangingPunct="1">
                <a:lnSpc>
                  <a:spcPct val="80000"/>
                </a:lnSpc>
              </a:pPr>
              <a:t>27</a:t>
            </a:fld>
            <a:endParaRPr lang="en-US" sz="1300"/>
          </a:p>
        </p:txBody>
      </p:sp>
      <p:grpSp>
        <p:nvGrpSpPr>
          <p:cNvPr id="48133" name="Group 2"/>
          <p:cNvGrpSpPr>
            <a:grpSpLocks/>
          </p:cNvGrpSpPr>
          <p:nvPr/>
        </p:nvGrpSpPr>
        <p:grpSpPr bwMode="auto">
          <a:xfrm>
            <a:off x="3092443" y="2707134"/>
            <a:ext cx="4693791" cy="3379104"/>
            <a:chOff x="1821" y="1449"/>
            <a:chExt cx="2908" cy="2094"/>
          </a:xfrm>
        </p:grpSpPr>
        <p:grpSp>
          <p:nvGrpSpPr>
            <p:cNvPr id="48144" name="Group 3"/>
            <p:cNvGrpSpPr>
              <a:grpSpLocks/>
            </p:cNvGrpSpPr>
            <p:nvPr/>
          </p:nvGrpSpPr>
          <p:grpSpPr bwMode="auto">
            <a:xfrm>
              <a:off x="1821" y="1449"/>
              <a:ext cx="2908" cy="2094"/>
              <a:chOff x="1821" y="1449"/>
              <a:chExt cx="2908" cy="2094"/>
            </a:xfrm>
          </p:grpSpPr>
          <p:sp>
            <p:nvSpPr>
              <p:cNvPr id="48146" name="AutoShape 4"/>
              <p:cNvSpPr>
                <a:spLocks noChangeArrowheads="1"/>
              </p:cNvSpPr>
              <p:nvPr/>
            </p:nvSpPr>
            <p:spPr bwMode="auto">
              <a:xfrm>
                <a:off x="1821" y="2815"/>
                <a:ext cx="2908" cy="728"/>
              </a:xfrm>
              <a:prstGeom prst="roundRect">
                <a:avLst>
                  <a:gd name="adj" fmla="val 16667"/>
                </a:avLst>
              </a:prstGeom>
              <a:solidFill>
                <a:srgbClr val="FFFCBA"/>
              </a:solidFill>
              <a:ln w="28575">
                <a:solidFill>
                  <a:schemeClr val="tx1"/>
                </a:solidFill>
                <a:round/>
                <a:headEnd/>
                <a:tailEnd/>
              </a:ln>
            </p:spPr>
            <p:txBody>
              <a:bodyPr wrap="none" anchor="ctr"/>
              <a:lstStyle/>
              <a:p>
                <a:endParaRPr lang="en-US">
                  <a:latin typeface="Tw Cen MT" charset="0"/>
                </a:endParaRPr>
              </a:p>
            </p:txBody>
          </p:sp>
          <p:sp>
            <p:nvSpPr>
              <p:cNvPr id="48147" name="AutoShape 5"/>
              <p:cNvSpPr>
                <a:spLocks noChangeArrowheads="1"/>
              </p:cNvSpPr>
              <p:nvPr/>
            </p:nvSpPr>
            <p:spPr bwMode="auto">
              <a:xfrm>
                <a:off x="3892" y="1449"/>
                <a:ext cx="836" cy="2094"/>
              </a:xfrm>
              <a:prstGeom prst="roundRect">
                <a:avLst>
                  <a:gd name="adj" fmla="val 16667"/>
                </a:avLst>
              </a:prstGeom>
              <a:solidFill>
                <a:srgbClr val="FFFCBA"/>
              </a:solidFill>
              <a:ln w="28575">
                <a:solidFill>
                  <a:schemeClr val="tx1"/>
                </a:solidFill>
                <a:round/>
                <a:headEnd/>
                <a:tailEnd/>
              </a:ln>
            </p:spPr>
            <p:txBody>
              <a:bodyPr wrap="none" anchor="ctr"/>
              <a:lstStyle/>
              <a:p>
                <a:endParaRPr lang="en-US">
                  <a:latin typeface="Tw Cen MT" charset="0"/>
                </a:endParaRPr>
              </a:p>
            </p:txBody>
          </p:sp>
        </p:grpSp>
        <p:sp>
          <p:nvSpPr>
            <p:cNvPr id="48145" name="Rectangle 6"/>
            <p:cNvSpPr>
              <a:spLocks noChangeArrowheads="1"/>
            </p:cNvSpPr>
            <p:nvPr/>
          </p:nvSpPr>
          <p:spPr bwMode="auto">
            <a:xfrm>
              <a:off x="3794" y="2829"/>
              <a:ext cx="393" cy="707"/>
            </a:xfrm>
            <a:prstGeom prst="rect">
              <a:avLst/>
            </a:prstGeom>
            <a:solidFill>
              <a:srgbClr val="FFFC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Tw Cen MT" charset="0"/>
              </a:endParaRPr>
            </a:p>
          </p:txBody>
        </p:sp>
      </p:grpSp>
      <p:grpSp>
        <p:nvGrpSpPr>
          <p:cNvPr id="48134" name="Group 7"/>
          <p:cNvGrpSpPr>
            <a:grpSpLocks/>
          </p:cNvGrpSpPr>
          <p:nvPr/>
        </p:nvGrpSpPr>
        <p:grpSpPr bwMode="auto">
          <a:xfrm>
            <a:off x="1466591" y="4749296"/>
            <a:ext cx="1454341" cy="1347442"/>
            <a:chOff x="813" y="2714"/>
            <a:chExt cx="901" cy="835"/>
          </a:xfrm>
        </p:grpSpPr>
        <p:sp>
          <p:nvSpPr>
            <p:cNvPr id="48142" name="AutoShape 8"/>
            <p:cNvSpPr>
              <a:spLocks noChangeArrowheads="1"/>
            </p:cNvSpPr>
            <p:nvPr/>
          </p:nvSpPr>
          <p:spPr bwMode="auto">
            <a:xfrm>
              <a:off x="814" y="2714"/>
              <a:ext cx="900" cy="835"/>
            </a:xfrm>
            <a:prstGeom prst="roundRect">
              <a:avLst>
                <a:gd name="adj" fmla="val 16667"/>
              </a:avLst>
            </a:prstGeom>
            <a:solidFill>
              <a:srgbClr val="FFFCBA"/>
            </a:solidFill>
            <a:ln w="28575">
              <a:solidFill>
                <a:schemeClr val="tx1"/>
              </a:solidFill>
              <a:round/>
              <a:headEnd/>
              <a:tailEnd/>
            </a:ln>
          </p:spPr>
          <p:txBody>
            <a:bodyPr wrap="none" anchor="ctr"/>
            <a:lstStyle/>
            <a:p>
              <a:endParaRPr lang="en-US">
                <a:latin typeface="Tw Cen MT" charset="0"/>
              </a:endParaRPr>
            </a:p>
          </p:txBody>
        </p:sp>
        <p:sp>
          <p:nvSpPr>
            <p:cNvPr id="48143" name="Text Box 9"/>
            <p:cNvSpPr txBox="1">
              <a:spLocks noChangeArrowheads="1"/>
            </p:cNvSpPr>
            <p:nvPr/>
          </p:nvSpPr>
          <p:spPr bwMode="auto">
            <a:xfrm>
              <a:off x="813" y="2746"/>
              <a:ext cx="78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a:latin typeface="Tw Cen MT" charset="0"/>
                </a:rPr>
                <a:t>Product Delivery</a:t>
              </a:r>
            </a:p>
          </p:txBody>
        </p:sp>
      </p:grpSp>
      <p:grpSp>
        <p:nvGrpSpPr>
          <p:cNvPr id="48135" name="Group 10"/>
          <p:cNvGrpSpPr>
            <a:grpSpLocks/>
          </p:cNvGrpSpPr>
          <p:nvPr/>
        </p:nvGrpSpPr>
        <p:grpSpPr bwMode="auto">
          <a:xfrm>
            <a:off x="2409900" y="860963"/>
            <a:ext cx="1454340" cy="4028327"/>
            <a:chOff x="1398" y="305"/>
            <a:chExt cx="901" cy="2496"/>
          </a:xfrm>
        </p:grpSpPr>
        <p:sp>
          <p:nvSpPr>
            <p:cNvPr id="48140" name="Oval 11"/>
            <p:cNvSpPr>
              <a:spLocks noChangeArrowheads="1"/>
            </p:cNvSpPr>
            <p:nvPr/>
          </p:nvSpPr>
          <p:spPr bwMode="auto">
            <a:xfrm rot="2934937">
              <a:off x="601" y="1102"/>
              <a:ext cx="2496" cy="901"/>
            </a:xfrm>
            <a:prstGeom prst="ellipse">
              <a:avLst/>
            </a:prstGeom>
            <a:solidFill>
              <a:srgbClr val="FFFB8F">
                <a:alpha val="61176"/>
              </a:srgbClr>
            </a:solidFill>
            <a:ln w="28575">
              <a:solidFill>
                <a:schemeClr val="tx1"/>
              </a:solidFill>
              <a:round/>
              <a:headEnd/>
              <a:tailEnd/>
            </a:ln>
          </p:spPr>
          <p:txBody>
            <a:bodyPr wrap="none" anchor="ctr"/>
            <a:lstStyle/>
            <a:p>
              <a:endParaRPr lang="en-US">
                <a:latin typeface="Tw Cen MT" charset="0"/>
              </a:endParaRPr>
            </a:p>
          </p:txBody>
        </p:sp>
        <p:sp>
          <p:nvSpPr>
            <p:cNvPr id="48141" name="Text Box 12"/>
            <p:cNvSpPr txBox="1">
              <a:spLocks noChangeArrowheads="1"/>
            </p:cNvSpPr>
            <p:nvPr/>
          </p:nvSpPr>
          <p:spPr bwMode="auto">
            <a:xfrm>
              <a:off x="1492" y="1302"/>
              <a:ext cx="8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a:latin typeface="Tw Cen MT" charset="0"/>
                </a:rPr>
                <a:t>Automatic File Ingestion</a:t>
              </a:r>
              <a:endParaRPr lang="en-US" sz="2000">
                <a:latin typeface="Tw Cen MT" charset="0"/>
              </a:endParaRPr>
            </a:p>
          </p:txBody>
        </p:sp>
      </p:grpSp>
      <p:pic>
        <p:nvPicPr>
          <p:cNvPr id="48136" name="Picture 17" descr="PCS_Components_Dataflow_0812022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827" y="1478687"/>
            <a:ext cx="7217447" cy="559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7" name="Group 18"/>
          <p:cNvGrpSpPr>
            <a:grpSpLocks/>
          </p:cNvGrpSpPr>
          <p:nvPr/>
        </p:nvGrpSpPr>
        <p:grpSpPr bwMode="auto">
          <a:xfrm>
            <a:off x="3773234" y="5802751"/>
            <a:ext cx="3580722" cy="278239"/>
            <a:chOff x="2563" y="3366"/>
            <a:chExt cx="2218" cy="173"/>
          </a:xfrm>
        </p:grpSpPr>
        <p:sp>
          <p:nvSpPr>
            <p:cNvPr id="48138" name="Rectangle 19"/>
            <p:cNvSpPr>
              <a:spLocks noChangeArrowheads="1"/>
            </p:cNvSpPr>
            <p:nvPr/>
          </p:nvSpPr>
          <p:spPr bwMode="auto">
            <a:xfrm>
              <a:off x="2621" y="3421"/>
              <a:ext cx="700" cy="116"/>
            </a:xfrm>
            <a:prstGeom prst="rect">
              <a:avLst/>
            </a:prstGeom>
            <a:solidFill>
              <a:srgbClr val="FFFC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Tw Cen MT" charset="0"/>
              </a:endParaRPr>
            </a:p>
          </p:txBody>
        </p:sp>
        <p:sp>
          <p:nvSpPr>
            <p:cNvPr id="48139" name="Text Box 20"/>
            <p:cNvSpPr txBox="1">
              <a:spLocks noChangeArrowheads="1"/>
            </p:cNvSpPr>
            <p:nvPr/>
          </p:nvSpPr>
          <p:spPr bwMode="auto">
            <a:xfrm>
              <a:off x="2563" y="3366"/>
              <a:ext cx="2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a:latin typeface="Tw Cen MT" charset="0"/>
                </a:rPr>
                <a:t>Information Management &amp; Process Control</a:t>
              </a:r>
            </a:p>
          </p:txBody>
        </p:sp>
      </p:gr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16" y="1595932"/>
            <a:ext cx="4350770" cy="49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47106" name="Text Box 4"/>
          <p:cNvSpPr txBox="1">
            <a:spLocks noChangeArrowheads="1"/>
          </p:cNvSpPr>
          <p:nvPr/>
        </p:nvSpPr>
        <p:spPr bwMode="auto">
          <a:xfrm>
            <a:off x="252016" y="6577968"/>
            <a:ext cx="2965283" cy="36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cs typeface="Arial" charset="0"/>
              </a:rPr>
              <a:t>Resource Metadata Model</a:t>
            </a:r>
          </a:p>
        </p:txBody>
      </p:sp>
      <p:sp>
        <p:nvSpPr>
          <p:cNvPr id="47107" name="Text Box 5"/>
          <p:cNvSpPr txBox="1">
            <a:spLocks noChangeArrowheads="1"/>
          </p:cNvSpPr>
          <p:nvPr/>
        </p:nvSpPr>
        <p:spPr bwMode="auto">
          <a:xfrm>
            <a:off x="6552406" y="6241982"/>
            <a:ext cx="2914112" cy="36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cs typeface="Arial" charset="0"/>
              </a:rPr>
              <a:t>Request/Response Model</a:t>
            </a:r>
          </a:p>
        </p:txBody>
      </p:sp>
      <p:sp>
        <p:nvSpPr>
          <p:cNvPr id="47108" name="Line 6"/>
          <p:cNvSpPr>
            <a:spLocks noChangeShapeType="1"/>
          </p:cNvSpPr>
          <p:nvPr/>
        </p:nvSpPr>
        <p:spPr bwMode="auto">
          <a:xfrm flipH="1" flipV="1">
            <a:off x="3024188" y="5543762"/>
            <a:ext cx="1344083" cy="13439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sp>
        <p:nvSpPr>
          <p:cNvPr id="47109" name="Text Box 7"/>
          <p:cNvSpPr txBox="1">
            <a:spLocks noChangeArrowheads="1"/>
          </p:cNvSpPr>
          <p:nvPr/>
        </p:nvSpPr>
        <p:spPr bwMode="auto">
          <a:xfrm>
            <a:off x="4284266" y="6719712"/>
            <a:ext cx="1813112" cy="26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Based on ISO/IEC 11179</a:t>
            </a:r>
          </a:p>
        </p:txBody>
      </p:sp>
      <p:sp>
        <p:nvSpPr>
          <p:cNvPr id="47110" name="Text Box 8"/>
          <p:cNvSpPr txBox="1">
            <a:spLocks noChangeArrowheads="1"/>
          </p:cNvSpPr>
          <p:nvPr/>
        </p:nvSpPr>
        <p:spPr bwMode="auto">
          <a:xfrm>
            <a:off x="4704292" y="6215734"/>
            <a:ext cx="1666103" cy="26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Based on Dublin Core</a:t>
            </a:r>
          </a:p>
        </p:txBody>
      </p:sp>
      <p:sp>
        <p:nvSpPr>
          <p:cNvPr id="47111" name="Line 9"/>
          <p:cNvSpPr>
            <a:spLocks noChangeShapeType="1"/>
          </p:cNvSpPr>
          <p:nvPr/>
        </p:nvSpPr>
        <p:spPr bwMode="auto">
          <a:xfrm flipH="1" flipV="1">
            <a:off x="4620287" y="5459765"/>
            <a:ext cx="588036" cy="8399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100794" tIns="50397" rIns="100794" bIns="50397"/>
          <a:lstStyle/>
          <a:p>
            <a:endParaRPr lang="en-US"/>
          </a:p>
        </p:txBody>
      </p:sp>
      <p:grpSp>
        <p:nvGrpSpPr>
          <p:cNvPr id="47112" name="Group 10"/>
          <p:cNvGrpSpPr>
            <a:grpSpLocks noChangeAspect="1"/>
          </p:cNvGrpSpPr>
          <p:nvPr/>
        </p:nvGrpSpPr>
        <p:grpSpPr bwMode="auto">
          <a:xfrm>
            <a:off x="5124318" y="1763924"/>
            <a:ext cx="4452276" cy="4283816"/>
            <a:chOff x="2928" y="1008"/>
            <a:chExt cx="2544" cy="2448"/>
          </a:xfrm>
        </p:grpSpPr>
        <p:sp>
          <p:nvSpPr>
            <p:cNvPr id="47114" name="AutoShape 11"/>
            <p:cNvSpPr>
              <a:spLocks noChangeAspect="1" noChangeArrowheads="1" noTextEdit="1"/>
            </p:cNvSpPr>
            <p:nvPr/>
          </p:nvSpPr>
          <p:spPr bwMode="auto">
            <a:xfrm>
              <a:off x="2928" y="1008"/>
              <a:ext cx="2544"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71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 y="1139"/>
              <a:ext cx="2527"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Rectangle 13"/>
            <p:cNvSpPr>
              <a:spLocks noChangeArrowheads="1"/>
            </p:cNvSpPr>
            <p:nvPr/>
          </p:nvSpPr>
          <p:spPr bwMode="auto">
            <a:xfrm>
              <a:off x="2937" y="1140"/>
              <a:ext cx="2527" cy="2308"/>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pic>
          <p:nvPicPr>
            <p:cNvPr id="471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6" y="1291"/>
              <a:ext cx="1007"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Rectangle 15"/>
            <p:cNvSpPr>
              <a:spLocks noChangeArrowheads="1"/>
            </p:cNvSpPr>
            <p:nvPr/>
          </p:nvSpPr>
          <p:spPr bwMode="auto">
            <a:xfrm>
              <a:off x="3067" y="1291"/>
              <a:ext cx="1008" cy="792"/>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119" name="Rectangle 16"/>
            <p:cNvSpPr>
              <a:spLocks noChangeArrowheads="1"/>
            </p:cNvSpPr>
            <p:nvPr/>
          </p:nvSpPr>
          <p:spPr bwMode="auto">
            <a:xfrm>
              <a:off x="3382" y="1314"/>
              <a:ext cx="41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XMLQuery</a:t>
              </a:r>
              <a:endParaRPr lang="en-US">
                <a:cs typeface="Arial" charset="0"/>
              </a:endParaRPr>
            </a:p>
          </p:txBody>
        </p:sp>
        <p:sp>
          <p:nvSpPr>
            <p:cNvPr id="47120" name="Line 17"/>
            <p:cNvSpPr>
              <a:spLocks noChangeShapeType="1"/>
            </p:cNvSpPr>
            <p:nvPr/>
          </p:nvSpPr>
          <p:spPr bwMode="auto">
            <a:xfrm>
              <a:off x="3067" y="1408"/>
              <a:ext cx="1008"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21" name="Rectangle 18"/>
            <p:cNvSpPr>
              <a:spLocks noChangeArrowheads="1"/>
            </p:cNvSpPr>
            <p:nvPr/>
          </p:nvSpPr>
          <p:spPr bwMode="auto">
            <a:xfrm>
              <a:off x="3106" y="143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22" name="Rectangle 19"/>
            <p:cNvSpPr>
              <a:spLocks noChangeArrowheads="1"/>
            </p:cNvSpPr>
            <p:nvPr/>
          </p:nvSpPr>
          <p:spPr bwMode="auto">
            <a:xfrm>
              <a:off x="3131" y="1433"/>
              <a:ext cx="72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resultModeId: String</a:t>
              </a:r>
              <a:endParaRPr lang="en-US">
                <a:cs typeface="Arial" charset="0"/>
              </a:endParaRPr>
            </a:p>
          </p:txBody>
        </p:sp>
        <p:sp>
          <p:nvSpPr>
            <p:cNvPr id="47123" name="Rectangle 20"/>
            <p:cNvSpPr>
              <a:spLocks noChangeArrowheads="1"/>
            </p:cNvSpPr>
            <p:nvPr/>
          </p:nvSpPr>
          <p:spPr bwMode="auto">
            <a:xfrm>
              <a:off x="3106" y="152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24" name="Rectangle 21"/>
            <p:cNvSpPr>
              <a:spLocks noChangeArrowheads="1"/>
            </p:cNvSpPr>
            <p:nvPr/>
          </p:nvSpPr>
          <p:spPr bwMode="auto">
            <a:xfrm>
              <a:off x="3131" y="1524"/>
              <a:ext cx="85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propogationType: String</a:t>
              </a:r>
              <a:endParaRPr lang="en-US">
                <a:cs typeface="Arial" charset="0"/>
              </a:endParaRPr>
            </a:p>
          </p:txBody>
        </p:sp>
        <p:sp>
          <p:nvSpPr>
            <p:cNvPr id="47125" name="Rectangle 22"/>
            <p:cNvSpPr>
              <a:spLocks noChangeArrowheads="1"/>
            </p:cNvSpPr>
            <p:nvPr/>
          </p:nvSpPr>
          <p:spPr bwMode="auto">
            <a:xfrm>
              <a:off x="3106" y="161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26" name="Rectangle 23"/>
            <p:cNvSpPr>
              <a:spLocks noChangeArrowheads="1"/>
            </p:cNvSpPr>
            <p:nvPr/>
          </p:nvSpPr>
          <p:spPr bwMode="auto">
            <a:xfrm>
              <a:off x="3131" y="1614"/>
              <a:ext cx="91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propogationLevels: String</a:t>
              </a:r>
              <a:endParaRPr lang="en-US">
                <a:cs typeface="Arial" charset="0"/>
              </a:endParaRPr>
            </a:p>
          </p:txBody>
        </p:sp>
        <p:sp>
          <p:nvSpPr>
            <p:cNvPr id="47127" name="Rectangle 24"/>
            <p:cNvSpPr>
              <a:spLocks noChangeArrowheads="1"/>
            </p:cNvSpPr>
            <p:nvPr/>
          </p:nvSpPr>
          <p:spPr bwMode="auto">
            <a:xfrm>
              <a:off x="3106" y="1705"/>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28" name="Rectangle 25"/>
            <p:cNvSpPr>
              <a:spLocks noChangeArrowheads="1"/>
            </p:cNvSpPr>
            <p:nvPr/>
          </p:nvSpPr>
          <p:spPr bwMode="auto">
            <a:xfrm>
              <a:off x="3131" y="1705"/>
              <a:ext cx="55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maxResults: int</a:t>
              </a:r>
              <a:endParaRPr lang="en-US">
                <a:cs typeface="Arial" charset="0"/>
              </a:endParaRPr>
            </a:p>
          </p:txBody>
        </p:sp>
        <p:sp>
          <p:nvSpPr>
            <p:cNvPr id="47129" name="Rectangle 26"/>
            <p:cNvSpPr>
              <a:spLocks noChangeArrowheads="1"/>
            </p:cNvSpPr>
            <p:nvPr/>
          </p:nvSpPr>
          <p:spPr bwMode="auto">
            <a:xfrm>
              <a:off x="3106" y="1796"/>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30" name="Rectangle 27"/>
            <p:cNvSpPr>
              <a:spLocks noChangeArrowheads="1"/>
            </p:cNvSpPr>
            <p:nvPr/>
          </p:nvSpPr>
          <p:spPr bwMode="auto">
            <a:xfrm>
              <a:off x="3131" y="1796"/>
              <a:ext cx="60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kwqString: String</a:t>
              </a:r>
              <a:endParaRPr lang="en-US">
                <a:cs typeface="Arial" charset="0"/>
              </a:endParaRPr>
            </a:p>
          </p:txBody>
        </p:sp>
        <p:sp>
          <p:nvSpPr>
            <p:cNvPr id="47131" name="Rectangle 28"/>
            <p:cNvSpPr>
              <a:spLocks noChangeArrowheads="1"/>
            </p:cNvSpPr>
            <p:nvPr/>
          </p:nvSpPr>
          <p:spPr bwMode="auto">
            <a:xfrm>
              <a:off x="3106" y="188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32" name="Rectangle 29"/>
            <p:cNvSpPr>
              <a:spLocks noChangeArrowheads="1"/>
            </p:cNvSpPr>
            <p:nvPr/>
          </p:nvSpPr>
          <p:spPr bwMode="auto">
            <a:xfrm>
              <a:off x="3131" y="1887"/>
              <a:ext cx="55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numResults: int</a:t>
              </a:r>
              <a:endParaRPr lang="en-US">
                <a:cs typeface="Arial" charset="0"/>
              </a:endParaRPr>
            </a:p>
          </p:txBody>
        </p:sp>
        <p:sp>
          <p:nvSpPr>
            <p:cNvPr id="47133" name="Rectangle 30"/>
            <p:cNvSpPr>
              <a:spLocks noChangeArrowheads="1"/>
            </p:cNvSpPr>
            <p:nvPr/>
          </p:nvSpPr>
          <p:spPr bwMode="auto">
            <a:xfrm>
              <a:off x="3106" y="1978"/>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34" name="Rectangle 31"/>
            <p:cNvSpPr>
              <a:spLocks noChangeArrowheads="1"/>
            </p:cNvSpPr>
            <p:nvPr/>
          </p:nvSpPr>
          <p:spPr bwMode="auto">
            <a:xfrm>
              <a:off x="3131" y="1978"/>
              <a:ext cx="61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mimeAccept: List</a:t>
              </a:r>
              <a:endParaRPr lang="en-US">
                <a:cs typeface="Arial" charset="0"/>
              </a:endParaRPr>
            </a:p>
          </p:txBody>
        </p:sp>
        <p:pic>
          <p:nvPicPr>
            <p:cNvPr id="47135"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6" y="1291"/>
              <a:ext cx="1007"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6" name="Rectangle 33"/>
            <p:cNvSpPr>
              <a:spLocks noChangeArrowheads="1"/>
            </p:cNvSpPr>
            <p:nvPr/>
          </p:nvSpPr>
          <p:spPr bwMode="auto">
            <a:xfrm>
              <a:off x="3067" y="1291"/>
              <a:ext cx="1008" cy="792"/>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137" name="Rectangle 34"/>
            <p:cNvSpPr>
              <a:spLocks noChangeArrowheads="1"/>
            </p:cNvSpPr>
            <p:nvPr/>
          </p:nvSpPr>
          <p:spPr bwMode="auto">
            <a:xfrm>
              <a:off x="3382" y="1314"/>
              <a:ext cx="41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XMLQuery</a:t>
              </a:r>
              <a:endParaRPr lang="en-US">
                <a:cs typeface="Arial" charset="0"/>
              </a:endParaRPr>
            </a:p>
          </p:txBody>
        </p:sp>
        <p:sp>
          <p:nvSpPr>
            <p:cNvPr id="47138" name="Line 35"/>
            <p:cNvSpPr>
              <a:spLocks noChangeShapeType="1"/>
            </p:cNvSpPr>
            <p:nvPr/>
          </p:nvSpPr>
          <p:spPr bwMode="auto">
            <a:xfrm>
              <a:off x="3067" y="1408"/>
              <a:ext cx="1008"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39" name="Rectangle 36"/>
            <p:cNvSpPr>
              <a:spLocks noChangeArrowheads="1"/>
            </p:cNvSpPr>
            <p:nvPr/>
          </p:nvSpPr>
          <p:spPr bwMode="auto">
            <a:xfrm>
              <a:off x="3106" y="143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40" name="Rectangle 37"/>
            <p:cNvSpPr>
              <a:spLocks noChangeArrowheads="1"/>
            </p:cNvSpPr>
            <p:nvPr/>
          </p:nvSpPr>
          <p:spPr bwMode="auto">
            <a:xfrm>
              <a:off x="3131" y="1433"/>
              <a:ext cx="72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resultModeId: String</a:t>
              </a:r>
              <a:endParaRPr lang="en-US">
                <a:cs typeface="Arial" charset="0"/>
              </a:endParaRPr>
            </a:p>
          </p:txBody>
        </p:sp>
        <p:sp>
          <p:nvSpPr>
            <p:cNvPr id="47141" name="Rectangle 38"/>
            <p:cNvSpPr>
              <a:spLocks noChangeArrowheads="1"/>
            </p:cNvSpPr>
            <p:nvPr/>
          </p:nvSpPr>
          <p:spPr bwMode="auto">
            <a:xfrm>
              <a:off x="3106" y="152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42" name="Rectangle 39"/>
            <p:cNvSpPr>
              <a:spLocks noChangeArrowheads="1"/>
            </p:cNvSpPr>
            <p:nvPr/>
          </p:nvSpPr>
          <p:spPr bwMode="auto">
            <a:xfrm>
              <a:off x="3131" y="1524"/>
              <a:ext cx="85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propogationType: String</a:t>
              </a:r>
              <a:endParaRPr lang="en-US">
                <a:cs typeface="Arial" charset="0"/>
              </a:endParaRPr>
            </a:p>
          </p:txBody>
        </p:sp>
        <p:sp>
          <p:nvSpPr>
            <p:cNvPr id="47143" name="Rectangle 40"/>
            <p:cNvSpPr>
              <a:spLocks noChangeArrowheads="1"/>
            </p:cNvSpPr>
            <p:nvPr/>
          </p:nvSpPr>
          <p:spPr bwMode="auto">
            <a:xfrm>
              <a:off x="3106" y="161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44" name="Rectangle 41"/>
            <p:cNvSpPr>
              <a:spLocks noChangeArrowheads="1"/>
            </p:cNvSpPr>
            <p:nvPr/>
          </p:nvSpPr>
          <p:spPr bwMode="auto">
            <a:xfrm>
              <a:off x="3131" y="1614"/>
              <a:ext cx="91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propogationLevels: String</a:t>
              </a:r>
              <a:endParaRPr lang="en-US">
                <a:cs typeface="Arial" charset="0"/>
              </a:endParaRPr>
            </a:p>
          </p:txBody>
        </p:sp>
        <p:sp>
          <p:nvSpPr>
            <p:cNvPr id="47145" name="Rectangle 42"/>
            <p:cNvSpPr>
              <a:spLocks noChangeArrowheads="1"/>
            </p:cNvSpPr>
            <p:nvPr/>
          </p:nvSpPr>
          <p:spPr bwMode="auto">
            <a:xfrm>
              <a:off x="3106" y="1705"/>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46" name="Rectangle 43"/>
            <p:cNvSpPr>
              <a:spLocks noChangeArrowheads="1"/>
            </p:cNvSpPr>
            <p:nvPr/>
          </p:nvSpPr>
          <p:spPr bwMode="auto">
            <a:xfrm>
              <a:off x="3131" y="1705"/>
              <a:ext cx="55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maxResults: int</a:t>
              </a:r>
              <a:endParaRPr lang="en-US">
                <a:cs typeface="Arial" charset="0"/>
              </a:endParaRPr>
            </a:p>
          </p:txBody>
        </p:sp>
        <p:sp>
          <p:nvSpPr>
            <p:cNvPr id="47147" name="Rectangle 44"/>
            <p:cNvSpPr>
              <a:spLocks noChangeArrowheads="1"/>
            </p:cNvSpPr>
            <p:nvPr/>
          </p:nvSpPr>
          <p:spPr bwMode="auto">
            <a:xfrm>
              <a:off x="3106" y="1796"/>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48" name="Rectangle 45"/>
            <p:cNvSpPr>
              <a:spLocks noChangeArrowheads="1"/>
            </p:cNvSpPr>
            <p:nvPr/>
          </p:nvSpPr>
          <p:spPr bwMode="auto">
            <a:xfrm>
              <a:off x="3131" y="1796"/>
              <a:ext cx="60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kwqString: String</a:t>
              </a:r>
              <a:endParaRPr lang="en-US">
                <a:cs typeface="Arial" charset="0"/>
              </a:endParaRPr>
            </a:p>
          </p:txBody>
        </p:sp>
        <p:sp>
          <p:nvSpPr>
            <p:cNvPr id="47149" name="Rectangle 46"/>
            <p:cNvSpPr>
              <a:spLocks noChangeArrowheads="1"/>
            </p:cNvSpPr>
            <p:nvPr/>
          </p:nvSpPr>
          <p:spPr bwMode="auto">
            <a:xfrm>
              <a:off x="3106" y="188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50" name="Rectangle 47"/>
            <p:cNvSpPr>
              <a:spLocks noChangeArrowheads="1"/>
            </p:cNvSpPr>
            <p:nvPr/>
          </p:nvSpPr>
          <p:spPr bwMode="auto">
            <a:xfrm>
              <a:off x="3131" y="1887"/>
              <a:ext cx="55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numResults: int</a:t>
              </a:r>
              <a:endParaRPr lang="en-US">
                <a:cs typeface="Arial" charset="0"/>
              </a:endParaRPr>
            </a:p>
          </p:txBody>
        </p:sp>
        <p:sp>
          <p:nvSpPr>
            <p:cNvPr id="47151" name="Rectangle 48"/>
            <p:cNvSpPr>
              <a:spLocks noChangeArrowheads="1"/>
            </p:cNvSpPr>
            <p:nvPr/>
          </p:nvSpPr>
          <p:spPr bwMode="auto">
            <a:xfrm>
              <a:off x="3106" y="1978"/>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52" name="Rectangle 49"/>
            <p:cNvSpPr>
              <a:spLocks noChangeArrowheads="1"/>
            </p:cNvSpPr>
            <p:nvPr/>
          </p:nvSpPr>
          <p:spPr bwMode="auto">
            <a:xfrm>
              <a:off x="3131" y="1978"/>
              <a:ext cx="61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mimeAccept: List</a:t>
              </a:r>
              <a:endParaRPr lang="en-US">
                <a:cs typeface="Arial" charset="0"/>
              </a:endParaRPr>
            </a:p>
          </p:txBody>
        </p:sp>
        <p:pic>
          <p:nvPicPr>
            <p:cNvPr id="47153"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 y="2357"/>
              <a:ext cx="812"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54" name="Rectangle 51"/>
            <p:cNvSpPr>
              <a:spLocks noChangeArrowheads="1"/>
            </p:cNvSpPr>
            <p:nvPr/>
          </p:nvSpPr>
          <p:spPr bwMode="auto">
            <a:xfrm>
              <a:off x="3165" y="2358"/>
              <a:ext cx="812" cy="895"/>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155" name="Rectangle 52"/>
            <p:cNvSpPr>
              <a:spLocks noChangeArrowheads="1"/>
            </p:cNvSpPr>
            <p:nvPr/>
          </p:nvSpPr>
          <p:spPr bwMode="auto">
            <a:xfrm>
              <a:off x="3332" y="2381"/>
              <a:ext cx="50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QueryHeader</a:t>
              </a:r>
              <a:endParaRPr lang="en-US">
                <a:cs typeface="Arial" charset="0"/>
              </a:endParaRPr>
            </a:p>
          </p:txBody>
        </p:sp>
        <p:sp>
          <p:nvSpPr>
            <p:cNvPr id="47156" name="Rectangle 53"/>
            <p:cNvSpPr>
              <a:spLocks noChangeArrowheads="1"/>
            </p:cNvSpPr>
            <p:nvPr/>
          </p:nvSpPr>
          <p:spPr bwMode="auto">
            <a:xfrm>
              <a:off x="3204" y="251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57" name="Rectangle 54"/>
            <p:cNvSpPr>
              <a:spLocks noChangeArrowheads="1"/>
            </p:cNvSpPr>
            <p:nvPr/>
          </p:nvSpPr>
          <p:spPr bwMode="auto">
            <a:xfrm>
              <a:off x="3229" y="2513"/>
              <a:ext cx="31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id: String</a:t>
              </a:r>
              <a:endParaRPr lang="en-US">
                <a:cs typeface="Arial" charset="0"/>
              </a:endParaRPr>
            </a:p>
          </p:txBody>
        </p:sp>
        <p:sp>
          <p:nvSpPr>
            <p:cNvPr id="47158" name="Rectangle 55"/>
            <p:cNvSpPr>
              <a:spLocks noChangeArrowheads="1"/>
            </p:cNvSpPr>
            <p:nvPr/>
          </p:nvSpPr>
          <p:spPr bwMode="auto">
            <a:xfrm>
              <a:off x="3204" y="260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59" name="Rectangle 56"/>
            <p:cNvSpPr>
              <a:spLocks noChangeArrowheads="1"/>
            </p:cNvSpPr>
            <p:nvPr/>
          </p:nvSpPr>
          <p:spPr bwMode="auto">
            <a:xfrm>
              <a:off x="3229" y="2603"/>
              <a:ext cx="38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title: String</a:t>
              </a:r>
              <a:endParaRPr lang="en-US">
                <a:cs typeface="Arial" charset="0"/>
              </a:endParaRPr>
            </a:p>
          </p:txBody>
        </p:sp>
        <p:sp>
          <p:nvSpPr>
            <p:cNvPr id="47160" name="Rectangle 57"/>
            <p:cNvSpPr>
              <a:spLocks noChangeArrowheads="1"/>
            </p:cNvSpPr>
            <p:nvPr/>
          </p:nvSpPr>
          <p:spPr bwMode="auto">
            <a:xfrm>
              <a:off x="3204" y="269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61" name="Rectangle 58"/>
            <p:cNvSpPr>
              <a:spLocks noChangeArrowheads="1"/>
            </p:cNvSpPr>
            <p:nvPr/>
          </p:nvSpPr>
          <p:spPr bwMode="auto">
            <a:xfrm>
              <a:off x="3229" y="2694"/>
              <a:ext cx="6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description: String</a:t>
              </a:r>
              <a:endParaRPr lang="en-US">
                <a:cs typeface="Arial" charset="0"/>
              </a:endParaRPr>
            </a:p>
          </p:txBody>
        </p:sp>
        <p:sp>
          <p:nvSpPr>
            <p:cNvPr id="47162" name="Rectangle 59"/>
            <p:cNvSpPr>
              <a:spLocks noChangeArrowheads="1"/>
            </p:cNvSpPr>
            <p:nvPr/>
          </p:nvSpPr>
          <p:spPr bwMode="auto">
            <a:xfrm>
              <a:off x="3204" y="2785"/>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63" name="Rectangle 60"/>
            <p:cNvSpPr>
              <a:spLocks noChangeArrowheads="1"/>
            </p:cNvSpPr>
            <p:nvPr/>
          </p:nvSpPr>
          <p:spPr bwMode="auto">
            <a:xfrm>
              <a:off x="3229" y="2785"/>
              <a:ext cx="41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type: String</a:t>
              </a:r>
              <a:endParaRPr lang="en-US">
                <a:cs typeface="Arial" charset="0"/>
              </a:endParaRPr>
            </a:p>
          </p:txBody>
        </p:sp>
        <p:sp>
          <p:nvSpPr>
            <p:cNvPr id="47164" name="Rectangle 61"/>
            <p:cNvSpPr>
              <a:spLocks noChangeArrowheads="1"/>
            </p:cNvSpPr>
            <p:nvPr/>
          </p:nvSpPr>
          <p:spPr bwMode="auto">
            <a:xfrm>
              <a:off x="3204" y="2876"/>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65" name="Rectangle 62"/>
            <p:cNvSpPr>
              <a:spLocks noChangeArrowheads="1"/>
            </p:cNvSpPr>
            <p:nvPr/>
          </p:nvSpPr>
          <p:spPr bwMode="auto">
            <a:xfrm>
              <a:off x="3229" y="2876"/>
              <a:ext cx="55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statusID: String</a:t>
              </a:r>
              <a:endParaRPr lang="en-US">
                <a:cs typeface="Arial" charset="0"/>
              </a:endParaRPr>
            </a:p>
          </p:txBody>
        </p:sp>
        <p:sp>
          <p:nvSpPr>
            <p:cNvPr id="47166" name="Rectangle 63"/>
            <p:cNvSpPr>
              <a:spLocks noChangeArrowheads="1"/>
            </p:cNvSpPr>
            <p:nvPr/>
          </p:nvSpPr>
          <p:spPr bwMode="auto">
            <a:xfrm>
              <a:off x="3204" y="296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67" name="Rectangle 64"/>
            <p:cNvSpPr>
              <a:spLocks noChangeArrowheads="1"/>
            </p:cNvSpPr>
            <p:nvPr/>
          </p:nvSpPr>
          <p:spPr bwMode="auto">
            <a:xfrm>
              <a:off x="3229" y="2967"/>
              <a:ext cx="70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securityType: String</a:t>
              </a:r>
              <a:endParaRPr lang="en-US">
                <a:cs typeface="Arial" charset="0"/>
              </a:endParaRPr>
            </a:p>
          </p:txBody>
        </p:sp>
        <p:sp>
          <p:nvSpPr>
            <p:cNvPr id="47168" name="Rectangle 65"/>
            <p:cNvSpPr>
              <a:spLocks noChangeArrowheads="1"/>
            </p:cNvSpPr>
            <p:nvPr/>
          </p:nvSpPr>
          <p:spPr bwMode="auto">
            <a:xfrm>
              <a:off x="3204" y="305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69" name="Rectangle 66"/>
            <p:cNvSpPr>
              <a:spLocks noChangeArrowheads="1"/>
            </p:cNvSpPr>
            <p:nvPr/>
          </p:nvSpPr>
          <p:spPr bwMode="auto">
            <a:xfrm>
              <a:off x="3229" y="3057"/>
              <a:ext cx="703"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revisionNote: String</a:t>
              </a:r>
              <a:endParaRPr lang="en-US">
                <a:cs typeface="Arial" charset="0"/>
              </a:endParaRPr>
            </a:p>
          </p:txBody>
        </p:sp>
        <p:sp>
          <p:nvSpPr>
            <p:cNvPr id="47170" name="Rectangle 67"/>
            <p:cNvSpPr>
              <a:spLocks noChangeArrowheads="1"/>
            </p:cNvSpPr>
            <p:nvPr/>
          </p:nvSpPr>
          <p:spPr bwMode="auto">
            <a:xfrm>
              <a:off x="3204" y="3148"/>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71" name="Rectangle 68"/>
            <p:cNvSpPr>
              <a:spLocks noChangeArrowheads="1"/>
            </p:cNvSpPr>
            <p:nvPr/>
          </p:nvSpPr>
          <p:spPr bwMode="auto">
            <a:xfrm>
              <a:off x="3229" y="3148"/>
              <a:ext cx="63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dataDictID: String</a:t>
              </a:r>
              <a:endParaRPr lang="en-US">
                <a:cs typeface="Arial" charset="0"/>
              </a:endParaRPr>
            </a:p>
          </p:txBody>
        </p:sp>
        <p:sp>
          <p:nvSpPr>
            <p:cNvPr id="47172" name="Line 69"/>
            <p:cNvSpPr>
              <a:spLocks noChangeShapeType="1"/>
            </p:cNvSpPr>
            <p:nvPr/>
          </p:nvSpPr>
          <p:spPr bwMode="auto">
            <a:xfrm>
              <a:off x="3165" y="2488"/>
              <a:ext cx="812"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73"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 y="2357"/>
              <a:ext cx="812"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74" name="Rectangle 71"/>
            <p:cNvSpPr>
              <a:spLocks noChangeArrowheads="1"/>
            </p:cNvSpPr>
            <p:nvPr/>
          </p:nvSpPr>
          <p:spPr bwMode="auto">
            <a:xfrm>
              <a:off x="3165" y="2358"/>
              <a:ext cx="812" cy="895"/>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175" name="Rectangle 72"/>
            <p:cNvSpPr>
              <a:spLocks noChangeArrowheads="1"/>
            </p:cNvSpPr>
            <p:nvPr/>
          </p:nvSpPr>
          <p:spPr bwMode="auto">
            <a:xfrm>
              <a:off x="3332" y="2381"/>
              <a:ext cx="50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QueryHeader</a:t>
              </a:r>
              <a:endParaRPr lang="en-US">
                <a:cs typeface="Arial" charset="0"/>
              </a:endParaRPr>
            </a:p>
          </p:txBody>
        </p:sp>
        <p:sp>
          <p:nvSpPr>
            <p:cNvPr id="47176" name="Rectangle 73"/>
            <p:cNvSpPr>
              <a:spLocks noChangeArrowheads="1"/>
            </p:cNvSpPr>
            <p:nvPr/>
          </p:nvSpPr>
          <p:spPr bwMode="auto">
            <a:xfrm>
              <a:off x="3204" y="251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77" name="Rectangle 74"/>
            <p:cNvSpPr>
              <a:spLocks noChangeArrowheads="1"/>
            </p:cNvSpPr>
            <p:nvPr/>
          </p:nvSpPr>
          <p:spPr bwMode="auto">
            <a:xfrm>
              <a:off x="3229" y="2513"/>
              <a:ext cx="31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id: String</a:t>
              </a:r>
              <a:endParaRPr lang="en-US">
                <a:cs typeface="Arial" charset="0"/>
              </a:endParaRPr>
            </a:p>
          </p:txBody>
        </p:sp>
        <p:sp>
          <p:nvSpPr>
            <p:cNvPr id="47178" name="Rectangle 75"/>
            <p:cNvSpPr>
              <a:spLocks noChangeArrowheads="1"/>
            </p:cNvSpPr>
            <p:nvPr/>
          </p:nvSpPr>
          <p:spPr bwMode="auto">
            <a:xfrm>
              <a:off x="3204" y="260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79" name="Rectangle 76"/>
            <p:cNvSpPr>
              <a:spLocks noChangeArrowheads="1"/>
            </p:cNvSpPr>
            <p:nvPr/>
          </p:nvSpPr>
          <p:spPr bwMode="auto">
            <a:xfrm>
              <a:off x="3229" y="2603"/>
              <a:ext cx="38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title: String</a:t>
              </a:r>
              <a:endParaRPr lang="en-US">
                <a:cs typeface="Arial" charset="0"/>
              </a:endParaRPr>
            </a:p>
          </p:txBody>
        </p:sp>
        <p:sp>
          <p:nvSpPr>
            <p:cNvPr id="47180" name="Rectangle 77"/>
            <p:cNvSpPr>
              <a:spLocks noChangeArrowheads="1"/>
            </p:cNvSpPr>
            <p:nvPr/>
          </p:nvSpPr>
          <p:spPr bwMode="auto">
            <a:xfrm>
              <a:off x="3204" y="2694"/>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81" name="Rectangle 78"/>
            <p:cNvSpPr>
              <a:spLocks noChangeArrowheads="1"/>
            </p:cNvSpPr>
            <p:nvPr/>
          </p:nvSpPr>
          <p:spPr bwMode="auto">
            <a:xfrm>
              <a:off x="3229" y="2694"/>
              <a:ext cx="6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description: String</a:t>
              </a:r>
              <a:endParaRPr lang="en-US">
                <a:cs typeface="Arial" charset="0"/>
              </a:endParaRPr>
            </a:p>
          </p:txBody>
        </p:sp>
        <p:sp>
          <p:nvSpPr>
            <p:cNvPr id="47182" name="Rectangle 79"/>
            <p:cNvSpPr>
              <a:spLocks noChangeArrowheads="1"/>
            </p:cNvSpPr>
            <p:nvPr/>
          </p:nvSpPr>
          <p:spPr bwMode="auto">
            <a:xfrm>
              <a:off x="3204" y="2785"/>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83" name="Rectangle 80"/>
            <p:cNvSpPr>
              <a:spLocks noChangeArrowheads="1"/>
            </p:cNvSpPr>
            <p:nvPr/>
          </p:nvSpPr>
          <p:spPr bwMode="auto">
            <a:xfrm>
              <a:off x="3229" y="2785"/>
              <a:ext cx="41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type: String</a:t>
              </a:r>
              <a:endParaRPr lang="en-US">
                <a:cs typeface="Arial" charset="0"/>
              </a:endParaRPr>
            </a:p>
          </p:txBody>
        </p:sp>
        <p:sp>
          <p:nvSpPr>
            <p:cNvPr id="47184" name="Rectangle 81"/>
            <p:cNvSpPr>
              <a:spLocks noChangeArrowheads="1"/>
            </p:cNvSpPr>
            <p:nvPr/>
          </p:nvSpPr>
          <p:spPr bwMode="auto">
            <a:xfrm>
              <a:off x="3204" y="2876"/>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85" name="Rectangle 82"/>
            <p:cNvSpPr>
              <a:spLocks noChangeArrowheads="1"/>
            </p:cNvSpPr>
            <p:nvPr/>
          </p:nvSpPr>
          <p:spPr bwMode="auto">
            <a:xfrm>
              <a:off x="3229" y="2876"/>
              <a:ext cx="55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statusID: String</a:t>
              </a:r>
              <a:endParaRPr lang="en-US">
                <a:cs typeface="Arial" charset="0"/>
              </a:endParaRPr>
            </a:p>
          </p:txBody>
        </p:sp>
        <p:sp>
          <p:nvSpPr>
            <p:cNvPr id="47186" name="Rectangle 83"/>
            <p:cNvSpPr>
              <a:spLocks noChangeArrowheads="1"/>
            </p:cNvSpPr>
            <p:nvPr/>
          </p:nvSpPr>
          <p:spPr bwMode="auto">
            <a:xfrm>
              <a:off x="3204" y="296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87" name="Rectangle 84"/>
            <p:cNvSpPr>
              <a:spLocks noChangeArrowheads="1"/>
            </p:cNvSpPr>
            <p:nvPr/>
          </p:nvSpPr>
          <p:spPr bwMode="auto">
            <a:xfrm>
              <a:off x="3229" y="2967"/>
              <a:ext cx="70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securityType: String</a:t>
              </a:r>
              <a:endParaRPr lang="en-US">
                <a:cs typeface="Arial" charset="0"/>
              </a:endParaRPr>
            </a:p>
          </p:txBody>
        </p:sp>
        <p:sp>
          <p:nvSpPr>
            <p:cNvPr id="47188" name="Rectangle 85"/>
            <p:cNvSpPr>
              <a:spLocks noChangeArrowheads="1"/>
            </p:cNvSpPr>
            <p:nvPr/>
          </p:nvSpPr>
          <p:spPr bwMode="auto">
            <a:xfrm>
              <a:off x="3204" y="305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89" name="Rectangle 86"/>
            <p:cNvSpPr>
              <a:spLocks noChangeArrowheads="1"/>
            </p:cNvSpPr>
            <p:nvPr/>
          </p:nvSpPr>
          <p:spPr bwMode="auto">
            <a:xfrm>
              <a:off x="3229" y="3057"/>
              <a:ext cx="703"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revisionNote: String</a:t>
              </a:r>
              <a:endParaRPr lang="en-US">
                <a:cs typeface="Arial" charset="0"/>
              </a:endParaRPr>
            </a:p>
          </p:txBody>
        </p:sp>
        <p:sp>
          <p:nvSpPr>
            <p:cNvPr id="47190" name="Rectangle 87"/>
            <p:cNvSpPr>
              <a:spLocks noChangeArrowheads="1"/>
            </p:cNvSpPr>
            <p:nvPr/>
          </p:nvSpPr>
          <p:spPr bwMode="auto">
            <a:xfrm>
              <a:off x="3204" y="3148"/>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91" name="Rectangle 88"/>
            <p:cNvSpPr>
              <a:spLocks noChangeArrowheads="1"/>
            </p:cNvSpPr>
            <p:nvPr/>
          </p:nvSpPr>
          <p:spPr bwMode="auto">
            <a:xfrm>
              <a:off x="3229" y="3148"/>
              <a:ext cx="63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dataDictID: String</a:t>
              </a:r>
              <a:endParaRPr lang="en-US">
                <a:cs typeface="Arial" charset="0"/>
              </a:endParaRPr>
            </a:p>
          </p:txBody>
        </p:sp>
        <p:sp>
          <p:nvSpPr>
            <p:cNvPr id="47192" name="Line 89"/>
            <p:cNvSpPr>
              <a:spLocks noChangeShapeType="1"/>
            </p:cNvSpPr>
            <p:nvPr/>
          </p:nvSpPr>
          <p:spPr bwMode="auto">
            <a:xfrm>
              <a:off x="3165" y="2488"/>
              <a:ext cx="812"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93" name="Picture 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 y="2537"/>
              <a:ext cx="58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94" name="Rectangle 91"/>
            <p:cNvSpPr>
              <a:spLocks noChangeArrowheads="1"/>
            </p:cNvSpPr>
            <p:nvPr/>
          </p:nvSpPr>
          <p:spPr bwMode="auto">
            <a:xfrm>
              <a:off x="4725" y="2538"/>
              <a:ext cx="585" cy="260"/>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195" name="Rectangle 92"/>
            <p:cNvSpPr>
              <a:spLocks noChangeArrowheads="1"/>
            </p:cNvSpPr>
            <p:nvPr/>
          </p:nvSpPr>
          <p:spPr bwMode="auto">
            <a:xfrm>
              <a:off x="4791" y="2561"/>
              <a:ext cx="48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QueryResult</a:t>
              </a:r>
              <a:endParaRPr lang="en-US">
                <a:cs typeface="Arial" charset="0"/>
              </a:endParaRPr>
            </a:p>
          </p:txBody>
        </p:sp>
        <p:sp>
          <p:nvSpPr>
            <p:cNvPr id="47196" name="Rectangle 93"/>
            <p:cNvSpPr>
              <a:spLocks noChangeArrowheads="1"/>
            </p:cNvSpPr>
            <p:nvPr/>
          </p:nvSpPr>
          <p:spPr bwMode="auto">
            <a:xfrm>
              <a:off x="4764" y="269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197" name="Rectangle 94"/>
            <p:cNvSpPr>
              <a:spLocks noChangeArrowheads="1"/>
            </p:cNvSpPr>
            <p:nvPr/>
          </p:nvSpPr>
          <p:spPr bwMode="auto">
            <a:xfrm>
              <a:off x="4789" y="2693"/>
              <a:ext cx="26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list: List</a:t>
              </a:r>
              <a:endParaRPr lang="en-US">
                <a:cs typeface="Arial" charset="0"/>
              </a:endParaRPr>
            </a:p>
          </p:txBody>
        </p:sp>
        <p:sp>
          <p:nvSpPr>
            <p:cNvPr id="47198" name="Line 95"/>
            <p:cNvSpPr>
              <a:spLocks noChangeShapeType="1"/>
            </p:cNvSpPr>
            <p:nvPr/>
          </p:nvSpPr>
          <p:spPr bwMode="auto">
            <a:xfrm>
              <a:off x="4725" y="2668"/>
              <a:ext cx="585"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99"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 y="2537"/>
              <a:ext cx="584"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0" name="Rectangle 97"/>
            <p:cNvSpPr>
              <a:spLocks noChangeArrowheads="1"/>
            </p:cNvSpPr>
            <p:nvPr/>
          </p:nvSpPr>
          <p:spPr bwMode="auto">
            <a:xfrm>
              <a:off x="4725" y="2538"/>
              <a:ext cx="585" cy="260"/>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201" name="Rectangle 98"/>
            <p:cNvSpPr>
              <a:spLocks noChangeArrowheads="1"/>
            </p:cNvSpPr>
            <p:nvPr/>
          </p:nvSpPr>
          <p:spPr bwMode="auto">
            <a:xfrm>
              <a:off x="4791" y="2561"/>
              <a:ext cx="48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QueryResult</a:t>
              </a:r>
              <a:endParaRPr lang="en-US">
                <a:cs typeface="Arial" charset="0"/>
              </a:endParaRPr>
            </a:p>
          </p:txBody>
        </p:sp>
        <p:sp>
          <p:nvSpPr>
            <p:cNvPr id="47202" name="Rectangle 99"/>
            <p:cNvSpPr>
              <a:spLocks noChangeArrowheads="1"/>
            </p:cNvSpPr>
            <p:nvPr/>
          </p:nvSpPr>
          <p:spPr bwMode="auto">
            <a:xfrm>
              <a:off x="4764" y="2693"/>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203" name="Rectangle 100"/>
            <p:cNvSpPr>
              <a:spLocks noChangeArrowheads="1"/>
            </p:cNvSpPr>
            <p:nvPr/>
          </p:nvSpPr>
          <p:spPr bwMode="auto">
            <a:xfrm>
              <a:off x="4789" y="2693"/>
              <a:ext cx="26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list: List</a:t>
              </a:r>
              <a:endParaRPr lang="en-US">
                <a:cs typeface="Arial" charset="0"/>
              </a:endParaRPr>
            </a:p>
          </p:txBody>
        </p:sp>
        <p:sp>
          <p:nvSpPr>
            <p:cNvPr id="47204" name="Line 101"/>
            <p:cNvSpPr>
              <a:spLocks noChangeShapeType="1"/>
            </p:cNvSpPr>
            <p:nvPr/>
          </p:nvSpPr>
          <p:spPr bwMode="auto">
            <a:xfrm>
              <a:off x="4725" y="2668"/>
              <a:ext cx="585"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205"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 y="1511"/>
              <a:ext cx="6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 name="Rectangle 103"/>
            <p:cNvSpPr>
              <a:spLocks noChangeArrowheads="1"/>
            </p:cNvSpPr>
            <p:nvPr/>
          </p:nvSpPr>
          <p:spPr bwMode="auto">
            <a:xfrm>
              <a:off x="4692" y="1512"/>
              <a:ext cx="650" cy="350"/>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207" name="Rectangle 104"/>
            <p:cNvSpPr>
              <a:spLocks noChangeArrowheads="1"/>
            </p:cNvSpPr>
            <p:nvPr/>
          </p:nvSpPr>
          <p:spPr bwMode="auto">
            <a:xfrm>
              <a:off x="4760" y="1535"/>
              <a:ext cx="55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QueryElement</a:t>
              </a:r>
              <a:endParaRPr lang="en-US">
                <a:cs typeface="Arial" charset="0"/>
              </a:endParaRPr>
            </a:p>
          </p:txBody>
        </p:sp>
        <p:sp>
          <p:nvSpPr>
            <p:cNvPr id="47208" name="Rectangle 105"/>
            <p:cNvSpPr>
              <a:spLocks noChangeArrowheads="1"/>
            </p:cNvSpPr>
            <p:nvPr/>
          </p:nvSpPr>
          <p:spPr bwMode="auto">
            <a:xfrm>
              <a:off x="4731" y="166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209" name="Rectangle 106"/>
            <p:cNvSpPr>
              <a:spLocks noChangeArrowheads="1"/>
            </p:cNvSpPr>
            <p:nvPr/>
          </p:nvSpPr>
          <p:spPr bwMode="auto">
            <a:xfrm>
              <a:off x="4756" y="1667"/>
              <a:ext cx="39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role: String</a:t>
              </a:r>
              <a:endParaRPr lang="en-US">
                <a:cs typeface="Arial" charset="0"/>
              </a:endParaRPr>
            </a:p>
          </p:txBody>
        </p:sp>
        <p:sp>
          <p:nvSpPr>
            <p:cNvPr id="47210" name="Rectangle 107"/>
            <p:cNvSpPr>
              <a:spLocks noChangeArrowheads="1"/>
            </p:cNvSpPr>
            <p:nvPr/>
          </p:nvSpPr>
          <p:spPr bwMode="auto">
            <a:xfrm>
              <a:off x="4731" y="175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211" name="Rectangle 108"/>
            <p:cNvSpPr>
              <a:spLocks noChangeArrowheads="1"/>
            </p:cNvSpPr>
            <p:nvPr/>
          </p:nvSpPr>
          <p:spPr bwMode="auto">
            <a:xfrm>
              <a:off x="4756" y="1757"/>
              <a:ext cx="44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value: String</a:t>
              </a:r>
              <a:endParaRPr lang="en-US">
                <a:cs typeface="Arial" charset="0"/>
              </a:endParaRPr>
            </a:p>
          </p:txBody>
        </p:sp>
        <p:sp>
          <p:nvSpPr>
            <p:cNvPr id="47212" name="Line 109"/>
            <p:cNvSpPr>
              <a:spLocks noChangeShapeType="1"/>
            </p:cNvSpPr>
            <p:nvPr/>
          </p:nvSpPr>
          <p:spPr bwMode="auto">
            <a:xfrm>
              <a:off x="4692" y="1642"/>
              <a:ext cx="650"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213" name="Picture 1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 y="1511"/>
              <a:ext cx="6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4" name="Rectangle 111"/>
            <p:cNvSpPr>
              <a:spLocks noChangeArrowheads="1"/>
            </p:cNvSpPr>
            <p:nvPr/>
          </p:nvSpPr>
          <p:spPr bwMode="auto">
            <a:xfrm>
              <a:off x="4692" y="1512"/>
              <a:ext cx="650" cy="350"/>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215" name="Rectangle 112"/>
            <p:cNvSpPr>
              <a:spLocks noChangeArrowheads="1"/>
            </p:cNvSpPr>
            <p:nvPr/>
          </p:nvSpPr>
          <p:spPr bwMode="auto">
            <a:xfrm>
              <a:off x="4760" y="1535"/>
              <a:ext cx="55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QueryElement</a:t>
              </a:r>
              <a:endParaRPr lang="en-US">
                <a:cs typeface="Arial" charset="0"/>
              </a:endParaRPr>
            </a:p>
          </p:txBody>
        </p:sp>
        <p:sp>
          <p:nvSpPr>
            <p:cNvPr id="47216" name="Rectangle 113"/>
            <p:cNvSpPr>
              <a:spLocks noChangeArrowheads="1"/>
            </p:cNvSpPr>
            <p:nvPr/>
          </p:nvSpPr>
          <p:spPr bwMode="auto">
            <a:xfrm>
              <a:off x="4731" y="166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217" name="Rectangle 114"/>
            <p:cNvSpPr>
              <a:spLocks noChangeArrowheads="1"/>
            </p:cNvSpPr>
            <p:nvPr/>
          </p:nvSpPr>
          <p:spPr bwMode="auto">
            <a:xfrm>
              <a:off x="4756" y="1667"/>
              <a:ext cx="39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role: String</a:t>
              </a:r>
              <a:endParaRPr lang="en-US">
                <a:cs typeface="Arial" charset="0"/>
              </a:endParaRPr>
            </a:p>
          </p:txBody>
        </p:sp>
        <p:sp>
          <p:nvSpPr>
            <p:cNvPr id="47218" name="Rectangle 115"/>
            <p:cNvSpPr>
              <a:spLocks noChangeArrowheads="1"/>
            </p:cNvSpPr>
            <p:nvPr/>
          </p:nvSpPr>
          <p:spPr bwMode="auto">
            <a:xfrm>
              <a:off x="4731" y="1757"/>
              <a:ext cx="2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a:t>
              </a:r>
              <a:endParaRPr lang="en-US">
                <a:cs typeface="Arial" charset="0"/>
              </a:endParaRPr>
            </a:p>
          </p:txBody>
        </p:sp>
        <p:sp>
          <p:nvSpPr>
            <p:cNvPr id="47219" name="Rectangle 116"/>
            <p:cNvSpPr>
              <a:spLocks noChangeArrowheads="1"/>
            </p:cNvSpPr>
            <p:nvPr/>
          </p:nvSpPr>
          <p:spPr bwMode="auto">
            <a:xfrm>
              <a:off x="4756" y="1757"/>
              <a:ext cx="44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value: String</a:t>
              </a:r>
              <a:endParaRPr lang="en-US">
                <a:cs typeface="Arial" charset="0"/>
              </a:endParaRPr>
            </a:p>
          </p:txBody>
        </p:sp>
        <p:sp>
          <p:nvSpPr>
            <p:cNvPr id="47220" name="Line 117"/>
            <p:cNvSpPr>
              <a:spLocks noChangeShapeType="1"/>
            </p:cNvSpPr>
            <p:nvPr/>
          </p:nvSpPr>
          <p:spPr bwMode="auto">
            <a:xfrm>
              <a:off x="4692" y="1642"/>
              <a:ext cx="650" cy="1"/>
            </a:xfrm>
            <a:prstGeom prst="line">
              <a:avLst/>
            </a:prstGeom>
            <a:noFill/>
            <a:ln w="635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21" name="Freeform 118"/>
            <p:cNvSpPr>
              <a:spLocks noEditPoints="1"/>
            </p:cNvSpPr>
            <p:nvPr/>
          </p:nvSpPr>
          <p:spPr bwMode="auto">
            <a:xfrm>
              <a:off x="3526" y="2080"/>
              <a:ext cx="58" cy="271"/>
            </a:xfrm>
            <a:custGeom>
              <a:avLst/>
              <a:gdLst>
                <a:gd name="T0" fmla="*/ 1 w 116"/>
                <a:gd name="T1" fmla="*/ 1 h 541"/>
                <a:gd name="T2" fmla="*/ 1 w 116"/>
                <a:gd name="T3" fmla="*/ 5 h 541"/>
                <a:gd name="T4" fmla="*/ 1 w 116"/>
                <a:gd name="T5" fmla="*/ 5 h 541"/>
                <a:gd name="T6" fmla="*/ 1 w 116"/>
                <a:gd name="T7" fmla="*/ 5 h 541"/>
                <a:gd name="T8" fmla="*/ 1 w 116"/>
                <a:gd name="T9" fmla="*/ 5 h 541"/>
                <a:gd name="T10" fmla="*/ 1 w 116"/>
                <a:gd name="T11" fmla="*/ 5 h 541"/>
                <a:gd name="T12" fmla="*/ 1 w 116"/>
                <a:gd name="T13" fmla="*/ 5 h 541"/>
                <a:gd name="T14" fmla="*/ 1 w 116"/>
                <a:gd name="T15" fmla="*/ 5 h 541"/>
                <a:gd name="T16" fmla="*/ 1 w 116"/>
                <a:gd name="T17" fmla="*/ 5 h 541"/>
                <a:gd name="T18" fmla="*/ 1 w 116"/>
                <a:gd name="T19" fmla="*/ 5 h 541"/>
                <a:gd name="T20" fmla="*/ 1 w 116"/>
                <a:gd name="T21" fmla="*/ 1 h 541"/>
                <a:gd name="T22" fmla="*/ 1 w 116"/>
                <a:gd name="T23" fmla="*/ 1 h 541"/>
                <a:gd name="T24" fmla="*/ 1 w 116"/>
                <a:gd name="T25" fmla="*/ 1 h 541"/>
                <a:gd name="T26" fmla="*/ 1 w 116"/>
                <a:gd name="T27" fmla="*/ 1 h 541"/>
                <a:gd name="T28" fmla="*/ 1 w 116"/>
                <a:gd name="T29" fmla="*/ 0 h 541"/>
                <a:gd name="T30" fmla="*/ 1 w 116"/>
                <a:gd name="T31" fmla="*/ 1 h 541"/>
                <a:gd name="T32" fmla="*/ 1 w 116"/>
                <a:gd name="T33" fmla="*/ 1 h 541"/>
                <a:gd name="T34" fmla="*/ 1 w 116"/>
                <a:gd name="T35" fmla="*/ 1 h 541"/>
                <a:gd name="T36" fmla="*/ 1 w 116"/>
                <a:gd name="T37" fmla="*/ 1 h 541"/>
                <a:gd name="T38" fmla="*/ 1 w 116"/>
                <a:gd name="T39" fmla="*/ 1 h 541"/>
                <a:gd name="T40" fmla="*/ 1 w 116"/>
                <a:gd name="T41" fmla="*/ 4 h 541"/>
                <a:gd name="T42" fmla="*/ 1 w 116"/>
                <a:gd name="T43" fmla="*/ 5 h 541"/>
                <a:gd name="T44" fmla="*/ 0 w 116"/>
                <a:gd name="T45" fmla="*/ 4 h 541"/>
                <a:gd name="T46" fmla="*/ 0 w 116"/>
                <a:gd name="T47" fmla="*/ 4 h 541"/>
                <a:gd name="T48" fmla="*/ 0 w 116"/>
                <a:gd name="T49" fmla="*/ 4 h 541"/>
                <a:gd name="T50" fmla="*/ 0 w 116"/>
                <a:gd name="T51" fmla="*/ 4 h 541"/>
                <a:gd name="T52" fmla="*/ 1 w 116"/>
                <a:gd name="T53" fmla="*/ 4 h 541"/>
                <a:gd name="T54" fmla="*/ 1 w 116"/>
                <a:gd name="T55" fmla="*/ 4 h 541"/>
                <a:gd name="T56" fmla="*/ 1 w 116"/>
                <a:gd name="T57" fmla="*/ 4 h 541"/>
                <a:gd name="T58" fmla="*/ 1 w 116"/>
                <a:gd name="T59" fmla="*/ 4 h 541"/>
                <a:gd name="T60" fmla="*/ 1 w 116"/>
                <a:gd name="T61" fmla="*/ 4 h 541"/>
                <a:gd name="T62" fmla="*/ 1 w 116"/>
                <a:gd name="T63" fmla="*/ 5 h 541"/>
                <a:gd name="T64" fmla="*/ 1 w 116"/>
                <a:gd name="T65" fmla="*/ 5 h 541"/>
                <a:gd name="T66" fmla="*/ 1 w 116"/>
                <a:gd name="T67" fmla="*/ 4 h 541"/>
                <a:gd name="T68" fmla="*/ 1 w 116"/>
                <a:gd name="T69" fmla="*/ 4 h 541"/>
                <a:gd name="T70" fmla="*/ 1 w 116"/>
                <a:gd name="T71" fmla="*/ 4 h 541"/>
                <a:gd name="T72" fmla="*/ 1 w 116"/>
                <a:gd name="T73" fmla="*/ 4 h 541"/>
                <a:gd name="T74" fmla="*/ 1 w 116"/>
                <a:gd name="T75" fmla="*/ 4 h 541"/>
                <a:gd name="T76" fmla="*/ 1 w 116"/>
                <a:gd name="T77" fmla="*/ 4 h 541"/>
                <a:gd name="T78" fmla="*/ 1 w 116"/>
                <a:gd name="T79" fmla="*/ 4 h 541"/>
                <a:gd name="T80" fmla="*/ 1 w 116"/>
                <a:gd name="T81" fmla="*/ 4 h 541"/>
                <a:gd name="T82" fmla="*/ 1 w 116"/>
                <a:gd name="T83" fmla="*/ 4 h 541"/>
                <a:gd name="T84" fmla="*/ 1 w 116"/>
                <a:gd name="T85" fmla="*/ 4 h 5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
                <a:gd name="T130" fmla="*/ 0 h 541"/>
                <a:gd name="T131" fmla="*/ 116 w 116"/>
                <a:gd name="T132" fmla="*/ 541 h 5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 h="541">
                  <a:moveTo>
                    <a:pt x="61" y="6"/>
                  </a:moveTo>
                  <a:lnTo>
                    <a:pt x="62" y="534"/>
                  </a:lnTo>
                  <a:lnTo>
                    <a:pt x="61" y="535"/>
                  </a:lnTo>
                  <a:lnTo>
                    <a:pt x="61" y="536"/>
                  </a:lnTo>
                  <a:lnTo>
                    <a:pt x="60" y="537"/>
                  </a:lnTo>
                  <a:lnTo>
                    <a:pt x="58" y="537"/>
                  </a:lnTo>
                  <a:lnTo>
                    <a:pt x="56" y="537"/>
                  </a:lnTo>
                  <a:lnTo>
                    <a:pt x="55" y="536"/>
                  </a:lnTo>
                  <a:lnTo>
                    <a:pt x="55" y="535"/>
                  </a:lnTo>
                  <a:lnTo>
                    <a:pt x="53" y="534"/>
                  </a:lnTo>
                  <a:lnTo>
                    <a:pt x="52" y="6"/>
                  </a:lnTo>
                  <a:lnTo>
                    <a:pt x="53" y="3"/>
                  </a:lnTo>
                  <a:lnTo>
                    <a:pt x="53" y="2"/>
                  </a:lnTo>
                  <a:lnTo>
                    <a:pt x="55" y="2"/>
                  </a:lnTo>
                  <a:lnTo>
                    <a:pt x="57" y="0"/>
                  </a:lnTo>
                  <a:lnTo>
                    <a:pt x="58" y="2"/>
                  </a:lnTo>
                  <a:lnTo>
                    <a:pt x="60" y="2"/>
                  </a:lnTo>
                  <a:lnTo>
                    <a:pt x="60" y="3"/>
                  </a:lnTo>
                  <a:lnTo>
                    <a:pt x="61" y="6"/>
                  </a:lnTo>
                  <a:close/>
                  <a:moveTo>
                    <a:pt x="116" y="437"/>
                  </a:moveTo>
                  <a:lnTo>
                    <a:pt x="58" y="541"/>
                  </a:lnTo>
                  <a:lnTo>
                    <a:pt x="0" y="437"/>
                  </a:lnTo>
                  <a:lnTo>
                    <a:pt x="0" y="436"/>
                  </a:lnTo>
                  <a:lnTo>
                    <a:pt x="0" y="435"/>
                  </a:lnTo>
                  <a:lnTo>
                    <a:pt x="0" y="433"/>
                  </a:lnTo>
                  <a:lnTo>
                    <a:pt x="1" y="432"/>
                  </a:lnTo>
                  <a:lnTo>
                    <a:pt x="3" y="432"/>
                  </a:lnTo>
                  <a:lnTo>
                    <a:pt x="5" y="432"/>
                  </a:lnTo>
                  <a:lnTo>
                    <a:pt x="6" y="432"/>
                  </a:lnTo>
                  <a:lnTo>
                    <a:pt x="6" y="433"/>
                  </a:lnTo>
                  <a:lnTo>
                    <a:pt x="61" y="531"/>
                  </a:lnTo>
                  <a:lnTo>
                    <a:pt x="55" y="531"/>
                  </a:lnTo>
                  <a:lnTo>
                    <a:pt x="108" y="433"/>
                  </a:lnTo>
                  <a:lnTo>
                    <a:pt x="109" y="432"/>
                  </a:lnTo>
                  <a:lnTo>
                    <a:pt x="110" y="432"/>
                  </a:lnTo>
                  <a:lnTo>
                    <a:pt x="112" y="432"/>
                  </a:lnTo>
                  <a:lnTo>
                    <a:pt x="114" y="432"/>
                  </a:lnTo>
                  <a:lnTo>
                    <a:pt x="114" y="433"/>
                  </a:lnTo>
                  <a:lnTo>
                    <a:pt x="116" y="435"/>
                  </a:lnTo>
                  <a:lnTo>
                    <a:pt x="116" y="436"/>
                  </a:lnTo>
                  <a:lnTo>
                    <a:pt x="116" y="437"/>
                  </a:lnTo>
                  <a:close/>
                </a:path>
              </a:pathLst>
            </a:custGeom>
            <a:solidFill>
              <a:srgbClr val="003366"/>
            </a:solidFill>
            <a:ln w="1588">
              <a:solidFill>
                <a:srgbClr val="003366"/>
              </a:solidFill>
              <a:round/>
              <a:headEnd/>
              <a:tailEnd/>
            </a:ln>
          </p:spPr>
          <p:txBody>
            <a:bodyPr/>
            <a:lstStyle/>
            <a:p>
              <a:endParaRPr lang="en-US"/>
            </a:p>
          </p:txBody>
        </p:sp>
        <p:sp>
          <p:nvSpPr>
            <p:cNvPr id="47222" name="Freeform 119"/>
            <p:cNvSpPr>
              <a:spLocks noEditPoints="1"/>
            </p:cNvSpPr>
            <p:nvPr/>
          </p:nvSpPr>
          <p:spPr bwMode="auto">
            <a:xfrm>
              <a:off x="4072" y="1483"/>
              <a:ext cx="613" cy="58"/>
            </a:xfrm>
            <a:custGeom>
              <a:avLst/>
              <a:gdLst>
                <a:gd name="T0" fmla="*/ 1 w 1226"/>
                <a:gd name="T1" fmla="*/ 1 h 115"/>
                <a:gd name="T2" fmla="*/ 10 w 1226"/>
                <a:gd name="T3" fmla="*/ 1 h 115"/>
                <a:gd name="T4" fmla="*/ 10 w 1226"/>
                <a:gd name="T5" fmla="*/ 1 h 115"/>
                <a:gd name="T6" fmla="*/ 10 w 1226"/>
                <a:gd name="T7" fmla="*/ 1 h 115"/>
                <a:gd name="T8" fmla="*/ 10 w 1226"/>
                <a:gd name="T9" fmla="*/ 1 h 115"/>
                <a:gd name="T10" fmla="*/ 10 w 1226"/>
                <a:gd name="T11" fmla="*/ 1 h 115"/>
                <a:gd name="T12" fmla="*/ 10 w 1226"/>
                <a:gd name="T13" fmla="*/ 1 h 115"/>
                <a:gd name="T14" fmla="*/ 10 w 1226"/>
                <a:gd name="T15" fmla="*/ 1 h 115"/>
                <a:gd name="T16" fmla="*/ 10 w 1226"/>
                <a:gd name="T17" fmla="*/ 1 h 115"/>
                <a:gd name="T18" fmla="*/ 10 w 1226"/>
                <a:gd name="T19" fmla="*/ 1 h 115"/>
                <a:gd name="T20" fmla="*/ 1 w 1226"/>
                <a:gd name="T21" fmla="*/ 1 h 115"/>
                <a:gd name="T22" fmla="*/ 1 w 1226"/>
                <a:gd name="T23" fmla="*/ 1 h 115"/>
                <a:gd name="T24" fmla="*/ 1 w 1226"/>
                <a:gd name="T25" fmla="*/ 1 h 115"/>
                <a:gd name="T26" fmla="*/ 1 w 1226"/>
                <a:gd name="T27" fmla="*/ 1 h 115"/>
                <a:gd name="T28" fmla="*/ 0 w 1226"/>
                <a:gd name="T29" fmla="*/ 1 h 115"/>
                <a:gd name="T30" fmla="*/ 1 w 1226"/>
                <a:gd name="T31" fmla="*/ 1 h 115"/>
                <a:gd name="T32" fmla="*/ 1 w 1226"/>
                <a:gd name="T33" fmla="*/ 1 h 115"/>
                <a:gd name="T34" fmla="*/ 1 w 1226"/>
                <a:gd name="T35" fmla="*/ 1 h 115"/>
                <a:gd name="T36" fmla="*/ 1 w 1226"/>
                <a:gd name="T37" fmla="*/ 1 h 115"/>
                <a:gd name="T38" fmla="*/ 1 w 1226"/>
                <a:gd name="T39" fmla="*/ 1 h 115"/>
                <a:gd name="T40" fmla="*/ 9 w 1226"/>
                <a:gd name="T41" fmla="*/ 0 h 115"/>
                <a:gd name="T42" fmla="*/ 10 w 1226"/>
                <a:gd name="T43" fmla="*/ 1 h 115"/>
                <a:gd name="T44" fmla="*/ 9 w 1226"/>
                <a:gd name="T45" fmla="*/ 1 h 115"/>
                <a:gd name="T46" fmla="*/ 9 w 1226"/>
                <a:gd name="T47" fmla="*/ 1 h 115"/>
                <a:gd name="T48" fmla="*/ 9 w 1226"/>
                <a:gd name="T49" fmla="*/ 1 h 115"/>
                <a:gd name="T50" fmla="*/ 9 w 1226"/>
                <a:gd name="T51" fmla="*/ 1 h 115"/>
                <a:gd name="T52" fmla="*/ 9 w 1226"/>
                <a:gd name="T53" fmla="*/ 1 h 115"/>
                <a:gd name="T54" fmla="*/ 9 w 1226"/>
                <a:gd name="T55" fmla="*/ 1 h 115"/>
                <a:gd name="T56" fmla="*/ 9 w 1226"/>
                <a:gd name="T57" fmla="*/ 1 h 115"/>
                <a:gd name="T58" fmla="*/ 9 w 1226"/>
                <a:gd name="T59" fmla="*/ 1 h 115"/>
                <a:gd name="T60" fmla="*/ 9 w 1226"/>
                <a:gd name="T61" fmla="*/ 1 h 115"/>
                <a:gd name="T62" fmla="*/ 10 w 1226"/>
                <a:gd name="T63" fmla="*/ 1 h 115"/>
                <a:gd name="T64" fmla="*/ 10 w 1226"/>
                <a:gd name="T65" fmla="*/ 1 h 115"/>
                <a:gd name="T66" fmla="*/ 9 w 1226"/>
                <a:gd name="T67" fmla="*/ 1 h 115"/>
                <a:gd name="T68" fmla="*/ 9 w 1226"/>
                <a:gd name="T69" fmla="*/ 1 h 115"/>
                <a:gd name="T70" fmla="*/ 9 w 1226"/>
                <a:gd name="T71" fmla="*/ 1 h 115"/>
                <a:gd name="T72" fmla="*/ 9 w 1226"/>
                <a:gd name="T73" fmla="*/ 1 h 115"/>
                <a:gd name="T74" fmla="*/ 9 w 1226"/>
                <a:gd name="T75" fmla="*/ 1 h 115"/>
                <a:gd name="T76" fmla="*/ 9 w 1226"/>
                <a:gd name="T77" fmla="*/ 0 h 115"/>
                <a:gd name="T78" fmla="*/ 9 w 1226"/>
                <a:gd name="T79" fmla="*/ 0 h 115"/>
                <a:gd name="T80" fmla="*/ 9 w 1226"/>
                <a:gd name="T81" fmla="*/ 0 h 115"/>
                <a:gd name="T82" fmla="*/ 9 w 1226"/>
                <a:gd name="T83" fmla="*/ 0 h 115"/>
                <a:gd name="T84" fmla="*/ 9 w 1226"/>
                <a:gd name="T85" fmla="*/ 0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5"/>
                <a:gd name="T131" fmla="*/ 1226 w 1226"/>
                <a:gd name="T132" fmla="*/ 115 h 1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5">
                  <a:moveTo>
                    <a:pt x="5" y="52"/>
                  </a:moveTo>
                  <a:lnTo>
                    <a:pt x="1218" y="53"/>
                  </a:lnTo>
                  <a:lnTo>
                    <a:pt x="1219" y="54"/>
                  </a:lnTo>
                  <a:lnTo>
                    <a:pt x="1221" y="54"/>
                  </a:lnTo>
                  <a:lnTo>
                    <a:pt x="1222" y="56"/>
                  </a:lnTo>
                  <a:lnTo>
                    <a:pt x="1222" y="58"/>
                  </a:lnTo>
                  <a:lnTo>
                    <a:pt x="1222" y="59"/>
                  </a:lnTo>
                  <a:lnTo>
                    <a:pt x="1221" y="61"/>
                  </a:lnTo>
                  <a:lnTo>
                    <a:pt x="1219" y="61"/>
                  </a:lnTo>
                  <a:lnTo>
                    <a:pt x="1218" y="62"/>
                  </a:lnTo>
                  <a:lnTo>
                    <a:pt x="5" y="61"/>
                  </a:lnTo>
                  <a:lnTo>
                    <a:pt x="3" y="59"/>
                  </a:lnTo>
                  <a:lnTo>
                    <a:pt x="1" y="59"/>
                  </a:lnTo>
                  <a:lnTo>
                    <a:pt x="1" y="58"/>
                  </a:lnTo>
                  <a:lnTo>
                    <a:pt x="0" y="56"/>
                  </a:lnTo>
                  <a:lnTo>
                    <a:pt x="1" y="54"/>
                  </a:lnTo>
                  <a:lnTo>
                    <a:pt x="1" y="53"/>
                  </a:lnTo>
                  <a:lnTo>
                    <a:pt x="3" y="53"/>
                  </a:lnTo>
                  <a:lnTo>
                    <a:pt x="5" y="52"/>
                  </a:lnTo>
                  <a:close/>
                  <a:moveTo>
                    <a:pt x="1123" y="0"/>
                  </a:moveTo>
                  <a:lnTo>
                    <a:pt x="1226" y="58"/>
                  </a:lnTo>
                  <a:lnTo>
                    <a:pt x="1122" y="115"/>
                  </a:lnTo>
                  <a:lnTo>
                    <a:pt x="1120" y="115"/>
                  </a:lnTo>
                  <a:lnTo>
                    <a:pt x="1119" y="115"/>
                  </a:lnTo>
                  <a:lnTo>
                    <a:pt x="1118" y="115"/>
                  </a:lnTo>
                  <a:lnTo>
                    <a:pt x="1117" y="114"/>
                  </a:lnTo>
                  <a:lnTo>
                    <a:pt x="1117" y="111"/>
                  </a:lnTo>
                  <a:lnTo>
                    <a:pt x="1117" y="110"/>
                  </a:lnTo>
                  <a:lnTo>
                    <a:pt x="1117" y="109"/>
                  </a:lnTo>
                  <a:lnTo>
                    <a:pt x="1118" y="108"/>
                  </a:lnTo>
                  <a:lnTo>
                    <a:pt x="1215" y="54"/>
                  </a:lnTo>
                  <a:lnTo>
                    <a:pt x="1215" y="61"/>
                  </a:lnTo>
                  <a:lnTo>
                    <a:pt x="1118" y="7"/>
                  </a:lnTo>
                  <a:lnTo>
                    <a:pt x="1117" y="6"/>
                  </a:lnTo>
                  <a:lnTo>
                    <a:pt x="1117" y="5"/>
                  </a:lnTo>
                  <a:lnTo>
                    <a:pt x="1117" y="2"/>
                  </a:lnTo>
                  <a:lnTo>
                    <a:pt x="1117" y="1"/>
                  </a:lnTo>
                  <a:lnTo>
                    <a:pt x="1118" y="0"/>
                  </a:lnTo>
                  <a:lnTo>
                    <a:pt x="1119" y="0"/>
                  </a:lnTo>
                  <a:lnTo>
                    <a:pt x="1120" y="0"/>
                  </a:lnTo>
                  <a:lnTo>
                    <a:pt x="1123" y="0"/>
                  </a:lnTo>
                  <a:close/>
                </a:path>
              </a:pathLst>
            </a:custGeom>
            <a:solidFill>
              <a:srgbClr val="003366"/>
            </a:solidFill>
            <a:ln w="1588">
              <a:solidFill>
                <a:srgbClr val="003366"/>
              </a:solidFill>
              <a:round/>
              <a:headEnd/>
              <a:tailEnd/>
            </a:ln>
          </p:spPr>
          <p:txBody>
            <a:bodyPr/>
            <a:lstStyle/>
            <a:p>
              <a:endParaRPr lang="en-US"/>
            </a:p>
          </p:txBody>
        </p:sp>
        <p:sp>
          <p:nvSpPr>
            <p:cNvPr id="47223" name="Freeform 120"/>
            <p:cNvSpPr>
              <a:spLocks noEditPoints="1"/>
            </p:cNvSpPr>
            <p:nvPr/>
          </p:nvSpPr>
          <p:spPr bwMode="auto">
            <a:xfrm>
              <a:off x="4072" y="1658"/>
              <a:ext cx="613" cy="59"/>
            </a:xfrm>
            <a:custGeom>
              <a:avLst/>
              <a:gdLst>
                <a:gd name="T0" fmla="*/ 1 w 1226"/>
                <a:gd name="T1" fmla="*/ 1 h 117"/>
                <a:gd name="T2" fmla="*/ 10 w 1226"/>
                <a:gd name="T3" fmla="*/ 1 h 117"/>
                <a:gd name="T4" fmla="*/ 10 w 1226"/>
                <a:gd name="T5" fmla="*/ 1 h 117"/>
                <a:gd name="T6" fmla="*/ 10 w 1226"/>
                <a:gd name="T7" fmla="*/ 1 h 117"/>
                <a:gd name="T8" fmla="*/ 10 w 1226"/>
                <a:gd name="T9" fmla="*/ 1 h 117"/>
                <a:gd name="T10" fmla="*/ 10 w 1226"/>
                <a:gd name="T11" fmla="*/ 1 h 117"/>
                <a:gd name="T12" fmla="*/ 10 w 1226"/>
                <a:gd name="T13" fmla="*/ 1 h 117"/>
                <a:gd name="T14" fmla="*/ 10 w 1226"/>
                <a:gd name="T15" fmla="*/ 1 h 117"/>
                <a:gd name="T16" fmla="*/ 10 w 1226"/>
                <a:gd name="T17" fmla="*/ 1 h 117"/>
                <a:gd name="T18" fmla="*/ 10 w 1226"/>
                <a:gd name="T19" fmla="*/ 1 h 117"/>
                <a:gd name="T20" fmla="*/ 1 w 1226"/>
                <a:gd name="T21" fmla="*/ 1 h 117"/>
                <a:gd name="T22" fmla="*/ 1 w 1226"/>
                <a:gd name="T23" fmla="*/ 1 h 117"/>
                <a:gd name="T24" fmla="*/ 1 w 1226"/>
                <a:gd name="T25" fmla="*/ 1 h 117"/>
                <a:gd name="T26" fmla="*/ 1 w 1226"/>
                <a:gd name="T27" fmla="*/ 1 h 117"/>
                <a:gd name="T28" fmla="*/ 0 w 1226"/>
                <a:gd name="T29" fmla="*/ 1 h 117"/>
                <a:gd name="T30" fmla="*/ 1 w 1226"/>
                <a:gd name="T31" fmla="*/ 1 h 117"/>
                <a:gd name="T32" fmla="*/ 1 w 1226"/>
                <a:gd name="T33" fmla="*/ 1 h 117"/>
                <a:gd name="T34" fmla="*/ 1 w 1226"/>
                <a:gd name="T35" fmla="*/ 1 h 117"/>
                <a:gd name="T36" fmla="*/ 1 w 1226"/>
                <a:gd name="T37" fmla="*/ 1 h 117"/>
                <a:gd name="T38" fmla="*/ 1 w 1226"/>
                <a:gd name="T39" fmla="*/ 1 h 117"/>
                <a:gd name="T40" fmla="*/ 9 w 1226"/>
                <a:gd name="T41" fmla="*/ 1 h 117"/>
                <a:gd name="T42" fmla="*/ 10 w 1226"/>
                <a:gd name="T43" fmla="*/ 1 h 117"/>
                <a:gd name="T44" fmla="*/ 9 w 1226"/>
                <a:gd name="T45" fmla="*/ 1 h 117"/>
                <a:gd name="T46" fmla="*/ 9 w 1226"/>
                <a:gd name="T47" fmla="*/ 1 h 117"/>
                <a:gd name="T48" fmla="*/ 9 w 1226"/>
                <a:gd name="T49" fmla="*/ 1 h 117"/>
                <a:gd name="T50" fmla="*/ 9 w 1226"/>
                <a:gd name="T51" fmla="*/ 1 h 117"/>
                <a:gd name="T52" fmla="*/ 9 w 1226"/>
                <a:gd name="T53" fmla="*/ 1 h 117"/>
                <a:gd name="T54" fmla="*/ 9 w 1226"/>
                <a:gd name="T55" fmla="*/ 1 h 117"/>
                <a:gd name="T56" fmla="*/ 9 w 1226"/>
                <a:gd name="T57" fmla="*/ 1 h 117"/>
                <a:gd name="T58" fmla="*/ 9 w 1226"/>
                <a:gd name="T59" fmla="*/ 1 h 117"/>
                <a:gd name="T60" fmla="*/ 9 w 1226"/>
                <a:gd name="T61" fmla="*/ 1 h 117"/>
                <a:gd name="T62" fmla="*/ 10 w 1226"/>
                <a:gd name="T63" fmla="*/ 1 h 117"/>
                <a:gd name="T64" fmla="*/ 10 w 1226"/>
                <a:gd name="T65" fmla="*/ 1 h 117"/>
                <a:gd name="T66" fmla="*/ 9 w 1226"/>
                <a:gd name="T67" fmla="*/ 1 h 117"/>
                <a:gd name="T68" fmla="*/ 9 w 1226"/>
                <a:gd name="T69" fmla="*/ 1 h 117"/>
                <a:gd name="T70" fmla="*/ 9 w 1226"/>
                <a:gd name="T71" fmla="*/ 1 h 117"/>
                <a:gd name="T72" fmla="*/ 9 w 1226"/>
                <a:gd name="T73" fmla="*/ 1 h 117"/>
                <a:gd name="T74" fmla="*/ 9 w 1226"/>
                <a:gd name="T75" fmla="*/ 1 h 117"/>
                <a:gd name="T76" fmla="*/ 9 w 1226"/>
                <a:gd name="T77" fmla="*/ 1 h 117"/>
                <a:gd name="T78" fmla="*/ 9 w 1226"/>
                <a:gd name="T79" fmla="*/ 1 h 117"/>
                <a:gd name="T80" fmla="*/ 9 w 1226"/>
                <a:gd name="T81" fmla="*/ 0 h 117"/>
                <a:gd name="T82" fmla="*/ 9 w 1226"/>
                <a:gd name="T83" fmla="*/ 1 h 117"/>
                <a:gd name="T84" fmla="*/ 9 w 1226"/>
                <a:gd name="T85" fmla="*/ 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7"/>
                <a:gd name="T131" fmla="*/ 1226 w 1226"/>
                <a:gd name="T132" fmla="*/ 117 h 1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7">
                  <a:moveTo>
                    <a:pt x="5" y="54"/>
                  </a:moveTo>
                  <a:lnTo>
                    <a:pt x="1218" y="55"/>
                  </a:lnTo>
                  <a:lnTo>
                    <a:pt x="1219" y="55"/>
                  </a:lnTo>
                  <a:lnTo>
                    <a:pt x="1221" y="56"/>
                  </a:lnTo>
                  <a:lnTo>
                    <a:pt x="1222" y="58"/>
                  </a:lnTo>
                  <a:lnTo>
                    <a:pt x="1222" y="59"/>
                  </a:lnTo>
                  <a:lnTo>
                    <a:pt x="1222" y="60"/>
                  </a:lnTo>
                  <a:lnTo>
                    <a:pt x="1221" y="62"/>
                  </a:lnTo>
                  <a:lnTo>
                    <a:pt x="1219" y="63"/>
                  </a:lnTo>
                  <a:lnTo>
                    <a:pt x="1218" y="63"/>
                  </a:lnTo>
                  <a:lnTo>
                    <a:pt x="5" y="62"/>
                  </a:lnTo>
                  <a:lnTo>
                    <a:pt x="3" y="62"/>
                  </a:lnTo>
                  <a:lnTo>
                    <a:pt x="1" y="60"/>
                  </a:lnTo>
                  <a:lnTo>
                    <a:pt x="1" y="59"/>
                  </a:lnTo>
                  <a:lnTo>
                    <a:pt x="0" y="58"/>
                  </a:lnTo>
                  <a:lnTo>
                    <a:pt x="1" y="56"/>
                  </a:lnTo>
                  <a:lnTo>
                    <a:pt x="1" y="55"/>
                  </a:lnTo>
                  <a:lnTo>
                    <a:pt x="3" y="54"/>
                  </a:lnTo>
                  <a:lnTo>
                    <a:pt x="5" y="54"/>
                  </a:lnTo>
                  <a:close/>
                  <a:moveTo>
                    <a:pt x="1123" y="2"/>
                  </a:moveTo>
                  <a:lnTo>
                    <a:pt x="1226" y="59"/>
                  </a:lnTo>
                  <a:lnTo>
                    <a:pt x="1122" y="117"/>
                  </a:lnTo>
                  <a:lnTo>
                    <a:pt x="1120" y="117"/>
                  </a:lnTo>
                  <a:lnTo>
                    <a:pt x="1119" y="117"/>
                  </a:lnTo>
                  <a:lnTo>
                    <a:pt x="1118" y="116"/>
                  </a:lnTo>
                  <a:lnTo>
                    <a:pt x="1117" y="115"/>
                  </a:lnTo>
                  <a:lnTo>
                    <a:pt x="1117" y="114"/>
                  </a:lnTo>
                  <a:lnTo>
                    <a:pt x="1117" y="112"/>
                  </a:lnTo>
                  <a:lnTo>
                    <a:pt x="1117" y="111"/>
                  </a:lnTo>
                  <a:lnTo>
                    <a:pt x="1118" y="110"/>
                  </a:lnTo>
                  <a:lnTo>
                    <a:pt x="1215" y="56"/>
                  </a:lnTo>
                  <a:lnTo>
                    <a:pt x="1215" y="63"/>
                  </a:lnTo>
                  <a:lnTo>
                    <a:pt x="1118" y="8"/>
                  </a:lnTo>
                  <a:lnTo>
                    <a:pt x="1117" y="7"/>
                  </a:lnTo>
                  <a:lnTo>
                    <a:pt x="1117" y="6"/>
                  </a:lnTo>
                  <a:lnTo>
                    <a:pt x="1117" y="4"/>
                  </a:lnTo>
                  <a:lnTo>
                    <a:pt x="1117" y="3"/>
                  </a:lnTo>
                  <a:lnTo>
                    <a:pt x="1118" y="2"/>
                  </a:lnTo>
                  <a:lnTo>
                    <a:pt x="1119" y="2"/>
                  </a:lnTo>
                  <a:lnTo>
                    <a:pt x="1120" y="0"/>
                  </a:lnTo>
                  <a:lnTo>
                    <a:pt x="1123" y="2"/>
                  </a:lnTo>
                  <a:close/>
                </a:path>
              </a:pathLst>
            </a:custGeom>
            <a:solidFill>
              <a:srgbClr val="003366"/>
            </a:solidFill>
            <a:ln w="1588">
              <a:solidFill>
                <a:srgbClr val="003366"/>
              </a:solidFill>
              <a:round/>
              <a:headEnd/>
              <a:tailEnd/>
            </a:ln>
          </p:spPr>
          <p:txBody>
            <a:bodyPr/>
            <a:lstStyle/>
            <a:p>
              <a:endParaRPr lang="en-US"/>
            </a:p>
          </p:txBody>
        </p:sp>
        <p:sp>
          <p:nvSpPr>
            <p:cNvPr id="47224" name="Freeform 121"/>
            <p:cNvSpPr>
              <a:spLocks noEditPoints="1"/>
            </p:cNvSpPr>
            <p:nvPr/>
          </p:nvSpPr>
          <p:spPr bwMode="auto">
            <a:xfrm>
              <a:off x="4072" y="1834"/>
              <a:ext cx="613" cy="58"/>
            </a:xfrm>
            <a:custGeom>
              <a:avLst/>
              <a:gdLst>
                <a:gd name="T0" fmla="*/ 1 w 1226"/>
                <a:gd name="T1" fmla="*/ 0 h 117"/>
                <a:gd name="T2" fmla="*/ 10 w 1226"/>
                <a:gd name="T3" fmla="*/ 0 h 117"/>
                <a:gd name="T4" fmla="*/ 10 w 1226"/>
                <a:gd name="T5" fmla="*/ 0 h 117"/>
                <a:gd name="T6" fmla="*/ 10 w 1226"/>
                <a:gd name="T7" fmla="*/ 0 h 117"/>
                <a:gd name="T8" fmla="*/ 10 w 1226"/>
                <a:gd name="T9" fmla="*/ 0 h 117"/>
                <a:gd name="T10" fmla="*/ 10 w 1226"/>
                <a:gd name="T11" fmla="*/ 0 h 117"/>
                <a:gd name="T12" fmla="*/ 10 w 1226"/>
                <a:gd name="T13" fmla="*/ 0 h 117"/>
                <a:gd name="T14" fmla="*/ 10 w 1226"/>
                <a:gd name="T15" fmla="*/ 0 h 117"/>
                <a:gd name="T16" fmla="*/ 10 w 1226"/>
                <a:gd name="T17" fmla="*/ 0 h 117"/>
                <a:gd name="T18" fmla="*/ 10 w 1226"/>
                <a:gd name="T19" fmla="*/ 0 h 117"/>
                <a:gd name="T20" fmla="*/ 1 w 1226"/>
                <a:gd name="T21" fmla="*/ 0 h 117"/>
                <a:gd name="T22" fmla="*/ 1 w 1226"/>
                <a:gd name="T23" fmla="*/ 0 h 117"/>
                <a:gd name="T24" fmla="*/ 1 w 1226"/>
                <a:gd name="T25" fmla="*/ 0 h 117"/>
                <a:gd name="T26" fmla="*/ 1 w 1226"/>
                <a:gd name="T27" fmla="*/ 0 h 117"/>
                <a:gd name="T28" fmla="*/ 0 w 1226"/>
                <a:gd name="T29" fmla="*/ 0 h 117"/>
                <a:gd name="T30" fmla="*/ 1 w 1226"/>
                <a:gd name="T31" fmla="*/ 0 h 117"/>
                <a:gd name="T32" fmla="*/ 1 w 1226"/>
                <a:gd name="T33" fmla="*/ 0 h 117"/>
                <a:gd name="T34" fmla="*/ 1 w 1226"/>
                <a:gd name="T35" fmla="*/ 0 h 117"/>
                <a:gd name="T36" fmla="*/ 1 w 1226"/>
                <a:gd name="T37" fmla="*/ 0 h 117"/>
                <a:gd name="T38" fmla="*/ 1 w 1226"/>
                <a:gd name="T39" fmla="*/ 0 h 117"/>
                <a:gd name="T40" fmla="*/ 9 w 1226"/>
                <a:gd name="T41" fmla="*/ 0 h 117"/>
                <a:gd name="T42" fmla="*/ 10 w 1226"/>
                <a:gd name="T43" fmla="*/ 0 h 117"/>
                <a:gd name="T44" fmla="*/ 9 w 1226"/>
                <a:gd name="T45" fmla="*/ 0 h 117"/>
                <a:gd name="T46" fmla="*/ 9 w 1226"/>
                <a:gd name="T47" fmla="*/ 0 h 117"/>
                <a:gd name="T48" fmla="*/ 9 w 1226"/>
                <a:gd name="T49" fmla="*/ 0 h 117"/>
                <a:gd name="T50" fmla="*/ 9 w 1226"/>
                <a:gd name="T51" fmla="*/ 0 h 117"/>
                <a:gd name="T52" fmla="*/ 9 w 1226"/>
                <a:gd name="T53" fmla="*/ 0 h 117"/>
                <a:gd name="T54" fmla="*/ 9 w 1226"/>
                <a:gd name="T55" fmla="*/ 0 h 117"/>
                <a:gd name="T56" fmla="*/ 9 w 1226"/>
                <a:gd name="T57" fmla="*/ 0 h 117"/>
                <a:gd name="T58" fmla="*/ 9 w 1226"/>
                <a:gd name="T59" fmla="*/ 0 h 117"/>
                <a:gd name="T60" fmla="*/ 9 w 1226"/>
                <a:gd name="T61" fmla="*/ 0 h 117"/>
                <a:gd name="T62" fmla="*/ 10 w 1226"/>
                <a:gd name="T63" fmla="*/ 0 h 117"/>
                <a:gd name="T64" fmla="*/ 10 w 1226"/>
                <a:gd name="T65" fmla="*/ 0 h 117"/>
                <a:gd name="T66" fmla="*/ 9 w 1226"/>
                <a:gd name="T67" fmla="*/ 0 h 117"/>
                <a:gd name="T68" fmla="*/ 9 w 1226"/>
                <a:gd name="T69" fmla="*/ 0 h 117"/>
                <a:gd name="T70" fmla="*/ 9 w 1226"/>
                <a:gd name="T71" fmla="*/ 0 h 117"/>
                <a:gd name="T72" fmla="*/ 9 w 1226"/>
                <a:gd name="T73" fmla="*/ 0 h 117"/>
                <a:gd name="T74" fmla="*/ 9 w 1226"/>
                <a:gd name="T75" fmla="*/ 0 h 117"/>
                <a:gd name="T76" fmla="*/ 9 w 1226"/>
                <a:gd name="T77" fmla="*/ 0 h 117"/>
                <a:gd name="T78" fmla="*/ 9 w 1226"/>
                <a:gd name="T79" fmla="*/ 0 h 117"/>
                <a:gd name="T80" fmla="*/ 9 w 1226"/>
                <a:gd name="T81" fmla="*/ 0 h 117"/>
                <a:gd name="T82" fmla="*/ 9 w 1226"/>
                <a:gd name="T83" fmla="*/ 0 h 117"/>
                <a:gd name="T84" fmla="*/ 9 w 1226"/>
                <a:gd name="T85" fmla="*/ 0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7"/>
                <a:gd name="T131" fmla="*/ 1226 w 1226"/>
                <a:gd name="T132" fmla="*/ 117 h 1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7">
                  <a:moveTo>
                    <a:pt x="5" y="53"/>
                  </a:moveTo>
                  <a:lnTo>
                    <a:pt x="1218" y="54"/>
                  </a:lnTo>
                  <a:lnTo>
                    <a:pt x="1219" y="54"/>
                  </a:lnTo>
                  <a:lnTo>
                    <a:pt x="1221" y="55"/>
                  </a:lnTo>
                  <a:lnTo>
                    <a:pt x="1222" y="57"/>
                  </a:lnTo>
                  <a:lnTo>
                    <a:pt x="1222" y="58"/>
                  </a:lnTo>
                  <a:lnTo>
                    <a:pt x="1222" y="59"/>
                  </a:lnTo>
                  <a:lnTo>
                    <a:pt x="1221" y="61"/>
                  </a:lnTo>
                  <a:lnTo>
                    <a:pt x="1219" y="62"/>
                  </a:lnTo>
                  <a:lnTo>
                    <a:pt x="1218" y="62"/>
                  </a:lnTo>
                  <a:lnTo>
                    <a:pt x="5" y="61"/>
                  </a:lnTo>
                  <a:lnTo>
                    <a:pt x="3" y="61"/>
                  </a:lnTo>
                  <a:lnTo>
                    <a:pt x="1" y="59"/>
                  </a:lnTo>
                  <a:lnTo>
                    <a:pt x="1" y="58"/>
                  </a:lnTo>
                  <a:lnTo>
                    <a:pt x="0" y="57"/>
                  </a:lnTo>
                  <a:lnTo>
                    <a:pt x="1" y="55"/>
                  </a:lnTo>
                  <a:lnTo>
                    <a:pt x="1" y="54"/>
                  </a:lnTo>
                  <a:lnTo>
                    <a:pt x="3" y="53"/>
                  </a:lnTo>
                  <a:lnTo>
                    <a:pt x="5" y="53"/>
                  </a:lnTo>
                  <a:close/>
                  <a:moveTo>
                    <a:pt x="1123" y="1"/>
                  </a:moveTo>
                  <a:lnTo>
                    <a:pt x="1226" y="58"/>
                  </a:lnTo>
                  <a:lnTo>
                    <a:pt x="1122" y="115"/>
                  </a:lnTo>
                  <a:lnTo>
                    <a:pt x="1120" y="117"/>
                  </a:lnTo>
                  <a:lnTo>
                    <a:pt x="1119" y="117"/>
                  </a:lnTo>
                  <a:lnTo>
                    <a:pt x="1118" y="115"/>
                  </a:lnTo>
                  <a:lnTo>
                    <a:pt x="1117" y="114"/>
                  </a:lnTo>
                  <a:lnTo>
                    <a:pt x="1117" y="113"/>
                  </a:lnTo>
                  <a:lnTo>
                    <a:pt x="1117" y="111"/>
                  </a:lnTo>
                  <a:lnTo>
                    <a:pt x="1117" y="110"/>
                  </a:lnTo>
                  <a:lnTo>
                    <a:pt x="1118" y="109"/>
                  </a:lnTo>
                  <a:lnTo>
                    <a:pt x="1215" y="54"/>
                  </a:lnTo>
                  <a:lnTo>
                    <a:pt x="1215" y="62"/>
                  </a:lnTo>
                  <a:lnTo>
                    <a:pt x="1118" y="7"/>
                  </a:lnTo>
                  <a:lnTo>
                    <a:pt x="1117" y="6"/>
                  </a:lnTo>
                  <a:lnTo>
                    <a:pt x="1117" y="5"/>
                  </a:lnTo>
                  <a:lnTo>
                    <a:pt x="1117" y="3"/>
                  </a:lnTo>
                  <a:lnTo>
                    <a:pt x="1117" y="2"/>
                  </a:lnTo>
                  <a:lnTo>
                    <a:pt x="1118" y="1"/>
                  </a:lnTo>
                  <a:lnTo>
                    <a:pt x="1119" y="0"/>
                  </a:lnTo>
                  <a:lnTo>
                    <a:pt x="1120" y="0"/>
                  </a:lnTo>
                  <a:lnTo>
                    <a:pt x="1123" y="1"/>
                  </a:lnTo>
                  <a:close/>
                </a:path>
              </a:pathLst>
            </a:custGeom>
            <a:solidFill>
              <a:srgbClr val="003366"/>
            </a:solidFill>
            <a:ln w="1588">
              <a:solidFill>
                <a:srgbClr val="003366"/>
              </a:solidFill>
              <a:round/>
              <a:headEnd/>
              <a:tailEnd/>
            </a:ln>
          </p:spPr>
          <p:txBody>
            <a:bodyPr/>
            <a:lstStyle/>
            <a:p>
              <a:endParaRPr lang="en-US"/>
            </a:p>
          </p:txBody>
        </p:sp>
        <p:sp>
          <p:nvSpPr>
            <p:cNvPr id="47225" name="Freeform 122"/>
            <p:cNvSpPr>
              <a:spLocks noEditPoints="1"/>
            </p:cNvSpPr>
            <p:nvPr/>
          </p:nvSpPr>
          <p:spPr bwMode="auto">
            <a:xfrm>
              <a:off x="4073" y="2081"/>
              <a:ext cx="646" cy="453"/>
            </a:xfrm>
            <a:custGeom>
              <a:avLst/>
              <a:gdLst>
                <a:gd name="T0" fmla="*/ 1 w 1292"/>
                <a:gd name="T1" fmla="*/ 0 h 906"/>
                <a:gd name="T2" fmla="*/ 11 w 1292"/>
                <a:gd name="T3" fmla="*/ 8 h 906"/>
                <a:gd name="T4" fmla="*/ 11 w 1292"/>
                <a:gd name="T5" fmla="*/ 8 h 906"/>
                <a:gd name="T6" fmla="*/ 11 w 1292"/>
                <a:gd name="T7" fmla="*/ 8 h 906"/>
                <a:gd name="T8" fmla="*/ 11 w 1292"/>
                <a:gd name="T9" fmla="*/ 8 h 906"/>
                <a:gd name="T10" fmla="*/ 11 w 1292"/>
                <a:gd name="T11" fmla="*/ 8 h 906"/>
                <a:gd name="T12" fmla="*/ 11 w 1292"/>
                <a:gd name="T13" fmla="*/ 8 h 906"/>
                <a:gd name="T14" fmla="*/ 11 w 1292"/>
                <a:gd name="T15" fmla="*/ 8 h 906"/>
                <a:gd name="T16" fmla="*/ 11 w 1292"/>
                <a:gd name="T17" fmla="*/ 8 h 906"/>
                <a:gd name="T18" fmla="*/ 11 w 1292"/>
                <a:gd name="T19" fmla="*/ 8 h 906"/>
                <a:gd name="T20" fmla="*/ 1 w 1292"/>
                <a:gd name="T21" fmla="*/ 1 h 906"/>
                <a:gd name="T22" fmla="*/ 0 w 1292"/>
                <a:gd name="T23" fmla="*/ 1 h 906"/>
                <a:gd name="T24" fmla="*/ 0 w 1292"/>
                <a:gd name="T25" fmla="*/ 1 h 906"/>
                <a:gd name="T26" fmla="*/ 0 w 1292"/>
                <a:gd name="T27" fmla="*/ 1 h 906"/>
                <a:gd name="T28" fmla="*/ 0 w 1292"/>
                <a:gd name="T29" fmla="*/ 1 h 906"/>
                <a:gd name="T30" fmla="*/ 1 w 1292"/>
                <a:gd name="T31" fmla="*/ 0 h 906"/>
                <a:gd name="T32" fmla="*/ 1 w 1292"/>
                <a:gd name="T33" fmla="*/ 0 h 906"/>
                <a:gd name="T34" fmla="*/ 1 w 1292"/>
                <a:gd name="T35" fmla="*/ 0 h 906"/>
                <a:gd name="T36" fmla="*/ 1 w 1292"/>
                <a:gd name="T37" fmla="*/ 0 h 906"/>
                <a:gd name="T38" fmla="*/ 1 w 1292"/>
                <a:gd name="T39" fmla="*/ 0 h 906"/>
                <a:gd name="T40" fmla="*/ 10 w 1292"/>
                <a:gd name="T41" fmla="*/ 7 h 906"/>
                <a:gd name="T42" fmla="*/ 11 w 1292"/>
                <a:gd name="T43" fmla="*/ 8 h 906"/>
                <a:gd name="T44" fmla="*/ 10 w 1292"/>
                <a:gd name="T45" fmla="*/ 7 h 906"/>
                <a:gd name="T46" fmla="*/ 10 w 1292"/>
                <a:gd name="T47" fmla="*/ 7 h 906"/>
                <a:gd name="T48" fmla="*/ 10 w 1292"/>
                <a:gd name="T49" fmla="*/ 7 h 906"/>
                <a:gd name="T50" fmla="*/ 10 w 1292"/>
                <a:gd name="T51" fmla="*/ 7 h 906"/>
                <a:gd name="T52" fmla="*/ 10 w 1292"/>
                <a:gd name="T53" fmla="*/ 7 h 906"/>
                <a:gd name="T54" fmla="*/ 10 w 1292"/>
                <a:gd name="T55" fmla="*/ 7 h 906"/>
                <a:gd name="T56" fmla="*/ 10 w 1292"/>
                <a:gd name="T57" fmla="*/ 7 h 906"/>
                <a:gd name="T58" fmla="*/ 10 w 1292"/>
                <a:gd name="T59" fmla="*/ 7 h 906"/>
                <a:gd name="T60" fmla="*/ 10 w 1292"/>
                <a:gd name="T61" fmla="*/ 7 h 906"/>
                <a:gd name="T62" fmla="*/ 11 w 1292"/>
                <a:gd name="T63" fmla="*/ 8 h 906"/>
                <a:gd name="T64" fmla="*/ 11 w 1292"/>
                <a:gd name="T65" fmla="*/ 8 h 906"/>
                <a:gd name="T66" fmla="*/ 10 w 1292"/>
                <a:gd name="T67" fmla="*/ 7 h 906"/>
                <a:gd name="T68" fmla="*/ 10 w 1292"/>
                <a:gd name="T69" fmla="*/ 7 h 906"/>
                <a:gd name="T70" fmla="*/ 10 w 1292"/>
                <a:gd name="T71" fmla="*/ 7 h 906"/>
                <a:gd name="T72" fmla="*/ 10 w 1292"/>
                <a:gd name="T73" fmla="*/ 7 h 906"/>
                <a:gd name="T74" fmla="*/ 10 w 1292"/>
                <a:gd name="T75" fmla="*/ 7 h 906"/>
                <a:gd name="T76" fmla="*/ 10 w 1292"/>
                <a:gd name="T77" fmla="*/ 7 h 906"/>
                <a:gd name="T78" fmla="*/ 10 w 1292"/>
                <a:gd name="T79" fmla="*/ 7 h 906"/>
                <a:gd name="T80" fmla="*/ 10 w 1292"/>
                <a:gd name="T81" fmla="*/ 7 h 906"/>
                <a:gd name="T82" fmla="*/ 10 w 1292"/>
                <a:gd name="T83" fmla="*/ 7 h 906"/>
                <a:gd name="T84" fmla="*/ 10 w 1292"/>
                <a:gd name="T85" fmla="*/ 7 h 9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92"/>
                <a:gd name="T130" fmla="*/ 0 h 906"/>
                <a:gd name="T131" fmla="*/ 1292 w 1292"/>
                <a:gd name="T132" fmla="*/ 906 h 9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92" h="906">
                  <a:moveTo>
                    <a:pt x="5" y="0"/>
                  </a:moveTo>
                  <a:lnTo>
                    <a:pt x="1288" y="898"/>
                  </a:lnTo>
                  <a:lnTo>
                    <a:pt x="1290" y="898"/>
                  </a:lnTo>
                  <a:lnTo>
                    <a:pt x="1290" y="900"/>
                  </a:lnTo>
                  <a:lnTo>
                    <a:pt x="1290" y="902"/>
                  </a:lnTo>
                  <a:lnTo>
                    <a:pt x="1290" y="903"/>
                  </a:lnTo>
                  <a:lnTo>
                    <a:pt x="1288" y="905"/>
                  </a:lnTo>
                  <a:lnTo>
                    <a:pt x="1286" y="905"/>
                  </a:lnTo>
                  <a:lnTo>
                    <a:pt x="1285" y="905"/>
                  </a:lnTo>
                  <a:lnTo>
                    <a:pt x="1283" y="905"/>
                  </a:lnTo>
                  <a:lnTo>
                    <a:pt x="2" y="6"/>
                  </a:lnTo>
                  <a:lnTo>
                    <a:pt x="0" y="5"/>
                  </a:lnTo>
                  <a:lnTo>
                    <a:pt x="0" y="4"/>
                  </a:lnTo>
                  <a:lnTo>
                    <a:pt x="0" y="2"/>
                  </a:lnTo>
                  <a:lnTo>
                    <a:pt x="0" y="1"/>
                  </a:lnTo>
                  <a:lnTo>
                    <a:pt x="2" y="0"/>
                  </a:lnTo>
                  <a:lnTo>
                    <a:pt x="3" y="0"/>
                  </a:lnTo>
                  <a:lnTo>
                    <a:pt x="4" y="0"/>
                  </a:lnTo>
                  <a:lnTo>
                    <a:pt x="5" y="0"/>
                  </a:lnTo>
                  <a:close/>
                  <a:moveTo>
                    <a:pt x="1240" y="799"/>
                  </a:moveTo>
                  <a:lnTo>
                    <a:pt x="1292" y="906"/>
                  </a:lnTo>
                  <a:lnTo>
                    <a:pt x="1174" y="893"/>
                  </a:lnTo>
                  <a:lnTo>
                    <a:pt x="1173" y="893"/>
                  </a:lnTo>
                  <a:lnTo>
                    <a:pt x="1171" y="892"/>
                  </a:lnTo>
                  <a:lnTo>
                    <a:pt x="1171" y="890"/>
                  </a:lnTo>
                  <a:lnTo>
                    <a:pt x="1171" y="889"/>
                  </a:lnTo>
                  <a:lnTo>
                    <a:pt x="1171" y="888"/>
                  </a:lnTo>
                  <a:lnTo>
                    <a:pt x="1173" y="887"/>
                  </a:lnTo>
                  <a:lnTo>
                    <a:pt x="1174" y="885"/>
                  </a:lnTo>
                  <a:lnTo>
                    <a:pt x="1175" y="885"/>
                  </a:lnTo>
                  <a:lnTo>
                    <a:pt x="1286" y="897"/>
                  </a:lnTo>
                  <a:lnTo>
                    <a:pt x="1282" y="902"/>
                  </a:lnTo>
                  <a:lnTo>
                    <a:pt x="1234" y="802"/>
                  </a:lnTo>
                  <a:lnTo>
                    <a:pt x="1233" y="801"/>
                  </a:lnTo>
                  <a:lnTo>
                    <a:pt x="1233" y="799"/>
                  </a:lnTo>
                  <a:lnTo>
                    <a:pt x="1234" y="798"/>
                  </a:lnTo>
                  <a:lnTo>
                    <a:pt x="1235" y="797"/>
                  </a:lnTo>
                  <a:lnTo>
                    <a:pt x="1236" y="797"/>
                  </a:lnTo>
                  <a:lnTo>
                    <a:pt x="1238" y="797"/>
                  </a:lnTo>
                  <a:lnTo>
                    <a:pt x="1239" y="797"/>
                  </a:lnTo>
                  <a:lnTo>
                    <a:pt x="1240" y="799"/>
                  </a:lnTo>
                  <a:close/>
                </a:path>
              </a:pathLst>
            </a:custGeom>
            <a:solidFill>
              <a:srgbClr val="003366"/>
            </a:solidFill>
            <a:ln w="1588">
              <a:solidFill>
                <a:srgbClr val="003366"/>
              </a:solidFill>
              <a:round/>
              <a:headEnd/>
              <a:tailEnd/>
            </a:ln>
          </p:spPr>
          <p:txBody>
            <a:bodyPr/>
            <a:lstStyle/>
            <a:p>
              <a:endParaRPr lang="en-US"/>
            </a:p>
          </p:txBody>
        </p:sp>
        <p:sp>
          <p:nvSpPr>
            <p:cNvPr id="47226" name="Rectangle 123"/>
            <p:cNvSpPr>
              <a:spLocks noChangeArrowheads="1"/>
            </p:cNvSpPr>
            <p:nvPr/>
          </p:nvSpPr>
          <p:spPr bwMode="auto">
            <a:xfrm>
              <a:off x="4114" y="1407"/>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27" name="Rectangle 124"/>
            <p:cNvSpPr>
              <a:spLocks noChangeArrowheads="1"/>
            </p:cNvSpPr>
            <p:nvPr/>
          </p:nvSpPr>
          <p:spPr bwMode="auto">
            <a:xfrm>
              <a:off x="4114" y="1582"/>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28" name="Rectangle 125"/>
            <p:cNvSpPr>
              <a:spLocks noChangeArrowheads="1"/>
            </p:cNvSpPr>
            <p:nvPr/>
          </p:nvSpPr>
          <p:spPr bwMode="auto">
            <a:xfrm>
              <a:off x="4114" y="1757"/>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29" name="Rectangle 126"/>
            <p:cNvSpPr>
              <a:spLocks noChangeArrowheads="1"/>
            </p:cNvSpPr>
            <p:nvPr/>
          </p:nvSpPr>
          <p:spPr bwMode="auto">
            <a:xfrm>
              <a:off x="3473" y="2108"/>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30" name="Rectangle 127"/>
            <p:cNvSpPr>
              <a:spLocks noChangeArrowheads="1"/>
            </p:cNvSpPr>
            <p:nvPr/>
          </p:nvSpPr>
          <p:spPr bwMode="auto">
            <a:xfrm>
              <a:off x="3594" y="2238"/>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31" name="Rectangle 128"/>
            <p:cNvSpPr>
              <a:spLocks noChangeArrowheads="1"/>
            </p:cNvSpPr>
            <p:nvPr/>
          </p:nvSpPr>
          <p:spPr bwMode="auto">
            <a:xfrm>
              <a:off x="4119" y="1978"/>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32" name="Rectangle 129"/>
            <p:cNvSpPr>
              <a:spLocks noChangeArrowheads="1"/>
            </p:cNvSpPr>
            <p:nvPr/>
          </p:nvSpPr>
          <p:spPr bwMode="auto">
            <a:xfrm>
              <a:off x="4643" y="2563"/>
              <a:ext cx="4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1</a:t>
              </a:r>
              <a:endParaRPr lang="en-US">
                <a:cs typeface="Arial" charset="0"/>
              </a:endParaRPr>
            </a:p>
          </p:txBody>
        </p:sp>
        <p:sp>
          <p:nvSpPr>
            <p:cNvPr id="47233" name="Freeform 130"/>
            <p:cNvSpPr>
              <a:spLocks/>
            </p:cNvSpPr>
            <p:nvPr/>
          </p:nvSpPr>
          <p:spPr bwMode="auto">
            <a:xfrm>
              <a:off x="4613" y="1557"/>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2"/>
                  </a:lnTo>
                  <a:lnTo>
                    <a:pt x="100" y="119"/>
                  </a:lnTo>
                  <a:lnTo>
                    <a:pt x="86" y="74"/>
                  </a:lnTo>
                  <a:lnTo>
                    <a:pt x="125" y="45"/>
                  </a:lnTo>
                  <a:lnTo>
                    <a:pt x="76" y="45"/>
                  </a:lnTo>
                  <a:lnTo>
                    <a:pt x="62" y="0"/>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234" name="Freeform 131"/>
            <p:cNvSpPr>
              <a:spLocks/>
            </p:cNvSpPr>
            <p:nvPr/>
          </p:nvSpPr>
          <p:spPr bwMode="auto">
            <a:xfrm>
              <a:off x="4613" y="1557"/>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2"/>
                  </a:lnTo>
                  <a:lnTo>
                    <a:pt x="100" y="119"/>
                  </a:lnTo>
                  <a:lnTo>
                    <a:pt x="86" y="74"/>
                  </a:lnTo>
                  <a:lnTo>
                    <a:pt x="125" y="45"/>
                  </a:lnTo>
                  <a:lnTo>
                    <a:pt x="76" y="45"/>
                  </a:lnTo>
                  <a:lnTo>
                    <a:pt x="62" y="0"/>
                  </a:lnTo>
                  <a:close/>
                </a:path>
              </a:pathLst>
            </a:custGeom>
            <a:noFill/>
            <a:ln w="6350">
              <a:solidFill>
                <a:srgbClr val="00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235" name="Freeform 132"/>
            <p:cNvSpPr>
              <a:spLocks/>
            </p:cNvSpPr>
            <p:nvPr/>
          </p:nvSpPr>
          <p:spPr bwMode="auto">
            <a:xfrm>
              <a:off x="4613" y="1732"/>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1"/>
                  </a:lnTo>
                  <a:lnTo>
                    <a:pt x="100" y="119"/>
                  </a:lnTo>
                  <a:lnTo>
                    <a:pt x="86" y="74"/>
                  </a:lnTo>
                  <a:lnTo>
                    <a:pt x="125" y="45"/>
                  </a:lnTo>
                  <a:lnTo>
                    <a:pt x="76" y="45"/>
                  </a:lnTo>
                  <a:lnTo>
                    <a:pt x="62" y="0"/>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236" name="Freeform 133"/>
            <p:cNvSpPr>
              <a:spLocks/>
            </p:cNvSpPr>
            <p:nvPr/>
          </p:nvSpPr>
          <p:spPr bwMode="auto">
            <a:xfrm>
              <a:off x="4613" y="1732"/>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1"/>
                  </a:lnTo>
                  <a:lnTo>
                    <a:pt x="100" y="119"/>
                  </a:lnTo>
                  <a:lnTo>
                    <a:pt x="86" y="74"/>
                  </a:lnTo>
                  <a:lnTo>
                    <a:pt x="125" y="45"/>
                  </a:lnTo>
                  <a:lnTo>
                    <a:pt x="76" y="45"/>
                  </a:lnTo>
                  <a:lnTo>
                    <a:pt x="62" y="0"/>
                  </a:lnTo>
                  <a:close/>
                </a:path>
              </a:pathLst>
            </a:custGeom>
            <a:noFill/>
            <a:ln w="6350">
              <a:solidFill>
                <a:srgbClr val="00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237" name="Freeform 134"/>
            <p:cNvSpPr>
              <a:spLocks/>
            </p:cNvSpPr>
            <p:nvPr/>
          </p:nvSpPr>
          <p:spPr bwMode="auto">
            <a:xfrm>
              <a:off x="4613" y="1893"/>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1"/>
                  </a:lnTo>
                  <a:lnTo>
                    <a:pt x="100" y="119"/>
                  </a:lnTo>
                  <a:lnTo>
                    <a:pt x="86" y="74"/>
                  </a:lnTo>
                  <a:lnTo>
                    <a:pt x="125" y="45"/>
                  </a:lnTo>
                  <a:lnTo>
                    <a:pt x="76" y="45"/>
                  </a:lnTo>
                  <a:lnTo>
                    <a:pt x="62" y="0"/>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238" name="Freeform 135"/>
            <p:cNvSpPr>
              <a:spLocks/>
            </p:cNvSpPr>
            <p:nvPr/>
          </p:nvSpPr>
          <p:spPr bwMode="auto">
            <a:xfrm>
              <a:off x="4613" y="1893"/>
              <a:ext cx="63" cy="60"/>
            </a:xfrm>
            <a:custGeom>
              <a:avLst/>
              <a:gdLst>
                <a:gd name="T0" fmla="*/ 1 w 125"/>
                <a:gd name="T1" fmla="*/ 0 h 119"/>
                <a:gd name="T2" fmla="*/ 1 w 125"/>
                <a:gd name="T3" fmla="*/ 1 h 119"/>
                <a:gd name="T4" fmla="*/ 0 w 125"/>
                <a:gd name="T5" fmla="*/ 1 h 119"/>
                <a:gd name="T6" fmla="*/ 1 w 125"/>
                <a:gd name="T7" fmla="*/ 1 h 119"/>
                <a:gd name="T8" fmla="*/ 1 w 125"/>
                <a:gd name="T9" fmla="*/ 1 h 119"/>
                <a:gd name="T10" fmla="*/ 1 w 125"/>
                <a:gd name="T11" fmla="*/ 1 h 119"/>
                <a:gd name="T12" fmla="*/ 1 w 125"/>
                <a:gd name="T13" fmla="*/ 1 h 119"/>
                <a:gd name="T14" fmla="*/ 1 w 125"/>
                <a:gd name="T15" fmla="*/ 1 h 119"/>
                <a:gd name="T16" fmla="*/ 1 w 125"/>
                <a:gd name="T17" fmla="*/ 1 h 119"/>
                <a:gd name="T18" fmla="*/ 1 w 125"/>
                <a:gd name="T19" fmla="*/ 1 h 119"/>
                <a:gd name="T20" fmla="*/ 1 w 12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119"/>
                <a:gd name="T35" fmla="*/ 125 w 125"/>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119">
                  <a:moveTo>
                    <a:pt x="62" y="0"/>
                  </a:moveTo>
                  <a:lnTo>
                    <a:pt x="48" y="45"/>
                  </a:lnTo>
                  <a:lnTo>
                    <a:pt x="0" y="45"/>
                  </a:lnTo>
                  <a:lnTo>
                    <a:pt x="39" y="74"/>
                  </a:lnTo>
                  <a:lnTo>
                    <a:pt x="23" y="119"/>
                  </a:lnTo>
                  <a:lnTo>
                    <a:pt x="62" y="91"/>
                  </a:lnTo>
                  <a:lnTo>
                    <a:pt x="100" y="119"/>
                  </a:lnTo>
                  <a:lnTo>
                    <a:pt x="86" y="74"/>
                  </a:lnTo>
                  <a:lnTo>
                    <a:pt x="125" y="45"/>
                  </a:lnTo>
                  <a:lnTo>
                    <a:pt x="76" y="45"/>
                  </a:lnTo>
                  <a:lnTo>
                    <a:pt x="62" y="0"/>
                  </a:lnTo>
                  <a:close/>
                </a:path>
              </a:pathLst>
            </a:custGeom>
            <a:noFill/>
            <a:ln w="6350">
              <a:solidFill>
                <a:srgbClr val="00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239" name="Rectangle 136"/>
            <p:cNvSpPr>
              <a:spLocks noChangeArrowheads="1"/>
            </p:cNvSpPr>
            <p:nvPr/>
          </p:nvSpPr>
          <p:spPr bwMode="auto">
            <a:xfrm>
              <a:off x="4234" y="1407"/>
              <a:ext cx="28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fromSet</a:t>
              </a:r>
              <a:endParaRPr lang="en-US">
                <a:cs typeface="Arial" charset="0"/>
              </a:endParaRPr>
            </a:p>
          </p:txBody>
        </p:sp>
        <p:sp>
          <p:nvSpPr>
            <p:cNvPr id="47240" name="Rectangle 137"/>
            <p:cNvSpPr>
              <a:spLocks noChangeArrowheads="1"/>
            </p:cNvSpPr>
            <p:nvPr/>
          </p:nvSpPr>
          <p:spPr bwMode="auto">
            <a:xfrm>
              <a:off x="4239" y="1577"/>
              <a:ext cx="332"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selectSet</a:t>
              </a:r>
              <a:endParaRPr lang="en-US">
                <a:cs typeface="Arial" charset="0"/>
              </a:endParaRPr>
            </a:p>
          </p:txBody>
        </p:sp>
        <p:sp>
          <p:nvSpPr>
            <p:cNvPr id="47241" name="Rectangle 138"/>
            <p:cNvSpPr>
              <a:spLocks noChangeArrowheads="1"/>
            </p:cNvSpPr>
            <p:nvPr/>
          </p:nvSpPr>
          <p:spPr bwMode="auto">
            <a:xfrm>
              <a:off x="4239" y="1752"/>
              <a:ext cx="34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whereSet</a:t>
              </a:r>
              <a:endParaRPr lang="en-US">
                <a:cs typeface="Arial" charset="0"/>
              </a:endParaRPr>
            </a:p>
          </p:txBody>
        </p:sp>
        <p:sp>
          <p:nvSpPr>
            <p:cNvPr id="47242" name="Rectangle 139"/>
            <p:cNvSpPr>
              <a:spLocks noChangeArrowheads="1"/>
            </p:cNvSpPr>
            <p:nvPr/>
          </p:nvSpPr>
          <p:spPr bwMode="auto">
            <a:xfrm rot="1980000">
              <a:off x="4238" y="2101"/>
              <a:ext cx="19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result</a:t>
              </a:r>
              <a:endParaRPr lang="en-US">
                <a:cs typeface="Arial" charset="0"/>
              </a:endParaRPr>
            </a:p>
          </p:txBody>
        </p:sp>
        <p:sp>
          <p:nvSpPr>
            <p:cNvPr id="47243" name="Rectangle 140"/>
            <p:cNvSpPr>
              <a:spLocks noChangeArrowheads="1"/>
            </p:cNvSpPr>
            <p:nvPr/>
          </p:nvSpPr>
          <p:spPr bwMode="auto">
            <a:xfrm>
              <a:off x="3594" y="2108"/>
              <a:ext cx="46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3366"/>
                  </a:solidFill>
                  <a:cs typeface="Arial" charset="0"/>
                </a:rPr>
                <a:t>queryHeader</a:t>
              </a:r>
              <a:endParaRPr lang="en-US">
                <a:cs typeface="Arial" charset="0"/>
              </a:endParaRPr>
            </a:p>
          </p:txBody>
        </p:sp>
        <p:pic>
          <p:nvPicPr>
            <p:cNvPr id="47244" name="Picture 1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6" y="1009"/>
              <a:ext cx="74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45" name="Rectangle 142"/>
            <p:cNvSpPr>
              <a:spLocks noChangeArrowheads="1"/>
            </p:cNvSpPr>
            <p:nvPr/>
          </p:nvSpPr>
          <p:spPr bwMode="auto">
            <a:xfrm>
              <a:off x="2937" y="1010"/>
              <a:ext cx="748" cy="130"/>
            </a:xfrm>
            <a:prstGeom prst="rect">
              <a:avLst/>
            </a:prstGeom>
            <a:noFill/>
            <a:ln w="635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onstantia" charset="0"/>
              </a:endParaRPr>
            </a:p>
          </p:txBody>
        </p:sp>
        <p:sp>
          <p:nvSpPr>
            <p:cNvPr id="47246" name="Rectangle 143"/>
            <p:cNvSpPr>
              <a:spLocks noChangeArrowheads="1"/>
            </p:cNvSpPr>
            <p:nvPr/>
          </p:nvSpPr>
          <p:spPr bwMode="auto">
            <a:xfrm>
              <a:off x="3004" y="1033"/>
              <a:ext cx="733"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3366"/>
                  </a:solidFill>
                  <a:cs typeface="Arial" charset="0"/>
                </a:rPr>
                <a:t>nasa.pds.xmlquery</a:t>
              </a:r>
              <a:endParaRPr lang="en-US">
                <a:cs typeface="Arial" charset="0"/>
              </a:endParaRPr>
            </a:p>
          </p:txBody>
        </p:sp>
      </p:grpSp>
      <p:sp>
        <p:nvSpPr>
          <p:cNvPr id="47113" name="Title 1"/>
          <p:cNvSpPr>
            <a:spLocks noGrp="1"/>
          </p:cNvSpPr>
          <p:nvPr>
            <p:ph type="title"/>
          </p:nvPr>
        </p:nvSpPr>
        <p:spPr>
          <a:xfrm>
            <a:off x="315912" y="274637"/>
            <a:ext cx="8278813" cy="682625"/>
          </a:xfrm>
        </p:spPr>
        <p:txBody>
          <a:bodyPr/>
          <a:lstStyle/>
          <a:p>
            <a:r>
              <a:rPr lang="en-US" sz="3600" dirty="0">
                <a:latin typeface="Arial" charset="0"/>
                <a:ea typeface="ＭＳ Ｐゴシック" charset="0"/>
                <a:cs typeface="ＭＳ Ｐゴシック" charset="0"/>
              </a:rPr>
              <a:t>OODT Data </a:t>
            </a:r>
            <a:r>
              <a:rPr lang="en-US" sz="3600" dirty="0" smtClean="0">
                <a:latin typeface="Arial" charset="0"/>
                <a:ea typeface="ＭＳ Ｐゴシック" charset="0"/>
                <a:cs typeface="ＭＳ Ｐゴシック" charset="0"/>
              </a:rPr>
              <a:t>Models (Resources, Queries)</a:t>
            </a:r>
            <a:endParaRPr lang="en-US" sz="36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9D9A667D-33C4-2F41-9622-0DF51F1B04FE}" type="slidenum">
              <a:rPr lang="en-US" sz="1100"/>
              <a:pPr eaLnBrk="1" hangingPunct="1"/>
              <a:t>29</a:t>
            </a:fld>
            <a:endParaRPr lang="en-US" sz="1100">
              <a:latin typeface="Times New Roman" charset="0"/>
            </a:endParaRPr>
          </a:p>
        </p:txBody>
      </p:sp>
      <p:sp>
        <p:nvSpPr>
          <p:cNvPr id="655362" name="Rectangle 2"/>
          <p:cNvSpPr>
            <a:spLocks noGrp="1" noChangeArrowheads="1"/>
          </p:cNvSpPr>
          <p:nvPr>
            <p:ph type="title"/>
          </p:nvPr>
        </p:nvSpPr>
        <p:spPr>
          <a:xfrm>
            <a:off x="392112" y="122237"/>
            <a:ext cx="8278813" cy="682625"/>
          </a:xfrm>
        </p:spPr>
        <p:txBody>
          <a:bodyPr/>
          <a:lstStyle/>
          <a:p>
            <a:pPr>
              <a:defRPr/>
            </a:pPr>
            <a:r>
              <a:rPr lang="en-US" sz="3600" dirty="0" smtClean="0">
                <a:cs typeface="+mj-cs"/>
              </a:rPr>
              <a:t>Conceptual Search/Retrieval Pattern</a:t>
            </a:r>
          </a:p>
        </p:txBody>
      </p:sp>
      <p:grpSp>
        <p:nvGrpSpPr>
          <p:cNvPr id="55299" name="Group 3"/>
          <p:cNvGrpSpPr>
            <a:grpSpLocks/>
          </p:cNvGrpSpPr>
          <p:nvPr/>
        </p:nvGrpSpPr>
        <p:grpSpPr bwMode="auto">
          <a:xfrm>
            <a:off x="336021" y="2435896"/>
            <a:ext cx="1008063" cy="1258196"/>
            <a:chOff x="336" y="913"/>
            <a:chExt cx="576" cy="719"/>
          </a:xfrm>
        </p:grpSpPr>
        <p:sp>
          <p:nvSpPr>
            <p:cNvPr id="655364" name="Rectangle 4"/>
            <p:cNvSpPr>
              <a:spLocks noChangeArrowheads="1"/>
            </p:cNvSpPr>
            <p:nvPr/>
          </p:nvSpPr>
          <p:spPr bwMode="auto">
            <a:xfrm>
              <a:off x="336" y="960"/>
              <a:ext cx="576" cy="67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65" name="Rectangle 5"/>
            <p:cNvSpPr>
              <a:spLocks noChangeArrowheads="1"/>
            </p:cNvSpPr>
            <p:nvPr/>
          </p:nvSpPr>
          <p:spPr bwMode="auto">
            <a:xfrm>
              <a:off x="336" y="960"/>
              <a:ext cx="576" cy="144"/>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66" name="Rectangle 6"/>
            <p:cNvSpPr>
              <a:spLocks noChangeArrowheads="1"/>
            </p:cNvSpPr>
            <p:nvPr/>
          </p:nvSpPr>
          <p:spPr bwMode="auto">
            <a:xfrm>
              <a:off x="768" y="960"/>
              <a:ext cx="144" cy="144"/>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67" name="Rectangle 7"/>
            <p:cNvSpPr>
              <a:spLocks noChangeArrowheads="1"/>
            </p:cNvSpPr>
            <p:nvPr/>
          </p:nvSpPr>
          <p:spPr bwMode="auto">
            <a:xfrm>
              <a:off x="864" y="1104"/>
              <a:ext cx="48" cy="528"/>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68" name="Rectangle 8"/>
            <p:cNvSpPr>
              <a:spLocks noChangeArrowheads="1"/>
            </p:cNvSpPr>
            <p:nvPr/>
          </p:nvSpPr>
          <p:spPr bwMode="auto">
            <a:xfrm>
              <a:off x="336" y="913"/>
              <a:ext cx="576" cy="47"/>
            </a:xfrm>
            <a:prstGeom prst="rect">
              <a:avLst/>
            </a:prstGeom>
            <a:solidFill>
              <a:srgbClr val="0033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69" name="Oval 9"/>
            <p:cNvSpPr>
              <a:spLocks noChangeArrowheads="1"/>
            </p:cNvSpPr>
            <p:nvPr/>
          </p:nvSpPr>
          <p:spPr bwMode="auto">
            <a:xfrm>
              <a:off x="768" y="960"/>
              <a:ext cx="144" cy="144"/>
            </a:xfrm>
            <a:prstGeom prst="ellipse">
              <a:avLst/>
            </a:prstGeom>
            <a:solidFill>
              <a:srgbClr val="666699"/>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70" name="Line 10"/>
            <p:cNvSpPr>
              <a:spLocks noChangeShapeType="1"/>
            </p:cNvSpPr>
            <p:nvPr/>
          </p:nvSpPr>
          <p:spPr bwMode="auto">
            <a:xfrm>
              <a:off x="425" y="1200"/>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71" name="Line 11"/>
            <p:cNvSpPr>
              <a:spLocks noChangeShapeType="1"/>
            </p:cNvSpPr>
            <p:nvPr/>
          </p:nvSpPr>
          <p:spPr bwMode="auto">
            <a:xfrm>
              <a:off x="425" y="1296"/>
              <a:ext cx="34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372" name="Line 12"/>
            <p:cNvSpPr>
              <a:spLocks noChangeShapeType="1"/>
            </p:cNvSpPr>
            <p:nvPr/>
          </p:nvSpPr>
          <p:spPr bwMode="auto">
            <a:xfrm>
              <a:off x="425" y="1392"/>
              <a:ext cx="15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55373" name="Rectangle 13"/>
          <p:cNvSpPr>
            <a:spLocks noChangeArrowheads="1"/>
          </p:cNvSpPr>
          <p:nvPr/>
        </p:nvSpPr>
        <p:spPr bwMode="auto">
          <a:xfrm>
            <a:off x="4536281" y="2435895"/>
            <a:ext cx="1198825" cy="3191863"/>
          </a:xfrm>
          <a:prstGeom prst="rect">
            <a:avLst/>
          </a:prstGeom>
          <a:gradFill rotWithShape="0">
            <a:gsLst>
              <a:gs pos="0">
                <a:srgbClr val="33CCFF"/>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Query Server</a:t>
            </a:r>
          </a:p>
        </p:txBody>
      </p:sp>
      <p:sp>
        <p:nvSpPr>
          <p:cNvPr id="655374" name="Rectangle 14"/>
          <p:cNvSpPr>
            <a:spLocks noChangeArrowheads="1"/>
          </p:cNvSpPr>
          <p:nvPr/>
        </p:nvSpPr>
        <p:spPr bwMode="auto">
          <a:xfrm>
            <a:off x="6804422" y="2435895"/>
            <a:ext cx="1764109" cy="923960"/>
          </a:xfrm>
          <a:prstGeom prst="rect">
            <a:avLst/>
          </a:prstGeom>
          <a:gradFill rotWithShape="0">
            <a:gsLst>
              <a:gs pos="0">
                <a:srgbClr val="99FF66"/>
              </a:gs>
              <a:gs pos="100000">
                <a:srgbClr val="FFFFFF"/>
              </a:gs>
            </a:gsLst>
            <a:lin ang="2700000" scaled="1"/>
          </a:gradFill>
          <a:ln w="12700">
            <a:solidFill>
              <a:schemeClr val="tx1"/>
            </a:solidFill>
            <a:prstDash val="dash"/>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Node 1</a:t>
            </a:r>
          </a:p>
          <a:p>
            <a:pPr>
              <a:defRPr/>
            </a:pPr>
            <a:r>
              <a:rPr lang="en-US" sz="1500">
                <a:cs typeface="+mn-cs"/>
              </a:rPr>
              <a:t>Profile Server</a:t>
            </a:r>
          </a:p>
        </p:txBody>
      </p:sp>
      <p:sp>
        <p:nvSpPr>
          <p:cNvPr id="655376" name="Line 16"/>
          <p:cNvSpPr>
            <a:spLocks noChangeShapeType="1"/>
          </p:cNvSpPr>
          <p:nvPr/>
        </p:nvSpPr>
        <p:spPr bwMode="auto">
          <a:xfrm>
            <a:off x="1344083" y="2768381"/>
            <a:ext cx="840052"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77" name="Line 17"/>
          <p:cNvSpPr>
            <a:spLocks noChangeShapeType="1"/>
          </p:cNvSpPr>
          <p:nvPr/>
        </p:nvSpPr>
        <p:spPr bwMode="auto">
          <a:xfrm flipV="1">
            <a:off x="3570221" y="4366064"/>
            <a:ext cx="966060" cy="1749"/>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78" name="Line 18"/>
          <p:cNvSpPr>
            <a:spLocks noChangeShapeType="1"/>
          </p:cNvSpPr>
          <p:nvPr/>
        </p:nvSpPr>
        <p:spPr bwMode="auto">
          <a:xfrm>
            <a:off x="5735106" y="2687884"/>
            <a:ext cx="1069316"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79" name="Line 19"/>
          <p:cNvSpPr>
            <a:spLocks noChangeShapeType="1"/>
          </p:cNvSpPr>
          <p:nvPr/>
        </p:nvSpPr>
        <p:spPr bwMode="auto">
          <a:xfrm>
            <a:off x="1344083" y="3359856"/>
            <a:ext cx="840052"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0" name="Line 20"/>
          <p:cNvSpPr>
            <a:spLocks noChangeShapeType="1"/>
          </p:cNvSpPr>
          <p:nvPr/>
        </p:nvSpPr>
        <p:spPr bwMode="auto">
          <a:xfrm>
            <a:off x="3591223" y="4623301"/>
            <a:ext cx="966060" cy="0"/>
          </a:xfrm>
          <a:prstGeom prst="line">
            <a:avLst/>
          </a:prstGeom>
          <a:noFill/>
          <a:ln w="12700">
            <a:solidFill>
              <a:schemeClr val="tx1"/>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1" name="Line 21"/>
          <p:cNvSpPr>
            <a:spLocks noChangeShapeType="1"/>
          </p:cNvSpPr>
          <p:nvPr/>
        </p:nvSpPr>
        <p:spPr bwMode="auto">
          <a:xfrm>
            <a:off x="5735106" y="3109617"/>
            <a:ext cx="1069316" cy="0"/>
          </a:xfrm>
          <a:prstGeom prst="line">
            <a:avLst/>
          </a:prstGeom>
          <a:noFill/>
          <a:ln w="12700">
            <a:solidFill>
              <a:schemeClr val="tx1"/>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2" name="Line 22"/>
          <p:cNvSpPr>
            <a:spLocks noChangeShapeType="1"/>
          </p:cNvSpPr>
          <p:nvPr/>
        </p:nvSpPr>
        <p:spPr bwMode="auto">
          <a:xfrm>
            <a:off x="5376333" y="5627758"/>
            <a:ext cx="0" cy="671971"/>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3" name="Line 23"/>
          <p:cNvSpPr>
            <a:spLocks noChangeShapeType="1"/>
          </p:cNvSpPr>
          <p:nvPr/>
        </p:nvSpPr>
        <p:spPr bwMode="auto">
          <a:xfrm>
            <a:off x="5376333" y="6299729"/>
            <a:ext cx="1428089"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4" name="Line 24"/>
          <p:cNvSpPr>
            <a:spLocks noChangeShapeType="1"/>
          </p:cNvSpPr>
          <p:nvPr/>
        </p:nvSpPr>
        <p:spPr bwMode="auto">
          <a:xfrm>
            <a:off x="4872302" y="5627758"/>
            <a:ext cx="0" cy="1259946"/>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5" name="Line 25"/>
          <p:cNvSpPr>
            <a:spLocks noChangeShapeType="1"/>
          </p:cNvSpPr>
          <p:nvPr/>
        </p:nvSpPr>
        <p:spPr bwMode="auto">
          <a:xfrm flipH="1">
            <a:off x="4872302" y="6887704"/>
            <a:ext cx="1932120"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86" name="Text Box 26"/>
          <p:cNvSpPr txBox="1">
            <a:spLocks noChangeArrowheads="1"/>
          </p:cNvSpPr>
          <p:nvPr/>
        </p:nvSpPr>
        <p:spPr bwMode="auto">
          <a:xfrm>
            <a:off x="3528219" y="3947830"/>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387" name="Text Box 27"/>
          <p:cNvSpPr txBox="1">
            <a:spLocks noChangeArrowheads="1"/>
          </p:cNvSpPr>
          <p:nvPr/>
        </p:nvSpPr>
        <p:spPr bwMode="auto">
          <a:xfrm>
            <a:off x="3528219" y="4703798"/>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388" name="Text Box 28"/>
          <p:cNvSpPr txBox="1">
            <a:spLocks noChangeArrowheads="1"/>
          </p:cNvSpPr>
          <p:nvPr/>
        </p:nvSpPr>
        <p:spPr bwMode="auto">
          <a:xfrm>
            <a:off x="5712355" y="2435895"/>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389" name="Text Box 29"/>
          <p:cNvSpPr txBox="1">
            <a:spLocks noChangeArrowheads="1"/>
          </p:cNvSpPr>
          <p:nvPr/>
        </p:nvSpPr>
        <p:spPr bwMode="auto">
          <a:xfrm rot="-5400000">
            <a:off x="3433855" y="5231565"/>
            <a:ext cx="2679134"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XMLQuery</a:t>
            </a:r>
            <a:endParaRPr lang="en-US" sz="1500">
              <a:cs typeface="+mn-cs"/>
            </a:endParaRPr>
          </a:p>
        </p:txBody>
      </p:sp>
      <p:sp>
        <p:nvSpPr>
          <p:cNvPr id="655390" name="Text Box 30"/>
          <p:cNvSpPr txBox="1">
            <a:spLocks noChangeArrowheads="1"/>
          </p:cNvSpPr>
          <p:nvPr/>
        </p:nvSpPr>
        <p:spPr bwMode="auto">
          <a:xfrm rot="-5400000">
            <a:off x="4597598" y="5982283"/>
            <a:ext cx="1177699"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XMLQuery</a:t>
            </a:r>
            <a:endParaRPr lang="en-US" sz="1500">
              <a:cs typeface="+mn-cs"/>
            </a:endParaRPr>
          </a:p>
        </p:txBody>
      </p:sp>
      <p:sp>
        <p:nvSpPr>
          <p:cNvPr id="655391" name="AutoShape 31"/>
          <p:cNvSpPr>
            <a:spLocks noChangeArrowheads="1"/>
          </p:cNvSpPr>
          <p:nvPr/>
        </p:nvSpPr>
        <p:spPr bwMode="auto">
          <a:xfrm>
            <a:off x="9030560" y="2603888"/>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92" name="AutoShape 32"/>
          <p:cNvSpPr>
            <a:spLocks noChangeArrowheads="1"/>
          </p:cNvSpPr>
          <p:nvPr/>
        </p:nvSpPr>
        <p:spPr bwMode="auto">
          <a:xfrm>
            <a:off x="9072563" y="6299729"/>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93" name="Text Box 33"/>
          <p:cNvSpPr txBox="1">
            <a:spLocks noChangeArrowheads="1"/>
          </p:cNvSpPr>
          <p:nvPr/>
        </p:nvSpPr>
        <p:spPr bwMode="auto">
          <a:xfrm>
            <a:off x="8652537" y="3107867"/>
            <a:ext cx="1260078" cy="476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Resource</a:t>
            </a:r>
          </a:p>
          <a:p>
            <a:pPr>
              <a:defRPr/>
            </a:pPr>
            <a:r>
              <a:rPr lang="en-US" sz="1300">
                <a:cs typeface="+mn-cs"/>
              </a:rPr>
              <a:t>Catalogs</a:t>
            </a:r>
            <a:endParaRPr lang="en-US" sz="1500">
              <a:cs typeface="+mn-cs"/>
            </a:endParaRPr>
          </a:p>
        </p:txBody>
      </p:sp>
      <p:sp>
        <p:nvSpPr>
          <p:cNvPr id="655394" name="Line 34"/>
          <p:cNvSpPr>
            <a:spLocks noChangeShapeType="1"/>
          </p:cNvSpPr>
          <p:nvPr/>
        </p:nvSpPr>
        <p:spPr bwMode="auto">
          <a:xfrm>
            <a:off x="9114565" y="2234654"/>
            <a:ext cx="378023"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95" name="Line 35"/>
          <p:cNvSpPr>
            <a:spLocks noChangeShapeType="1"/>
          </p:cNvSpPr>
          <p:nvPr/>
        </p:nvSpPr>
        <p:spPr bwMode="auto">
          <a:xfrm>
            <a:off x="8568531" y="6551718"/>
            <a:ext cx="462029"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396" name="Rectangle 36"/>
          <p:cNvSpPr>
            <a:spLocks noChangeArrowheads="1"/>
          </p:cNvSpPr>
          <p:nvPr/>
        </p:nvSpPr>
        <p:spPr bwMode="auto">
          <a:xfrm rot="-5400000">
            <a:off x="1743276" y="3800812"/>
            <a:ext cx="3191863" cy="462029"/>
          </a:xfrm>
          <a:prstGeom prst="rect">
            <a:avLst/>
          </a:prstGeom>
          <a:gradFill rotWithShape="0">
            <a:gsLst>
              <a:gs pos="0">
                <a:srgbClr val="FF99FF"/>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QueryClient</a:t>
            </a:r>
          </a:p>
        </p:txBody>
      </p:sp>
      <p:sp>
        <p:nvSpPr>
          <p:cNvPr id="655397" name="Rectangle 37"/>
          <p:cNvSpPr>
            <a:spLocks noChangeArrowheads="1"/>
          </p:cNvSpPr>
          <p:nvPr/>
        </p:nvSpPr>
        <p:spPr bwMode="auto">
          <a:xfrm rot="-5400000">
            <a:off x="2248080" y="2833980"/>
            <a:ext cx="1258196" cy="462029"/>
          </a:xfrm>
          <a:prstGeom prst="rect">
            <a:avLst/>
          </a:prstGeom>
          <a:gradFill rotWithShape="0">
            <a:gsLst>
              <a:gs pos="0">
                <a:srgbClr val="FF99FF"/>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Web server</a:t>
            </a:r>
          </a:p>
          <a:p>
            <a:pPr>
              <a:defRPr/>
            </a:pPr>
            <a:r>
              <a:rPr lang="en-US" sz="1500">
                <a:cs typeface="+mn-cs"/>
              </a:rPr>
              <a:t>Plugins</a:t>
            </a:r>
          </a:p>
        </p:txBody>
      </p:sp>
      <p:sp>
        <p:nvSpPr>
          <p:cNvPr id="655398" name="Rectangle 38"/>
          <p:cNvSpPr>
            <a:spLocks noChangeArrowheads="1"/>
          </p:cNvSpPr>
          <p:nvPr/>
        </p:nvSpPr>
        <p:spPr bwMode="auto">
          <a:xfrm rot="-5400000">
            <a:off x="1786052" y="2835729"/>
            <a:ext cx="1258195" cy="462029"/>
          </a:xfrm>
          <a:prstGeom prst="rect">
            <a:avLst/>
          </a:prstGeom>
          <a:gradFill rotWithShape="0">
            <a:gsLst>
              <a:gs pos="0">
                <a:srgbClr val="FF99FF"/>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Web Server</a:t>
            </a:r>
          </a:p>
        </p:txBody>
      </p:sp>
      <p:sp>
        <p:nvSpPr>
          <p:cNvPr id="655399" name="Rectangle 39"/>
          <p:cNvSpPr>
            <a:spLocks noChangeArrowheads="1"/>
          </p:cNvSpPr>
          <p:nvPr/>
        </p:nvSpPr>
        <p:spPr bwMode="auto">
          <a:xfrm>
            <a:off x="6804422" y="3779838"/>
            <a:ext cx="1764109" cy="923960"/>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Repository Node</a:t>
            </a:r>
          </a:p>
          <a:p>
            <a:pPr>
              <a:defRPr/>
            </a:pPr>
            <a:r>
              <a:rPr lang="en-US" sz="1500">
                <a:cs typeface="+mn-cs"/>
              </a:rPr>
              <a:t>Product Server</a:t>
            </a:r>
          </a:p>
        </p:txBody>
      </p:sp>
      <p:sp>
        <p:nvSpPr>
          <p:cNvPr id="655400" name="Text Box 40"/>
          <p:cNvSpPr txBox="1">
            <a:spLocks noChangeArrowheads="1"/>
          </p:cNvSpPr>
          <p:nvPr/>
        </p:nvSpPr>
        <p:spPr bwMode="auto">
          <a:xfrm>
            <a:off x="5712355" y="2855877"/>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401" name="AutoShape 41"/>
          <p:cNvSpPr>
            <a:spLocks noChangeArrowheads="1"/>
          </p:cNvSpPr>
          <p:nvPr/>
        </p:nvSpPr>
        <p:spPr bwMode="auto">
          <a:xfrm>
            <a:off x="9030560" y="3947830"/>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02" name="Text Box 42"/>
          <p:cNvSpPr txBox="1">
            <a:spLocks noChangeArrowheads="1"/>
          </p:cNvSpPr>
          <p:nvPr/>
        </p:nvSpPr>
        <p:spPr bwMode="auto">
          <a:xfrm>
            <a:off x="8652537" y="4451809"/>
            <a:ext cx="1260078" cy="476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Node 1 Products</a:t>
            </a:r>
            <a:endParaRPr lang="en-US" sz="1500">
              <a:cs typeface="+mn-cs"/>
            </a:endParaRPr>
          </a:p>
        </p:txBody>
      </p:sp>
      <p:sp>
        <p:nvSpPr>
          <p:cNvPr id="655403" name="Line 43"/>
          <p:cNvSpPr>
            <a:spLocks noChangeShapeType="1"/>
          </p:cNvSpPr>
          <p:nvPr/>
        </p:nvSpPr>
        <p:spPr bwMode="auto">
          <a:xfrm>
            <a:off x="8568531" y="4283816"/>
            <a:ext cx="462029"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04" name="Text Box 44"/>
          <p:cNvSpPr txBox="1">
            <a:spLocks noChangeArrowheads="1"/>
          </p:cNvSpPr>
          <p:nvPr/>
        </p:nvSpPr>
        <p:spPr bwMode="auto">
          <a:xfrm>
            <a:off x="8652537" y="6803708"/>
            <a:ext cx="1260078" cy="476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Node N</a:t>
            </a:r>
          </a:p>
          <a:p>
            <a:pPr>
              <a:defRPr/>
            </a:pPr>
            <a:r>
              <a:rPr lang="en-US" sz="1300">
                <a:cs typeface="+mn-cs"/>
              </a:rPr>
              <a:t>Products</a:t>
            </a:r>
            <a:endParaRPr lang="en-US" sz="1500">
              <a:cs typeface="+mn-cs"/>
            </a:endParaRPr>
          </a:p>
        </p:txBody>
      </p:sp>
      <p:sp>
        <p:nvSpPr>
          <p:cNvPr id="655405" name="Text Box 45"/>
          <p:cNvSpPr txBox="1">
            <a:spLocks noChangeArrowheads="1"/>
          </p:cNvSpPr>
          <p:nvPr/>
        </p:nvSpPr>
        <p:spPr bwMode="auto">
          <a:xfrm>
            <a:off x="318520" y="2136659"/>
            <a:ext cx="784107" cy="29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Web I/F</a:t>
            </a:r>
          </a:p>
        </p:txBody>
      </p:sp>
      <p:sp>
        <p:nvSpPr>
          <p:cNvPr id="655406" name="Text Box 46"/>
          <p:cNvSpPr txBox="1">
            <a:spLocks noChangeArrowheads="1"/>
          </p:cNvSpPr>
          <p:nvPr/>
        </p:nvSpPr>
        <p:spPr bwMode="auto">
          <a:xfrm>
            <a:off x="336022" y="4028327"/>
            <a:ext cx="1055910" cy="29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Desktop I/F</a:t>
            </a:r>
          </a:p>
        </p:txBody>
      </p:sp>
      <p:sp>
        <p:nvSpPr>
          <p:cNvPr id="655407" name="Line 47"/>
          <p:cNvSpPr>
            <a:spLocks noChangeShapeType="1"/>
          </p:cNvSpPr>
          <p:nvPr/>
        </p:nvSpPr>
        <p:spPr bwMode="auto">
          <a:xfrm>
            <a:off x="5735106" y="4199819"/>
            <a:ext cx="1069316"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08" name="Line 48"/>
          <p:cNvSpPr>
            <a:spLocks noChangeShapeType="1"/>
          </p:cNvSpPr>
          <p:nvPr/>
        </p:nvSpPr>
        <p:spPr bwMode="auto">
          <a:xfrm>
            <a:off x="5735106" y="4537555"/>
            <a:ext cx="1069316" cy="0"/>
          </a:xfrm>
          <a:prstGeom prst="line">
            <a:avLst/>
          </a:prstGeom>
          <a:noFill/>
          <a:ln w="12700">
            <a:solidFill>
              <a:schemeClr val="tx1"/>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09" name="Text Box 49"/>
          <p:cNvSpPr txBox="1">
            <a:spLocks noChangeArrowheads="1"/>
          </p:cNvSpPr>
          <p:nvPr/>
        </p:nvSpPr>
        <p:spPr bwMode="auto">
          <a:xfrm>
            <a:off x="5712355" y="3779837"/>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410" name="Text Box 50"/>
          <p:cNvSpPr txBox="1">
            <a:spLocks noChangeArrowheads="1"/>
          </p:cNvSpPr>
          <p:nvPr/>
        </p:nvSpPr>
        <p:spPr bwMode="auto">
          <a:xfrm>
            <a:off x="5712355" y="4283816"/>
            <a:ext cx="1000312" cy="2901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spAutoFit/>
          </a:bodyPr>
          <a:lstStyle/>
          <a:p>
            <a:pPr>
              <a:defRPr/>
            </a:pPr>
            <a:r>
              <a:rPr lang="en-US" sz="1300">
                <a:cs typeface="+mn-cs"/>
              </a:rPr>
              <a:t>XMLQuery</a:t>
            </a:r>
            <a:endParaRPr lang="en-US" sz="1500">
              <a:cs typeface="+mn-cs"/>
            </a:endParaRPr>
          </a:p>
        </p:txBody>
      </p:sp>
      <p:sp>
        <p:nvSpPr>
          <p:cNvPr id="655411" name="Rectangle 51"/>
          <p:cNvSpPr>
            <a:spLocks noChangeArrowheads="1"/>
          </p:cNvSpPr>
          <p:nvPr/>
        </p:nvSpPr>
        <p:spPr bwMode="auto">
          <a:xfrm>
            <a:off x="3570221" y="1594182"/>
            <a:ext cx="1428089" cy="419982"/>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Name Server</a:t>
            </a:r>
          </a:p>
        </p:txBody>
      </p:sp>
      <p:sp>
        <p:nvSpPr>
          <p:cNvPr id="655412" name="Line 52"/>
          <p:cNvSpPr>
            <a:spLocks noChangeShapeType="1"/>
          </p:cNvSpPr>
          <p:nvPr/>
        </p:nvSpPr>
        <p:spPr bwMode="auto">
          <a:xfrm flipV="1">
            <a:off x="3276203" y="1931917"/>
            <a:ext cx="672042" cy="503978"/>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13" name="Line 53"/>
          <p:cNvSpPr>
            <a:spLocks noChangeShapeType="1"/>
          </p:cNvSpPr>
          <p:nvPr/>
        </p:nvSpPr>
        <p:spPr bwMode="auto">
          <a:xfrm flipH="1" flipV="1">
            <a:off x="4284265" y="1931917"/>
            <a:ext cx="672042" cy="503978"/>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17" name="Rectangle 57"/>
          <p:cNvSpPr>
            <a:spLocks noChangeArrowheads="1"/>
          </p:cNvSpPr>
          <p:nvPr/>
        </p:nvSpPr>
        <p:spPr bwMode="auto">
          <a:xfrm>
            <a:off x="6804422" y="4955787"/>
            <a:ext cx="1764109" cy="923960"/>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Repository Node</a:t>
            </a:r>
          </a:p>
          <a:p>
            <a:pPr>
              <a:defRPr/>
            </a:pPr>
            <a:r>
              <a:rPr lang="en-US" sz="1500">
                <a:cs typeface="+mn-cs"/>
              </a:rPr>
              <a:t>Product Server</a:t>
            </a:r>
          </a:p>
        </p:txBody>
      </p:sp>
      <p:sp>
        <p:nvSpPr>
          <p:cNvPr id="655418" name="AutoShape 58"/>
          <p:cNvSpPr>
            <a:spLocks noChangeArrowheads="1"/>
          </p:cNvSpPr>
          <p:nvPr/>
        </p:nvSpPr>
        <p:spPr bwMode="auto">
          <a:xfrm>
            <a:off x="9030560" y="5039784"/>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19" name="Text Box 59"/>
          <p:cNvSpPr txBox="1">
            <a:spLocks noChangeArrowheads="1"/>
          </p:cNvSpPr>
          <p:nvPr/>
        </p:nvSpPr>
        <p:spPr bwMode="auto">
          <a:xfrm>
            <a:off x="8652537" y="5543762"/>
            <a:ext cx="1260078" cy="476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88" tIns="50394" rIns="100788" bIns="50394">
            <a:spAutoFit/>
          </a:bodyPr>
          <a:lstStyle/>
          <a:p>
            <a:pPr>
              <a:defRPr/>
            </a:pPr>
            <a:r>
              <a:rPr lang="en-US" sz="1300">
                <a:cs typeface="+mn-cs"/>
              </a:rPr>
              <a:t>Node 2 Products</a:t>
            </a:r>
            <a:endParaRPr lang="en-US" sz="1500">
              <a:cs typeface="+mn-cs"/>
            </a:endParaRPr>
          </a:p>
        </p:txBody>
      </p:sp>
      <p:sp>
        <p:nvSpPr>
          <p:cNvPr id="655420" name="Line 60"/>
          <p:cNvSpPr>
            <a:spLocks noChangeShapeType="1"/>
          </p:cNvSpPr>
          <p:nvPr/>
        </p:nvSpPr>
        <p:spPr bwMode="auto">
          <a:xfrm>
            <a:off x="8568531" y="5291773"/>
            <a:ext cx="462029"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21" name="Rectangle 61"/>
          <p:cNvSpPr>
            <a:spLocks noChangeArrowheads="1"/>
          </p:cNvSpPr>
          <p:nvPr/>
        </p:nvSpPr>
        <p:spPr bwMode="auto">
          <a:xfrm>
            <a:off x="6972432" y="2234655"/>
            <a:ext cx="1764109" cy="923960"/>
          </a:xfrm>
          <a:prstGeom prst="rect">
            <a:avLst/>
          </a:prstGeom>
          <a:gradFill rotWithShape="0">
            <a:gsLst>
              <a:gs pos="0">
                <a:srgbClr val="99FF66"/>
              </a:gs>
              <a:gs pos="100000">
                <a:srgbClr val="FFFFFF"/>
              </a:gs>
            </a:gsLst>
            <a:lin ang="2700000" scaled="1"/>
          </a:gradFill>
          <a:ln w="12700">
            <a:solidFill>
              <a:schemeClr val="tx1"/>
            </a:solidFill>
            <a:prstDash val="dash"/>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Node 1</a:t>
            </a:r>
          </a:p>
          <a:p>
            <a:pPr>
              <a:defRPr/>
            </a:pPr>
            <a:r>
              <a:rPr lang="en-US" sz="1500">
                <a:cs typeface="+mn-cs"/>
              </a:rPr>
              <a:t>Profile Server</a:t>
            </a:r>
          </a:p>
        </p:txBody>
      </p:sp>
      <p:sp>
        <p:nvSpPr>
          <p:cNvPr id="655422" name="Rectangle 62"/>
          <p:cNvSpPr>
            <a:spLocks noChangeArrowheads="1"/>
          </p:cNvSpPr>
          <p:nvPr/>
        </p:nvSpPr>
        <p:spPr bwMode="auto">
          <a:xfrm>
            <a:off x="7140443" y="2014164"/>
            <a:ext cx="1764109" cy="923960"/>
          </a:xfrm>
          <a:prstGeom prst="rect">
            <a:avLst/>
          </a:prstGeom>
          <a:gradFill rotWithShape="0">
            <a:gsLst>
              <a:gs pos="0">
                <a:srgbClr val="99FF66"/>
              </a:gs>
              <a:gs pos="100000">
                <a:srgbClr val="FFFFFF"/>
              </a:gs>
            </a:gsLst>
            <a:lin ang="2700000" scaled="1"/>
          </a:gradFill>
          <a:ln w="12700">
            <a:solidFill>
              <a:schemeClr val="tx1"/>
            </a:solidFill>
            <a:prstDash val="dash"/>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Node 1</a:t>
            </a:r>
          </a:p>
          <a:p>
            <a:pPr>
              <a:defRPr/>
            </a:pPr>
            <a:r>
              <a:rPr lang="en-US" sz="1500">
                <a:cs typeface="+mn-cs"/>
              </a:rPr>
              <a:t>Profile Server</a:t>
            </a:r>
          </a:p>
        </p:txBody>
      </p:sp>
      <p:sp>
        <p:nvSpPr>
          <p:cNvPr id="655423" name="Rectangle 63"/>
          <p:cNvSpPr>
            <a:spLocks noChangeArrowheads="1"/>
          </p:cNvSpPr>
          <p:nvPr/>
        </p:nvSpPr>
        <p:spPr bwMode="auto">
          <a:xfrm>
            <a:off x="7308453" y="1814673"/>
            <a:ext cx="1764109" cy="923960"/>
          </a:xfrm>
          <a:prstGeom prst="rect">
            <a:avLst/>
          </a:prstGeom>
          <a:gradFill rotWithShape="0">
            <a:gsLst>
              <a:gs pos="0">
                <a:srgbClr val="99FF66"/>
              </a:gs>
              <a:gs pos="100000">
                <a:srgbClr val="FFFFFF"/>
              </a:gs>
            </a:gsLst>
            <a:lin ang="2700000" scaled="1"/>
          </a:gradFill>
          <a:ln w="12700">
            <a:solidFill>
              <a:schemeClr val="tx1"/>
            </a:solidFill>
            <a:prstDash val="dash"/>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Node 1</a:t>
            </a:r>
          </a:p>
          <a:p>
            <a:pPr>
              <a:defRPr/>
            </a:pPr>
            <a:r>
              <a:rPr lang="en-US" sz="1500">
                <a:cs typeface="+mn-cs"/>
              </a:rPr>
              <a:t>Profile Server</a:t>
            </a:r>
          </a:p>
        </p:txBody>
      </p:sp>
      <p:sp>
        <p:nvSpPr>
          <p:cNvPr id="655424" name="AutoShape 64"/>
          <p:cNvSpPr>
            <a:spLocks noChangeArrowheads="1"/>
          </p:cNvSpPr>
          <p:nvPr/>
        </p:nvSpPr>
        <p:spPr bwMode="auto">
          <a:xfrm>
            <a:off x="9156568" y="2435895"/>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25" name="AutoShape 65"/>
          <p:cNvSpPr>
            <a:spLocks noChangeArrowheads="1"/>
          </p:cNvSpPr>
          <p:nvPr/>
        </p:nvSpPr>
        <p:spPr bwMode="auto">
          <a:xfrm>
            <a:off x="9324578" y="2267903"/>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26" name="AutoShape 66"/>
          <p:cNvSpPr>
            <a:spLocks noChangeArrowheads="1"/>
          </p:cNvSpPr>
          <p:nvPr/>
        </p:nvSpPr>
        <p:spPr bwMode="auto">
          <a:xfrm>
            <a:off x="9492589" y="2099910"/>
            <a:ext cx="504031" cy="503978"/>
          </a:xfrm>
          <a:prstGeom prst="can">
            <a:avLst>
              <a:gd name="adj" fmla="val 25000"/>
            </a:avLst>
          </a:prstGeom>
          <a:solidFill>
            <a:srgbClr val="A6A6A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94" tIns="50397" rIns="100794" bIns="50397" anchor="ctr"/>
          <a:lstStyle/>
          <a:p>
            <a:pPr>
              <a:defRPr/>
            </a:pPr>
            <a:endParaRPr lang="en-US">
              <a:cs typeface="+mn-cs"/>
            </a:endParaRPr>
          </a:p>
        </p:txBody>
      </p:sp>
      <p:sp>
        <p:nvSpPr>
          <p:cNvPr id="655427" name="Rectangle 67"/>
          <p:cNvSpPr>
            <a:spLocks noChangeArrowheads="1"/>
          </p:cNvSpPr>
          <p:nvPr/>
        </p:nvSpPr>
        <p:spPr bwMode="auto">
          <a:xfrm>
            <a:off x="6804422" y="6182485"/>
            <a:ext cx="1764109" cy="923960"/>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Repository Node</a:t>
            </a:r>
          </a:p>
          <a:p>
            <a:pPr>
              <a:defRPr/>
            </a:pPr>
            <a:r>
              <a:rPr lang="en-US" sz="1500">
                <a:cs typeface="+mn-cs"/>
              </a:rPr>
              <a:t>Product Server</a:t>
            </a:r>
          </a:p>
        </p:txBody>
      </p:sp>
      <p:sp>
        <p:nvSpPr>
          <p:cNvPr id="655428" name="Text Box 68"/>
          <p:cNvSpPr txBox="1">
            <a:spLocks noChangeArrowheads="1"/>
          </p:cNvSpPr>
          <p:nvPr/>
        </p:nvSpPr>
        <p:spPr bwMode="auto">
          <a:xfrm>
            <a:off x="7511466" y="5879748"/>
            <a:ext cx="395917" cy="31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spAutoFit/>
          </a:bodyPr>
          <a:lstStyle/>
          <a:p>
            <a:pPr>
              <a:defRPr/>
            </a:pPr>
            <a:r>
              <a:rPr lang="en-US" sz="1500">
                <a:cs typeface="+mn-cs"/>
              </a:rPr>
              <a:t>…</a:t>
            </a:r>
          </a:p>
        </p:txBody>
      </p:sp>
      <p:sp>
        <p:nvSpPr>
          <p:cNvPr id="655439" name="Line 79"/>
          <p:cNvSpPr>
            <a:spLocks noChangeShapeType="1"/>
          </p:cNvSpPr>
          <p:nvPr/>
        </p:nvSpPr>
        <p:spPr bwMode="auto">
          <a:xfrm flipV="1">
            <a:off x="1326582" y="3641594"/>
            <a:ext cx="840052" cy="121619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cs typeface="+mn-cs"/>
            </a:endParaRPr>
          </a:p>
        </p:txBody>
      </p:sp>
      <p:sp>
        <p:nvSpPr>
          <p:cNvPr id="655440" name="Line 80"/>
          <p:cNvSpPr>
            <a:spLocks noChangeShapeType="1"/>
          </p:cNvSpPr>
          <p:nvPr/>
        </p:nvSpPr>
        <p:spPr bwMode="auto">
          <a:xfrm flipH="1">
            <a:off x="1326583" y="3695841"/>
            <a:ext cx="1193574" cy="159593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cs typeface="+mn-cs"/>
            </a:endParaRPr>
          </a:p>
        </p:txBody>
      </p:sp>
      <p:sp>
        <p:nvSpPr>
          <p:cNvPr id="655441" name="Rectangle 81"/>
          <p:cNvSpPr>
            <a:spLocks noChangeArrowheads="1"/>
          </p:cNvSpPr>
          <p:nvPr/>
        </p:nvSpPr>
        <p:spPr bwMode="auto">
          <a:xfrm>
            <a:off x="3606974" y="1511935"/>
            <a:ext cx="1428089" cy="419982"/>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Name Server</a:t>
            </a:r>
          </a:p>
        </p:txBody>
      </p:sp>
      <p:sp>
        <p:nvSpPr>
          <p:cNvPr id="655442" name="Rectangle 82"/>
          <p:cNvSpPr>
            <a:spLocks noChangeArrowheads="1"/>
          </p:cNvSpPr>
          <p:nvPr/>
        </p:nvSpPr>
        <p:spPr bwMode="auto">
          <a:xfrm>
            <a:off x="3696229" y="1427939"/>
            <a:ext cx="1428089" cy="419982"/>
          </a:xfrm>
          <a:prstGeom prst="rect">
            <a:avLst/>
          </a:prstGeom>
          <a:gradFill rotWithShape="0">
            <a:gsLst>
              <a:gs pos="0">
                <a:srgbClr val="99FF66"/>
              </a:gs>
              <a:gs pos="100000">
                <a:srgbClr val="FFFFFF"/>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788" tIns="50394" rIns="100788" bIns="50394" anchor="ctr"/>
          <a:lstStyle/>
          <a:p>
            <a:pPr>
              <a:defRPr/>
            </a:pPr>
            <a:r>
              <a:rPr lang="en-US" sz="1500">
                <a:cs typeface="+mn-cs"/>
              </a:rPr>
              <a:t>Name Server</a:t>
            </a:r>
          </a:p>
        </p:txBody>
      </p:sp>
      <p:grpSp>
        <p:nvGrpSpPr>
          <p:cNvPr id="55356" name="Group 83"/>
          <p:cNvGrpSpPr>
            <a:grpSpLocks/>
          </p:cNvGrpSpPr>
          <p:nvPr/>
        </p:nvGrpSpPr>
        <p:grpSpPr bwMode="auto">
          <a:xfrm>
            <a:off x="346521" y="4369563"/>
            <a:ext cx="1008063" cy="1258195"/>
            <a:chOff x="336" y="913"/>
            <a:chExt cx="576" cy="719"/>
          </a:xfrm>
        </p:grpSpPr>
        <p:sp>
          <p:nvSpPr>
            <p:cNvPr id="655444" name="Rectangle 84"/>
            <p:cNvSpPr>
              <a:spLocks noChangeArrowheads="1"/>
            </p:cNvSpPr>
            <p:nvPr/>
          </p:nvSpPr>
          <p:spPr bwMode="auto">
            <a:xfrm>
              <a:off x="336" y="960"/>
              <a:ext cx="576" cy="67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45" name="Rectangle 85"/>
            <p:cNvSpPr>
              <a:spLocks noChangeArrowheads="1"/>
            </p:cNvSpPr>
            <p:nvPr/>
          </p:nvSpPr>
          <p:spPr bwMode="auto">
            <a:xfrm>
              <a:off x="336" y="960"/>
              <a:ext cx="576" cy="144"/>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46" name="Rectangle 86"/>
            <p:cNvSpPr>
              <a:spLocks noChangeArrowheads="1"/>
            </p:cNvSpPr>
            <p:nvPr/>
          </p:nvSpPr>
          <p:spPr bwMode="auto">
            <a:xfrm>
              <a:off x="768" y="960"/>
              <a:ext cx="144" cy="144"/>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47" name="Rectangle 87"/>
            <p:cNvSpPr>
              <a:spLocks noChangeArrowheads="1"/>
            </p:cNvSpPr>
            <p:nvPr/>
          </p:nvSpPr>
          <p:spPr bwMode="auto">
            <a:xfrm>
              <a:off x="864" y="1104"/>
              <a:ext cx="48" cy="528"/>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48" name="Rectangle 88"/>
            <p:cNvSpPr>
              <a:spLocks noChangeArrowheads="1"/>
            </p:cNvSpPr>
            <p:nvPr/>
          </p:nvSpPr>
          <p:spPr bwMode="auto">
            <a:xfrm>
              <a:off x="336" y="913"/>
              <a:ext cx="576" cy="47"/>
            </a:xfrm>
            <a:prstGeom prst="rect">
              <a:avLst/>
            </a:prstGeom>
            <a:solidFill>
              <a:srgbClr val="0033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49" name="Oval 89"/>
            <p:cNvSpPr>
              <a:spLocks noChangeArrowheads="1"/>
            </p:cNvSpPr>
            <p:nvPr/>
          </p:nvSpPr>
          <p:spPr bwMode="auto">
            <a:xfrm>
              <a:off x="768" y="960"/>
              <a:ext cx="144" cy="144"/>
            </a:xfrm>
            <a:prstGeom prst="ellipse">
              <a:avLst/>
            </a:prstGeom>
            <a:solidFill>
              <a:srgbClr val="666699"/>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0" name="Line 90"/>
            <p:cNvSpPr>
              <a:spLocks noChangeShapeType="1"/>
            </p:cNvSpPr>
            <p:nvPr/>
          </p:nvSpPr>
          <p:spPr bwMode="auto">
            <a:xfrm>
              <a:off x="425" y="1200"/>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1" name="Line 91"/>
            <p:cNvSpPr>
              <a:spLocks noChangeShapeType="1"/>
            </p:cNvSpPr>
            <p:nvPr/>
          </p:nvSpPr>
          <p:spPr bwMode="auto">
            <a:xfrm>
              <a:off x="425" y="1296"/>
              <a:ext cx="34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2" name="Line 92"/>
            <p:cNvSpPr>
              <a:spLocks noChangeShapeType="1"/>
            </p:cNvSpPr>
            <p:nvPr/>
          </p:nvSpPr>
          <p:spPr bwMode="auto">
            <a:xfrm>
              <a:off x="425" y="1392"/>
              <a:ext cx="15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55357" name="Group 93"/>
          <p:cNvGrpSpPr>
            <a:grpSpLocks/>
          </p:cNvGrpSpPr>
          <p:nvPr/>
        </p:nvGrpSpPr>
        <p:grpSpPr bwMode="auto">
          <a:xfrm>
            <a:off x="514532" y="4537556"/>
            <a:ext cx="1008063" cy="1258195"/>
            <a:chOff x="336" y="913"/>
            <a:chExt cx="576" cy="719"/>
          </a:xfrm>
        </p:grpSpPr>
        <p:sp>
          <p:nvSpPr>
            <p:cNvPr id="655454" name="Rectangle 94"/>
            <p:cNvSpPr>
              <a:spLocks noChangeArrowheads="1"/>
            </p:cNvSpPr>
            <p:nvPr/>
          </p:nvSpPr>
          <p:spPr bwMode="auto">
            <a:xfrm>
              <a:off x="336" y="960"/>
              <a:ext cx="576" cy="67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5" name="Rectangle 95"/>
            <p:cNvSpPr>
              <a:spLocks noChangeArrowheads="1"/>
            </p:cNvSpPr>
            <p:nvPr/>
          </p:nvSpPr>
          <p:spPr bwMode="auto">
            <a:xfrm>
              <a:off x="336" y="960"/>
              <a:ext cx="576" cy="144"/>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6" name="Rectangle 96"/>
            <p:cNvSpPr>
              <a:spLocks noChangeArrowheads="1"/>
            </p:cNvSpPr>
            <p:nvPr/>
          </p:nvSpPr>
          <p:spPr bwMode="auto">
            <a:xfrm>
              <a:off x="768" y="960"/>
              <a:ext cx="144" cy="144"/>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7" name="Rectangle 97"/>
            <p:cNvSpPr>
              <a:spLocks noChangeArrowheads="1"/>
            </p:cNvSpPr>
            <p:nvPr/>
          </p:nvSpPr>
          <p:spPr bwMode="auto">
            <a:xfrm>
              <a:off x="864" y="1104"/>
              <a:ext cx="48" cy="528"/>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8" name="Rectangle 98"/>
            <p:cNvSpPr>
              <a:spLocks noChangeArrowheads="1"/>
            </p:cNvSpPr>
            <p:nvPr/>
          </p:nvSpPr>
          <p:spPr bwMode="auto">
            <a:xfrm>
              <a:off x="336" y="913"/>
              <a:ext cx="576" cy="47"/>
            </a:xfrm>
            <a:prstGeom prst="rect">
              <a:avLst/>
            </a:prstGeom>
            <a:solidFill>
              <a:srgbClr val="0033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59" name="Oval 99"/>
            <p:cNvSpPr>
              <a:spLocks noChangeArrowheads="1"/>
            </p:cNvSpPr>
            <p:nvPr/>
          </p:nvSpPr>
          <p:spPr bwMode="auto">
            <a:xfrm>
              <a:off x="768" y="960"/>
              <a:ext cx="144" cy="144"/>
            </a:xfrm>
            <a:prstGeom prst="ellipse">
              <a:avLst/>
            </a:prstGeom>
            <a:solidFill>
              <a:srgbClr val="666699"/>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0" name="Line 100"/>
            <p:cNvSpPr>
              <a:spLocks noChangeShapeType="1"/>
            </p:cNvSpPr>
            <p:nvPr/>
          </p:nvSpPr>
          <p:spPr bwMode="auto">
            <a:xfrm>
              <a:off x="425" y="1200"/>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1" name="Line 101"/>
            <p:cNvSpPr>
              <a:spLocks noChangeShapeType="1"/>
            </p:cNvSpPr>
            <p:nvPr/>
          </p:nvSpPr>
          <p:spPr bwMode="auto">
            <a:xfrm>
              <a:off x="425" y="1296"/>
              <a:ext cx="34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2" name="Line 102"/>
            <p:cNvSpPr>
              <a:spLocks noChangeShapeType="1"/>
            </p:cNvSpPr>
            <p:nvPr/>
          </p:nvSpPr>
          <p:spPr bwMode="auto">
            <a:xfrm>
              <a:off x="425" y="1392"/>
              <a:ext cx="15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55358" name="Group 103"/>
          <p:cNvGrpSpPr>
            <a:grpSpLocks/>
          </p:cNvGrpSpPr>
          <p:nvPr/>
        </p:nvGrpSpPr>
        <p:grpSpPr bwMode="auto">
          <a:xfrm>
            <a:off x="682542" y="4705548"/>
            <a:ext cx="1008063" cy="1258195"/>
            <a:chOff x="336" y="913"/>
            <a:chExt cx="576" cy="719"/>
          </a:xfrm>
        </p:grpSpPr>
        <p:sp>
          <p:nvSpPr>
            <p:cNvPr id="655464" name="Rectangle 104"/>
            <p:cNvSpPr>
              <a:spLocks noChangeArrowheads="1"/>
            </p:cNvSpPr>
            <p:nvPr/>
          </p:nvSpPr>
          <p:spPr bwMode="auto">
            <a:xfrm>
              <a:off x="336" y="960"/>
              <a:ext cx="576" cy="672"/>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5" name="Rectangle 105"/>
            <p:cNvSpPr>
              <a:spLocks noChangeArrowheads="1"/>
            </p:cNvSpPr>
            <p:nvPr/>
          </p:nvSpPr>
          <p:spPr bwMode="auto">
            <a:xfrm>
              <a:off x="336" y="960"/>
              <a:ext cx="576" cy="144"/>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6" name="Rectangle 106"/>
            <p:cNvSpPr>
              <a:spLocks noChangeArrowheads="1"/>
            </p:cNvSpPr>
            <p:nvPr/>
          </p:nvSpPr>
          <p:spPr bwMode="auto">
            <a:xfrm>
              <a:off x="768" y="960"/>
              <a:ext cx="144" cy="144"/>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7" name="Rectangle 107"/>
            <p:cNvSpPr>
              <a:spLocks noChangeArrowheads="1"/>
            </p:cNvSpPr>
            <p:nvPr/>
          </p:nvSpPr>
          <p:spPr bwMode="auto">
            <a:xfrm>
              <a:off x="864" y="1104"/>
              <a:ext cx="48" cy="528"/>
            </a:xfrm>
            <a:prstGeom prst="rect">
              <a:avLst/>
            </a:prstGeom>
            <a:solidFill>
              <a:srgbClr val="A6A6A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8" name="Rectangle 108"/>
            <p:cNvSpPr>
              <a:spLocks noChangeArrowheads="1"/>
            </p:cNvSpPr>
            <p:nvPr/>
          </p:nvSpPr>
          <p:spPr bwMode="auto">
            <a:xfrm>
              <a:off x="336" y="913"/>
              <a:ext cx="576" cy="47"/>
            </a:xfrm>
            <a:prstGeom prst="rect">
              <a:avLst/>
            </a:prstGeom>
            <a:solidFill>
              <a:srgbClr val="0033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69" name="Oval 109"/>
            <p:cNvSpPr>
              <a:spLocks noChangeArrowheads="1"/>
            </p:cNvSpPr>
            <p:nvPr/>
          </p:nvSpPr>
          <p:spPr bwMode="auto">
            <a:xfrm>
              <a:off x="768" y="960"/>
              <a:ext cx="144" cy="144"/>
            </a:xfrm>
            <a:prstGeom prst="ellipse">
              <a:avLst/>
            </a:prstGeom>
            <a:solidFill>
              <a:srgbClr val="666699"/>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70" name="Line 110"/>
            <p:cNvSpPr>
              <a:spLocks noChangeShapeType="1"/>
            </p:cNvSpPr>
            <p:nvPr/>
          </p:nvSpPr>
          <p:spPr bwMode="auto">
            <a:xfrm>
              <a:off x="425" y="1200"/>
              <a:ext cx="24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71" name="Line 111"/>
            <p:cNvSpPr>
              <a:spLocks noChangeShapeType="1"/>
            </p:cNvSpPr>
            <p:nvPr/>
          </p:nvSpPr>
          <p:spPr bwMode="auto">
            <a:xfrm>
              <a:off x="425" y="1296"/>
              <a:ext cx="34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5472" name="Line 112"/>
            <p:cNvSpPr>
              <a:spLocks noChangeShapeType="1"/>
            </p:cNvSpPr>
            <p:nvPr/>
          </p:nvSpPr>
          <p:spPr bwMode="auto">
            <a:xfrm>
              <a:off x="425" y="1392"/>
              <a:ext cx="15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773112" y="198437"/>
            <a:ext cx="8278813" cy="682625"/>
          </a:xfrm>
        </p:spPr>
        <p:txBody>
          <a:bodyPr/>
          <a:lstStyle/>
          <a:p>
            <a:r>
              <a:rPr lang="en-US" sz="3600" dirty="0">
                <a:latin typeface="Arial" charset="0"/>
                <a:ea typeface="ＭＳ Ｐゴシック" charset="0"/>
                <a:cs typeface="ＭＳ Ｐゴシック" charset="0"/>
              </a:rPr>
              <a:t>About Me…</a:t>
            </a:r>
          </a:p>
        </p:txBody>
      </p:sp>
      <p:sp>
        <p:nvSpPr>
          <p:cNvPr id="17410" name="Content Placeholder 2"/>
          <p:cNvSpPr txBox="1">
            <a:spLocks/>
          </p:cNvSpPr>
          <p:nvPr/>
        </p:nvSpPr>
        <p:spPr bwMode="auto">
          <a:xfrm>
            <a:off x="168011" y="1259946"/>
            <a:ext cx="8232510" cy="554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pPr>
            <a:r>
              <a:rPr lang="en-US" sz="2200" b="1" dirty="0"/>
              <a:t>As a </a:t>
            </a:r>
            <a:r>
              <a:rPr lang="en-US" sz="2200" b="1" dirty="0" smtClean="0"/>
              <a:t>Principal Computer </a:t>
            </a:r>
            <a:r>
              <a:rPr lang="en-US" sz="2200" b="1" dirty="0"/>
              <a:t>Scientist, joined NASA Jet Propulsion Laboratory in </a:t>
            </a:r>
            <a:r>
              <a:rPr lang="en-US" sz="2200" b="1" dirty="0" smtClean="0"/>
              <a:t>1995</a:t>
            </a:r>
          </a:p>
          <a:p>
            <a:pPr lvl="1">
              <a:spcBef>
                <a:spcPct val="20000"/>
              </a:spcBef>
              <a:buFontTx/>
              <a:buChar char="•"/>
            </a:pPr>
            <a:r>
              <a:rPr lang="en-US" sz="2200" dirty="0" smtClean="0"/>
              <a:t>~25 years developing software with different hats</a:t>
            </a:r>
            <a:endParaRPr lang="en-US" sz="2200" dirty="0"/>
          </a:p>
          <a:p>
            <a:pPr>
              <a:spcBef>
                <a:spcPct val="20000"/>
              </a:spcBef>
              <a:buFontTx/>
              <a:buChar char="•"/>
            </a:pPr>
            <a:r>
              <a:rPr lang="en-US" sz="2200" b="1" dirty="0"/>
              <a:t>Program </a:t>
            </a:r>
            <a:r>
              <a:rPr lang="en-US" sz="2200" b="1" dirty="0" smtClean="0"/>
              <a:t>Manager, </a:t>
            </a:r>
            <a:r>
              <a:rPr lang="en-US" sz="2200" b="1" dirty="0"/>
              <a:t>Planetary Data System Engineering</a:t>
            </a:r>
          </a:p>
          <a:p>
            <a:pPr lvl="1">
              <a:spcBef>
                <a:spcPct val="20000"/>
              </a:spcBef>
              <a:buFontTx/>
              <a:buChar char="–"/>
            </a:pPr>
            <a:r>
              <a:rPr lang="en-US" sz="2000" i="1" dirty="0"/>
              <a:t>NASA’s official archive for all solar system science data</a:t>
            </a:r>
          </a:p>
          <a:p>
            <a:pPr lvl="1">
              <a:spcBef>
                <a:spcPct val="20000"/>
              </a:spcBef>
              <a:buFontTx/>
              <a:buChar char="–"/>
            </a:pPr>
            <a:r>
              <a:rPr lang="en-US" sz="2000" i="1" dirty="0"/>
              <a:t>Chair, International Planetary Data Alliance (2011-2013)</a:t>
            </a:r>
            <a:endParaRPr lang="en-US" sz="2200" i="1" dirty="0"/>
          </a:p>
          <a:p>
            <a:pPr>
              <a:spcBef>
                <a:spcPct val="20000"/>
              </a:spcBef>
              <a:buFontTx/>
              <a:buChar char="•"/>
            </a:pPr>
            <a:r>
              <a:rPr lang="en-US" sz="2200" b="1" dirty="0"/>
              <a:t>Program </a:t>
            </a:r>
            <a:r>
              <a:rPr lang="en-US" sz="2200" b="1" dirty="0" smtClean="0"/>
              <a:t>Manager, Data </a:t>
            </a:r>
            <a:r>
              <a:rPr lang="en-US" sz="2200" b="1" dirty="0"/>
              <a:t>Systems in Earth Science and Technology</a:t>
            </a:r>
          </a:p>
          <a:p>
            <a:pPr>
              <a:spcBef>
                <a:spcPct val="20000"/>
              </a:spcBef>
              <a:buFontTx/>
              <a:buChar char="•"/>
            </a:pPr>
            <a:r>
              <a:rPr lang="en-US" sz="2200" b="1" dirty="0"/>
              <a:t>PI, Early Detection Research Network Informatics Center, National Cancer Institute</a:t>
            </a:r>
          </a:p>
          <a:p>
            <a:pPr>
              <a:spcBef>
                <a:spcPct val="20000"/>
              </a:spcBef>
              <a:buFontTx/>
              <a:buChar char="•"/>
            </a:pPr>
            <a:r>
              <a:rPr lang="en-US" sz="2200" b="1" dirty="0"/>
              <a:t>Current member of the National Research Council Committee on Tools for the Analysis of Massive Data</a:t>
            </a:r>
          </a:p>
          <a:p>
            <a:pPr>
              <a:spcBef>
                <a:spcPct val="20000"/>
              </a:spcBef>
              <a:buFontTx/>
              <a:buChar char="•"/>
            </a:pPr>
            <a:r>
              <a:rPr lang="en-US" sz="2200" b="1" dirty="0" smtClean="0"/>
              <a:t>Original PI </a:t>
            </a:r>
            <a:r>
              <a:rPr lang="en-US" sz="2200" b="1" dirty="0"/>
              <a:t>of OODT</a:t>
            </a:r>
          </a:p>
        </p:txBody>
      </p:sp>
      <p:pic>
        <p:nvPicPr>
          <p:cNvPr id="17411" name="Picture 5" descr="DAN_D2007_0220_C09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9019" y="1427939"/>
            <a:ext cx="2101881" cy="327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txBox="1">
            <a:spLocks/>
          </p:cNvSpPr>
          <p:nvPr/>
        </p:nvSpPr>
        <p:spPr bwMode="auto">
          <a:xfrm>
            <a:off x="-369888" y="0"/>
            <a:ext cx="8568531" cy="103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0794" tIns="50397" rIns="100794" bIns="50397"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a:t>NASA Planetary Data System</a:t>
            </a:r>
          </a:p>
        </p:txBody>
      </p:sp>
      <p:sp>
        <p:nvSpPr>
          <p:cNvPr id="60418" name="Date Placeholder 2"/>
          <p:cNvSpPr>
            <a:spLocks noGrp="1"/>
          </p:cNvSpPr>
          <p:nvPr>
            <p:ph type="dt" sz="quarter" idx="10"/>
          </p:nvPr>
        </p:nvSpPr>
        <p:spPr>
          <a:xfrm>
            <a:off x="756047" y="7223690"/>
            <a:ext cx="2100130" cy="2519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3295690D-69B6-C549-8AC4-0D358251867B}" type="datetime1">
              <a:rPr lang="en-US" sz="1300">
                <a:solidFill>
                  <a:srgbClr val="606060"/>
                </a:solidFill>
              </a:rPr>
              <a:pPr eaLnBrk="1" hangingPunct="1"/>
              <a:t>2/27/13</a:t>
            </a:fld>
            <a:endParaRPr lang="en-US" sz="1300">
              <a:solidFill>
                <a:srgbClr val="606060"/>
              </a:solidFill>
            </a:endParaRPr>
          </a:p>
        </p:txBody>
      </p:sp>
      <p:sp>
        <p:nvSpPr>
          <p:cNvPr id="60419" name="Slide Number Placeholder 3"/>
          <p:cNvSpPr>
            <a:spLocks noGrp="1"/>
          </p:cNvSpPr>
          <p:nvPr>
            <p:ph type="sldNum" sz="quarter" idx="12"/>
          </p:nvPr>
        </p:nvSpPr>
        <p:spPr>
          <a:xfrm>
            <a:off x="7224448" y="7223690"/>
            <a:ext cx="2100130" cy="2519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C09BC669-15A1-2344-A1B5-09CDA0DD0429}" type="slidenum">
              <a:rPr lang="en-US" sz="1300">
                <a:solidFill>
                  <a:srgbClr val="606060"/>
                </a:solidFill>
              </a:rPr>
              <a:pPr eaLnBrk="1" hangingPunct="1"/>
              <a:t>30</a:t>
            </a:fld>
            <a:endParaRPr lang="en-US" sz="1300">
              <a:solidFill>
                <a:srgbClr val="606060"/>
              </a:solidFill>
            </a:endParaRPr>
          </a:p>
        </p:txBody>
      </p:sp>
      <p:sp>
        <p:nvSpPr>
          <p:cNvPr id="60420" name="Rectangle 3"/>
          <p:cNvSpPr txBox="1">
            <a:spLocks noChangeArrowheads="1"/>
          </p:cNvSpPr>
          <p:nvPr/>
        </p:nvSpPr>
        <p:spPr bwMode="auto">
          <a:xfrm>
            <a:off x="25396" y="1189037"/>
            <a:ext cx="5943600" cy="532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7515" rIns="95029" bIns="47515"/>
          <a:lstStyle>
            <a:lvl1pPr marL="322263" indent="-322263" eaLnBrk="0" hangingPunct="0">
              <a:defRPr sz="2400">
                <a:solidFill>
                  <a:schemeClr val="tx1"/>
                </a:solidFill>
                <a:latin typeface="Arial" charset="0"/>
                <a:ea typeface="ＭＳ Ｐゴシック" charset="0"/>
                <a:cs typeface="ＭＳ Ｐゴシック" charset="0"/>
              </a:defRPr>
            </a:lvl1pPr>
            <a:lvl2pPr marL="700088" indent="-2682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455"/>
              </a:spcBef>
              <a:buFont typeface="Arial" charset="0"/>
              <a:buChar char="•"/>
            </a:pPr>
            <a:r>
              <a:rPr lang="en-US" sz="2000" u="sng" dirty="0" smtClean="0"/>
              <a:t>Purpose:</a:t>
            </a:r>
            <a:r>
              <a:rPr lang="en-US" sz="2000" dirty="0" smtClean="0"/>
              <a:t>  to </a:t>
            </a:r>
            <a:r>
              <a:rPr lang="en-US" altLang="ja-JP" sz="2000" dirty="0" smtClean="0"/>
              <a:t>collect, archive and make accessible </a:t>
            </a:r>
            <a:r>
              <a:rPr lang="en-US" altLang="ja-JP" sz="2000" dirty="0"/>
              <a:t>digital data and documentation </a:t>
            </a:r>
            <a:r>
              <a:rPr lang="en-US" altLang="ja-JP" sz="2000" dirty="0" smtClean="0"/>
              <a:t>produced from NASA’s exploration of the solar system</a:t>
            </a:r>
            <a:endParaRPr lang="en-US" altLang="ja-JP" sz="2000" dirty="0"/>
          </a:p>
          <a:p>
            <a:pPr>
              <a:lnSpc>
                <a:spcPct val="80000"/>
              </a:lnSpc>
              <a:spcBef>
                <a:spcPct val="20000"/>
              </a:spcBef>
              <a:buFont typeface="Arial" charset="0"/>
              <a:buNone/>
            </a:pPr>
            <a:endParaRPr lang="en-US" sz="2000" u="sng" dirty="0"/>
          </a:p>
          <a:p>
            <a:pPr>
              <a:spcBef>
                <a:spcPct val="20000"/>
              </a:spcBef>
              <a:buFont typeface="Arial" charset="0"/>
              <a:buChar char="•"/>
            </a:pPr>
            <a:r>
              <a:rPr lang="en-US" sz="2000" u="sng" dirty="0" smtClean="0"/>
              <a:t>Infrastructure: </a:t>
            </a:r>
            <a:r>
              <a:rPr lang="en-US" sz="2000" dirty="0" smtClean="0"/>
              <a:t>a highly distributed infrastructure with planetary science data repositories implemented at major government labs and academic institutions</a:t>
            </a:r>
            <a:endParaRPr lang="en-US" sz="2000" dirty="0"/>
          </a:p>
          <a:p>
            <a:pPr lvl="1">
              <a:spcBef>
                <a:spcPct val="20000"/>
              </a:spcBef>
              <a:buFont typeface="Arial" charset="0"/>
              <a:buChar char="•"/>
            </a:pPr>
            <a:r>
              <a:rPr lang="en-US" sz="2000" dirty="0"/>
              <a:t>All data is </a:t>
            </a:r>
            <a:r>
              <a:rPr lang="en-US" sz="2000" dirty="0" smtClean="0"/>
              <a:t>captured based on a common set of standards</a:t>
            </a:r>
            <a:endParaRPr lang="en-US" sz="2000" b="1" dirty="0"/>
          </a:p>
          <a:p>
            <a:pPr lvl="1">
              <a:spcBef>
                <a:spcPct val="20000"/>
              </a:spcBef>
              <a:buFont typeface="Arial" charset="0"/>
              <a:buChar char="•"/>
            </a:pPr>
            <a:r>
              <a:rPr lang="en-US" sz="2000" dirty="0"/>
              <a:t>Approximately 500 TBs of </a:t>
            </a:r>
            <a:r>
              <a:rPr lang="en-US" sz="2000" dirty="0" smtClean="0"/>
              <a:t>data</a:t>
            </a:r>
          </a:p>
          <a:p>
            <a:pPr lvl="1">
              <a:spcBef>
                <a:spcPct val="20000"/>
              </a:spcBef>
              <a:buFont typeface="Arial" charset="0"/>
              <a:buChar char="•"/>
            </a:pPr>
            <a:r>
              <a:rPr lang="en-US" sz="2000" dirty="0" smtClean="0"/>
              <a:t>Movement towards international interoperability</a:t>
            </a:r>
          </a:p>
          <a:p>
            <a:pPr lvl="1">
              <a:spcBef>
                <a:spcPct val="20000"/>
              </a:spcBef>
              <a:buFont typeface="Arial" charset="0"/>
              <a:buChar char="•"/>
            </a:pPr>
            <a:r>
              <a:rPr lang="en-US" sz="2000" dirty="0" smtClean="0"/>
              <a:t>Implemented Apache OODT in 2002 to share data</a:t>
            </a:r>
            <a:endParaRPr lang="en-US" sz="2000" dirty="0"/>
          </a:p>
        </p:txBody>
      </p:sp>
      <p:pic>
        <p:nvPicPr>
          <p:cNvPr id="6042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1259946"/>
            <a:ext cx="3655977" cy="29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028" descr="pds_map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381" y="4506058"/>
            <a:ext cx="3349708" cy="273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5989" y="6817707"/>
            <a:ext cx="1596099" cy="43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3363912" y="7025855"/>
            <a:ext cx="5029200"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a:t>
            </a:r>
            <a:r>
              <a:rPr lang="en-US" sz="1500" dirty="0" smtClean="0"/>
              <a:t>S. Hughes, D. Crichton,</a:t>
            </a:r>
          </a:p>
          <a:p>
            <a:pPr eaLnBrk="1" hangingPunct="1"/>
            <a:r>
              <a:rPr lang="en-US" sz="1500" dirty="0" smtClean="0"/>
              <a:t>S. Kelly, S. Hardman, P. Ramirez</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163512" y="274637"/>
            <a:ext cx="8278813" cy="682625"/>
          </a:xfrm>
        </p:spPr>
        <p:txBody>
          <a:bodyPr/>
          <a:lstStyle/>
          <a:p>
            <a:pPr eaLnBrk="1" hangingPunct="1"/>
            <a:r>
              <a:rPr lang="en-US" sz="3600" dirty="0">
                <a:latin typeface="Arial" charset="0"/>
                <a:ea typeface="ＭＳ Ｐゴシック" charset="0"/>
                <a:cs typeface="ＭＳ Ｐゴシック" charset="0"/>
              </a:rPr>
              <a:t>Application as a Science Data System for Earth </a:t>
            </a:r>
            <a:r>
              <a:rPr lang="en-US" sz="3600" dirty="0" smtClean="0">
                <a:latin typeface="Arial" charset="0"/>
                <a:ea typeface="ＭＳ Ｐゴシック" charset="0"/>
                <a:cs typeface="ＭＳ Ｐゴシック" charset="0"/>
              </a:rPr>
              <a:t>Satellite Missions</a:t>
            </a:r>
            <a:endParaRPr lang="en-US" sz="3600" dirty="0">
              <a:latin typeface="Arial" charset="0"/>
              <a:ea typeface="ＭＳ Ｐゴシック" charset="0"/>
              <a:cs typeface="ＭＳ Ｐゴシック" charset="0"/>
            </a:endParaRPr>
          </a:p>
        </p:txBody>
      </p:sp>
      <p:sp>
        <p:nvSpPr>
          <p:cNvPr id="37891" name="Slide Number Placeholder 3"/>
          <p:cNvSpPr>
            <a:spLocks noGrp="1"/>
          </p:cNvSpPr>
          <p:nvPr>
            <p:ph type="sldNum" sz="quarter" idx="12"/>
          </p:nvPr>
        </p:nvSpPr>
        <p:spPr>
          <a:xfrm>
            <a:off x="5218824" y="7181691"/>
            <a:ext cx="4777796" cy="3359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1100"/>
              <a:t>DJC-</a:t>
            </a:r>
            <a:fld id="{626231AA-1EB6-B64D-AE45-7418E946FD86}" type="slidenum">
              <a:rPr lang="en-US" sz="1100"/>
              <a:pPr eaLnBrk="1" hangingPunct="1"/>
              <a:t>31</a:t>
            </a:fld>
            <a:endParaRPr lang="en-US" sz="1100"/>
          </a:p>
        </p:txBody>
      </p:sp>
      <p:sp>
        <p:nvSpPr>
          <p:cNvPr id="37892" name="Rectangle 4"/>
          <p:cNvSpPr txBox="1">
            <a:spLocks noChangeArrowheads="1"/>
          </p:cNvSpPr>
          <p:nvPr/>
        </p:nvSpPr>
        <p:spPr bwMode="auto">
          <a:xfrm>
            <a:off x="411276" y="1494436"/>
            <a:ext cx="5086236" cy="54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1007943" eaLnBrk="1" hangingPunct="1">
              <a:lnSpc>
                <a:spcPct val="90000"/>
              </a:lnSpc>
              <a:spcBef>
                <a:spcPct val="20000"/>
              </a:spcBef>
              <a:buSzPct val="140000"/>
              <a:buFont typeface="Times New Roman" charset="0"/>
              <a:buChar char="•"/>
            </a:pPr>
            <a:r>
              <a:rPr lang="en-US" sz="1800" dirty="0"/>
              <a:t>Leveraged </a:t>
            </a:r>
            <a:r>
              <a:rPr lang="en-US" sz="1800" dirty="0" smtClean="0"/>
              <a:t>Apache OODT for </a:t>
            </a:r>
            <a:r>
              <a:rPr lang="en-US" sz="1800" dirty="0"/>
              <a:t>constructing ground data systems for earth science missions</a:t>
            </a:r>
          </a:p>
          <a:p>
            <a:pPr lvl="1" defTabSz="1007943" eaLnBrk="1" hangingPunct="1">
              <a:lnSpc>
                <a:spcPct val="90000"/>
              </a:lnSpc>
              <a:spcBef>
                <a:spcPct val="20000"/>
              </a:spcBef>
              <a:buFontTx/>
              <a:buChar char="–"/>
            </a:pPr>
            <a:r>
              <a:rPr lang="en-US" sz="1500" dirty="0"/>
              <a:t>Used OODT Catalog and Archive Service software</a:t>
            </a:r>
          </a:p>
          <a:p>
            <a:pPr lvl="1" defTabSz="1007943" eaLnBrk="1" hangingPunct="1">
              <a:lnSpc>
                <a:spcPct val="90000"/>
              </a:lnSpc>
              <a:spcBef>
                <a:spcPct val="20000"/>
              </a:spcBef>
              <a:buFontTx/>
              <a:buChar char="–"/>
            </a:pPr>
            <a:r>
              <a:rPr lang="en-US" sz="1500" dirty="0"/>
              <a:t>Focus is on </a:t>
            </a:r>
            <a:r>
              <a:rPr lang="en-US" sz="1500" dirty="0" smtClean="0"/>
              <a:t>File &amp; Workflow Management</a:t>
            </a:r>
          </a:p>
          <a:p>
            <a:pPr lvl="1" defTabSz="1007943" eaLnBrk="1" hangingPunct="1">
              <a:lnSpc>
                <a:spcPct val="90000"/>
              </a:lnSpc>
              <a:spcBef>
                <a:spcPct val="20000"/>
              </a:spcBef>
              <a:buFontTx/>
              <a:buChar char="–"/>
            </a:pPr>
            <a:r>
              <a:rPr lang="en-US" sz="1500" dirty="0" smtClean="0"/>
              <a:t>First application in 2002 to </a:t>
            </a:r>
            <a:r>
              <a:rPr lang="en-US" sz="1500" dirty="0" err="1" smtClean="0"/>
              <a:t>SeaWinds</a:t>
            </a:r>
            <a:r>
              <a:rPr lang="en-US" sz="1500" dirty="0" smtClean="0"/>
              <a:t> &amp; </a:t>
            </a:r>
            <a:r>
              <a:rPr lang="en-US" sz="1500" dirty="0" err="1" smtClean="0"/>
              <a:t>QuikSCAT</a:t>
            </a:r>
            <a:endParaRPr lang="en-US" sz="1500" dirty="0"/>
          </a:p>
          <a:p>
            <a:pPr defTabSz="1007943" eaLnBrk="1" hangingPunct="1">
              <a:lnSpc>
                <a:spcPct val="90000"/>
              </a:lnSpc>
              <a:spcBef>
                <a:spcPct val="20000"/>
              </a:spcBef>
              <a:buSzPct val="140000"/>
              <a:buFont typeface="Times New Roman" charset="0"/>
              <a:buChar char="•"/>
            </a:pPr>
            <a:endParaRPr lang="en-US" sz="1800" dirty="0"/>
          </a:p>
          <a:p>
            <a:pPr defTabSz="1007943" eaLnBrk="1" hangingPunct="1">
              <a:lnSpc>
                <a:spcPct val="90000"/>
              </a:lnSpc>
              <a:spcBef>
                <a:spcPct val="20000"/>
              </a:spcBef>
              <a:buSzPct val="140000"/>
              <a:buFont typeface="Times New Roman" charset="0"/>
              <a:buChar char="•"/>
            </a:pPr>
            <a:r>
              <a:rPr lang="en-US" sz="1800" dirty="0"/>
              <a:t>Constructed </a:t>
            </a:r>
            <a:r>
              <a:rPr lang="ja-JP" altLang="en-US" sz="1800" dirty="0"/>
              <a:t>“</a:t>
            </a:r>
            <a:r>
              <a:rPr lang="en-US" sz="1800" dirty="0"/>
              <a:t>workflows</a:t>
            </a:r>
            <a:r>
              <a:rPr lang="ja-JP" altLang="en-US" sz="1800" dirty="0"/>
              <a:t>”</a:t>
            </a:r>
            <a:r>
              <a:rPr lang="en-US" sz="1800" dirty="0"/>
              <a:t> </a:t>
            </a:r>
          </a:p>
          <a:p>
            <a:pPr lvl="1" defTabSz="1007943" eaLnBrk="1" hangingPunct="1">
              <a:lnSpc>
                <a:spcPct val="90000"/>
              </a:lnSpc>
              <a:spcBef>
                <a:spcPct val="20000"/>
              </a:spcBef>
              <a:buFontTx/>
              <a:buChar char="–"/>
            </a:pPr>
            <a:r>
              <a:rPr lang="en-US" sz="1500" dirty="0"/>
              <a:t>Execution of </a:t>
            </a:r>
            <a:r>
              <a:rPr lang="ja-JP" altLang="en-US" sz="1500" dirty="0"/>
              <a:t>“</a:t>
            </a:r>
            <a:r>
              <a:rPr lang="en-US" sz="1500" dirty="0"/>
              <a:t>processors</a:t>
            </a:r>
            <a:r>
              <a:rPr lang="ja-JP" altLang="en-US" sz="1500" dirty="0"/>
              <a:t>”</a:t>
            </a:r>
            <a:r>
              <a:rPr lang="en-US" sz="1500" dirty="0"/>
              <a:t> based on a set of rules</a:t>
            </a:r>
          </a:p>
          <a:p>
            <a:pPr lvl="1" defTabSz="1007943" eaLnBrk="1" hangingPunct="1">
              <a:lnSpc>
                <a:spcPct val="90000"/>
              </a:lnSpc>
              <a:spcBef>
                <a:spcPct val="20000"/>
              </a:spcBef>
              <a:buFontTx/>
              <a:buChar char="–"/>
            </a:pPr>
            <a:r>
              <a:rPr lang="en-US" sz="1500" dirty="0"/>
              <a:t>Explicit separation of workflow management from management of computational resources</a:t>
            </a:r>
          </a:p>
          <a:p>
            <a:pPr defTabSz="1007943" eaLnBrk="1" hangingPunct="1">
              <a:lnSpc>
                <a:spcPct val="90000"/>
              </a:lnSpc>
              <a:spcBef>
                <a:spcPct val="20000"/>
              </a:spcBef>
              <a:buSzPct val="140000"/>
              <a:buFont typeface="Times New Roman" charset="0"/>
              <a:buChar char="•"/>
            </a:pPr>
            <a:endParaRPr lang="en-US" sz="1800" dirty="0"/>
          </a:p>
          <a:p>
            <a:pPr defTabSz="1007943" eaLnBrk="1" hangingPunct="1">
              <a:lnSpc>
                <a:spcPct val="90000"/>
              </a:lnSpc>
              <a:spcBef>
                <a:spcPct val="20000"/>
              </a:spcBef>
              <a:buSzPct val="140000"/>
              <a:buFont typeface="Times New Roman" charset="0"/>
              <a:buChar char="•"/>
            </a:pPr>
            <a:r>
              <a:rPr lang="en-US" sz="1800" dirty="0"/>
              <a:t>Provided </a:t>
            </a:r>
            <a:r>
              <a:rPr lang="ja-JP" altLang="en-US" sz="1800" dirty="0"/>
              <a:t>“</a:t>
            </a:r>
            <a:r>
              <a:rPr lang="en-US" sz="1800" dirty="0"/>
              <a:t>lights out</a:t>
            </a:r>
            <a:r>
              <a:rPr lang="ja-JP" altLang="en-US" sz="1800" dirty="0"/>
              <a:t>”</a:t>
            </a:r>
            <a:r>
              <a:rPr lang="en-US" sz="1800" dirty="0"/>
              <a:t> operations</a:t>
            </a:r>
          </a:p>
          <a:p>
            <a:pPr defTabSz="1007943" eaLnBrk="1" hangingPunct="1">
              <a:lnSpc>
                <a:spcPct val="90000"/>
              </a:lnSpc>
              <a:spcBef>
                <a:spcPct val="20000"/>
              </a:spcBef>
              <a:buSzPct val="140000"/>
              <a:buFont typeface="Times New Roman" charset="0"/>
              <a:buChar char="•"/>
            </a:pPr>
            <a:endParaRPr lang="en-US" sz="1800" dirty="0"/>
          </a:p>
          <a:p>
            <a:pPr defTabSz="1007943" eaLnBrk="1" hangingPunct="1">
              <a:lnSpc>
                <a:spcPct val="90000"/>
              </a:lnSpc>
              <a:spcBef>
                <a:spcPct val="20000"/>
              </a:spcBef>
              <a:buSzPct val="140000"/>
              <a:buFont typeface="Times New Roman" charset="0"/>
              <a:buChar char="•"/>
            </a:pPr>
            <a:r>
              <a:rPr lang="en-US" sz="1800" dirty="0"/>
              <a:t>Multiple Missions</a:t>
            </a:r>
          </a:p>
          <a:p>
            <a:pPr lvl="1" defTabSz="1007943" eaLnBrk="1" hangingPunct="1">
              <a:lnSpc>
                <a:spcPct val="90000"/>
              </a:lnSpc>
              <a:spcBef>
                <a:spcPct val="20000"/>
              </a:spcBef>
              <a:buFontTx/>
              <a:buChar char="–"/>
            </a:pPr>
            <a:r>
              <a:rPr lang="en-US" sz="1500" dirty="0" err="1"/>
              <a:t>SeaWinds</a:t>
            </a:r>
            <a:endParaRPr lang="en-US" sz="1500" dirty="0"/>
          </a:p>
          <a:p>
            <a:pPr lvl="1" defTabSz="1007943" eaLnBrk="1" hangingPunct="1">
              <a:lnSpc>
                <a:spcPct val="90000"/>
              </a:lnSpc>
              <a:spcBef>
                <a:spcPct val="20000"/>
              </a:spcBef>
              <a:buFontTx/>
              <a:buChar char="–"/>
            </a:pPr>
            <a:r>
              <a:rPr lang="en-US" sz="1500" dirty="0" err="1"/>
              <a:t>QuikSCAT</a:t>
            </a:r>
            <a:endParaRPr lang="en-US" sz="1500" dirty="0"/>
          </a:p>
          <a:p>
            <a:pPr lvl="1" defTabSz="1007943" eaLnBrk="1" hangingPunct="1">
              <a:lnSpc>
                <a:spcPct val="90000"/>
              </a:lnSpc>
              <a:spcBef>
                <a:spcPct val="20000"/>
              </a:spcBef>
              <a:buFontTx/>
              <a:buChar char="–"/>
            </a:pPr>
            <a:r>
              <a:rPr lang="en-US" sz="1500" dirty="0"/>
              <a:t>Orbiting Carbon Observatory (OCO), OCO-2…</a:t>
            </a:r>
          </a:p>
          <a:p>
            <a:pPr lvl="1" defTabSz="1007943" eaLnBrk="1" hangingPunct="1">
              <a:lnSpc>
                <a:spcPct val="90000"/>
              </a:lnSpc>
              <a:spcBef>
                <a:spcPct val="20000"/>
              </a:spcBef>
              <a:buFontTx/>
              <a:buChar char="–"/>
            </a:pPr>
            <a:r>
              <a:rPr lang="en-US" sz="1500" dirty="0"/>
              <a:t>NP Sounder PEATE</a:t>
            </a:r>
          </a:p>
          <a:p>
            <a:pPr lvl="1" defTabSz="1007943" eaLnBrk="1" hangingPunct="1">
              <a:lnSpc>
                <a:spcPct val="90000"/>
              </a:lnSpc>
              <a:spcBef>
                <a:spcPct val="20000"/>
              </a:spcBef>
              <a:buFontTx/>
              <a:buChar char="–"/>
            </a:pPr>
            <a:r>
              <a:rPr lang="en-US" sz="1500" dirty="0"/>
              <a:t>SMAP</a:t>
            </a:r>
          </a:p>
          <a:p>
            <a:pPr defTabSz="1007943" eaLnBrk="1" hangingPunct="1">
              <a:lnSpc>
                <a:spcPct val="90000"/>
              </a:lnSpc>
              <a:spcBef>
                <a:spcPct val="20000"/>
              </a:spcBef>
              <a:buSzPct val="140000"/>
              <a:buFont typeface="Times New Roman" charset="0"/>
              <a:buChar char="•"/>
            </a:pPr>
            <a:endParaRPr lang="en-US" sz="1300" dirty="0">
              <a:solidFill>
                <a:srgbClr val="232494"/>
              </a:solidFill>
            </a:endParaRPr>
          </a:p>
          <a:p>
            <a:pPr defTabSz="1007943" eaLnBrk="1" hangingPunct="1">
              <a:lnSpc>
                <a:spcPct val="90000"/>
              </a:lnSpc>
              <a:spcBef>
                <a:spcPct val="20000"/>
              </a:spcBef>
              <a:buSzPct val="140000"/>
              <a:buFont typeface="Times New Roman" charset="0"/>
              <a:buChar char="•"/>
            </a:pPr>
            <a:endParaRPr lang="en-US" sz="1800" dirty="0">
              <a:solidFill>
                <a:srgbClr val="232494"/>
              </a:solidFill>
            </a:endParaRPr>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057" y="4327565"/>
            <a:ext cx="5124318" cy="24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8395271" y="2234655"/>
            <a:ext cx="1512094" cy="80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5000"/>
              </a:lnSpc>
            </a:pPr>
            <a:r>
              <a:rPr lang="en-US" sz="1500">
                <a:latin typeface="Times New Roman" charset="0"/>
              </a:rPr>
              <a:t>SeaWinds on ADEOS II (Launched </a:t>
            </a:r>
          </a:p>
          <a:p>
            <a:pPr algn="ctr" eaLnBrk="1" hangingPunct="1">
              <a:lnSpc>
                <a:spcPct val="75000"/>
              </a:lnSpc>
            </a:pPr>
            <a:r>
              <a:rPr lang="en-US" sz="1500">
                <a:latin typeface="Times New Roman" charset="0"/>
              </a:rPr>
              <a:t>Dec 2002)</a:t>
            </a:r>
          </a:p>
        </p:txBody>
      </p:sp>
      <p:pic>
        <p:nvPicPr>
          <p:cNvPr id="378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094" y="1478687"/>
            <a:ext cx="2856177" cy="263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897" name="TextBox 8"/>
          <p:cNvSpPr txBox="1">
            <a:spLocks noChangeArrowheads="1"/>
          </p:cNvSpPr>
          <p:nvPr/>
        </p:nvSpPr>
        <p:spPr bwMode="auto">
          <a:xfrm>
            <a:off x="5759608" y="6763461"/>
            <a:ext cx="4244533"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a:t>
            </a:r>
            <a:r>
              <a:rPr lang="en-US" sz="1500" dirty="0" smtClean="0"/>
              <a:t>S. Hardman, D</a:t>
            </a:r>
            <a:r>
              <a:rPr lang="en-US" sz="1500" dirty="0"/>
              <a:t>. Freeborn, C. </a:t>
            </a:r>
            <a:r>
              <a:rPr lang="en-US" sz="1500" dirty="0" err="1"/>
              <a:t>Mattmann</a:t>
            </a:r>
            <a:r>
              <a:rPr lang="en-US" sz="1500" dirty="0"/>
              <a:t>, </a:t>
            </a:r>
            <a:endParaRPr lang="en-US" sz="1500" dirty="0" smtClean="0"/>
          </a:p>
          <a:p>
            <a:pPr eaLnBrk="1" hangingPunct="1"/>
            <a:r>
              <a:rPr lang="en-US" sz="1500" dirty="0" smtClean="0"/>
              <a:t>D</a:t>
            </a:r>
            <a:r>
              <a:rPr lang="en-US" sz="1500" dirty="0"/>
              <a:t>. </a:t>
            </a:r>
            <a:r>
              <a:rPr lang="en-US" sz="1500" dirty="0" smtClean="0"/>
              <a:t>Crichton</a:t>
            </a:r>
            <a:endParaRPr lang="en-US" sz="2000" dirty="0"/>
          </a:p>
        </p:txBody>
      </p:sp>
    </p:spTree>
    <p:extLst>
      <p:ext uri="{BB962C8B-B14F-4D97-AF65-F5344CB8AC3E}">
        <p14:creationId xmlns:p14="http://schemas.microsoft.com/office/powerpoint/2010/main" val="12798462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63512" y="122237"/>
            <a:ext cx="8278813" cy="682625"/>
          </a:xfrm>
        </p:spPr>
        <p:txBody>
          <a:bodyPr/>
          <a:lstStyle/>
          <a:p>
            <a:pPr eaLnBrk="1" hangingPunct="1"/>
            <a:r>
              <a:rPr lang="en-US" sz="3600" dirty="0">
                <a:latin typeface="Arial" charset="0"/>
                <a:ea typeface="ＭＳ Ｐゴシック" charset="0"/>
                <a:cs typeface="ＭＳ Ｐゴシック" charset="0"/>
              </a:rPr>
              <a:t>Application to Airborne Science Missions</a:t>
            </a:r>
          </a:p>
        </p:txBody>
      </p:sp>
      <p:sp>
        <p:nvSpPr>
          <p:cNvPr id="3" name="Footer Placeholder 2"/>
          <p:cNvSpPr>
            <a:spLocks noGrp="1"/>
          </p:cNvSpPr>
          <p:nvPr>
            <p:ph type="ftr" sz="quarter" idx="11"/>
          </p:nvPr>
        </p:nvSpPr>
        <p:spPr/>
        <p:txBody>
          <a:bodyPr/>
          <a:lstStyle/>
          <a:p>
            <a:pPr>
              <a:defRPr/>
            </a:pPr>
            <a:r>
              <a:rPr lang="en-US"/>
              <a:t>JPL Data System Activities</a:t>
            </a:r>
          </a:p>
        </p:txBody>
      </p:sp>
      <p:sp>
        <p:nvSpPr>
          <p:cNvPr id="563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9AF4DC8F-7EAA-7447-AD2E-5B32B3B051E2}" type="slidenum">
              <a:rPr lang="en-US" sz="1100"/>
              <a:pPr eaLnBrk="1" hangingPunct="1"/>
              <a:t>32</a:t>
            </a:fld>
            <a:endParaRPr lang="en-US" sz="1100"/>
          </a:p>
        </p:txBody>
      </p:sp>
      <p:pic>
        <p:nvPicPr>
          <p:cNvPr id="56324" name="Picture 6" descr="data_rectific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685"/>
            <a:ext cx="10080625" cy="604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ide Number Placeholder 2"/>
          <p:cNvSpPr txBox="1">
            <a:spLocks/>
          </p:cNvSpPr>
          <p:nvPr/>
        </p:nvSpPr>
        <p:spPr bwMode="auto">
          <a:xfrm>
            <a:off x="7980495" y="7307686"/>
            <a:ext cx="2100130" cy="25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1E066E4-6795-6541-9F76-5D4AF1372119}" type="slidenum">
              <a:rPr lang="en-US" sz="1100"/>
              <a:pPr algn="r" eaLnBrk="1" hangingPunct="1"/>
              <a:t>32</a:t>
            </a:fld>
            <a:endParaRPr lang="en-US" sz="1100"/>
          </a:p>
        </p:txBody>
      </p:sp>
      <p:pic>
        <p:nvPicPr>
          <p:cNvPr id="563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886" y="1424439"/>
            <a:ext cx="3349708" cy="281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7" name="Group 10"/>
          <p:cNvGrpSpPr>
            <a:grpSpLocks/>
          </p:cNvGrpSpPr>
          <p:nvPr/>
        </p:nvGrpSpPr>
        <p:grpSpPr bwMode="auto">
          <a:xfrm>
            <a:off x="392025" y="1280945"/>
            <a:ext cx="1312581" cy="1572143"/>
            <a:chOff x="355382" y="1162470"/>
            <a:chExt cx="1190165" cy="1425634"/>
          </a:xfrm>
        </p:grpSpPr>
        <p:pic>
          <p:nvPicPr>
            <p:cNvPr id="56343" name="Picture 7" descr="scien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674" y="1162470"/>
              <a:ext cx="755108" cy="102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4" name="Text Box 43"/>
            <p:cNvSpPr txBox="1">
              <a:spLocks noChangeAspect="1" noChangeArrowheads="1"/>
            </p:cNvSpPr>
            <p:nvPr/>
          </p:nvSpPr>
          <p:spPr bwMode="auto">
            <a:xfrm rot="21595043">
              <a:off x="355382" y="2217071"/>
              <a:ext cx="1190165" cy="3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t>Users &amp; Science </a:t>
              </a:r>
            </a:p>
            <a:p>
              <a:pPr algn="ctr" eaLnBrk="1" hangingPunct="1"/>
              <a:r>
                <a:rPr lang="en-US" sz="1100" b="1"/>
                <a:t>Community</a:t>
              </a:r>
            </a:p>
          </p:txBody>
        </p:sp>
      </p:grpSp>
      <p:grpSp>
        <p:nvGrpSpPr>
          <p:cNvPr id="56328" name="Group 11"/>
          <p:cNvGrpSpPr>
            <a:grpSpLocks/>
          </p:cNvGrpSpPr>
          <p:nvPr/>
        </p:nvGrpSpPr>
        <p:grpSpPr bwMode="auto">
          <a:xfrm>
            <a:off x="6172634" y="1331693"/>
            <a:ext cx="1319582" cy="1522146"/>
            <a:chOff x="5599881" y="1379896"/>
            <a:chExt cx="1195718" cy="1380274"/>
          </a:xfrm>
        </p:grpSpPr>
        <p:pic>
          <p:nvPicPr>
            <p:cNvPr id="563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7718" y="1379896"/>
              <a:ext cx="908304" cy="10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2" name="Text Box 43"/>
            <p:cNvSpPr txBox="1">
              <a:spLocks noChangeAspect="1" noChangeArrowheads="1"/>
            </p:cNvSpPr>
            <p:nvPr/>
          </p:nvSpPr>
          <p:spPr bwMode="auto">
            <a:xfrm rot="21595043">
              <a:off x="5599881" y="2389143"/>
              <a:ext cx="1195718" cy="3710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t>Modeling &amp;</a:t>
              </a:r>
            </a:p>
            <a:p>
              <a:pPr algn="ctr" eaLnBrk="1" hangingPunct="1"/>
              <a:r>
                <a:rPr lang="en-US" sz="1100" b="1"/>
                <a:t>Visualization</a:t>
              </a:r>
            </a:p>
          </p:txBody>
        </p:sp>
      </p:grpSp>
      <p:cxnSp>
        <p:nvCxnSpPr>
          <p:cNvPr id="56329" name="Straight Arrow Connector 13"/>
          <p:cNvCxnSpPr>
            <a:cxnSpLocks noChangeShapeType="1"/>
          </p:cNvCxnSpPr>
          <p:nvPr/>
        </p:nvCxnSpPr>
        <p:spPr bwMode="auto">
          <a:xfrm rot="10800000">
            <a:off x="1487593" y="2050912"/>
            <a:ext cx="684293" cy="17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330" name="Straight Arrow Connector 14"/>
          <p:cNvCxnSpPr>
            <a:cxnSpLocks noChangeShapeType="1"/>
          </p:cNvCxnSpPr>
          <p:nvPr/>
        </p:nvCxnSpPr>
        <p:spPr bwMode="auto">
          <a:xfrm>
            <a:off x="5521593" y="2050912"/>
            <a:ext cx="651040" cy="17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331" name="Straight Arrow Connector 19"/>
          <p:cNvCxnSpPr>
            <a:cxnSpLocks noChangeShapeType="1"/>
          </p:cNvCxnSpPr>
          <p:nvPr/>
        </p:nvCxnSpPr>
        <p:spPr bwMode="auto">
          <a:xfrm flipV="1">
            <a:off x="2864928" y="4241818"/>
            <a:ext cx="733295" cy="5599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332" name="Straight Arrow Connector 21"/>
          <p:cNvCxnSpPr>
            <a:cxnSpLocks noChangeShapeType="1"/>
          </p:cNvCxnSpPr>
          <p:nvPr/>
        </p:nvCxnSpPr>
        <p:spPr bwMode="auto">
          <a:xfrm rot="5400000" flipH="1" flipV="1">
            <a:off x="3059260" y="4780782"/>
            <a:ext cx="1326443" cy="24851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Freeform 17"/>
          <p:cNvSpPr/>
          <p:nvPr/>
        </p:nvSpPr>
        <p:spPr bwMode="auto">
          <a:xfrm>
            <a:off x="4086505" y="3190114"/>
            <a:ext cx="5652850" cy="2378147"/>
          </a:xfrm>
          <a:custGeom>
            <a:avLst/>
            <a:gdLst>
              <a:gd name="connsiteX0" fmla="*/ 4016419 w 5128810"/>
              <a:gd name="connsiteY0" fmla="*/ 0 h 2156163"/>
              <a:gd name="connsiteX1" fmla="*/ 4459407 w 5128810"/>
              <a:gd name="connsiteY1" fmla="*/ 1993712 h 2156163"/>
              <a:gd name="connsiteX2" fmla="*/ 0 w 5128810"/>
              <a:gd name="connsiteY2" fmla="*/ 974704 h 2156163"/>
            </a:gdLst>
            <a:ahLst/>
            <a:cxnLst>
              <a:cxn ang="0">
                <a:pos x="connsiteX0" y="connsiteY0"/>
              </a:cxn>
              <a:cxn ang="0">
                <a:pos x="connsiteX1" y="connsiteY1"/>
              </a:cxn>
              <a:cxn ang="0">
                <a:pos x="connsiteX2" y="connsiteY2"/>
              </a:cxn>
            </a:cxnLst>
            <a:rect l="l" t="t" r="r" b="b"/>
            <a:pathLst>
              <a:path w="5128810" h="2156163">
                <a:moveTo>
                  <a:pt x="4016419" y="0"/>
                </a:moveTo>
                <a:cubicBezTo>
                  <a:pt x="4572614" y="915630"/>
                  <a:pt x="5128810" y="1831261"/>
                  <a:pt x="4459407" y="1993712"/>
                </a:cubicBezTo>
                <a:cubicBezTo>
                  <a:pt x="3790004" y="2156163"/>
                  <a:pt x="0" y="974704"/>
                  <a:pt x="0" y="974704"/>
                </a:cubicBezTo>
              </a:path>
            </a:pathLst>
          </a:custGeom>
          <a:noFill/>
          <a:ln>
            <a:solidFill>
              <a:schemeClr val="tx1"/>
            </a:solidFill>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lIns="100794" tIns="50397" rIns="100794" bIns="50397"/>
          <a:lstStyle/>
          <a:p>
            <a:pPr defTabSz="1007943" eaLnBrk="0" fontAlgn="auto">
              <a:spcBef>
                <a:spcPts val="0"/>
              </a:spcBef>
              <a:spcAft>
                <a:spcPts val="0"/>
              </a:spcAft>
              <a:defRPr/>
            </a:pPr>
            <a:endParaRPr lang="en-US" sz="2600">
              <a:solidFill>
                <a:schemeClr val="tx1"/>
              </a:solidFill>
            </a:endParaRPr>
          </a:p>
        </p:txBody>
      </p:sp>
      <p:sp>
        <p:nvSpPr>
          <p:cNvPr id="56334" name="Text Box 43"/>
          <p:cNvSpPr txBox="1">
            <a:spLocks noChangeAspect="1" noChangeArrowheads="1"/>
          </p:cNvSpPr>
          <p:nvPr/>
        </p:nvSpPr>
        <p:spPr bwMode="auto">
          <a:xfrm rot="-4957">
            <a:off x="1932121" y="4433246"/>
            <a:ext cx="1312581" cy="4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t>Airborne</a:t>
            </a:r>
          </a:p>
          <a:p>
            <a:pPr algn="ctr" eaLnBrk="1" hangingPunct="1"/>
            <a:r>
              <a:rPr lang="en-US" sz="1100" b="1"/>
              <a:t>Data</a:t>
            </a:r>
          </a:p>
        </p:txBody>
      </p:sp>
      <p:sp>
        <p:nvSpPr>
          <p:cNvPr id="56335" name="Text Box 43"/>
          <p:cNvSpPr txBox="1">
            <a:spLocks noChangeAspect="1" noChangeArrowheads="1"/>
          </p:cNvSpPr>
          <p:nvPr/>
        </p:nvSpPr>
        <p:spPr bwMode="auto">
          <a:xfrm rot="-4957">
            <a:off x="3255203" y="5547948"/>
            <a:ext cx="1312581" cy="4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t>Ground </a:t>
            </a:r>
          </a:p>
          <a:p>
            <a:pPr algn="ctr" eaLnBrk="1" hangingPunct="1"/>
            <a:r>
              <a:rPr lang="en-US" sz="1100" b="1"/>
              <a:t>Sensors</a:t>
            </a:r>
          </a:p>
        </p:txBody>
      </p:sp>
      <p:sp>
        <p:nvSpPr>
          <p:cNvPr id="56336" name="Text Box 43"/>
          <p:cNvSpPr txBox="1">
            <a:spLocks noChangeAspect="1" noChangeArrowheads="1"/>
          </p:cNvSpPr>
          <p:nvPr/>
        </p:nvSpPr>
        <p:spPr bwMode="auto">
          <a:xfrm rot="-4957">
            <a:off x="8484527" y="2929219"/>
            <a:ext cx="1312581" cy="57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t>Spacecraft</a:t>
            </a:r>
          </a:p>
          <a:p>
            <a:pPr algn="ctr" eaLnBrk="1" hangingPunct="1"/>
            <a:r>
              <a:rPr lang="en-US" sz="1100" b="1"/>
              <a:t>&amp; Other Data Sources</a:t>
            </a:r>
          </a:p>
        </p:txBody>
      </p:sp>
      <p:sp>
        <p:nvSpPr>
          <p:cNvPr id="56337" name="TextBox 32"/>
          <p:cNvSpPr txBox="1">
            <a:spLocks noChangeArrowheads="1"/>
          </p:cNvSpPr>
          <p:nvPr/>
        </p:nvSpPr>
        <p:spPr bwMode="auto">
          <a:xfrm>
            <a:off x="6030912" y="6294437"/>
            <a:ext cx="3452964" cy="56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600" dirty="0" smtClean="0"/>
              <a:t>A data management infrastructure based on Apache OODT (2011)</a:t>
            </a:r>
            <a:endParaRPr lang="en-US" sz="1800" dirty="0"/>
          </a:p>
        </p:txBody>
      </p:sp>
      <p:sp>
        <p:nvSpPr>
          <p:cNvPr id="56338" name="TextBox 22"/>
          <p:cNvSpPr txBox="1">
            <a:spLocks noChangeArrowheads="1"/>
          </p:cNvSpPr>
          <p:nvPr/>
        </p:nvSpPr>
        <p:spPr bwMode="auto">
          <a:xfrm>
            <a:off x="140009" y="6994451"/>
            <a:ext cx="5694843"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D. Freeborn, D. </a:t>
            </a:r>
            <a:r>
              <a:rPr lang="en-US" sz="1500" dirty="0" err="1"/>
              <a:t>Woollard</a:t>
            </a:r>
            <a:r>
              <a:rPr lang="en-US" sz="1500" dirty="0"/>
              <a:t>, E. Law, D. Crichton, L. Kay-</a:t>
            </a:r>
            <a:r>
              <a:rPr lang="en-US" sz="1500" dirty="0" err="1"/>
              <a:t>Im</a:t>
            </a:r>
            <a:r>
              <a:rPr lang="en-US" sz="1500" dirty="0"/>
              <a:t>, </a:t>
            </a:r>
            <a:endParaRPr lang="en-US" sz="2000" dirty="0"/>
          </a:p>
        </p:txBody>
      </p:sp>
      <p:sp>
        <p:nvSpPr>
          <p:cNvPr id="56339" name="Date Placeholder 2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A08A5C99-EA61-CC48-937F-2A403EE8D43E}" type="datetime1">
              <a:rPr lang="en-US" sz="1100"/>
              <a:pPr eaLnBrk="1" hangingPunct="1"/>
              <a:t>2/27/13</a:t>
            </a:fld>
            <a:endParaRPr lang="en-US" sz="1100"/>
          </a:p>
        </p:txBody>
      </p:sp>
      <p:pic>
        <p:nvPicPr>
          <p:cNvPr id="5634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6338" y="2859378"/>
            <a:ext cx="1452590" cy="39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239712" y="274637"/>
            <a:ext cx="8278813" cy="682625"/>
          </a:xfrm>
        </p:spPr>
        <p:txBody>
          <a:bodyPr/>
          <a:lstStyle/>
          <a:p>
            <a:r>
              <a:rPr lang="en-US" sz="3600" dirty="0">
                <a:latin typeface="Arial" charset="0"/>
                <a:ea typeface="ＭＳ Ｐゴシック" charset="0"/>
                <a:cs typeface="ＭＳ Ｐゴシック" charset="0"/>
              </a:rPr>
              <a:t>Application to Climate Research </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Support for Model Evaluation</a:t>
            </a:r>
          </a:p>
        </p:txBody>
      </p:sp>
      <p:sp>
        <p:nvSpPr>
          <p:cNvPr id="573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345225C1-949A-F940-9E10-A4CA3B3356FE}" type="datetime1">
              <a:rPr lang="en-US" sz="1100"/>
              <a:pPr eaLnBrk="1" hangingPunct="1"/>
              <a:t>2/27/13</a:t>
            </a:fld>
            <a:endParaRPr lang="en-US" sz="1100"/>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00B2B061-41B0-974C-A3F9-33838267ECB5}" type="slidenum">
              <a:rPr lang="en-US" sz="1100"/>
              <a:pPr eaLnBrk="1" hangingPunct="1"/>
              <a:t>33</a:t>
            </a:fld>
            <a:endParaRPr lang="en-US" sz="1100"/>
          </a:p>
        </p:txBody>
      </p:sp>
      <p:pic>
        <p:nvPicPr>
          <p:cNvPr id="5734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771" y="1938917"/>
            <a:ext cx="4037500" cy="691221"/>
          </a:xfrm>
          <a:prstGeom prst="rect">
            <a:avLst/>
          </a:prstGeom>
          <a:noFill/>
          <a:ln w="9525">
            <a:solidFill>
              <a:srgbClr val="FFF30F"/>
            </a:solidFill>
            <a:miter lim="800000"/>
            <a:headEnd/>
            <a:tailEnd/>
          </a:ln>
          <a:extLst>
            <a:ext uri="{909E8E84-426E-40dd-AFC4-6F175D3DCCD1}">
              <a14:hiddenFill xmlns:a14="http://schemas.microsoft.com/office/drawing/2010/main">
                <a:solidFill>
                  <a:srgbClr val="FFFFFF"/>
                </a:solidFill>
              </a14:hiddenFill>
            </a:ext>
          </a:extLst>
        </p:spPr>
      </p:pic>
      <p:pic>
        <p:nvPicPr>
          <p:cNvPr id="573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20" y="2651137"/>
            <a:ext cx="2138633" cy="163443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73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0888" y="2880377"/>
            <a:ext cx="2142133" cy="1538184"/>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7351" name="TextBox 7"/>
          <p:cNvSpPr txBox="1">
            <a:spLocks noChangeArrowheads="1"/>
          </p:cNvSpPr>
          <p:nvPr/>
        </p:nvSpPr>
        <p:spPr bwMode="auto">
          <a:xfrm>
            <a:off x="313270" y="4539306"/>
            <a:ext cx="4025250" cy="10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0033CC"/>
                </a:solidFill>
              </a:rPr>
              <a:t>How to bring as much observational scrutiny as possible to the IPCC process? </a:t>
            </a:r>
          </a:p>
        </p:txBody>
      </p:sp>
      <p:sp>
        <p:nvSpPr>
          <p:cNvPr id="57352" name="TextBox 10"/>
          <p:cNvSpPr txBox="1">
            <a:spLocks noChangeArrowheads="1"/>
          </p:cNvSpPr>
          <p:nvPr/>
        </p:nvSpPr>
        <p:spPr bwMode="auto">
          <a:xfrm>
            <a:off x="5469089" y="4569055"/>
            <a:ext cx="4025250" cy="105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0033CC"/>
                </a:solidFill>
              </a:rPr>
              <a:t>How to best utilize the wealth of NASA Earth observations for the IPCC process?</a:t>
            </a:r>
          </a:p>
        </p:txBody>
      </p:sp>
      <p:pic>
        <p:nvPicPr>
          <p:cNvPr id="573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232" y="2052663"/>
            <a:ext cx="2052877" cy="1527684"/>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7354" name="Picture 14" descr="nrdc_earth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19729" y="3235612"/>
            <a:ext cx="1869116" cy="127044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7355"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9864" y="3193613"/>
            <a:ext cx="1816613" cy="1216197"/>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7356"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94365" y="2103409"/>
            <a:ext cx="2024876" cy="1028956"/>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7357"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77440" y="1616930"/>
            <a:ext cx="780548" cy="666722"/>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6" name="Left-Right Arrow 15"/>
          <p:cNvSpPr/>
          <p:nvPr/>
        </p:nvSpPr>
        <p:spPr>
          <a:xfrm>
            <a:off x="4499530" y="3244361"/>
            <a:ext cx="1260078" cy="479479"/>
          </a:xfrm>
          <a:prstGeom prst="leftRightArrow">
            <a:avLst/>
          </a:prstGeom>
          <a:solidFill>
            <a:srgbClr val="24F7FF"/>
          </a:solidFill>
          <a:ln>
            <a:solidFill>
              <a:srgbClr val="0000FF"/>
            </a:solidFill>
          </a:ln>
        </p:spPr>
        <p:style>
          <a:lnRef idx="1">
            <a:schemeClr val="accent1"/>
          </a:lnRef>
          <a:fillRef idx="3">
            <a:schemeClr val="accent1"/>
          </a:fillRef>
          <a:effectRef idx="2">
            <a:schemeClr val="accent1"/>
          </a:effectRef>
          <a:fontRef idx="minor">
            <a:schemeClr val="lt1"/>
          </a:fontRef>
        </p:style>
      </p:sp>
      <p:sp>
        <p:nvSpPr>
          <p:cNvPr id="57359" name="TextBox 15"/>
          <p:cNvSpPr txBox="1">
            <a:spLocks noChangeArrowheads="1"/>
          </p:cNvSpPr>
          <p:nvPr/>
        </p:nvSpPr>
        <p:spPr bwMode="auto">
          <a:xfrm>
            <a:off x="2701628" y="5860499"/>
            <a:ext cx="5109647" cy="1135446"/>
          </a:xfrm>
          <a:prstGeom prst="rect">
            <a:avLst/>
          </a:prstGeom>
          <a:solidFill>
            <a:srgbClr val="24F7FF"/>
          </a:solidFill>
          <a:ln w="9525">
            <a:solidFill>
              <a:srgbClr val="0000FF"/>
            </a:solidFill>
            <a:miter lim="800000"/>
            <a:headEnd/>
            <a:tailEnd/>
          </a:ln>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cs typeface="Arial" charset="0"/>
              </a:rPr>
              <a:t>Next Target : IPCC AR5</a:t>
            </a:r>
          </a:p>
          <a:p>
            <a:pPr algn="ctr" eaLnBrk="1" hangingPunct="1"/>
            <a:r>
              <a:rPr lang="en-US" sz="1800">
                <a:cs typeface="Arial" charset="0"/>
              </a:rPr>
              <a:t>Model Output Available for Analysis Spring 2011</a:t>
            </a:r>
          </a:p>
          <a:p>
            <a:pPr algn="ctr" eaLnBrk="1" hangingPunct="1"/>
            <a:r>
              <a:rPr lang="en-US" sz="1800">
                <a:cs typeface="Arial" charset="0"/>
              </a:rPr>
              <a:t>Papers Due ~ Late 2011/Early 2012</a:t>
            </a:r>
          </a:p>
          <a:p>
            <a:pPr algn="ctr" eaLnBrk="1" hangingPunct="1"/>
            <a:r>
              <a:rPr lang="en-US" sz="1800">
                <a:cs typeface="Arial" charset="0"/>
              </a:rPr>
              <a:t>Report Completion 2013</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63512" y="122237"/>
            <a:ext cx="8278813" cy="682625"/>
          </a:xfrm>
        </p:spPr>
        <p:txBody>
          <a:bodyPr/>
          <a:lstStyle/>
          <a:p>
            <a:pPr eaLnBrk="1" hangingPunct="1"/>
            <a:r>
              <a:rPr lang="en-US" sz="3600" dirty="0">
                <a:latin typeface="Arial" charset="0"/>
                <a:ea typeface="ＭＳ Ｐゴシック" charset="0"/>
                <a:cs typeface="ＭＳ Ｐゴシック" charset="0"/>
              </a:rPr>
              <a:t>Earth System Grid Federation</a:t>
            </a:r>
          </a:p>
        </p:txBody>
      </p:sp>
      <p:sp>
        <p:nvSpPr>
          <p:cNvPr id="5837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B222DED5-7658-3C4F-ADD7-04CA2765E8E5}" type="slidenum">
              <a:rPr lang="en-US" sz="1100"/>
              <a:pPr eaLnBrk="1" hangingPunct="1"/>
              <a:t>34</a:t>
            </a:fld>
            <a:endParaRPr lang="en-US" sz="1100"/>
          </a:p>
        </p:txBody>
      </p:sp>
      <p:sp>
        <p:nvSpPr>
          <p:cNvPr id="58371" name="Date Placeholder 7"/>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57CF0AD-2D4A-3F4F-8375-AAE52D632473}" type="datetime1">
              <a:rPr lang="en-US" sz="1100"/>
              <a:pPr eaLnBrk="1" hangingPunct="1"/>
              <a:t>2/27/13</a:t>
            </a:fld>
            <a:endParaRPr lang="en-US" sz="1100"/>
          </a:p>
        </p:txBody>
      </p:sp>
      <p:pic>
        <p:nvPicPr>
          <p:cNvPr id="58372" name="Picture 1" descr="ESGF Feder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2837"/>
            <a:ext cx="10080625" cy="529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63512" y="350837"/>
            <a:ext cx="8278813" cy="682625"/>
          </a:xfrm>
        </p:spPr>
        <p:txBody>
          <a:bodyPr/>
          <a:lstStyle/>
          <a:p>
            <a:pPr eaLnBrk="1" hangingPunct="1"/>
            <a:r>
              <a:rPr lang="en-US" sz="3600" dirty="0">
                <a:latin typeface="Arial" charset="0"/>
                <a:ea typeface="ＭＳ Ｐゴシック" charset="0"/>
                <a:cs typeface="ＭＳ Ｐゴシック" charset="0"/>
              </a:rPr>
              <a:t>Application to Climate Research</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(…Climate Data Exchange)</a:t>
            </a:r>
          </a:p>
        </p:txBody>
      </p:sp>
      <p:pic>
        <p:nvPicPr>
          <p:cNvPr id="59394" name="Picture 5" descr="CDX_Ar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12" y="1294944"/>
            <a:ext cx="9884613" cy="601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5" name="Group 13"/>
          <p:cNvGrpSpPr>
            <a:grpSpLocks/>
          </p:cNvGrpSpPr>
          <p:nvPr/>
        </p:nvGrpSpPr>
        <p:grpSpPr bwMode="auto">
          <a:xfrm>
            <a:off x="756047" y="1427939"/>
            <a:ext cx="1344083" cy="1931917"/>
            <a:chOff x="432" y="816"/>
            <a:chExt cx="768" cy="1104"/>
          </a:xfrm>
        </p:grpSpPr>
        <p:sp>
          <p:nvSpPr>
            <p:cNvPr id="59400" name="AutoShape 9"/>
            <p:cNvSpPr>
              <a:spLocks noChangeArrowheads="1"/>
            </p:cNvSpPr>
            <p:nvPr/>
          </p:nvSpPr>
          <p:spPr bwMode="auto">
            <a:xfrm>
              <a:off x="432" y="816"/>
              <a:ext cx="672" cy="288"/>
            </a:xfrm>
            <a:prstGeom prst="flowChartAlternateProcess">
              <a:avLst/>
            </a:prstGeom>
            <a:solidFill>
              <a:schemeClr val="folHlink"/>
            </a:solidFill>
            <a:ln w="9525">
              <a:solidFill>
                <a:schemeClr val="tx1"/>
              </a:solidFill>
              <a:miter lim="800000"/>
              <a:headEnd/>
              <a:tailEnd/>
            </a:ln>
          </p:spPr>
          <p:txBody>
            <a:bodyPr wrap="none" anchor="ctr"/>
            <a:lstStyle/>
            <a:p>
              <a:endParaRPr lang="en-US"/>
            </a:p>
          </p:txBody>
        </p:sp>
        <p:sp>
          <p:nvSpPr>
            <p:cNvPr id="59401" name="AutoShape 10"/>
            <p:cNvSpPr>
              <a:spLocks noChangeArrowheads="1"/>
            </p:cNvSpPr>
            <p:nvPr/>
          </p:nvSpPr>
          <p:spPr bwMode="auto">
            <a:xfrm>
              <a:off x="528" y="912"/>
              <a:ext cx="672" cy="288"/>
            </a:xfrm>
            <a:prstGeom prst="flowChartAlternateProcess">
              <a:avLst/>
            </a:prstGeom>
            <a:solidFill>
              <a:schemeClr val="folHlink"/>
            </a:solidFill>
            <a:ln w="9525">
              <a:solidFill>
                <a:schemeClr val="tx1"/>
              </a:solidFill>
              <a:miter lim="800000"/>
              <a:headEnd/>
              <a:tailEnd/>
            </a:ln>
          </p:spPr>
          <p:txBody>
            <a:bodyPr wrap="none" anchor="ctr"/>
            <a:lstStyle/>
            <a:p>
              <a:pPr algn="ctr"/>
              <a:r>
                <a:rPr lang="en-US" sz="1100"/>
                <a:t>Specific Tools </a:t>
              </a:r>
            </a:p>
            <a:p>
              <a:pPr algn="ctr"/>
              <a:r>
                <a:rPr lang="en-US" sz="1100"/>
                <a:t>(H2O, CO2, …)</a:t>
              </a:r>
            </a:p>
          </p:txBody>
        </p:sp>
        <p:sp>
          <p:nvSpPr>
            <p:cNvPr id="59402" name="Line 11"/>
            <p:cNvSpPr>
              <a:spLocks noChangeShapeType="1"/>
            </p:cNvSpPr>
            <p:nvPr/>
          </p:nvSpPr>
          <p:spPr bwMode="auto">
            <a:xfrm>
              <a:off x="864" y="1200"/>
              <a:ext cx="0" cy="72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9396"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9276C526-A75B-D544-9B41-42C366338C2D}" type="slidenum">
              <a:rPr lang="en-US" sz="1100"/>
              <a:pPr eaLnBrk="1" hangingPunct="1"/>
              <a:t>35</a:t>
            </a:fld>
            <a:endParaRPr lang="en-US" sz="1100"/>
          </a:p>
        </p:txBody>
      </p:sp>
      <p:sp>
        <p:nvSpPr>
          <p:cNvPr id="59397" name="TextBox 9"/>
          <p:cNvSpPr txBox="1">
            <a:spLocks noChangeArrowheads="1"/>
          </p:cNvSpPr>
          <p:nvPr/>
        </p:nvSpPr>
        <p:spPr bwMode="auto">
          <a:xfrm>
            <a:off x="3039939" y="6619967"/>
            <a:ext cx="4319298"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Credit: A. Braverman, C. Mattmann, D. Crichton,</a:t>
            </a:r>
          </a:p>
          <a:p>
            <a:pPr eaLnBrk="1" hangingPunct="1"/>
            <a:r>
              <a:rPr lang="en-US" sz="1500"/>
              <a:t>L. Cinquini, M. Cayanan</a:t>
            </a:r>
            <a:endParaRPr lang="en-US" sz="2000"/>
          </a:p>
        </p:txBody>
      </p:sp>
      <p:sp>
        <p:nvSpPr>
          <p:cNvPr id="59398" name="Date Placeholder 1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25A94D2B-BC85-A844-83FA-61B8D01E95BC}" type="datetime1">
              <a:rPr lang="en-US" sz="1100"/>
              <a:pPr eaLnBrk="1" hangingPunct="1"/>
              <a:t>2/27/13</a:t>
            </a:fld>
            <a:endParaRPr lang="en-US" sz="1100"/>
          </a:p>
        </p:txBody>
      </p:sp>
      <p:pic>
        <p:nvPicPr>
          <p:cNvPr id="5939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2829" y="3289859"/>
            <a:ext cx="2310143" cy="62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6"/>
          <p:cNvSpPr>
            <a:spLocks noGrp="1"/>
          </p:cNvSpPr>
          <p:nvPr>
            <p:ph type="title"/>
          </p:nvPr>
        </p:nvSpPr>
        <p:spPr>
          <a:xfrm>
            <a:off x="239712" y="198437"/>
            <a:ext cx="8278813" cy="682625"/>
          </a:xfrm>
        </p:spPr>
        <p:txBody>
          <a:bodyPr/>
          <a:lstStyle/>
          <a:p>
            <a:pPr eaLnBrk="1" hangingPunct="1"/>
            <a:r>
              <a:rPr lang="en-US" sz="3600" dirty="0">
                <a:latin typeface="Arial" charset="0"/>
                <a:ea typeface="ＭＳ Ｐゴシック" charset="0"/>
                <a:cs typeface="ＭＳ Ｐゴシック" charset="0"/>
              </a:rPr>
              <a:t>Lunar Mapping &amp; Modeling Project (LMMP)</a:t>
            </a:r>
          </a:p>
        </p:txBody>
      </p:sp>
      <p:sp>
        <p:nvSpPr>
          <p:cNvPr id="61442" name="Rectangle 9"/>
          <p:cNvSpPr>
            <a:spLocks noChangeArrowheads="1"/>
          </p:cNvSpPr>
          <p:nvPr/>
        </p:nvSpPr>
        <p:spPr bwMode="auto">
          <a:xfrm>
            <a:off x="392112" y="1646237"/>
            <a:ext cx="5040313" cy="471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nSpc>
                <a:spcPct val="80000"/>
              </a:lnSpc>
              <a:buFont typeface="Arial" charset="0"/>
              <a:buChar char="•"/>
            </a:pPr>
            <a:r>
              <a:rPr lang="en-US" sz="2400" dirty="0"/>
              <a:t>  </a:t>
            </a:r>
            <a:r>
              <a:rPr lang="en-US" sz="2000" u="sng" dirty="0"/>
              <a:t>Purpose</a:t>
            </a:r>
            <a:r>
              <a:rPr lang="en-US" sz="2000" dirty="0"/>
              <a:t>: Access to lunar </a:t>
            </a:r>
            <a:r>
              <a:rPr lang="en-US" sz="2000" dirty="0" smtClean="0"/>
              <a:t>data (e.g., images) </a:t>
            </a:r>
            <a:r>
              <a:rPr lang="en-US" sz="2000" dirty="0"/>
              <a:t>and models for mission planning purposes</a:t>
            </a:r>
          </a:p>
          <a:p>
            <a:pPr>
              <a:lnSpc>
                <a:spcPct val="80000"/>
              </a:lnSpc>
            </a:pPr>
            <a:endParaRPr lang="en-US" sz="2000" dirty="0"/>
          </a:p>
          <a:p>
            <a:pPr>
              <a:lnSpc>
                <a:spcPct val="80000"/>
              </a:lnSpc>
            </a:pPr>
            <a:endParaRPr lang="en-US" sz="2000" dirty="0"/>
          </a:p>
          <a:p>
            <a:pPr>
              <a:lnSpc>
                <a:spcPct val="80000"/>
              </a:lnSpc>
              <a:buFont typeface="Arial" charset="0"/>
              <a:buChar char="•"/>
            </a:pPr>
            <a:r>
              <a:rPr lang="en-US" sz="2000" dirty="0"/>
              <a:t> </a:t>
            </a:r>
            <a:r>
              <a:rPr lang="en-US" sz="2000" u="sng" dirty="0"/>
              <a:t>Infrastructure:</a:t>
            </a:r>
            <a:r>
              <a:rPr lang="en-US" sz="2000" dirty="0"/>
              <a:t> LMMP has developed a geospatial infrastructure that manages lunar data products and a portal for data access &amp; analysis (distributed, cloud-based infrastructure </a:t>
            </a:r>
            <a:r>
              <a:rPr lang="en-US" sz="2000" dirty="0" smtClean="0"/>
              <a:t>built </a:t>
            </a:r>
            <a:r>
              <a:rPr lang="en-US" sz="2000" dirty="0"/>
              <a:t>on Apache </a:t>
            </a:r>
            <a:r>
              <a:rPr lang="en-US" sz="2000" dirty="0" smtClean="0"/>
              <a:t>OODT in 2011)</a:t>
            </a:r>
            <a:endParaRPr lang="en-US" sz="2000" dirty="0"/>
          </a:p>
          <a:p>
            <a:pPr>
              <a:lnSpc>
                <a:spcPct val="80000"/>
              </a:lnSpc>
            </a:pPr>
            <a:endParaRPr lang="en-US" sz="2000" dirty="0"/>
          </a:p>
          <a:p>
            <a:pPr>
              <a:lnSpc>
                <a:spcPct val="80000"/>
              </a:lnSpc>
              <a:buFont typeface="Arial" charset="0"/>
              <a:buChar char="•"/>
            </a:pPr>
            <a:r>
              <a:rPr lang="en-US" sz="2000" dirty="0"/>
              <a:t>  </a:t>
            </a:r>
            <a:r>
              <a:rPr lang="en-US" sz="2000" u="sng" dirty="0"/>
              <a:t>Capability:</a:t>
            </a:r>
            <a:r>
              <a:rPr lang="en-US" sz="2000" dirty="0"/>
              <a:t> It supports generation and access to a diverse collection of FGDC model based lunar data products resulted from historical and recent lunar missions (models, imageries, maps)</a:t>
            </a:r>
          </a:p>
          <a:p>
            <a:pPr lvl="1">
              <a:lnSpc>
                <a:spcPct val="80000"/>
              </a:lnSpc>
            </a:pPr>
            <a:endParaRPr lang="en-US" sz="1500" dirty="0"/>
          </a:p>
          <a:p>
            <a:pPr lvl="1">
              <a:lnSpc>
                <a:spcPct val="80000"/>
              </a:lnSpc>
            </a:pPr>
            <a:r>
              <a:rPr lang="en-US" sz="1500" dirty="0"/>
              <a:t>	</a:t>
            </a:r>
          </a:p>
        </p:txBody>
      </p:sp>
      <p:sp>
        <p:nvSpPr>
          <p:cNvPr id="61443" name="Slide Number Placeholder 10"/>
          <p:cNvSpPr>
            <a:spLocks noGrp="1"/>
          </p:cNvSpPr>
          <p:nvPr>
            <p:ph type="sldNum" sz="quarter" idx="12"/>
          </p:nvPr>
        </p:nvSpPr>
        <p:spPr>
          <a:xfrm>
            <a:off x="7980495" y="7090695"/>
            <a:ext cx="2100130" cy="2519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AA040788-1FD6-4D45-AA78-1949B43BA9E6}" type="slidenum">
              <a:rPr lang="en-US" sz="1100"/>
              <a:pPr eaLnBrk="1" hangingPunct="1"/>
              <a:t>36</a:t>
            </a:fld>
            <a:endParaRPr lang="en-US" sz="1100"/>
          </a:p>
        </p:txBody>
      </p:sp>
      <p:sp>
        <p:nvSpPr>
          <p:cNvPr id="61444"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0BFCD155-F2E9-E245-9220-98122107DDDE}" type="datetime1">
              <a:rPr lang="en-US" sz="1100"/>
              <a:pPr eaLnBrk="1" hangingPunct="1"/>
              <a:t>2/27/13</a:t>
            </a:fld>
            <a:endParaRPr lang="en-US" sz="1100"/>
          </a:p>
        </p:txBody>
      </p:sp>
      <p:grpSp>
        <p:nvGrpSpPr>
          <p:cNvPr id="61445" name="Group 79"/>
          <p:cNvGrpSpPr>
            <a:grpSpLocks/>
          </p:cNvGrpSpPr>
          <p:nvPr/>
        </p:nvGrpSpPr>
        <p:grpSpPr bwMode="auto">
          <a:xfrm>
            <a:off x="5180322" y="1850145"/>
            <a:ext cx="4968559" cy="4789318"/>
            <a:chOff x="2976" y="1141"/>
            <a:chExt cx="2784" cy="2646"/>
          </a:xfrm>
        </p:grpSpPr>
        <p:sp>
          <p:nvSpPr>
            <p:cNvPr id="61449" name="Rectangle 3"/>
            <p:cNvSpPr>
              <a:spLocks noChangeArrowheads="1"/>
            </p:cNvSpPr>
            <p:nvPr/>
          </p:nvSpPr>
          <p:spPr bwMode="auto">
            <a:xfrm>
              <a:off x="4016" y="1625"/>
              <a:ext cx="1226" cy="1284"/>
            </a:xfrm>
            <a:prstGeom prst="rect">
              <a:avLst/>
            </a:prstGeom>
            <a:solidFill>
              <a:srgbClr val="FEFF8B"/>
            </a:solidFill>
            <a:ln w="9525">
              <a:solidFill>
                <a:schemeClr val="tx1"/>
              </a:solidFill>
              <a:miter lim="800000"/>
              <a:headEnd/>
              <a:tailEnd/>
            </a:ln>
          </p:spPr>
          <p:txBody>
            <a:bodyPr wrap="none" anchor="ctr"/>
            <a:lstStyle/>
            <a:p>
              <a:endParaRPr lang="en-US"/>
            </a:p>
          </p:txBody>
        </p:sp>
        <p:sp>
          <p:nvSpPr>
            <p:cNvPr id="15" name="Text Box 4"/>
            <p:cNvSpPr txBox="1">
              <a:spLocks noChangeAspect="1" noChangeArrowheads="1"/>
            </p:cNvSpPr>
            <p:nvPr/>
          </p:nvSpPr>
          <p:spPr bwMode="auto">
            <a:xfrm rot="21595043">
              <a:off x="5242" y="1189"/>
              <a:ext cx="518" cy="479"/>
            </a:xfrm>
            <a:prstGeom prst="rect">
              <a:avLst/>
            </a:prstGeom>
            <a:noFill/>
            <a:ln w="9525">
              <a:noFill/>
              <a:miter lim="800000"/>
              <a:headEnd/>
              <a:tailEnd/>
            </a:ln>
            <a:effectLst/>
          </p:spPr>
          <p:txBody>
            <a:bodyPr>
              <a:spAutoFit/>
            </a:bodyPr>
            <a:lstStyle/>
            <a:p>
              <a:pPr algn="ctr" eaLnBrk="0" hangingPunct="0">
                <a:defRPr/>
              </a:pPr>
              <a:r>
                <a:rPr lang="en-US" sz="900" dirty="0">
                  <a:latin typeface="+mn-lt"/>
                  <a:ea typeface="ＭＳ Ｐゴシック" pitchFamily="-108" charset="-128"/>
                  <a:cs typeface="ＭＳ Ｐゴシック" pitchFamily="-108" charset="-128"/>
                </a:rPr>
                <a:t>Science Community,</a:t>
              </a:r>
            </a:p>
            <a:p>
              <a:pPr algn="ctr" eaLnBrk="0" hangingPunct="0">
                <a:defRPr/>
              </a:pPr>
              <a:r>
                <a:rPr lang="en-US" sz="900" dirty="0">
                  <a:latin typeface="+mn-lt"/>
                  <a:ea typeface="ＭＳ Ｐゴシック" pitchFamily="-108" charset="-128"/>
                  <a:cs typeface="ＭＳ Ｐゴシック" pitchFamily="-108" charset="-128"/>
                </a:rPr>
                <a:t>Data Analysis &amp; Modeling,</a:t>
              </a:r>
            </a:p>
            <a:p>
              <a:pPr algn="ctr" eaLnBrk="0" hangingPunct="0">
                <a:defRPr/>
              </a:pPr>
              <a:r>
                <a:rPr lang="en-US" sz="900" dirty="0">
                  <a:latin typeface="+mn-lt"/>
                  <a:ea typeface="ＭＳ Ｐゴシック" pitchFamily="-108" charset="-128"/>
                  <a:cs typeface="ＭＳ Ｐゴシック" pitchFamily="-108" charset="-128"/>
                </a:rPr>
                <a:t>General Public</a:t>
              </a:r>
            </a:p>
          </p:txBody>
        </p:sp>
        <p:sp>
          <p:nvSpPr>
            <p:cNvPr id="16" name="Text Box 5"/>
            <p:cNvSpPr txBox="1">
              <a:spLocks noChangeAspect="1" noChangeArrowheads="1"/>
            </p:cNvSpPr>
            <p:nvPr/>
          </p:nvSpPr>
          <p:spPr bwMode="auto">
            <a:xfrm rot="10795043" flipV="1">
              <a:off x="3917" y="3522"/>
              <a:ext cx="614" cy="265"/>
            </a:xfrm>
            <a:prstGeom prst="rect">
              <a:avLst/>
            </a:prstGeom>
            <a:noFill/>
            <a:ln w="9525">
              <a:noFill/>
              <a:miter lim="800000"/>
              <a:headEnd/>
              <a:tailEnd/>
            </a:ln>
            <a:effectLst/>
          </p:spPr>
          <p:txBody>
            <a:bodyPr>
              <a:spAutoFit/>
            </a:bodyPr>
            <a:lstStyle/>
            <a:p>
              <a:pPr algn="ctr" eaLnBrk="0" hangingPunct="0">
                <a:defRPr/>
              </a:pPr>
              <a:r>
                <a:rPr lang="en-US" sz="900">
                  <a:latin typeface="+mn-lt"/>
                  <a:ea typeface="ＭＳ Ｐゴシック" pitchFamily="-108" charset="-128"/>
                  <a:cs typeface="ＭＳ Ｐゴシック" pitchFamily="-108" charset="-128"/>
                </a:rPr>
                <a:t>Mission Operations/</a:t>
              </a:r>
            </a:p>
            <a:p>
              <a:pPr algn="ctr" eaLnBrk="0" hangingPunct="0">
                <a:defRPr/>
              </a:pPr>
              <a:r>
                <a:rPr lang="en-US" sz="900">
                  <a:latin typeface="+mn-lt"/>
                  <a:ea typeface="ＭＳ Ｐゴシック" pitchFamily="-108" charset="-128"/>
                  <a:cs typeface="ＭＳ Ｐゴシック" pitchFamily="-108" charset="-128"/>
                </a:rPr>
                <a:t>Planning</a:t>
              </a:r>
            </a:p>
          </p:txBody>
        </p:sp>
        <p:graphicFrame>
          <p:nvGraphicFramePr>
            <p:cNvPr id="61452" name="Object 2"/>
            <p:cNvGraphicFramePr>
              <a:graphicFrameLocks noChangeAspect="1"/>
            </p:cNvGraphicFramePr>
            <p:nvPr/>
          </p:nvGraphicFramePr>
          <p:xfrm>
            <a:off x="4582" y="3233"/>
            <a:ext cx="311" cy="276"/>
          </p:xfrm>
          <a:graphic>
            <a:graphicData uri="http://schemas.openxmlformats.org/presentationml/2006/ole">
              <mc:AlternateContent xmlns:mc="http://schemas.openxmlformats.org/markup-compatibility/2006">
                <mc:Choice xmlns:v="urn:schemas-microsoft-com:vml" Requires="v">
                  <p:oleObj spid="_x0000_s83264" name="Clip" r:id="rId3" imgW="2984500" imgH="2387600" progId="MS_ClipArt_Gallery.2">
                    <p:embed/>
                  </p:oleObj>
                </mc:Choice>
                <mc:Fallback>
                  <p:oleObj name="Clip" r:id="rId3" imgW="2984500" imgH="2387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 y="3233"/>
                          <a:ext cx="311" cy="276"/>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1453" name="Group 7"/>
            <p:cNvGrpSpPr>
              <a:grpSpLocks noChangeAspect="1"/>
            </p:cNvGrpSpPr>
            <p:nvPr/>
          </p:nvGrpSpPr>
          <p:grpSpPr bwMode="auto">
            <a:xfrm>
              <a:off x="4912" y="1141"/>
              <a:ext cx="400" cy="281"/>
              <a:chOff x="1152" y="512"/>
              <a:chExt cx="486" cy="346"/>
            </a:xfrm>
          </p:grpSpPr>
          <p:graphicFrame>
            <p:nvGraphicFramePr>
              <p:cNvPr id="61517" name="Object 6"/>
              <p:cNvGraphicFramePr>
                <a:graphicFrameLocks noChangeAspect="1"/>
              </p:cNvGraphicFramePr>
              <p:nvPr/>
            </p:nvGraphicFramePr>
            <p:xfrm>
              <a:off x="1344" y="528"/>
              <a:ext cx="294" cy="320"/>
            </p:xfrm>
            <a:graphic>
              <a:graphicData uri="http://schemas.openxmlformats.org/presentationml/2006/ole">
                <mc:AlternateContent xmlns:mc="http://schemas.openxmlformats.org/markup-compatibility/2006">
                  <mc:Choice xmlns:v="urn:schemas-microsoft-com:vml" Requires="v">
                    <p:oleObj spid="_x0000_s83265" name="Clip" r:id="rId5" imgW="4673600" imgH="5080000" progId="MS_ClipArt_Gallery.2">
                      <p:embed/>
                    </p:oleObj>
                  </mc:Choice>
                  <mc:Fallback>
                    <p:oleObj name="Clip" r:id="rId5" imgW="4673600" imgH="50800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 y="528"/>
                            <a:ext cx="294"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518" name="Object 7"/>
              <p:cNvGraphicFramePr>
                <a:graphicFrameLocks noChangeAspect="1"/>
              </p:cNvGraphicFramePr>
              <p:nvPr/>
            </p:nvGraphicFramePr>
            <p:xfrm>
              <a:off x="1152" y="512"/>
              <a:ext cx="403" cy="346"/>
            </p:xfrm>
            <a:graphic>
              <a:graphicData uri="http://schemas.openxmlformats.org/presentationml/2006/ole">
                <mc:AlternateContent xmlns:mc="http://schemas.openxmlformats.org/markup-compatibility/2006">
                  <mc:Choice xmlns:v="urn:schemas-microsoft-com:vml" Requires="v">
                    <p:oleObj spid="_x0000_s83266" name="Clip" r:id="rId7" imgW="1803400" imgH="1562100" progId="MS_ClipArt_Gallery.2">
                      <p:embed/>
                    </p:oleObj>
                  </mc:Choice>
                  <mc:Fallback>
                    <p:oleObj name="Clip" r:id="rId7" imgW="1803400" imgH="156210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 y="512"/>
                            <a:ext cx="403" cy="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9" name="Text Box 10"/>
            <p:cNvSpPr txBox="1">
              <a:spLocks noChangeAspect="1" noChangeArrowheads="1"/>
            </p:cNvSpPr>
            <p:nvPr/>
          </p:nvSpPr>
          <p:spPr bwMode="auto">
            <a:xfrm rot="21595043">
              <a:off x="4518" y="3538"/>
              <a:ext cx="657" cy="194"/>
            </a:xfrm>
            <a:prstGeom prst="rect">
              <a:avLst/>
            </a:prstGeom>
            <a:noFill/>
            <a:ln w="9525">
              <a:noFill/>
              <a:miter lim="800000"/>
              <a:headEnd/>
              <a:tailEnd/>
            </a:ln>
            <a:effectLst/>
          </p:spPr>
          <p:txBody>
            <a:bodyPr>
              <a:spAutoFit/>
            </a:bodyPr>
            <a:lstStyle/>
            <a:p>
              <a:pPr eaLnBrk="0" hangingPunct="0">
                <a:defRPr/>
              </a:pPr>
              <a:r>
                <a:rPr lang="en-US" sz="900" dirty="0">
                  <a:latin typeface="+mn-lt"/>
                  <a:ea typeface="ＭＳ Ｐゴシック" pitchFamily="-108" charset="-128"/>
                  <a:cs typeface="ＭＳ Ｐゴシック" pitchFamily="-108" charset="-128"/>
                </a:rPr>
                <a:t>Instrument /Sensor</a:t>
              </a:r>
            </a:p>
            <a:p>
              <a:pPr eaLnBrk="0" hangingPunct="0">
                <a:defRPr/>
              </a:pPr>
              <a:r>
                <a:rPr lang="en-US" sz="900" dirty="0">
                  <a:latin typeface="+mn-lt"/>
                  <a:ea typeface="ＭＳ Ｐゴシック" pitchFamily="-108" charset="-128"/>
                  <a:cs typeface="ＭＳ Ｐゴシック" pitchFamily="-108" charset="-128"/>
                </a:rPr>
                <a:t> Operations</a:t>
              </a:r>
            </a:p>
          </p:txBody>
        </p:sp>
        <p:sp>
          <p:nvSpPr>
            <p:cNvPr id="61455" name="Line 11"/>
            <p:cNvSpPr>
              <a:spLocks noChangeShapeType="1"/>
            </p:cNvSpPr>
            <p:nvPr/>
          </p:nvSpPr>
          <p:spPr bwMode="auto">
            <a:xfrm>
              <a:off x="4346" y="3372"/>
              <a:ext cx="189"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6" name="Line 12"/>
            <p:cNvSpPr>
              <a:spLocks noChangeShapeType="1"/>
            </p:cNvSpPr>
            <p:nvPr/>
          </p:nvSpPr>
          <p:spPr bwMode="auto">
            <a:xfrm>
              <a:off x="5101" y="1440"/>
              <a:ext cx="0" cy="18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7" name="Text Box 13"/>
            <p:cNvSpPr txBox="1">
              <a:spLocks noChangeArrowheads="1"/>
            </p:cNvSpPr>
            <p:nvPr/>
          </p:nvSpPr>
          <p:spPr bwMode="auto">
            <a:xfrm>
              <a:off x="4553" y="3094"/>
              <a:ext cx="359" cy="139"/>
            </a:xfrm>
            <a:prstGeom prst="rect">
              <a:avLst/>
            </a:prstGeom>
            <a:solidFill>
              <a:srgbClr val="FEFF8B"/>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700">
                  <a:latin typeface="Times New Roman" charset="0"/>
                </a:rPr>
                <a:t> DS Tools</a:t>
              </a:r>
            </a:p>
            <a:p>
              <a:pPr algn="ctr"/>
              <a:endParaRPr lang="en-US" sz="700">
                <a:latin typeface="Times New Roman" charset="0"/>
              </a:endParaRPr>
            </a:p>
          </p:txBody>
        </p:sp>
        <p:sp>
          <p:nvSpPr>
            <p:cNvPr id="23" name="Text Box 14"/>
            <p:cNvSpPr txBox="1">
              <a:spLocks noChangeArrowheads="1"/>
            </p:cNvSpPr>
            <p:nvPr/>
          </p:nvSpPr>
          <p:spPr bwMode="auto">
            <a:xfrm>
              <a:off x="4224" y="1216"/>
              <a:ext cx="566" cy="242"/>
            </a:xfrm>
            <a:prstGeom prst="rect">
              <a:avLst/>
            </a:prstGeom>
            <a:solidFill>
              <a:srgbClr val="C37BFF"/>
            </a:solidFill>
            <a:ln w="9525">
              <a:solidFill>
                <a:schemeClr val="tx1"/>
              </a:solidFill>
              <a:miter lim="800000"/>
              <a:headEnd/>
              <a:tailEnd/>
            </a:ln>
          </p:spPr>
          <p:txBody>
            <a:bodyPr/>
            <a:lstStyle/>
            <a:p>
              <a:pPr algn="ctr" eaLnBrk="0" hangingPunct="0">
                <a:defRPr/>
              </a:pPr>
              <a:r>
                <a:rPr lang="en-US" sz="900">
                  <a:latin typeface="+mn-lt"/>
                  <a:ea typeface="ＭＳ Ｐゴシック" pitchFamily="-108" charset="-128"/>
                  <a:cs typeface="ＭＳ Ｐゴシック" pitchFamily="-108" charset="-128"/>
                </a:rPr>
                <a:t>PDS &amp; other Data Systems</a:t>
              </a:r>
            </a:p>
          </p:txBody>
        </p:sp>
        <p:sp>
          <p:nvSpPr>
            <p:cNvPr id="24" name="Text Box 15"/>
            <p:cNvSpPr txBox="1">
              <a:spLocks noChangeAspect="1" noChangeArrowheads="1"/>
            </p:cNvSpPr>
            <p:nvPr/>
          </p:nvSpPr>
          <p:spPr bwMode="auto">
            <a:xfrm rot="21595043">
              <a:off x="4903" y="3482"/>
              <a:ext cx="629" cy="194"/>
            </a:xfrm>
            <a:prstGeom prst="rect">
              <a:avLst/>
            </a:prstGeom>
            <a:noFill/>
            <a:ln w="9525">
              <a:noFill/>
              <a:miter lim="800000"/>
              <a:headEnd/>
              <a:tailEnd/>
            </a:ln>
            <a:effectLst/>
          </p:spPr>
          <p:txBody>
            <a:bodyPr>
              <a:spAutoFit/>
            </a:bodyPr>
            <a:lstStyle/>
            <a:p>
              <a:pPr algn="ctr" eaLnBrk="0" hangingPunct="0">
                <a:defRPr/>
              </a:pPr>
              <a:r>
                <a:rPr lang="en-US" sz="900" dirty="0">
                  <a:latin typeface="+mn-lt"/>
                  <a:ea typeface="ＭＳ Ｐゴシック" pitchFamily="-108" charset="-128"/>
                  <a:cs typeface="ＭＳ Ｐゴシック" pitchFamily="-108" charset="-128"/>
                </a:rPr>
                <a:t>Program</a:t>
              </a:r>
            </a:p>
            <a:p>
              <a:pPr algn="ctr" eaLnBrk="0" hangingPunct="0">
                <a:defRPr/>
              </a:pPr>
              <a:r>
                <a:rPr lang="en-US" sz="900" dirty="0">
                  <a:latin typeface="+mn-lt"/>
                  <a:ea typeface="ＭＳ Ｐゴシック" pitchFamily="-108" charset="-128"/>
                  <a:cs typeface="ＭＳ Ｐゴシック" pitchFamily="-108" charset="-128"/>
                </a:rPr>
                <a:t>Planning</a:t>
              </a:r>
            </a:p>
          </p:txBody>
        </p:sp>
        <p:sp>
          <p:nvSpPr>
            <p:cNvPr id="61460" name="Text Box 16"/>
            <p:cNvSpPr txBox="1">
              <a:spLocks noChangeArrowheads="1"/>
            </p:cNvSpPr>
            <p:nvPr/>
          </p:nvSpPr>
          <p:spPr bwMode="auto">
            <a:xfrm>
              <a:off x="4016" y="1992"/>
              <a:ext cx="1273"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a:t>Standard I/F Protocol</a:t>
              </a:r>
            </a:p>
            <a:p>
              <a:pPr algn="ctr"/>
              <a:r>
                <a:rPr lang="en-US" sz="900"/>
                <a:t>Standard Data Model</a:t>
              </a:r>
            </a:p>
            <a:p>
              <a:pPr algn="ctr"/>
              <a:r>
                <a:rPr lang="en-US" sz="900"/>
                <a:t>Data Management &amp; Access</a:t>
              </a:r>
            </a:p>
            <a:p>
              <a:pPr algn="ctr"/>
              <a:r>
                <a:rPr lang="en-US" sz="900"/>
                <a:t>Data Storage,  Data Processing</a:t>
              </a:r>
            </a:p>
            <a:p>
              <a:pPr algn="ctr"/>
              <a:r>
                <a:rPr lang="en-US" sz="900"/>
                <a:t>Data Generation</a:t>
              </a:r>
            </a:p>
            <a:p>
              <a:pPr algn="ctr"/>
              <a:r>
                <a:rPr lang="en-US" sz="900"/>
                <a:t>Workflow,  Web Portal</a:t>
              </a:r>
            </a:p>
            <a:p>
              <a:pPr algn="ctr"/>
              <a:r>
                <a:rPr lang="en-US" sz="900"/>
                <a:t>Knowledge Base</a:t>
              </a:r>
            </a:p>
            <a:p>
              <a:pPr algn="ctr"/>
              <a:r>
                <a:rPr lang="en-US" sz="900"/>
                <a:t>Tools / Services </a:t>
              </a:r>
            </a:p>
            <a:p>
              <a:pPr algn="ctr"/>
              <a:r>
                <a:rPr lang="en-US" sz="900"/>
                <a:t>Visualization</a:t>
              </a:r>
            </a:p>
            <a:p>
              <a:pPr algn="ctr"/>
              <a:r>
                <a:rPr lang="en-US" sz="900"/>
                <a:t>Distribution/Movement</a:t>
              </a:r>
              <a:r>
                <a:rPr lang="en-US" sz="900" b="1"/>
                <a:t> </a:t>
              </a:r>
            </a:p>
            <a:p>
              <a:pPr algn="ctr"/>
              <a:endParaRPr lang="en-US" sz="900" b="1"/>
            </a:p>
          </p:txBody>
        </p:sp>
        <p:sp>
          <p:nvSpPr>
            <p:cNvPr id="61461" name="Line 17"/>
            <p:cNvSpPr>
              <a:spLocks noChangeShapeType="1"/>
            </p:cNvSpPr>
            <p:nvPr/>
          </p:nvSpPr>
          <p:spPr bwMode="auto">
            <a:xfrm>
              <a:off x="4488" y="1442"/>
              <a:ext cx="0" cy="18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61462" name="Object 3"/>
            <p:cNvGraphicFramePr>
              <a:graphicFrameLocks noChangeAspect="1"/>
            </p:cNvGraphicFramePr>
            <p:nvPr/>
          </p:nvGraphicFramePr>
          <p:xfrm>
            <a:off x="5006" y="3233"/>
            <a:ext cx="331" cy="259"/>
          </p:xfrm>
          <a:graphic>
            <a:graphicData uri="http://schemas.openxmlformats.org/presentationml/2006/ole">
              <mc:AlternateContent xmlns:mc="http://schemas.openxmlformats.org/markup-compatibility/2006">
                <mc:Choice xmlns:v="urn:schemas-microsoft-com:vml" Requires="v">
                  <p:oleObj spid="_x0000_s83267" name="Clip" r:id="rId9" imgW="1485900" imgH="1600200" progId="MS_ClipArt_Gallery.2">
                    <p:embed/>
                  </p:oleObj>
                </mc:Choice>
                <mc:Fallback>
                  <p:oleObj name="Clip" r:id="rId9" imgW="1485900" imgH="160020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6" y="3233"/>
                          <a:ext cx="331" cy="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1463" name="Group 19"/>
            <p:cNvGrpSpPr>
              <a:grpSpLocks noChangeAspect="1"/>
            </p:cNvGrpSpPr>
            <p:nvPr/>
          </p:nvGrpSpPr>
          <p:grpSpPr bwMode="auto">
            <a:xfrm>
              <a:off x="3312" y="2738"/>
              <a:ext cx="204" cy="357"/>
              <a:chOff x="864" y="480"/>
              <a:chExt cx="336" cy="480"/>
            </a:xfrm>
          </p:grpSpPr>
          <p:sp>
            <p:nvSpPr>
              <p:cNvPr id="61488" name="Freeform 20"/>
              <p:cNvSpPr>
                <a:spLocks noChangeAspect="1"/>
              </p:cNvSpPr>
              <p:nvPr/>
            </p:nvSpPr>
            <p:spPr bwMode="auto">
              <a:xfrm>
                <a:off x="864" y="847"/>
                <a:ext cx="336" cy="113"/>
              </a:xfrm>
              <a:custGeom>
                <a:avLst/>
                <a:gdLst>
                  <a:gd name="T0" fmla="*/ 0 w 2218"/>
                  <a:gd name="T1" fmla="*/ 0 h 553"/>
                  <a:gd name="T2" fmla="*/ 0 w 2218"/>
                  <a:gd name="T3" fmla="*/ 0 h 553"/>
                  <a:gd name="T4" fmla="*/ 0 w 2218"/>
                  <a:gd name="T5" fmla="*/ 0 h 553"/>
                  <a:gd name="T6" fmla="*/ 0 w 2218"/>
                  <a:gd name="T7" fmla="*/ 0 h 553"/>
                  <a:gd name="T8" fmla="*/ 0 w 2218"/>
                  <a:gd name="T9" fmla="*/ 0 h 553"/>
                  <a:gd name="T10" fmla="*/ 0 w 2218"/>
                  <a:gd name="T11" fmla="*/ 0 h 553"/>
                  <a:gd name="T12" fmla="*/ 0 w 2218"/>
                  <a:gd name="T13" fmla="*/ 0 h 553"/>
                  <a:gd name="T14" fmla="*/ 0 w 2218"/>
                  <a:gd name="T15" fmla="*/ 0 h 553"/>
                  <a:gd name="T16" fmla="*/ 0 w 2218"/>
                  <a:gd name="T17" fmla="*/ 0 h 553"/>
                  <a:gd name="T18" fmla="*/ 0 w 2218"/>
                  <a:gd name="T19" fmla="*/ 0 h 553"/>
                  <a:gd name="T20" fmla="*/ 0 w 2218"/>
                  <a:gd name="T21" fmla="*/ 0 h 553"/>
                  <a:gd name="T22" fmla="*/ 0 w 2218"/>
                  <a:gd name="T23" fmla="*/ 0 h 553"/>
                  <a:gd name="T24" fmla="*/ 0 w 2218"/>
                  <a:gd name="T25" fmla="*/ 0 h 553"/>
                  <a:gd name="T26" fmla="*/ 0 w 2218"/>
                  <a:gd name="T27" fmla="*/ 0 h 553"/>
                  <a:gd name="T28" fmla="*/ 0 w 2218"/>
                  <a:gd name="T29" fmla="*/ 0 h 553"/>
                  <a:gd name="T30" fmla="*/ 0 w 2218"/>
                  <a:gd name="T31" fmla="*/ 0 h 553"/>
                  <a:gd name="T32" fmla="*/ 0 w 2218"/>
                  <a:gd name="T33" fmla="*/ 0 h 553"/>
                  <a:gd name="T34" fmla="*/ 0 w 2218"/>
                  <a:gd name="T35" fmla="*/ 0 h 553"/>
                  <a:gd name="T36" fmla="*/ 0 w 2218"/>
                  <a:gd name="T37" fmla="*/ 0 h 553"/>
                  <a:gd name="T38" fmla="*/ 0 w 2218"/>
                  <a:gd name="T39" fmla="*/ 0 h 553"/>
                  <a:gd name="T40" fmla="*/ 0 w 2218"/>
                  <a:gd name="T41" fmla="*/ 0 h 553"/>
                  <a:gd name="T42" fmla="*/ 0 w 2218"/>
                  <a:gd name="T43" fmla="*/ 0 h 553"/>
                  <a:gd name="T44" fmla="*/ 0 w 2218"/>
                  <a:gd name="T45" fmla="*/ 0 h 553"/>
                  <a:gd name="T46" fmla="*/ 0 w 2218"/>
                  <a:gd name="T47" fmla="*/ 0 h 553"/>
                  <a:gd name="T48" fmla="*/ 0 w 2218"/>
                  <a:gd name="T49" fmla="*/ 0 h 553"/>
                  <a:gd name="T50" fmla="*/ 0 w 2218"/>
                  <a:gd name="T51" fmla="*/ 0 h 553"/>
                  <a:gd name="T52" fmla="*/ 0 w 2218"/>
                  <a:gd name="T53" fmla="*/ 0 h 553"/>
                  <a:gd name="T54" fmla="*/ 0 w 2218"/>
                  <a:gd name="T55" fmla="*/ 0 h 553"/>
                  <a:gd name="T56" fmla="*/ 0 w 2218"/>
                  <a:gd name="T57" fmla="*/ 0 h 553"/>
                  <a:gd name="T58" fmla="*/ 0 w 2218"/>
                  <a:gd name="T59" fmla="*/ 0 h 553"/>
                  <a:gd name="T60" fmla="*/ 0 w 2218"/>
                  <a:gd name="T61" fmla="*/ 0 h 553"/>
                  <a:gd name="T62" fmla="*/ 0 w 2218"/>
                  <a:gd name="T63" fmla="*/ 0 h 553"/>
                  <a:gd name="T64" fmla="*/ 0 w 2218"/>
                  <a:gd name="T65" fmla="*/ 0 h 553"/>
                  <a:gd name="T66" fmla="*/ 0 w 2218"/>
                  <a:gd name="T67" fmla="*/ 0 h 553"/>
                  <a:gd name="T68" fmla="*/ 0 w 2218"/>
                  <a:gd name="T69" fmla="*/ 0 h 553"/>
                  <a:gd name="T70" fmla="*/ 0 w 2218"/>
                  <a:gd name="T71" fmla="*/ 0 h 553"/>
                  <a:gd name="T72" fmla="*/ 0 w 2218"/>
                  <a:gd name="T73" fmla="*/ 0 h 553"/>
                  <a:gd name="T74" fmla="*/ 0 w 2218"/>
                  <a:gd name="T75" fmla="*/ 0 h 553"/>
                  <a:gd name="T76" fmla="*/ 0 w 2218"/>
                  <a:gd name="T77" fmla="*/ 0 h 553"/>
                  <a:gd name="T78" fmla="*/ 0 w 2218"/>
                  <a:gd name="T79" fmla="*/ 0 h 553"/>
                  <a:gd name="T80" fmla="*/ 0 w 2218"/>
                  <a:gd name="T81" fmla="*/ 0 h 553"/>
                  <a:gd name="T82" fmla="*/ 0 w 2218"/>
                  <a:gd name="T83" fmla="*/ 0 h 553"/>
                  <a:gd name="T84" fmla="*/ 0 w 2218"/>
                  <a:gd name="T85" fmla="*/ 0 h 5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8"/>
                  <a:gd name="T130" fmla="*/ 0 h 553"/>
                  <a:gd name="T131" fmla="*/ 2218 w 2218"/>
                  <a:gd name="T132" fmla="*/ 553 h 5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8" h="553">
                    <a:moveTo>
                      <a:pt x="1908" y="3"/>
                    </a:moveTo>
                    <a:lnTo>
                      <a:pt x="1766" y="33"/>
                    </a:lnTo>
                    <a:lnTo>
                      <a:pt x="1535" y="48"/>
                    </a:lnTo>
                    <a:lnTo>
                      <a:pt x="1533" y="48"/>
                    </a:lnTo>
                    <a:lnTo>
                      <a:pt x="1526" y="47"/>
                    </a:lnTo>
                    <a:lnTo>
                      <a:pt x="1515" y="45"/>
                    </a:lnTo>
                    <a:lnTo>
                      <a:pt x="1500" y="43"/>
                    </a:lnTo>
                    <a:lnTo>
                      <a:pt x="1482" y="41"/>
                    </a:lnTo>
                    <a:lnTo>
                      <a:pt x="1463" y="37"/>
                    </a:lnTo>
                    <a:lnTo>
                      <a:pt x="1442" y="34"/>
                    </a:lnTo>
                    <a:lnTo>
                      <a:pt x="1420" y="30"/>
                    </a:lnTo>
                    <a:lnTo>
                      <a:pt x="1398" y="27"/>
                    </a:lnTo>
                    <a:lnTo>
                      <a:pt x="1376" y="23"/>
                    </a:lnTo>
                    <a:lnTo>
                      <a:pt x="1356" y="20"/>
                    </a:lnTo>
                    <a:lnTo>
                      <a:pt x="1336" y="17"/>
                    </a:lnTo>
                    <a:lnTo>
                      <a:pt x="1319" y="12"/>
                    </a:lnTo>
                    <a:lnTo>
                      <a:pt x="1305" y="9"/>
                    </a:lnTo>
                    <a:lnTo>
                      <a:pt x="1295" y="6"/>
                    </a:lnTo>
                    <a:lnTo>
                      <a:pt x="1288" y="3"/>
                    </a:lnTo>
                    <a:lnTo>
                      <a:pt x="1282" y="0"/>
                    </a:lnTo>
                    <a:lnTo>
                      <a:pt x="1272" y="2"/>
                    </a:lnTo>
                    <a:lnTo>
                      <a:pt x="1258" y="3"/>
                    </a:lnTo>
                    <a:lnTo>
                      <a:pt x="1241" y="6"/>
                    </a:lnTo>
                    <a:lnTo>
                      <a:pt x="1222" y="10"/>
                    </a:lnTo>
                    <a:lnTo>
                      <a:pt x="1203" y="15"/>
                    </a:lnTo>
                    <a:lnTo>
                      <a:pt x="1182" y="21"/>
                    </a:lnTo>
                    <a:lnTo>
                      <a:pt x="1160" y="27"/>
                    </a:lnTo>
                    <a:lnTo>
                      <a:pt x="1138" y="34"/>
                    </a:lnTo>
                    <a:lnTo>
                      <a:pt x="1119" y="40"/>
                    </a:lnTo>
                    <a:lnTo>
                      <a:pt x="1099" y="45"/>
                    </a:lnTo>
                    <a:lnTo>
                      <a:pt x="1083" y="51"/>
                    </a:lnTo>
                    <a:lnTo>
                      <a:pt x="1069" y="56"/>
                    </a:lnTo>
                    <a:lnTo>
                      <a:pt x="1058" y="59"/>
                    </a:lnTo>
                    <a:lnTo>
                      <a:pt x="1051" y="61"/>
                    </a:lnTo>
                    <a:lnTo>
                      <a:pt x="1048" y="63"/>
                    </a:lnTo>
                    <a:lnTo>
                      <a:pt x="840" y="18"/>
                    </a:lnTo>
                    <a:lnTo>
                      <a:pt x="481" y="56"/>
                    </a:lnTo>
                    <a:lnTo>
                      <a:pt x="271" y="18"/>
                    </a:lnTo>
                    <a:lnTo>
                      <a:pt x="0" y="98"/>
                    </a:lnTo>
                    <a:lnTo>
                      <a:pt x="0" y="553"/>
                    </a:lnTo>
                    <a:lnTo>
                      <a:pt x="2218" y="553"/>
                    </a:lnTo>
                    <a:lnTo>
                      <a:pt x="2218" y="98"/>
                    </a:lnTo>
                    <a:lnTo>
                      <a:pt x="190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489" name="Group 21"/>
              <p:cNvGrpSpPr>
                <a:grpSpLocks noChangeAspect="1"/>
              </p:cNvGrpSpPr>
              <p:nvPr/>
            </p:nvGrpSpPr>
            <p:grpSpPr bwMode="auto">
              <a:xfrm>
                <a:off x="864" y="480"/>
                <a:ext cx="275" cy="433"/>
                <a:chOff x="877" y="441"/>
                <a:chExt cx="275" cy="433"/>
              </a:xfrm>
            </p:grpSpPr>
            <p:sp>
              <p:nvSpPr>
                <p:cNvPr id="61490" name="Freeform 22"/>
                <p:cNvSpPr>
                  <a:spLocks noChangeAspect="1"/>
                </p:cNvSpPr>
                <p:nvPr/>
              </p:nvSpPr>
              <p:spPr bwMode="auto">
                <a:xfrm>
                  <a:off x="979" y="680"/>
                  <a:ext cx="70" cy="125"/>
                </a:xfrm>
                <a:custGeom>
                  <a:avLst/>
                  <a:gdLst>
                    <a:gd name="T0" fmla="*/ 0 w 245"/>
                    <a:gd name="T1" fmla="*/ 0 h 433"/>
                    <a:gd name="T2" fmla="*/ 0 w 245"/>
                    <a:gd name="T3" fmla="*/ 0 h 433"/>
                    <a:gd name="T4" fmla="*/ 0 w 245"/>
                    <a:gd name="T5" fmla="*/ 0 h 433"/>
                    <a:gd name="T6" fmla="*/ 0 w 245"/>
                    <a:gd name="T7" fmla="*/ 0 h 433"/>
                    <a:gd name="T8" fmla="*/ 0 w 245"/>
                    <a:gd name="T9" fmla="*/ 0 h 433"/>
                    <a:gd name="T10" fmla="*/ 0 60000 65536"/>
                    <a:gd name="T11" fmla="*/ 0 60000 65536"/>
                    <a:gd name="T12" fmla="*/ 0 60000 65536"/>
                    <a:gd name="T13" fmla="*/ 0 60000 65536"/>
                    <a:gd name="T14" fmla="*/ 0 60000 65536"/>
                    <a:gd name="T15" fmla="*/ 0 w 245"/>
                    <a:gd name="T16" fmla="*/ 0 h 433"/>
                    <a:gd name="T17" fmla="*/ 245 w 245"/>
                    <a:gd name="T18" fmla="*/ 433 h 433"/>
                  </a:gdLst>
                  <a:ahLst/>
                  <a:cxnLst>
                    <a:cxn ang="T10">
                      <a:pos x="T0" y="T1"/>
                    </a:cxn>
                    <a:cxn ang="T11">
                      <a:pos x="T2" y="T3"/>
                    </a:cxn>
                    <a:cxn ang="T12">
                      <a:pos x="T4" y="T5"/>
                    </a:cxn>
                    <a:cxn ang="T13">
                      <a:pos x="T6" y="T7"/>
                    </a:cxn>
                    <a:cxn ang="T14">
                      <a:pos x="T8" y="T9"/>
                    </a:cxn>
                  </a:cxnLst>
                  <a:rect l="T15" t="T16" r="T17" b="T18"/>
                  <a:pathLst>
                    <a:path w="245" h="433">
                      <a:moveTo>
                        <a:pt x="225" y="0"/>
                      </a:moveTo>
                      <a:lnTo>
                        <a:pt x="130" y="41"/>
                      </a:lnTo>
                      <a:lnTo>
                        <a:pt x="0" y="433"/>
                      </a:lnTo>
                      <a:lnTo>
                        <a:pt x="245" y="381"/>
                      </a:lnTo>
                      <a:lnTo>
                        <a:pt x="2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1" name="Freeform 23"/>
                <p:cNvSpPr>
                  <a:spLocks noChangeAspect="1"/>
                </p:cNvSpPr>
                <p:nvPr/>
              </p:nvSpPr>
              <p:spPr bwMode="auto">
                <a:xfrm>
                  <a:off x="1033" y="684"/>
                  <a:ext cx="53" cy="124"/>
                </a:xfrm>
                <a:custGeom>
                  <a:avLst/>
                  <a:gdLst>
                    <a:gd name="T0" fmla="*/ 0 w 184"/>
                    <a:gd name="T1" fmla="*/ 0 h 427"/>
                    <a:gd name="T2" fmla="*/ 0 w 184"/>
                    <a:gd name="T3" fmla="*/ 0 h 427"/>
                    <a:gd name="T4" fmla="*/ 0 w 184"/>
                    <a:gd name="T5" fmla="*/ 0 h 427"/>
                    <a:gd name="T6" fmla="*/ 0 w 184"/>
                    <a:gd name="T7" fmla="*/ 0 h 427"/>
                    <a:gd name="T8" fmla="*/ 0 w 184"/>
                    <a:gd name="T9" fmla="*/ 0 h 427"/>
                    <a:gd name="T10" fmla="*/ 0 w 184"/>
                    <a:gd name="T11" fmla="*/ 0 h 427"/>
                    <a:gd name="T12" fmla="*/ 0 60000 65536"/>
                    <a:gd name="T13" fmla="*/ 0 60000 65536"/>
                    <a:gd name="T14" fmla="*/ 0 60000 65536"/>
                    <a:gd name="T15" fmla="*/ 0 60000 65536"/>
                    <a:gd name="T16" fmla="*/ 0 60000 65536"/>
                    <a:gd name="T17" fmla="*/ 0 60000 65536"/>
                    <a:gd name="T18" fmla="*/ 0 w 184"/>
                    <a:gd name="T19" fmla="*/ 0 h 427"/>
                    <a:gd name="T20" fmla="*/ 184 w 184"/>
                    <a:gd name="T21" fmla="*/ 427 h 427"/>
                  </a:gdLst>
                  <a:ahLst/>
                  <a:cxnLst>
                    <a:cxn ang="T12">
                      <a:pos x="T0" y="T1"/>
                    </a:cxn>
                    <a:cxn ang="T13">
                      <a:pos x="T2" y="T3"/>
                    </a:cxn>
                    <a:cxn ang="T14">
                      <a:pos x="T4" y="T5"/>
                    </a:cxn>
                    <a:cxn ang="T15">
                      <a:pos x="T6" y="T7"/>
                    </a:cxn>
                    <a:cxn ang="T16">
                      <a:pos x="T8" y="T9"/>
                    </a:cxn>
                    <a:cxn ang="T17">
                      <a:pos x="T10" y="T11"/>
                    </a:cxn>
                  </a:cxnLst>
                  <a:rect l="T18" t="T19" r="T20" b="T21"/>
                  <a:pathLst>
                    <a:path w="184" h="427">
                      <a:moveTo>
                        <a:pt x="62" y="4"/>
                      </a:moveTo>
                      <a:lnTo>
                        <a:pt x="49" y="0"/>
                      </a:lnTo>
                      <a:lnTo>
                        <a:pt x="9" y="23"/>
                      </a:lnTo>
                      <a:lnTo>
                        <a:pt x="0" y="413"/>
                      </a:lnTo>
                      <a:lnTo>
                        <a:pt x="184" y="427"/>
                      </a:lnTo>
                      <a:lnTo>
                        <a:pt x="6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2" name="Freeform 24"/>
                <p:cNvSpPr>
                  <a:spLocks noChangeAspect="1"/>
                </p:cNvSpPr>
                <p:nvPr/>
              </p:nvSpPr>
              <p:spPr bwMode="auto">
                <a:xfrm>
                  <a:off x="990" y="720"/>
                  <a:ext cx="51" cy="75"/>
                </a:xfrm>
                <a:custGeom>
                  <a:avLst/>
                  <a:gdLst>
                    <a:gd name="T0" fmla="*/ 0 w 176"/>
                    <a:gd name="T1" fmla="*/ 0 h 258"/>
                    <a:gd name="T2" fmla="*/ 0 w 176"/>
                    <a:gd name="T3" fmla="*/ 0 h 258"/>
                    <a:gd name="T4" fmla="*/ 0 w 176"/>
                    <a:gd name="T5" fmla="*/ 0 h 258"/>
                    <a:gd name="T6" fmla="*/ 0 w 176"/>
                    <a:gd name="T7" fmla="*/ 0 h 258"/>
                    <a:gd name="T8" fmla="*/ 0 w 176"/>
                    <a:gd name="T9" fmla="*/ 0 h 258"/>
                    <a:gd name="T10" fmla="*/ 0 60000 65536"/>
                    <a:gd name="T11" fmla="*/ 0 60000 65536"/>
                    <a:gd name="T12" fmla="*/ 0 60000 65536"/>
                    <a:gd name="T13" fmla="*/ 0 60000 65536"/>
                    <a:gd name="T14" fmla="*/ 0 60000 65536"/>
                    <a:gd name="T15" fmla="*/ 0 w 176"/>
                    <a:gd name="T16" fmla="*/ 0 h 258"/>
                    <a:gd name="T17" fmla="*/ 176 w 176"/>
                    <a:gd name="T18" fmla="*/ 258 h 258"/>
                  </a:gdLst>
                  <a:ahLst/>
                  <a:cxnLst>
                    <a:cxn ang="T10">
                      <a:pos x="T0" y="T1"/>
                    </a:cxn>
                    <a:cxn ang="T11">
                      <a:pos x="T2" y="T3"/>
                    </a:cxn>
                    <a:cxn ang="T12">
                      <a:pos x="T4" y="T5"/>
                    </a:cxn>
                    <a:cxn ang="T13">
                      <a:pos x="T6" y="T7"/>
                    </a:cxn>
                    <a:cxn ang="T14">
                      <a:pos x="T8" y="T9"/>
                    </a:cxn>
                  </a:cxnLst>
                  <a:rect l="T15" t="T16" r="T17" b="T18"/>
                  <a:pathLst>
                    <a:path w="176" h="258">
                      <a:moveTo>
                        <a:pt x="86" y="0"/>
                      </a:moveTo>
                      <a:lnTo>
                        <a:pt x="0" y="258"/>
                      </a:lnTo>
                      <a:lnTo>
                        <a:pt x="176" y="221"/>
                      </a:lnTo>
                      <a:lnTo>
                        <a:pt x="167" y="43"/>
                      </a:lnTo>
                      <a:lnTo>
                        <a:pt x="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3" name="Freeform 25"/>
                <p:cNvSpPr>
                  <a:spLocks noChangeAspect="1"/>
                </p:cNvSpPr>
                <p:nvPr/>
              </p:nvSpPr>
              <p:spPr bwMode="auto">
                <a:xfrm>
                  <a:off x="877" y="519"/>
                  <a:ext cx="265" cy="248"/>
                </a:xfrm>
                <a:custGeom>
                  <a:avLst/>
                  <a:gdLst>
                    <a:gd name="T0" fmla="*/ 0 w 917"/>
                    <a:gd name="T1" fmla="*/ 0 h 860"/>
                    <a:gd name="T2" fmla="*/ 0 w 917"/>
                    <a:gd name="T3" fmla="*/ 0 h 860"/>
                    <a:gd name="T4" fmla="*/ 0 w 917"/>
                    <a:gd name="T5" fmla="*/ 0 h 860"/>
                    <a:gd name="T6" fmla="*/ 0 w 917"/>
                    <a:gd name="T7" fmla="*/ 0 h 860"/>
                    <a:gd name="T8" fmla="*/ 0 w 917"/>
                    <a:gd name="T9" fmla="*/ 0 h 860"/>
                    <a:gd name="T10" fmla="*/ 0 w 917"/>
                    <a:gd name="T11" fmla="*/ 0 h 860"/>
                    <a:gd name="T12" fmla="*/ 0 w 917"/>
                    <a:gd name="T13" fmla="*/ 0 h 860"/>
                    <a:gd name="T14" fmla="*/ 0 w 917"/>
                    <a:gd name="T15" fmla="*/ 0 h 860"/>
                    <a:gd name="T16" fmla="*/ 0 w 917"/>
                    <a:gd name="T17" fmla="*/ 0 h 860"/>
                    <a:gd name="T18" fmla="*/ 0 w 917"/>
                    <a:gd name="T19" fmla="*/ 0 h 860"/>
                    <a:gd name="T20" fmla="*/ 0 w 917"/>
                    <a:gd name="T21" fmla="*/ 0 h 860"/>
                    <a:gd name="T22" fmla="*/ 0 w 917"/>
                    <a:gd name="T23" fmla="*/ 0 h 860"/>
                    <a:gd name="T24" fmla="*/ 0 w 917"/>
                    <a:gd name="T25" fmla="*/ 0 h 860"/>
                    <a:gd name="T26" fmla="*/ 0 w 917"/>
                    <a:gd name="T27" fmla="*/ 0 h 860"/>
                    <a:gd name="T28" fmla="*/ 0 w 917"/>
                    <a:gd name="T29" fmla="*/ 0 h 860"/>
                    <a:gd name="T30" fmla="*/ 0 w 917"/>
                    <a:gd name="T31" fmla="*/ 0 h 860"/>
                    <a:gd name="T32" fmla="*/ 0 w 917"/>
                    <a:gd name="T33" fmla="*/ 0 h 860"/>
                    <a:gd name="T34" fmla="*/ 0 w 917"/>
                    <a:gd name="T35" fmla="*/ 0 h 860"/>
                    <a:gd name="T36" fmla="*/ 0 w 917"/>
                    <a:gd name="T37" fmla="*/ 0 h 860"/>
                    <a:gd name="T38" fmla="*/ 0 w 917"/>
                    <a:gd name="T39" fmla="*/ 0 h 860"/>
                    <a:gd name="T40" fmla="*/ 0 w 917"/>
                    <a:gd name="T41" fmla="*/ 0 h 860"/>
                    <a:gd name="T42" fmla="*/ 0 w 917"/>
                    <a:gd name="T43" fmla="*/ 0 h 860"/>
                    <a:gd name="T44" fmla="*/ 0 w 917"/>
                    <a:gd name="T45" fmla="*/ 0 h 860"/>
                    <a:gd name="T46" fmla="*/ 0 w 917"/>
                    <a:gd name="T47" fmla="*/ 0 h 860"/>
                    <a:gd name="T48" fmla="*/ 0 w 917"/>
                    <a:gd name="T49" fmla="*/ 0 h 860"/>
                    <a:gd name="T50" fmla="*/ 0 w 917"/>
                    <a:gd name="T51" fmla="*/ 0 h 860"/>
                    <a:gd name="T52" fmla="*/ 0 w 917"/>
                    <a:gd name="T53" fmla="*/ 0 h 860"/>
                    <a:gd name="T54" fmla="*/ 0 w 917"/>
                    <a:gd name="T55" fmla="*/ 0 h 860"/>
                    <a:gd name="T56" fmla="*/ 0 w 917"/>
                    <a:gd name="T57" fmla="*/ 0 h 860"/>
                    <a:gd name="T58" fmla="*/ 0 w 917"/>
                    <a:gd name="T59" fmla="*/ 0 h 860"/>
                    <a:gd name="T60" fmla="*/ 0 w 917"/>
                    <a:gd name="T61" fmla="*/ 0 h 860"/>
                    <a:gd name="T62" fmla="*/ 0 w 917"/>
                    <a:gd name="T63" fmla="*/ 0 h 860"/>
                    <a:gd name="T64" fmla="*/ 0 w 917"/>
                    <a:gd name="T65" fmla="*/ 0 h 860"/>
                    <a:gd name="T66" fmla="*/ 0 w 917"/>
                    <a:gd name="T67" fmla="*/ 0 h 860"/>
                    <a:gd name="T68" fmla="*/ 0 w 917"/>
                    <a:gd name="T69" fmla="*/ 0 h 860"/>
                    <a:gd name="T70" fmla="*/ 0 w 917"/>
                    <a:gd name="T71" fmla="*/ 0 h 860"/>
                    <a:gd name="T72" fmla="*/ 0 w 917"/>
                    <a:gd name="T73" fmla="*/ 0 h 860"/>
                    <a:gd name="T74" fmla="*/ 0 w 917"/>
                    <a:gd name="T75" fmla="*/ 0 h 860"/>
                    <a:gd name="T76" fmla="*/ 0 w 917"/>
                    <a:gd name="T77" fmla="*/ 0 h 860"/>
                    <a:gd name="T78" fmla="*/ 0 w 917"/>
                    <a:gd name="T79" fmla="*/ 0 h 860"/>
                    <a:gd name="T80" fmla="*/ 0 w 917"/>
                    <a:gd name="T81" fmla="*/ 0 h 860"/>
                    <a:gd name="T82" fmla="*/ 0 w 917"/>
                    <a:gd name="T83" fmla="*/ 0 h 860"/>
                    <a:gd name="T84" fmla="*/ 0 w 917"/>
                    <a:gd name="T85" fmla="*/ 0 h 860"/>
                    <a:gd name="T86" fmla="*/ 0 w 917"/>
                    <a:gd name="T87" fmla="*/ 0 h 8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7"/>
                    <a:gd name="T133" fmla="*/ 0 h 860"/>
                    <a:gd name="T134" fmla="*/ 917 w 917"/>
                    <a:gd name="T135" fmla="*/ 860 h 8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7" h="860">
                      <a:moveTo>
                        <a:pt x="883" y="46"/>
                      </a:moveTo>
                      <a:lnTo>
                        <a:pt x="872" y="36"/>
                      </a:lnTo>
                      <a:lnTo>
                        <a:pt x="862" y="27"/>
                      </a:lnTo>
                      <a:lnTo>
                        <a:pt x="849" y="20"/>
                      </a:lnTo>
                      <a:lnTo>
                        <a:pt x="837" y="13"/>
                      </a:lnTo>
                      <a:lnTo>
                        <a:pt x="823" y="8"/>
                      </a:lnTo>
                      <a:lnTo>
                        <a:pt x="807" y="5"/>
                      </a:lnTo>
                      <a:lnTo>
                        <a:pt x="792" y="1"/>
                      </a:lnTo>
                      <a:lnTo>
                        <a:pt x="774" y="0"/>
                      </a:lnTo>
                      <a:lnTo>
                        <a:pt x="750" y="0"/>
                      </a:lnTo>
                      <a:lnTo>
                        <a:pt x="724" y="3"/>
                      </a:lnTo>
                      <a:lnTo>
                        <a:pt x="697" y="7"/>
                      </a:lnTo>
                      <a:lnTo>
                        <a:pt x="670" y="14"/>
                      </a:lnTo>
                      <a:lnTo>
                        <a:pt x="641" y="23"/>
                      </a:lnTo>
                      <a:lnTo>
                        <a:pt x="611" y="34"/>
                      </a:lnTo>
                      <a:lnTo>
                        <a:pt x="580" y="46"/>
                      </a:lnTo>
                      <a:lnTo>
                        <a:pt x="549" y="61"/>
                      </a:lnTo>
                      <a:lnTo>
                        <a:pt x="518" y="79"/>
                      </a:lnTo>
                      <a:lnTo>
                        <a:pt x="485" y="97"/>
                      </a:lnTo>
                      <a:lnTo>
                        <a:pt x="453" y="118"/>
                      </a:lnTo>
                      <a:lnTo>
                        <a:pt x="420" y="140"/>
                      </a:lnTo>
                      <a:lnTo>
                        <a:pt x="388" y="164"/>
                      </a:lnTo>
                      <a:lnTo>
                        <a:pt x="354" y="189"/>
                      </a:lnTo>
                      <a:lnTo>
                        <a:pt x="322" y="216"/>
                      </a:lnTo>
                      <a:lnTo>
                        <a:pt x="290" y="244"/>
                      </a:lnTo>
                      <a:lnTo>
                        <a:pt x="259" y="273"/>
                      </a:lnTo>
                      <a:lnTo>
                        <a:pt x="229" y="303"/>
                      </a:lnTo>
                      <a:lnTo>
                        <a:pt x="200" y="333"/>
                      </a:lnTo>
                      <a:lnTo>
                        <a:pt x="173" y="363"/>
                      </a:lnTo>
                      <a:lnTo>
                        <a:pt x="148" y="393"/>
                      </a:lnTo>
                      <a:lnTo>
                        <a:pt x="125" y="424"/>
                      </a:lnTo>
                      <a:lnTo>
                        <a:pt x="103" y="454"/>
                      </a:lnTo>
                      <a:lnTo>
                        <a:pt x="83" y="484"/>
                      </a:lnTo>
                      <a:lnTo>
                        <a:pt x="65" y="514"/>
                      </a:lnTo>
                      <a:lnTo>
                        <a:pt x="49" y="544"/>
                      </a:lnTo>
                      <a:lnTo>
                        <a:pt x="35" y="573"/>
                      </a:lnTo>
                      <a:lnTo>
                        <a:pt x="24" y="600"/>
                      </a:lnTo>
                      <a:lnTo>
                        <a:pt x="13" y="628"/>
                      </a:lnTo>
                      <a:lnTo>
                        <a:pt x="7" y="653"/>
                      </a:lnTo>
                      <a:lnTo>
                        <a:pt x="2" y="679"/>
                      </a:lnTo>
                      <a:lnTo>
                        <a:pt x="0" y="703"/>
                      </a:lnTo>
                      <a:lnTo>
                        <a:pt x="0" y="720"/>
                      </a:lnTo>
                      <a:lnTo>
                        <a:pt x="1" y="736"/>
                      </a:lnTo>
                      <a:lnTo>
                        <a:pt x="3" y="751"/>
                      </a:lnTo>
                      <a:lnTo>
                        <a:pt x="7" y="765"/>
                      </a:lnTo>
                      <a:lnTo>
                        <a:pt x="11" y="779"/>
                      </a:lnTo>
                      <a:lnTo>
                        <a:pt x="18" y="791"/>
                      </a:lnTo>
                      <a:lnTo>
                        <a:pt x="25" y="804"/>
                      </a:lnTo>
                      <a:lnTo>
                        <a:pt x="34" y="814"/>
                      </a:lnTo>
                      <a:lnTo>
                        <a:pt x="45" y="825"/>
                      </a:lnTo>
                      <a:lnTo>
                        <a:pt x="55" y="834"/>
                      </a:lnTo>
                      <a:lnTo>
                        <a:pt x="68" y="841"/>
                      </a:lnTo>
                      <a:lnTo>
                        <a:pt x="80" y="848"/>
                      </a:lnTo>
                      <a:lnTo>
                        <a:pt x="94" y="852"/>
                      </a:lnTo>
                      <a:lnTo>
                        <a:pt x="109" y="856"/>
                      </a:lnTo>
                      <a:lnTo>
                        <a:pt x="125" y="859"/>
                      </a:lnTo>
                      <a:lnTo>
                        <a:pt x="141" y="860"/>
                      </a:lnTo>
                      <a:lnTo>
                        <a:pt x="165" y="860"/>
                      </a:lnTo>
                      <a:lnTo>
                        <a:pt x="191" y="858"/>
                      </a:lnTo>
                      <a:lnTo>
                        <a:pt x="218" y="854"/>
                      </a:lnTo>
                      <a:lnTo>
                        <a:pt x="246" y="847"/>
                      </a:lnTo>
                      <a:lnTo>
                        <a:pt x="276" y="837"/>
                      </a:lnTo>
                      <a:lnTo>
                        <a:pt x="306" y="826"/>
                      </a:lnTo>
                      <a:lnTo>
                        <a:pt x="336" y="813"/>
                      </a:lnTo>
                      <a:lnTo>
                        <a:pt x="368" y="798"/>
                      </a:lnTo>
                      <a:lnTo>
                        <a:pt x="400" y="781"/>
                      </a:lnTo>
                      <a:lnTo>
                        <a:pt x="432" y="763"/>
                      </a:lnTo>
                      <a:lnTo>
                        <a:pt x="465" y="743"/>
                      </a:lnTo>
                      <a:lnTo>
                        <a:pt x="497" y="720"/>
                      </a:lnTo>
                      <a:lnTo>
                        <a:pt x="530" y="697"/>
                      </a:lnTo>
                      <a:lnTo>
                        <a:pt x="563" y="672"/>
                      </a:lnTo>
                      <a:lnTo>
                        <a:pt x="595" y="645"/>
                      </a:lnTo>
                      <a:lnTo>
                        <a:pt x="627" y="616"/>
                      </a:lnTo>
                      <a:lnTo>
                        <a:pt x="671" y="575"/>
                      </a:lnTo>
                      <a:lnTo>
                        <a:pt x="711" y="533"/>
                      </a:lnTo>
                      <a:lnTo>
                        <a:pt x="749" y="492"/>
                      </a:lnTo>
                      <a:lnTo>
                        <a:pt x="782" y="449"/>
                      </a:lnTo>
                      <a:lnTo>
                        <a:pt x="812" y="409"/>
                      </a:lnTo>
                      <a:lnTo>
                        <a:pt x="839" y="368"/>
                      </a:lnTo>
                      <a:lnTo>
                        <a:pt x="862" y="327"/>
                      </a:lnTo>
                      <a:lnTo>
                        <a:pt x="881" y="289"/>
                      </a:lnTo>
                      <a:lnTo>
                        <a:pt x="896" y="251"/>
                      </a:lnTo>
                      <a:lnTo>
                        <a:pt x="908" y="216"/>
                      </a:lnTo>
                      <a:lnTo>
                        <a:pt x="915" y="181"/>
                      </a:lnTo>
                      <a:lnTo>
                        <a:pt x="917" y="149"/>
                      </a:lnTo>
                      <a:lnTo>
                        <a:pt x="915" y="120"/>
                      </a:lnTo>
                      <a:lnTo>
                        <a:pt x="909" y="92"/>
                      </a:lnTo>
                      <a:lnTo>
                        <a:pt x="898" y="68"/>
                      </a:lnTo>
                      <a:lnTo>
                        <a:pt x="883"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4" name="Freeform 26"/>
                <p:cNvSpPr>
                  <a:spLocks noChangeAspect="1"/>
                </p:cNvSpPr>
                <p:nvPr/>
              </p:nvSpPr>
              <p:spPr bwMode="auto">
                <a:xfrm>
                  <a:off x="884" y="525"/>
                  <a:ext cx="251" cy="236"/>
                </a:xfrm>
                <a:custGeom>
                  <a:avLst/>
                  <a:gdLst>
                    <a:gd name="T0" fmla="*/ 0 w 872"/>
                    <a:gd name="T1" fmla="*/ 0 h 814"/>
                    <a:gd name="T2" fmla="*/ 0 w 872"/>
                    <a:gd name="T3" fmla="*/ 0 h 814"/>
                    <a:gd name="T4" fmla="*/ 0 w 872"/>
                    <a:gd name="T5" fmla="*/ 0 h 814"/>
                    <a:gd name="T6" fmla="*/ 0 w 872"/>
                    <a:gd name="T7" fmla="*/ 0 h 814"/>
                    <a:gd name="T8" fmla="*/ 0 w 872"/>
                    <a:gd name="T9" fmla="*/ 0 h 814"/>
                    <a:gd name="T10" fmla="*/ 0 w 872"/>
                    <a:gd name="T11" fmla="*/ 0 h 814"/>
                    <a:gd name="T12" fmla="*/ 0 w 872"/>
                    <a:gd name="T13" fmla="*/ 0 h 814"/>
                    <a:gd name="T14" fmla="*/ 0 w 872"/>
                    <a:gd name="T15" fmla="*/ 0 h 814"/>
                    <a:gd name="T16" fmla="*/ 0 w 872"/>
                    <a:gd name="T17" fmla="*/ 0 h 814"/>
                    <a:gd name="T18" fmla="*/ 0 w 872"/>
                    <a:gd name="T19" fmla="*/ 0 h 814"/>
                    <a:gd name="T20" fmla="*/ 0 w 872"/>
                    <a:gd name="T21" fmla="*/ 0 h 814"/>
                    <a:gd name="T22" fmla="*/ 0 w 872"/>
                    <a:gd name="T23" fmla="*/ 0 h 814"/>
                    <a:gd name="T24" fmla="*/ 0 w 872"/>
                    <a:gd name="T25" fmla="*/ 0 h 814"/>
                    <a:gd name="T26" fmla="*/ 0 w 872"/>
                    <a:gd name="T27" fmla="*/ 0 h 814"/>
                    <a:gd name="T28" fmla="*/ 0 w 872"/>
                    <a:gd name="T29" fmla="*/ 0 h 814"/>
                    <a:gd name="T30" fmla="*/ 0 w 872"/>
                    <a:gd name="T31" fmla="*/ 0 h 814"/>
                    <a:gd name="T32" fmla="*/ 0 w 872"/>
                    <a:gd name="T33" fmla="*/ 0 h 814"/>
                    <a:gd name="T34" fmla="*/ 0 w 872"/>
                    <a:gd name="T35" fmla="*/ 0 h 814"/>
                    <a:gd name="T36" fmla="*/ 0 w 872"/>
                    <a:gd name="T37" fmla="*/ 0 h 814"/>
                    <a:gd name="T38" fmla="*/ 0 w 872"/>
                    <a:gd name="T39" fmla="*/ 0 h 814"/>
                    <a:gd name="T40" fmla="*/ 0 w 872"/>
                    <a:gd name="T41" fmla="*/ 0 h 814"/>
                    <a:gd name="T42" fmla="*/ 0 w 872"/>
                    <a:gd name="T43" fmla="*/ 0 h 814"/>
                    <a:gd name="T44" fmla="*/ 0 w 872"/>
                    <a:gd name="T45" fmla="*/ 0 h 814"/>
                    <a:gd name="T46" fmla="*/ 0 w 872"/>
                    <a:gd name="T47" fmla="*/ 0 h 814"/>
                    <a:gd name="T48" fmla="*/ 0 w 872"/>
                    <a:gd name="T49" fmla="*/ 0 h 814"/>
                    <a:gd name="T50" fmla="*/ 0 w 872"/>
                    <a:gd name="T51" fmla="*/ 0 h 814"/>
                    <a:gd name="T52" fmla="*/ 0 w 872"/>
                    <a:gd name="T53" fmla="*/ 0 h 814"/>
                    <a:gd name="T54" fmla="*/ 0 w 872"/>
                    <a:gd name="T55" fmla="*/ 0 h 814"/>
                    <a:gd name="T56" fmla="*/ 0 w 872"/>
                    <a:gd name="T57" fmla="*/ 0 h 814"/>
                    <a:gd name="T58" fmla="*/ 0 w 872"/>
                    <a:gd name="T59" fmla="*/ 0 h 814"/>
                    <a:gd name="T60" fmla="*/ 0 w 872"/>
                    <a:gd name="T61" fmla="*/ 0 h 814"/>
                    <a:gd name="T62" fmla="*/ 0 w 872"/>
                    <a:gd name="T63" fmla="*/ 0 h 814"/>
                    <a:gd name="T64" fmla="*/ 0 w 872"/>
                    <a:gd name="T65" fmla="*/ 0 h 814"/>
                    <a:gd name="T66" fmla="*/ 0 w 872"/>
                    <a:gd name="T67" fmla="*/ 0 h 814"/>
                    <a:gd name="T68" fmla="*/ 0 w 872"/>
                    <a:gd name="T69" fmla="*/ 0 h 814"/>
                    <a:gd name="T70" fmla="*/ 0 w 872"/>
                    <a:gd name="T71" fmla="*/ 0 h 814"/>
                    <a:gd name="T72" fmla="*/ 0 w 872"/>
                    <a:gd name="T73" fmla="*/ 0 h 814"/>
                    <a:gd name="T74" fmla="*/ 0 w 872"/>
                    <a:gd name="T75" fmla="*/ 0 h 8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2"/>
                    <a:gd name="T115" fmla="*/ 0 h 814"/>
                    <a:gd name="T116" fmla="*/ 872 w 872"/>
                    <a:gd name="T117" fmla="*/ 814 h 8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2" h="814">
                      <a:moveTo>
                        <a:pt x="843" y="38"/>
                      </a:moveTo>
                      <a:lnTo>
                        <a:pt x="825" y="22"/>
                      </a:lnTo>
                      <a:lnTo>
                        <a:pt x="804" y="11"/>
                      </a:lnTo>
                      <a:lnTo>
                        <a:pt x="779" y="4"/>
                      </a:lnTo>
                      <a:lnTo>
                        <a:pt x="751" y="0"/>
                      </a:lnTo>
                      <a:lnTo>
                        <a:pt x="721" y="0"/>
                      </a:lnTo>
                      <a:lnTo>
                        <a:pt x="688" y="5"/>
                      </a:lnTo>
                      <a:lnTo>
                        <a:pt x="653" y="13"/>
                      </a:lnTo>
                      <a:lnTo>
                        <a:pt x="617" y="25"/>
                      </a:lnTo>
                      <a:lnTo>
                        <a:pt x="577" y="40"/>
                      </a:lnTo>
                      <a:lnTo>
                        <a:pt x="537" y="58"/>
                      </a:lnTo>
                      <a:lnTo>
                        <a:pt x="497" y="80"/>
                      </a:lnTo>
                      <a:lnTo>
                        <a:pt x="454" y="105"/>
                      </a:lnTo>
                      <a:lnTo>
                        <a:pt x="412" y="134"/>
                      </a:lnTo>
                      <a:lnTo>
                        <a:pt x="369" y="165"/>
                      </a:lnTo>
                      <a:lnTo>
                        <a:pt x="325" y="200"/>
                      </a:lnTo>
                      <a:lnTo>
                        <a:pt x="283" y="238"/>
                      </a:lnTo>
                      <a:lnTo>
                        <a:pt x="253" y="266"/>
                      </a:lnTo>
                      <a:lnTo>
                        <a:pt x="223" y="295"/>
                      </a:lnTo>
                      <a:lnTo>
                        <a:pt x="195" y="324"/>
                      </a:lnTo>
                      <a:lnTo>
                        <a:pt x="170" y="354"/>
                      </a:lnTo>
                      <a:lnTo>
                        <a:pt x="145" y="383"/>
                      </a:lnTo>
                      <a:lnTo>
                        <a:pt x="122" y="413"/>
                      </a:lnTo>
                      <a:lnTo>
                        <a:pt x="101" y="441"/>
                      </a:lnTo>
                      <a:lnTo>
                        <a:pt x="81" y="471"/>
                      </a:lnTo>
                      <a:lnTo>
                        <a:pt x="64" y="500"/>
                      </a:lnTo>
                      <a:lnTo>
                        <a:pt x="49" y="528"/>
                      </a:lnTo>
                      <a:lnTo>
                        <a:pt x="35" y="555"/>
                      </a:lnTo>
                      <a:lnTo>
                        <a:pt x="24" y="583"/>
                      </a:lnTo>
                      <a:lnTo>
                        <a:pt x="14" y="608"/>
                      </a:lnTo>
                      <a:lnTo>
                        <a:pt x="6" y="634"/>
                      </a:lnTo>
                      <a:lnTo>
                        <a:pt x="2" y="658"/>
                      </a:lnTo>
                      <a:lnTo>
                        <a:pt x="0" y="681"/>
                      </a:lnTo>
                      <a:lnTo>
                        <a:pt x="1" y="710"/>
                      </a:lnTo>
                      <a:lnTo>
                        <a:pt x="6" y="735"/>
                      </a:lnTo>
                      <a:lnTo>
                        <a:pt x="16" y="758"/>
                      </a:lnTo>
                      <a:lnTo>
                        <a:pt x="29" y="776"/>
                      </a:lnTo>
                      <a:lnTo>
                        <a:pt x="38" y="784"/>
                      </a:lnTo>
                      <a:lnTo>
                        <a:pt x="47" y="791"/>
                      </a:lnTo>
                      <a:lnTo>
                        <a:pt x="57" y="798"/>
                      </a:lnTo>
                      <a:lnTo>
                        <a:pt x="69" y="804"/>
                      </a:lnTo>
                      <a:lnTo>
                        <a:pt x="80" y="807"/>
                      </a:lnTo>
                      <a:lnTo>
                        <a:pt x="93" y="811"/>
                      </a:lnTo>
                      <a:lnTo>
                        <a:pt x="107" y="813"/>
                      </a:lnTo>
                      <a:lnTo>
                        <a:pt x="120" y="814"/>
                      </a:lnTo>
                      <a:lnTo>
                        <a:pt x="143" y="814"/>
                      </a:lnTo>
                      <a:lnTo>
                        <a:pt x="168" y="812"/>
                      </a:lnTo>
                      <a:lnTo>
                        <a:pt x="194" y="807"/>
                      </a:lnTo>
                      <a:lnTo>
                        <a:pt x="221" y="801"/>
                      </a:lnTo>
                      <a:lnTo>
                        <a:pt x="249" y="793"/>
                      </a:lnTo>
                      <a:lnTo>
                        <a:pt x="278" y="781"/>
                      </a:lnTo>
                      <a:lnTo>
                        <a:pt x="308" y="768"/>
                      </a:lnTo>
                      <a:lnTo>
                        <a:pt x="338" y="755"/>
                      </a:lnTo>
                      <a:lnTo>
                        <a:pt x="369" y="737"/>
                      </a:lnTo>
                      <a:lnTo>
                        <a:pt x="400" y="720"/>
                      </a:lnTo>
                      <a:lnTo>
                        <a:pt x="432" y="699"/>
                      </a:lnTo>
                      <a:lnTo>
                        <a:pt x="463" y="679"/>
                      </a:lnTo>
                      <a:lnTo>
                        <a:pt x="496" y="656"/>
                      </a:lnTo>
                      <a:lnTo>
                        <a:pt x="527" y="630"/>
                      </a:lnTo>
                      <a:lnTo>
                        <a:pt x="559" y="605"/>
                      </a:lnTo>
                      <a:lnTo>
                        <a:pt x="590" y="577"/>
                      </a:lnTo>
                      <a:lnTo>
                        <a:pt x="632" y="538"/>
                      </a:lnTo>
                      <a:lnTo>
                        <a:pt x="670" y="499"/>
                      </a:lnTo>
                      <a:lnTo>
                        <a:pt x="705" y="459"/>
                      </a:lnTo>
                      <a:lnTo>
                        <a:pt x="737" y="419"/>
                      </a:lnTo>
                      <a:lnTo>
                        <a:pt x="767" y="379"/>
                      </a:lnTo>
                      <a:lnTo>
                        <a:pt x="793" y="341"/>
                      </a:lnTo>
                      <a:lnTo>
                        <a:pt x="816" y="303"/>
                      </a:lnTo>
                      <a:lnTo>
                        <a:pt x="834" y="266"/>
                      </a:lnTo>
                      <a:lnTo>
                        <a:pt x="850" y="231"/>
                      </a:lnTo>
                      <a:lnTo>
                        <a:pt x="862" y="196"/>
                      </a:lnTo>
                      <a:lnTo>
                        <a:pt x="869" y="164"/>
                      </a:lnTo>
                      <a:lnTo>
                        <a:pt x="872" y="134"/>
                      </a:lnTo>
                      <a:lnTo>
                        <a:pt x="872" y="106"/>
                      </a:lnTo>
                      <a:lnTo>
                        <a:pt x="866" y="81"/>
                      </a:lnTo>
                      <a:lnTo>
                        <a:pt x="857" y="58"/>
                      </a:lnTo>
                      <a:lnTo>
                        <a:pt x="84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5" name="Freeform 27"/>
                <p:cNvSpPr>
                  <a:spLocks noChangeAspect="1"/>
                </p:cNvSpPr>
                <p:nvPr/>
              </p:nvSpPr>
              <p:spPr bwMode="auto">
                <a:xfrm>
                  <a:off x="892" y="533"/>
                  <a:ext cx="235" cy="220"/>
                </a:xfrm>
                <a:custGeom>
                  <a:avLst/>
                  <a:gdLst>
                    <a:gd name="T0" fmla="*/ 0 w 819"/>
                    <a:gd name="T1" fmla="*/ 0 h 761"/>
                    <a:gd name="T2" fmla="*/ 0 w 819"/>
                    <a:gd name="T3" fmla="*/ 0 h 761"/>
                    <a:gd name="T4" fmla="*/ 0 w 819"/>
                    <a:gd name="T5" fmla="*/ 0 h 761"/>
                    <a:gd name="T6" fmla="*/ 0 w 819"/>
                    <a:gd name="T7" fmla="*/ 0 h 761"/>
                    <a:gd name="T8" fmla="*/ 0 w 819"/>
                    <a:gd name="T9" fmla="*/ 0 h 761"/>
                    <a:gd name="T10" fmla="*/ 0 w 819"/>
                    <a:gd name="T11" fmla="*/ 0 h 761"/>
                    <a:gd name="T12" fmla="*/ 0 w 819"/>
                    <a:gd name="T13" fmla="*/ 0 h 761"/>
                    <a:gd name="T14" fmla="*/ 0 w 819"/>
                    <a:gd name="T15" fmla="*/ 0 h 761"/>
                    <a:gd name="T16" fmla="*/ 0 w 819"/>
                    <a:gd name="T17" fmla="*/ 0 h 761"/>
                    <a:gd name="T18" fmla="*/ 0 w 819"/>
                    <a:gd name="T19" fmla="*/ 0 h 761"/>
                    <a:gd name="T20" fmla="*/ 0 w 819"/>
                    <a:gd name="T21" fmla="*/ 0 h 761"/>
                    <a:gd name="T22" fmla="*/ 0 w 819"/>
                    <a:gd name="T23" fmla="*/ 0 h 761"/>
                    <a:gd name="T24" fmla="*/ 0 w 819"/>
                    <a:gd name="T25" fmla="*/ 0 h 761"/>
                    <a:gd name="T26" fmla="*/ 0 w 819"/>
                    <a:gd name="T27" fmla="*/ 0 h 761"/>
                    <a:gd name="T28" fmla="*/ 0 w 819"/>
                    <a:gd name="T29" fmla="*/ 0 h 761"/>
                    <a:gd name="T30" fmla="*/ 0 w 819"/>
                    <a:gd name="T31" fmla="*/ 0 h 761"/>
                    <a:gd name="T32" fmla="*/ 0 w 819"/>
                    <a:gd name="T33" fmla="*/ 0 h 761"/>
                    <a:gd name="T34" fmla="*/ 0 w 819"/>
                    <a:gd name="T35" fmla="*/ 0 h 761"/>
                    <a:gd name="T36" fmla="*/ 0 w 819"/>
                    <a:gd name="T37" fmla="*/ 0 h 761"/>
                    <a:gd name="T38" fmla="*/ 0 w 819"/>
                    <a:gd name="T39" fmla="*/ 0 h 761"/>
                    <a:gd name="T40" fmla="*/ 0 w 819"/>
                    <a:gd name="T41" fmla="*/ 0 h 761"/>
                    <a:gd name="T42" fmla="*/ 0 w 819"/>
                    <a:gd name="T43" fmla="*/ 0 h 761"/>
                    <a:gd name="T44" fmla="*/ 0 w 819"/>
                    <a:gd name="T45" fmla="*/ 0 h 761"/>
                    <a:gd name="T46" fmla="*/ 0 w 819"/>
                    <a:gd name="T47" fmla="*/ 0 h 761"/>
                    <a:gd name="T48" fmla="*/ 0 w 819"/>
                    <a:gd name="T49" fmla="*/ 0 h 761"/>
                    <a:gd name="T50" fmla="*/ 0 w 819"/>
                    <a:gd name="T51" fmla="*/ 0 h 761"/>
                    <a:gd name="T52" fmla="*/ 0 w 819"/>
                    <a:gd name="T53" fmla="*/ 0 h 761"/>
                    <a:gd name="T54" fmla="*/ 0 w 819"/>
                    <a:gd name="T55" fmla="*/ 0 h 761"/>
                    <a:gd name="T56" fmla="*/ 0 w 819"/>
                    <a:gd name="T57" fmla="*/ 0 h 761"/>
                    <a:gd name="T58" fmla="*/ 0 w 819"/>
                    <a:gd name="T59" fmla="*/ 0 h 761"/>
                    <a:gd name="T60" fmla="*/ 0 w 819"/>
                    <a:gd name="T61" fmla="*/ 0 h 761"/>
                    <a:gd name="T62" fmla="*/ 0 w 819"/>
                    <a:gd name="T63" fmla="*/ 0 h 761"/>
                    <a:gd name="T64" fmla="*/ 0 w 819"/>
                    <a:gd name="T65" fmla="*/ 0 h 761"/>
                    <a:gd name="T66" fmla="*/ 0 w 819"/>
                    <a:gd name="T67" fmla="*/ 0 h 761"/>
                    <a:gd name="T68" fmla="*/ 0 w 819"/>
                    <a:gd name="T69" fmla="*/ 0 h 761"/>
                    <a:gd name="T70" fmla="*/ 0 w 819"/>
                    <a:gd name="T71" fmla="*/ 0 h 761"/>
                    <a:gd name="T72" fmla="*/ 0 w 819"/>
                    <a:gd name="T73" fmla="*/ 0 h 761"/>
                    <a:gd name="T74" fmla="*/ 0 w 819"/>
                    <a:gd name="T75" fmla="*/ 0 h 7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9"/>
                    <a:gd name="T115" fmla="*/ 0 h 761"/>
                    <a:gd name="T116" fmla="*/ 819 w 819"/>
                    <a:gd name="T117" fmla="*/ 761 h 7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9" h="761">
                      <a:moveTo>
                        <a:pt x="545" y="531"/>
                      </a:moveTo>
                      <a:lnTo>
                        <a:pt x="515" y="557"/>
                      </a:lnTo>
                      <a:lnTo>
                        <a:pt x="485" y="581"/>
                      </a:lnTo>
                      <a:lnTo>
                        <a:pt x="454" y="605"/>
                      </a:lnTo>
                      <a:lnTo>
                        <a:pt x="424" y="627"/>
                      </a:lnTo>
                      <a:lnTo>
                        <a:pt x="393" y="648"/>
                      </a:lnTo>
                      <a:lnTo>
                        <a:pt x="363" y="668"/>
                      </a:lnTo>
                      <a:lnTo>
                        <a:pt x="332" y="685"/>
                      </a:lnTo>
                      <a:lnTo>
                        <a:pt x="303" y="701"/>
                      </a:lnTo>
                      <a:lnTo>
                        <a:pt x="273" y="716"/>
                      </a:lnTo>
                      <a:lnTo>
                        <a:pt x="244" y="729"/>
                      </a:lnTo>
                      <a:lnTo>
                        <a:pt x="217" y="739"/>
                      </a:lnTo>
                      <a:lnTo>
                        <a:pt x="190" y="747"/>
                      </a:lnTo>
                      <a:lnTo>
                        <a:pt x="165" y="754"/>
                      </a:lnTo>
                      <a:lnTo>
                        <a:pt x="141" y="759"/>
                      </a:lnTo>
                      <a:lnTo>
                        <a:pt x="118" y="761"/>
                      </a:lnTo>
                      <a:lnTo>
                        <a:pt x="96" y="761"/>
                      </a:lnTo>
                      <a:lnTo>
                        <a:pt x="83" y="760"/>
                      </a:lnTo>
                      <a:lnTo>
                        <a:pt x="73" y="759"/>
                      </a:lnTo>
                      <a:lnTo>
                        <a:pt x="62" y="756"/>
                      </a:lnTo>
                      <a:lnTo>
                        <a:pt x="52" y="753"/>
                      </a:lnTo>
                      <a:lnTo>
                        <a:pt x="44" y="748"/>
                      </a:lnTo>
                      <a:lnTo>
                        <a:pt x="36" y="744"/>
                      </a:lnTo>
                      <a:lnTo>
                        <a:pt x="29" y="738"/>
                      </a:lnTo>
                      <a:lnTo>
                        <a:pt x="22" y="731"/>
                      </a:lnTo>
                      <a:lnTo>
                        <a:pt x="12" y="716"/>
                      </a:lnTo>
                      <a:lnTo>
                        <a:pt x="5" y="699"/>
                      </a:lnTo>
                      <a:lnTo>
                        <a:pt x="0" y="679"/>
                      </a:lnTo>
                      <a:lnTo>
                        <a:pt x="0" y="656"/>
                      </a:lnTo>
                      <a:lnTo>
                        <a:pt x="2" y="634"/>
                      </a:lnTo>
                      <a:lnTo>
                        <a:pt x="7" y="611"/>
                      </a:lnTo>
                      <a:lnTo>
                        <a:pt x="14" y="588"/>
                      </a:lnTo>
                      <a:lnTo>
                        <a:pt x="23" y="563"/>
                      </a:lnTo>
                      <a:lnTo>
                        <a:pt x="35" y="536"/>
                      </a:lnTo>
                      <a:lnTo>
                        <a:pt x="47" y="510"/>
                      </a:lnTo>
                      <a:lnTo>
                        <a:pt x="62" y="483"/>
                      </a:lnTo>
                      <a:lnTo>
                        <a:pt x="80" y="455"/>
                      </a:lnTo>
                      <a:lnTo>
                        <a:pt x="98" y="427"/>
                      </a:lnTo>
                      <a:lnTo>
                        <a:pt x="119" y="398"/>
                      </a:lnTo>
                      <a:lnTo>
                        <a:pt x="141" y="371"/>
                      </a:lnTo>
                      <a:lnTo>
                        <a:pt x="165" y="342"/>
                      </a:lnTo>
                      <a:lnTo>
                        <a:pt x="190" y="313"/>
                      </a:lnTo>
                      <a:lnTo>
                        <a:pt x="217" y="285"/>
                      </a:lnTo>
                      <a:lnTo>
                        <a:pt x="244" y="258"/>
                      </a:lnTo>
                      <a:lnTo>
                        <a:pt x="273" y="230"/>
                      </a:lnTo>
                      <a:lnTo>
                        <a:pt x="313" y="196"/>
                      </a:lnTo>
                      <a:lnTo>
                        <a:pt x="352" y="163"/>
                      </a:lnTo>
                      <a:lnTo>
                        <a:pt x="393" y="135"/>
                      </a:lnTo>
                      <a:lnTo>
                        <a:pt x="433" y="107"/>
                      </a:lnTo>
                      <a:lnTo>
                        <a:pt x="473" y="83"/>
                      </a:lnTo>
                      <a:lnTo>
                        <a:pt x="512" y="62"/>
                      </a:lnTo>
                      <a:lnTo>
                        <a:pt x="549" y="44"/>
                      </a:lnTo>
                      <a:lnTo>
                        <a:pt x="586" y="27"/>
                      </a:lnTo>
                      <a:lnTo>
                        <a:pt x="621" y="16"/>
                      </a:lnTo>
                      <a:lnTo>
                        <a:pt x="654" y="7"/>
                      </a:lnTo>
                      <a:lnTo>
                        <a:pt x="685" y="2"/>
                      </a:lnTo>
                      <a:lnTo>
                        <a:pt x="714" y="0"/>
                      </a:lnTo>
                      <a:lnTo>
                        <a:pt x="739" y="2"/>
                      </a:lnTo>
                      <a:lnTo>
                        <a:pt x="762" y="7"/>
                      </a:lnTo>
                      <a:lnTo>
                        <a:pt x="781" y="16"/>
                      </a:lnTo>
                      <a:lnTo>
                        <a:pt x="797" y="30"/>
                      </a:lnTo>
                      <a:lnTo>
                        <a:pt x="808" y="47"/>
                      </a:lnTo>
                      <a:lnTo>
                        <a:pt x="815" y="67"/>
                      </a:lnTo>
                      <a:lnTo>
                        <a:pt x="819" y="90"/>
                      </a:lnTo>
                      <a:lnTo>
                        <a:pt x="819" y="115"/>
                      </a:lnTo>
                      <a:lnTo>
                        <a:pt x="813" y="143"/>
                      </a:lnTo>
                      <a:lnTo>
                        <a:pt x="805" y="174"/>
                      </a:lnTo>
                      <a:lnTo>
                        <a:pt x="793" y="205"/>
                      </a:lnTo>
                      <a:lnTo>
                        <a:pt x="777" y="238"/>
                      </a:lnTo>
                      <a:lnTo>
                        <a:pt x="759" y="274"/>
                      </a:lnTo>
                      <a:lnTo>
                        <a:pt x="737" y="310"/>
                      </a:lnTo>
                      <a:lnTo>
                        <a:pt x="712" y="346"/>
                      </a:lnTo>
                      <a:lnTo>
                        <a:pt x="683" y="383"/>
                      </a:lnTo>
                      <a:lnTo>
                        <a:pt x="653" y="420"/>
                      </a:lnTo>
                      <a:lnTo>
                        <a:pt x="619" y="458"/>
                      </a:lnTo>
                      <a:lnTo>
                        <a:pt x="583" y="495"/>
                      </a:lnTo>
                      <a:lnTo>
                        <a:pt x="545"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6" name="Freeform 28"/>
                <p:cNvSpPr>
                  <a:spLocks noChangeAspect="1"/>
                </p:cNvSpPr>
                <p:nvPr/>
              </p:nvSpPr>
              <p:spPr bwMode="auto">
                <a:xfrm>
                  <a:off x="905" y="583"/>
                  <a:ext cx="127" cy="160"/>
                </a:xfrm>
                <a:custGeom>
                  <a:avLst/>
                  <a:gdLst>
                    <a:gd name="T0" fmla="*/ 0 w 441"/>
                    <a:gd name="T1" fmla="*/ 0 h 553"/>
                    <a:gd name="T2" fmla="*/ 0 w 441"/>
                    <a:gd name="T3" fmla="*/ 0 h 553"/>
                    <a:gd name="T4" fmla="*/ 0 w 441"/>
                    <a:gd name="T5" fmla="*/ 0 h 553"/>
                    <a:gd name="T6" fmla="*/ 0 w 441"/>
                    <a:gd name="T7" fmla="*/ 0 h 553"/>
                    <a:gd name="T8" fmla="*/ 0 w 441"/>
                    <a:gd name="T9" fmla="*/ 0 h 553"/>
                    <a:gd name="T10" fmla="*/ 0 w 441"/>
                    <a:gd name="T11" fmla="*/ 0 h 553"/>
                    <a:gd name="T12" fmla="*/ 0 w 441"/>
                    <a:gd name="T13" fmla="*/ 0 h 553"/>
                    <a:gd name="T14" fmla="*/ 0 w 441"/>
                    <a:gd name="T15" fmla="*/ 0 h 553"/>
                    <a:gd name="T16" fmla="*/ 0 w 441"/>
                    <a:gd name="T17" fmla="*/ 0 h 553"/>
                    <a:gd name="T18" fmla="*/ 0 w 441"/>
                    <a:gd name="T19" fmla="*/ 0 h 553"/>
                    <a:gd name="T20" fmla="*/ 0 w 441"/>
                    <a:gd name="T21" fmla="*/ 0 h 553"/>
                    <a:gd name="T22" fmla="*/ 0 w 441"/>
                    <a:gd name="T23" fmla="*/ 0 h 553"/>
                    <a:gd name="T24" fmla="*/ 0 w 441"/>
                    <a:gd name="T25" fmla="*/ 0 h 553"/>
                    <a:gd name="T26" fmla="*/ 0 w 441"/>
                    <a:gd name="T27" fmla="*/ 0 h 553"/>
                    <a:gd name="T28" fmla="*/ 0 w 441"/>
                    <a:gd name="T29" fmla="*/ 0 h 553"/>
                    <a:gd name="T30" fmla="*/ 0 w 441"/>
                    <a:gd name="T31" fmla="*/ 0 h 553"/>
                    <a:gd name="T32" fmla="*/ 0 w 441"/>
                    <a:gd name="T33" fmla="*/ 0 h 553"/>
                    <a:gd name="T34" fmla="*/ 0 w 441"/>
                    <a:gd name="T35" fmla="*/ 0 h 553"/>
                    <a:gd name="T36" fmla="*/ 0 w 441"/>
                    <a:gd name="T37" fmla="*/ 0 h 553"/>
                    <a:gd name="T38" fmla="*/ 0 w 441"/>
                    <a:gd name="T39" fmla="*/ 0 h 553"/>
                    <a:gd name="T40" fmla="*/ 0 w 441"/>
                    <a:gd name="T41" fmla="*/ 0 h 553"/>
                    <a:gd name="T42" fmla="*/ 0 w 441"/>
                    <a:gd name="T43" fmla="*/ 0 h 553"/>
                    <a:gd name="T44" fmla="*/ 0 w 441"/>
                    <a:gd name="T45" fmla="*/ 0 h 553"/>
                    <a:gd name="T46" fmla="*/ 0 w 441"/>
                    <a:gd name="T47" fmla="*/ 0 h 553"/>
                    <a:gd name="T48" fmla="*/ 0 w 441"/>
                    <a:gd name="T49" fmla="*/ 0 h 553"/>
                    <a:gd name="T50" fmla="*/ 0 w 441"/>
                    <a:gd name="T51" fmla="*/ 0 h 553"/>
                    <a:gd name="T52" fmla="*/ 0 w 441"/>
                    <a:gd name="T53" fmla="*/ 0 h 553"/>
                    <a:gd name="T54" fmla="*/ 0 w 441"/>
                    <a:gd name="T55" fmla="*/ 0 h 553"/>
                    <a:gd name="T56" fmla="*/ 0 w 441"/>
                    <a:gd name="T57" fmla="*/ 0 h 553"/>
                    <a:gd name="T58" fmla="*/ 0 w 441"/>
                    <a:gd name="T59" fmla="*/ 0 h 553"/>
                    <a:gd name="T60" fmla="*/ 0 w 441"/>
                    <a:gd name="T61" fmla="*/ 0 h 553"/>
                    <a:gd name="T62" fmla="*/ 0 w 441"/>
                    <a:gd name="T63" fmla="*/ 0 h 553"/>
                    <a:gd name="T64" fmla="*/ 0 w 441"/>
                    <a:gd name="T65" fmla="*/ 0 h 553"/>
                    <a:gd name="T66" fmla="*/ 0 w 441"/>
                    <a:gd name="T67" fmla="*/ 0 h 553"/>
                    <a:gd name="T68" fmla="*/ 0 w 441"/>
                    <a:gd name="T69" fmla="*/ 0 h 553"/>
                    <a:gd name="T70" fmla="*/ 0 w 441"/>
                    <a:gd name="T71" fmla="*/ 0 h 553"/>
                    <a:gd name="T72" fmla="*/ 0 w 441"/>
                    <a:gd name="T73" fmla="*/ 0 h 553"/>
                    <a:gd name="T74" fmla="*/ 0 w 441"/>
                    <a:gd name="T75" fmla="*/ 0 h 553"/>
                    <a:gd name="T76" fmla="*/ 0 w 441"/>
                    <a:gd name="T77" fmla="*/ 0 h 553"/>
                    <a:gd name="T78" fmla="*/ 0 w 441"/>
                    <a:gd name="T79" fmla="*/ 0 h 553"/>
                    <a:gd name="T80" fmla="*/ 0 w 441"/>
                    <a:gd name="T81" fmla="*/ 0 h 553"/>
                    <a:gd name="T82" fmla="*/ 0 w 441"/>
                    <a:gd name="T83" fmla="*/ 0 h 553"/>
                    <a:gd name="T84" fmla="*/ 0 w 441"/>
                    <a:gd name="T85" fmla="*/ 0 h 553"/>
                    <a:gd name="T86" fmla="*/ 0 w 441"/>
                    <a:gd name="T87" fmla="*/ 0 h 553"/>
                    <a:gd name="T88" fmla="*/ 0 w 441"/>
                    <a:gd name="T89" fmla="*/ 0 h 553"/>
                    <a:gd name="T90" fmla="*/ 0 w 441"/>
                    <a:gd name="T91" fmla="*/ 0 h 553"/>
                    <a:gd name="T92" fmla="*/ 0 w 441"/>
                    <a:gd name="T93" fmla="*/ 0 h 553"/>
                    <a:gd name="T94" fmla="*/ 0 w 441"/>
                    <a:gd name="T95" fmla="*/ 0 h 553"/>
                    <a:gd name="T96" fmla="*/ 0 w 441"/>
                    <a:gd name="T97" fmla="*/ 0 h 553"/>
                    <a:gd name="T98" fmla="*/ 0 w 441"/>
                    <a:gd name="T99" fmla="*/ 0 h 553"/>
                    <a:gd name="T100" fmla="*/ 0 w 441"/>
                    <a:gd name="T101" fmla="*/ 0 h 553"/>
                    <a:gd name="T102" fmla="*/ 0 w 441"/>
                    <a:gd name="T103" fmla="*/ 0 h 5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1"/>
                    <a:gd name="T157" fmla="*/ 0 h 553"/>
                    <a:gd name="T158" fmla="*/ 441 w 441"/>
                    <a:gd name="T159" fmla="*/ 553 h 5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1" h="553">
                      <a:moveTo>
                        <a:pt x="130" y="520"/>
                      </a:moveTo>
                      <a:lnTo>
                        <a:pt x="120" y="519"/>
                      </a:lnTo>
                      <a:lnTo>
                        <a:pt x="110" y="518"/>
                      </a:lnTo>
                      <a:lnTo>
                        <a:pt x="101" y="515"/>
                      </a:lnTo>
                      <a:lnTo>
                        <a:pt x="91" y="512"/>
                      </a:lnTo>
                      <a:lnTo>
                        <a:pt x="83" y="508"/>
                      </a:lnTo>
                      <a:lnTo>
                        <a:pt x="76" y="504"/>
                      </a:lnTo>
                      <a:lnTo>
                        <a:pt x="69" y="499"/>
                      </a:lnTo>
                      <a:lnTo>
                        <a:pt x="64" y="494"/>
                      </a:lnTo>
                      <a:lnTo>
                        <a:pt x="54" y="480"/>
                      </a:lnTo>
                      <a:lnTo>
                        <a:pt x="49" y="464"/>
                      </a:lnTo>
                      <a:lnTo>
                        <a:pt x="45" y="445"/>
                      </a:lnTo>
                      <a:lnTo>
                        <a:pt x="44" y="424"/>
                      </a:lnTo>
                      <a:lnTo>
                        <a:pt x="46" y="405"/>
                      </a:lnTo>
                      <a:lnTo>
                        <a:pt x="50" y="385"/>
                      </a:lnTo>
                      <a:lnTo>
                        <a:pt x="57" y="363"/>
                      </a:lnTo>
                      <a:lnTo>
                        <a:pt x="65" y="342"/>
                      </a:lnTo>
                      <a:lnTo>
                        <a:pt x="74" y="317"/>
                      </a:lnTo>
                      <a:lnTo>
                        <a:pt x="87" y="294"/>
                      </a:lnTo>
                      <a:lnTo>
                        <a:pt x="101" y="269"/>
                      </a:lnTo>
                      <a:lnTo>
                        <a:pt x="115" y="245"/>
                      </a:lnTo>
                      <a:lnTo>
                        <a:pt x="133" y="219"/>
                      </a:lnTo>
                      <a:lnTo>
                        <a:pt x="151" y="194"/>
                      </a:lnTo>
                      <a:lnTo>
                        <a:pt x="171" y="168"/>
                      </a:lnTo>
                      <a:lnTo>
                        <a:pt x="193" y="142"/>
                      </a:lnTo>
                      <a:lnTo>
                        <a:pt x="216" y="117"/>
                      </a:lnTo>
                      <a:lnTo>
                        <a:pt x="239" y="92"/>
                      </a:lnTo>
                      <a:lnTo>
                        <a:pt x="264" y="66"/>
                      </a:lnTo>
                      <a:lnTo>
                        <a:pt x="290" y="42"/>
                      </a:lnTo>
                      <a:lnTo>
                        <a:pt x="296" y="36"/>
                      </a:lnTo>
                      <a:lnTo>
                        <a:pt x="303" y="31"/>
                      </a:lnTo>
                      <a:lnTo>
                        <a:pt x="309" y="26"/>
                      </a:lnTo>
                      <a:lnTo>
                        <a:pt x="316" y="20"/>
                      </a:lnTo>
                      <a:lnTo>
                        <a:pt x="322" y="16"/>
                      </a:lnTo>
                      <a:lnTo>
                        <a:pt x="327" y="10"/>
                      </a:lnTo>
                      <a:lnTo>
                        <a:pt x="334" y="5"/>
                      </a:lnTo>
                      <a:lnTo>
                        <a:pt x="340" y="0"/>
                      </a:lnTo>
                      <a:lnTo>
                        <a:pt x="328" y="9"/>
                      </a:lnTo>
                      <a:lnTo>
                        <a:pt x="317" y="17"/>
                      </a:lnTo>
                      <a:lnTo>
                        <a:pt x="305" y="26"/>
                      </a:lnTo>
                      <a:lnTo>
                        <a:pt x="294" y="35"/>
                      </a:lnTo>
                      <a:lnTo>
                        <a:pt x="281" y="46"/>
                      </a:lnTo>
                      <a:lnTo>
                        <a:pt x="270" y="55"/>
                      </a:lnTo>
                      <a:lnTo>
                        <a:pt x="258" y="65"/>
                      </a:lnTo>
                      <a:lnTo>
                        <a:pt x="247" y="76"/>
                      </a:lnTo>
                      <a:lnTo>
                        <a:pt x="220" y="100"/>
                      </a:lnTo>
                      <a:lnTo>
                        <a:pt x="195" y="125"/>
                      </a:lnTo>
                      <a:lnTo>
                        <a:pt x="172" y="150"/>
                      </a:lnTo>
                      <a:lnTo>
                        <a:pt x="149" y="176"/>
                      </a:lnTo>
                      <a:lnTo>
                        <a:pt x="127" y="201"/>
                      </a:lnTo>
                      <a:lnTo>
                        <a:pt x="107" y="228"/>
                      </a:lnTo>
                      <a:lnTo>
                        <a:pt x="89" y="253"/>
                      </a:lnTo>
                      <a:lnTo>
                        <a:pt x="72" y="278"/>
                      </a:lnTo>
                      <a:lnTo>
                        <a:pt x="57" y="304"/>
                      </a:lnTo>
                      <a:lnTo>
                        <a:pt x="43" y="328"/>
                      </a:lnTo>
                      <a:lnTo>
                        <a:pt x="30" y="352"/>
                      </a:lnTo>
                      <a:lnTo>
                        <a:pt x="21" y="375"/>
                      </a:lnTo>
                      <a:lnTo>
                        <a:pt x="13" y="398"/>
                      </a:lnTo>
                      <a:lnTo>
                        <a:pt x="6" y="419"/>
                      </a:lnTo>
                      <a:lnTo>
                        <a:pt x="3" y="439"/>
                      </a:lnTo>
                      <a:lnTo>
                        <a:pt x="0" y="459"/>
                      </a:lnTo>
                      <a:lnTo>
                        <a:pt x="1" y="480"/>
                      </a:lnTo>
                      <a:lnTo>
                        <a:pt x="5" y="498"/>
                      </a:lnTo>
                      <a:lnTo>
                        <a:pt x="11" y="513"/>
                      </a:lnTo>
                      <a:lnTo>
                        <a:pt x="20" y="527"/>
                      </a:lnTo>
                      <a:lnTo>
                        <a:pt x="26" y="533"/>
                      </a:lnTo>
                      <a:lnTo>
                        <a:pt x="33" y="537"/>
                      </a:lnTo>
                      <a:lnTo>
                        <a:pt x="39" y="542"/>
                      </a:lnTo>
                      <a:lnTo>
                        <a:pt x="48" y="545"/>
                      </a:lnTo>
                      <a:lnTo>
                        <a:pt x="57" y="549"/>
                      </a:lnTo>
                      <a:lnTo>
                        <a:pt x="66" y="551"/>
                      </a:lnTo>
                      <a:lnTo>
                        <a:pt x="76" y="552"/>
                      </a:lnTo>
                      <a:lnTo>
                        <a:pt x="87" y="553"/>
                      </a:lnTo>
                      <a:lnTo>
                        <a:pt x="104" y="553"/>
                      </a:lnTo>
                      <a:lnTo>
                        <a:pt x="121" y="552"/>
                      </a:lnTo>
                      <a:lnTo>
                        <a:pt x="141" y="549"/>
                      </a:lnTo>
                      <a:lnTo>
                        <a:pt x="160" y="544"/>
                      </a:lnTo>
                      <a:lnTo>
                        <a:pt x="182" y="538"/>
                      </a:lnTo>
                      <a:lnTo>
                        <a:pt x="203" y="530"/>
                      </a:lnTo>
                      <a:lnTo>
                        <a:pt x="226" y="522"/>
                      </a:lnTo>
                      <a:lnTo>
                        <a:pt x="249" y="512"/>
                      </a:lnTo>
                      <a:lnTo>
                        <a:pt x="272" y="500"/>
                      </a:lnTo>
                      <a:lnTo>
                        <a:pt x="295" y="488"/>
                      </a:lnTo>
                      <a:lnTo>
                        <a:pt x="319" y="474"/>
                      </a:lnTo>
                      <a:lnTo>
                        <a:pt x="343" y="459"/>
                      </a:lnTo>
                      <a:lnTo>
                        <a:pt x="368" y="443"/>
                      </a:lnTo>
                      <a:lnTo>
                        <a:pt x="393" y="426"/>
                      </a:lnTo>
                      <a:lnTo>
                        <a:pt x="417" y="407"/>
                      </a:lnTo>
                      <a:lnTo>
                        <a:pt x="441" y="389"/>
                      </a:lnTo>
                      <a:lnTo>
                        <a:pt x="419" y="404"/>
                      </a:lnTo>
                      <a:lnTo>
                        <a:pt x="398" y="419"/>
                      </a:lnTo>
                      <a:lnTo>
                        <a:pt x="377" y="432"/>
                      </a:lnTo>
                      <a:lnTo>
                        <a:pt x="355" y="445"/>
                      </a:lnTo>
                      <a:lnTo>
                        <a:pt x="334" y="457"/>
                      </a:lnTo>
                      <a:lnTo>
                        <a:pt x="313" y="468"/>
                      </a:lnTo>
                      <a:lnTo>
                        <a:pt x="293" y="479"/>
                      </a:lnTo>
                      <a:lnTo>
                        <a:pt x="272" y="487"/>
                      </a:lnTo>
                      <a:lnTo>
                        <a:pt x="252" y="495"/>
                      </a:lnTo>
                      <a:lnTo>
                        <a:pt x="233" y="502"/>
                      </a:lnTo>
                      <a:lnTo>
                        <a:pt x="214" y="508"/>
                      </a:lnTo>
                      <a:lnTo>
                        <a:pt x="196" y="513"/>
                      </a:lnTo>
                      <a:lnTo>
                        <a:pt x="179" y="517"/>
                      </a:lnTo>
                      <a:lnTo>
                        <a:pt x="162" y="519"/>
                      </a:lnTo>
                      <a:lnTo>
                        <a:pt x="145" y="520"/>
                      </a:lnTo>
                      <a:lnTo>
                        <a:pt x="130" y="5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7" name="Freeform 29"/>
                <p:cNvSpPr>
                  <a:spLocks noChangeAspect="1"/>
                </p:cNvSpPr>
                <p:nvPr/>
              </p:nvSpPr>
              <p:spPr bwMode="auto">
                <a:xfrm>
                  <a:off x="973" y="543"/>
                  <a:ext cx="145" cy="148"/>
                </a:xfrm>
                <a:custGeom>
                  <a:avLst/>
                  <a:gdLst>
                    <a:gd name="T0" fmla="*/ 0 w 500"/>
                    <a:gd name="T1" fmla="*/ 0 h 512"/>
                    <a:gd name="T2" fmla="*/ 0 w 500"/>
                    <a:gd name="T3" fmla="*/ 0 h 512"/>
                    <a:gd name="T4" fmla="*/ 0 w 500"/>
                    <a:gd name="T5" fmla="*/ 0 h 512"/>
                    <a:gd name="T6" fmla="*/ 0 w 500"/>
                    <a:gd name="T7" fmla="*/ 0 h 512"/>
                    <a:gd name="T8" fmla="*/ 0 w 500"/>
                    <a:gd name="T9" fmla="*/ 0 h 512"/>
                    <a:gd name="T10" fmla="*/ 0 w 500"/>
                    <a:gd name="T11" fmla="*/ 0 h 512"/>
                    <a:gd name="T12" fmla="*/ 0 w 500"/>
                    <a:gd name="T13" fmla="*/ 0 h 512"/>
                    <a:gd name="T14" fmla="*/ 0 w 500"/>
                    <a:gd name="T15" fmla="*/ 0 h 512"/>
                    <a:gd name="T16" fmla="*/ 0 w 500"/>
                    <a:gd name="T17" fmla="*/ 0 h 512"/>
                    <a:gd name="T18" fmla="*/ 0 w 500"/>
                    <a:gd name="T19" fmla="*/ 0 h 512"/>
                    <a:gd name="T20" fmla="*/ 0 w 500"/>
                    <a:gd name="T21" fmla="*/ 0 h 512"/>
                    <a:gd name="T22" fmla="*/ 0 w 500"/>
                    <a:gd name="T23" fmla="*/ 0 h 512"/>
                    <a:gd name="T24" fmla="*/ 0 w 500"/>
                    <a:gd name="T25" fmla="*/ 0 h 512"/>
                    <a:gd name="T26" fmla="*/ 0 w 500"/>
                    <a:gd name="T27" fmla="*/ 0 h 512"/>
                    <a:gd name="T28" fmla="*/ 0 w 500"/>
                    <a:gd name="T29" fmla="*/ 0 h 512"/>
                    <a:gd name="T30" fmla="*/ 0 w 500"/>
                    <a:gd name="T31" fmla="*/ 0 h 512"/>
                    <a:gd name="T32" fmla="*/ 0 w 500"/>
                    <a:gd name="T33" fmla="*/ 0 h 512"/>
                    <a:gd name="T34" fmla="*/ 0 w 500"/>
                    <a:gd name="T35" fmla="*/ 0 h 512"/>
                    <a:gd name="T36" fmla="*/ 0 w 500"/>
                    <a:gd name="T37" fmla="*/ 0 h 512"/>
                    <a:gd name="T38" fmla="*/ 0 w 500"/>
                    <a:gd name="T39" fmla="*/ 0 h 512"/>
                    <a:gd name="T40" fmla="*/ 0 w 500"/>
                    <a:gd name="T41" fmla="*/ 0 h 512"/>
                    <a:gd name="T42" fmla="*/ 0 w 500"/>
                    <a:gd name="T43" fmla="*/ 0 h 512"/>
                    <a:gd name="T44" fmla="*/ 0 w 500"/>
                    <a:gd name="T45" fmla="*/ 0 h 512"/>
                    <a:gd name="T46" fmla="*/ 0 w 500"/>
                    <a:gd name="T47" fmla="*/ 0 h 512"/>
                    <a:gd name="T48" fmla="*/ 0 w 500"/>
                    <a:gd name="T49" fmla="*/ 0 h 512"/>
                    <a:gd name="T50" fmla="*/ 0 w 500"/>
                    <a:gd name="T51" fmla="*/ 0 h 512"/>
                    <a:gd name="T52" fmla="*/ 0 w 500"/>
                    <a:gd name="T53" fmla="*/ 0 h 512"/>
                    <a:gd name="T54" fmla="*/ 0 w 500"/>
                    <a:gd name="T55" fmla="*/ 0 h 512"/>
                    <a:gd name="T56" fmla="*/ 0 w 500"/>
                    <a:gd name="T57" fmla="*/ 0 h 512"/>
                    <a:gd name="T58" fmla="*/ 0 w 500"/>
                    <a:gd name="T59" fmla="*/ 0 h 512"/>
                    <a:gd name="T60" fmla="*/ 0 w 500"/>
                    <a:gd name="T61" fmla="*/ 0 h 512"/>
                    <a:gd name="T62" fmla="*/ 0 w 500"/>
                    <a:gd name="T63" fmla="*/ 0 h 512"/>
                    <a:gd name="T64" fmla="*/ 0 w 500"/>
                    <a:gd name="T65" fmla="*/ 0 h 512"/>
                    <a:gd name="T66" fmla="*/ 0 w 500"/>
                    <a:gd name="T67" fmla="*/ 0 h 512"/>
                    <a:gd name="T68" fmla="*/ 0 w 500"/>
                    <a:gd name="T69" fmla="*/ 0 h 512"/>
                    <a:gd name="T70" fmla="*/ 0 w 500"/>
                    <a:gd name="T71" fmla="*/ 0 h 512"/>
                    <a:gd name="T72" fmla="*/ 0 w 500"/>
                    <a:gd name="T73" fmla="*/ 0 h 512"/>
                    <a:gd name="T74" fmla="*/ 0 w 500"/>
                    <a:gd name="T75" fmla="*/ 0 h 5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0"/>
                    <a:gd name="T115" fmla="*/ 0 h 512"/>
                    <a:gd name="T116" fmla="*/ 500 w 500"/>
                    <a:gd name="T117" fmla="*/ 512 h 5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0" h="512">
                      <a:moveTo>
                        <a:pt x="481" y="26"/>
                      </a:moveTo>
                      <a:lnTo>
                        <a:pt x="467" y="15"/>
                      </a:lnTo>
                      <a:lnTo>
                        <a:pt x="449" y="5"/>
                      </a:lnTo>
                      <a:lnTo>
                        <a:pt x="429" y="1"/>
                      </a:lnTo>
                      <a:lnTo>
                        <a:pt x="406" y="0"/>
                      </a:lnTo>
                      <a:lnTo>
                        <a:pt x="379" y="1"/>
                      </a:lnTo>
                      <a:lnTo>
                        <a:pt x="352" y="5"/>
                      </a:lnTo>
                      <a:lnTo>
                        <a:pt x="323" y="13"/>
                      </a:lnTo>
                      <a:lnTo>
                        <a:pt x="291" y="25"/>
                      </a:lnTo>
                      <a:lnTo>
                        <a:pt x="258" y="39"/>
                      </a:lnTo>
                      <a:lnTo>
                        <a:pt x="224" y="55"/>
                      </a:lnTo>
                      <a:lnTo>
                        <a:pt x="189" y="74"/>
                      </a:lnTo>
                      <a:lnTo>
                        <a:pt x="154" y="96"/>
                      </a:lnTo>
                      <a:lnTo>
                        <a:pt x="118" y="120"/>
                      </a:lnTo>
                      <a:lnTo>
                        <a:pt x="81" y="147"/>
                      </a:lnTo>
                      <a:lnTo>
                        <a:pt x="45" y="176"/>
                      </a:lnTo>
                      <a:lnTo>
                        <a:pt x="10" y="207"/>
                      </a:lnTo>
                      <a:lnTo>
                        <a:pt x="7" y="209"/>
                      </a:lnTo>
                      <a:lnTo>
                        <a:pt x="5" y="210"/>
                      </a:lnTo>
                      <a:lnTo>
                        <a:pt x="3" y="213"/>
                      </a:lnTo>
                      <a:lnTo>
                        <a:pt x="0" y="215"/>
                      </a:lnTo>
                      <a:lnTo>
                        <a:pt x="34" y="188"/>
                      </a:lnTo>
                      <a:lnTo>
                        <a:pt x="67" y="163"/>
                      </a:lnTo>
                      <a:lnTo>
                        <a:pt x="102" y="141"/>
                      </a:lnTo>
                      <a:lnTo>
                        <a:pt x="134" y="120"/>
                      </a:lnTo>
                      <a:lnTo>
                        <a:pt x="167" y="102"/>
                      </a:lnTo>
                      <a:lnTo>
                        <a:pt x="200" y="86"/>
                      </a:lnTo>
                      <a:lnTo>
                        <a:pt x="230" y="72"/>
                      </a:lnTo>
                      <a:lnTo>
                        <a:pt x="260" y="61"/>
                      </a:lnTo>
                      <a:lnTo>
                        <a:pt x="288" y="51"/>
                      </a:lnTo>
                      <a:lnTo>
                        <a:pt x="315" y="46"/>
                      </a:lnTo>
                      <a:lnTo>
                        <a:pt x="340" y="42"/>
                      </a:lnTo>
                      <a:lnTo>
                        <a:pt x="363" y="41"/>
                      </a:lnTo>
                      <a:lnTo>
                        <a:pt x="385" y="43"/>
                      </a:lnTo>
                      <a:lnTo>
                        <a:pt x="403" y="48"/>
                      </a:lnTo>
                      <a:lnTo>
                        <a:pt x="420" y="56"/>
                      </a:lnTo>
                      <a:lnTo>
                        <a:pt x="432" y="67"/>
                      </a:lnTo>
                      <a:lnTo>
                        <a:pt x="443" y="82"/>
                      </a:lnTo>
                      <a:lnTo>
                        <a:pt x="448" y="101"/>
                      </a:lnTo>
                      <a:lnTo>
                        <a:pt x="452" y="120"/>
                      </a:lnTo>
                      <a:lnTo>
                        <a:pt x="451" y="143"/>
                      </a:lnTo>
                      <a:lnTo>
                        <a:pt x="447" y="169"/>
                      </a:lnTo>
                      <a:lnTo>
                        <a:pt x="440" y="195"/>
                      </a:lnTo>
                      <a:lnTo>
                        <a:pt x="430" y="223"/>
                      </a:lnTo>
                      <a:lnTo>
                        <a:pt x="416" y="253"/>
                      </a:lnTo>
                      <a:lnTo>
                        <a:pt x="400" y="284"/>
                      </a:lnTo>
                      <a:lnTo>
                        <a:pt x="380" y="315"/>
                      </a:lnTo>
                      <a:lnTo>
                        <a:pt x="359" y="348"/>
                      </a:lnTo>
                      <a:lnTo>
                        <a:pt x="334" y="381"/>
                      </a:lnTo>
                      <a:lnTo>
                        <a:pt x="308" y="414"/>
                      </a:lnTo>
                      <a:lnTo>
                        <a:pt x="278" y="447"/>
                      </a:lnTo>
                      <a:lnTo>
                        <a:pt x="247" y="480"/>
                      </a:lnTo>
                      <a:lnTo>
                        <a:pt x="213" y="512"/>
                      </a:lnTo>
                      <a:lnTo>
                        <a:pt x="218" y="507"/>
                      </a:lnTo>
                      <a:lnTo>
                        <a:pt x="224" y="503"/>
                      </a:lnTo>
                      <a:lnTo>
                        <a:pt x="228" y="499"/>
                      </a:lnTo>
                      <a:lnTo>
                        <a:pt x="234" y="495"/>
                      </a:lnTo>
                      <a:lnTo>
                        <a:pt x="239" y="490"/>
                      </a:lnTo>
                      <a:lnTo>
                        <a:pt x="245" y="485"/>
                      </a:lnTo>
                      <a:lnTo>
                        <a:pt x="249" y="481"/>
                      </a:lnTo>
                      <a:lnTo>
                        <a:pt x="254" y="476"/>
                      </a:lnTo>
                      <a:lnTo>
                        <a:pt x="288" y="444"/>
                      </a:lnTo>
                      <a:lnTo>
                        <a:pt x="321" y="411"/>
                      </a:lnTo>
                      <a:lnTo>
                        <a:pt x="350" y="377"/>
                      </a:lnTo>
                      <a:lnTo>
                        <a:pt x="378" y="344"/>
                      </a:lnTo>
                      <a:lnTo>
                        <a:pt x="403" y="310"/>
                      </a:lnTo>
                      <a:lnTo>
                        <a:pt x="425" y="277"/>
                      </a:lnTo>
                      <a:lnTo>
                        <a:pt x="446" y="245"/>
                      </a:lnTo>
                      <a:lnTo>
                        <a:pt x="462" y="214"/>
                      </a:lnTo>
                      <a:lnTo>
                        <a:pt x="477" y="184"/>
                      </a:lnTo>
                      <a:lnTo>
                        <a:pt x="487" y="155"/>
                      </a:lnTo>
                      <a:lnTo>
                        <a:pt x="496" y="128"/>
                      </a:lnTo>
                      <a:lnTo>
                        <a:pt x="499" y="103"/>
                      </a:lnTo>
                      <a:lnTo>
                        <a:pt x="500" y="80"/>
                      </a:lnTo>
                      <a:lnTo>
                        <a:pt x="498" y="59"/>
                      </a:lnTo>
                      <a:lnTo>
                        <a:pt x="491" y="41"/>
                      </a:lnTo>
                      <a:lnTo>
                        <a:pt x="48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8" name="Freeform 30"/>
                <p:cNvSpPr>
                  <a:spLocks noChangeAspect="1"/>
                </p:cNvSpPr>
                <p:nvPr/>
              </p:nvSpPr>
              <p:spPr bwMode="auto">
                <a:xfrm>
                  <a:off x="919" y="767"/>
                  <a:ext cx="233" cy="107"/>
                </a:xfrm>
                <a:custGeom>
                  <a:avLst/>
                  <a:gdLst>
                    <a:gd name="T0" fmla="*/ 0 w 805"/>
                    <a:gd name="T1" fmla="*/ 0 h 370"/>
                    <a:gd name="T2" fmla="*/ 0 w 805"/>
                    <a:gd name="T3" fmla="*/ 0 h 370"/>
                    <a:gd name="T4" fmla="*/ 0 w 805"/>
                    <a:gd name="T5" fmla="*/ 0 h 370"/>
                    <a:gd name="T6" fmla="*/ 0 w 805"/>
                    <a:gd name="T7" fmla="*/ 0 h 370"/>
                    <a:gd name="T8" fmla="*/ 0 w 805"/>
                    <a:gd name="T9" fmla="*/ 0 h 370"/>
                    <a:gd name="T10" fmla="*/ 0 w 805"/>
                    <a:gd name="T11" fmla="*/ 0 h 370"/>
                    <a:gd name="T12" fmla="*/ 0 60000 65536"/>
                    <a:gd name="T13" fmla="*/ 0 60000 65536"/>
                    <a:gd name="T14" fmla="*/ 0 60000 65536"/>
                    <a:gd name="T15" fmla="*/ 0 60000 65536"/>
                    <a:gd name="T16" fmla="*/ 0 60000 65536"/>
                    <a:gd name="T17" fmla="*/ 0 60000 65536"/>
                    <a:gd name="T18" fmla="*/ 0 w 805"/>
                    <a:gd name="T19" fmla="*/ 0 h 370"/>
                    <a:gd name="T20" fmla="*/ 805 w 805"/>
                    <a:gd name="T21" fmla="*/ 370 h 370"/>
                  </a:gdLst>
                  <a:ahLst/>
                  <a:cxnLst>
                    <a:cxn ang="T12">
                      <a:pos x="T0" y="T1"/>
                    </a:cxn>
                    <a:cxn ang="T13">
                      <a:pos x="T2" y="T3"/>
                    </a:cxn>
                    <a:cxn ang="T14">
                      <a:pos x="T4" y="T5"/>
                    </a:cxn>
                    <a:cxn ang="T15">
                      <a:pos x="T6" y="T7"/>
                    </a:cxn>
                    <a:cxn ang="T16">
                      <a:pos x="T8" y="T9"/>
                    </a:cxn>
                    <a:cxn ang="T17">
                      <a:pos x="T10" y="T11"/>
                    </a:cxn>
                  </a:cxnLst>
                  <a:rect l="T18" t="T19" r="T20" b="T21"/>
                  <a:pathLst>
                    <a:path w="805" h="370">
                      <a:moveTo>
                        <a:pt x="707" y="94"/>
                      </a:moveTo>
                      <a:lnTo>
                        <a:pt x="423" y="0"/>
                      </a:lnTo>
                      <a:lnTo>
                        <a:pt x="98" y="66"/>
                      </a:lnTo>
                      <a:lnTo>
                        <a:pt x="0" y="355"/>
                      </a:lnTo>
                      <a:lnTo>
                        <a:pt x="805" y="370"/>
                      </a:lnTo>
                      <a:lnTo>
                        <a:pt x="707"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9" name="Freeform 31"/>
                <p:cNvSpPr>
                  <a:spLocks noChangeAspect="1"/>
                </p:cNvSpPr>
                <p:nvPr/>
              </p:nvSpPr>
              <p:spPr bwMode="auto">
                <a:xfrm>
                  <a:off x="930" y="776"/>
                  <a:ext cx="211" cy="90"/>
                </a:xfrm>
                <a:custGeom>
                  <a:avLst/>
                  <a:gdLst>
                    <a:gd name="T0" fmla="*/ 0 w 730"/>
                    <a:gd name="T1" fmla="*/ 0 h 314"/>
                    <a:gd name="T2" fmla="*/ 0 w 730"/>
                    <a:gd name="T3" fmla="*/ 0 h 314"/>
                    <a:gd name="T4" fmla="*/ 0 w 730"/>
                    <a:gd name="T5" fmla="*/ 0 h 314"/>
                    <a:gd name="T6" fmla="*/ 0 w 730"/>
                    <a:gd name="T7" fmla="*/ 0 h 314"/>
                    <a:gd name="T8" fmla="*/ 0 w 730"/>
                    <a:gd name="T9" fmla="*/ 0 h 314"/>
                    <a:gd name="T10" fmla="*/ 0 w 730"/>
                    <a:gd name="T11" fmla="*/ 0 h 314"/>
                    <a:gd name="T12" fmla="*/ 0 60000 65536"/>
                    <a:gd name="T13" fmla="*/ 0 60000 65536"/>
                    <a:gd name="T14" fmla="*/ 0 60000 65536"/>
                    <a:gd name="T15" fmla="*/ 0 60000 65536"/>
                    <a:gd name="T16" fmla="*/ 0 60000 65536"/>
                    <a:gd name="T17" fmla="*/ 0 60000 65536"/>
                    <a:gd name="T18" fmla="*/ 0 w 730"/>
                    <a:gd name="T19" fmla="*/ 0 h 314"/>
                    <a:gd name="T20" fmla="*/ 730 w 730"/>
                    <a:gd name="T21" fmla="*/ 314 h 314"/>
                  </a:gdLst>
                  <a:ahLst/>
                  <a:cxnLst>
                    <a:cxn ang="T12">
                      <a:pos x="T0" y="T1"/>
                    </a:cxn>
                    <a:cxn ang="T13">
                      <a:pos x="T2" y="T3"/>
                    </a:cxn>
                    <a:cxn ang="T14">
                      <a:pos x="T4" y="T5"/>
                    </a:cxn>
                    <a:cxn ang="T15">
                      <a:pos x="T6" y="T7"/>
                    </a:cxn>
                    <a:cxn ang="T16">
                      <a:pos x="T8" y="T9"/>
                    </a:cxn>
                    <a:cxn ang="T17">
                      <a:pos x="T10" y="T11"/>
                    </a:cxn>
                  </a:cxnLst>
                  <a:rect l="T18" t="T19" r="T20" b="T21"/>
                  <a:pathLst>
                    <a:path w="730" h="314">
                      <a:moveTo>
                        <a:pt x="81" y="61"/>
                      </a:moveTo>
                      <a:lnTo>
                        <a:pt x="384" y="0"/>
                      </a:lnTo>
                      <a:lnTo>
                        <a:pt x="649" y="88"/>
                      </a:lnTo>
                      <a:lnTo>
                        <a:pt x="730" y="314"/>
                      </a:lnTo>
                      <a:lnTo>
                        <a:pt x="0" y="302"/>
                      </a:lnTo>
                      <a:lnTo>
                        <a:pt x="81"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0" name="Freeform 32"/>
                <p:cNvSpPr>
                  <a:spLocks noChangeAspect="1"/>
                </p:cNvSpPr>
                <p:nvPr/>
              </p:nvSpPr>
              <p:spPr bwMode="auto">
                <a:xfrm>
                  <a:off x="1031" y="774"/>
                  <a:ext cx="115" cy="99"/>
                </a:xfrm>
                <a:custGeom>
                  <a:avLst/>
                  <a:gdLst>
                    <a:gd name="T0" fmla="*/ 0 w 399"/>
                    <a:gd name="T1" fmla="*/ 0 h 341"/>
                    <a:gd name="T2" fmla="*/ 0 w 399"/>
                    <a:gd name="T3" fmla="*/ 0 h 341"/>
                    <a:gd name="T4" fmla="*/ 0 w 399"/>
                    <a:gd name="T5" fmla="*/ 0 h 341"/>
                    <a:gd name="T6" fmla="*/ 0 w 399"/>
                    <a:gd name="T7" fmla="*/ 0 h 341"/>
                    <a:gd name="T8" fmla="*/ 0 w 399"/>
                    <a:gd name="T9" fmla="*/ 0 h 341"/>
                    <a:gd name="T10" fmla="*/ 0 60000 65536"/>
                    <a:gd name="T11" fmla="*/ 0 60000 65536"/>
                    <a:gd name="T12" fmla="*/ 0 60000 65536"/>
                    <a:gd name="T13" fmla="*/ 0 60000 65536"/>
                    <a:gd name="T14" fmla="*/ 0 60000 65536"/>
                    <a:gd name="T15" fmla="*/ 0 w 399"/>
                    <a:gd name="T16" fmla="*/ 0 h 341"/>
                    <a:gd name="T17" fmla="*/ 399 w 399"/>
                    <a:gd name="T18" fmla="*/ 341 h 341"/>
                  </a:gdLst>
                  <a:ahLst/>
                  <a:cxnLst>
                    <a:cxn ang="T10">
                      <a:pos x="T0" y="T1"/>
                    </a:cxn>
                    <a:cxn ang="T11">
                      <a:pos x="T2" y="T3"/>
                    </a:cxn>
                    <a:cxn ang="T12">
                      <a:pos x="T4" y="T5"/>
                    </a:cxn>
                    <a:cxn ang="T13">
                      <a:pos x="T6" y="T7"/>
                    </a:cxn>
                    <a:cxn ang="T14">
                      <a:pos x="T8" y="T9"/>
                    </a:cxn>
                  </a:cxnLst>
                  <a:rect l="T15" t="T16" r="T17" b="T18"/>
                  <a:pathLst>
                    <a:path w="399" h="341">
                      <a:moveTo>
                        <a:pt x="35" y="0"/>
                      </a:moveTo>
                      <a:lnTo>
                        <a:pt x="0" y="329"/>
                      </a:lnTo>
                      <a:lnTo>
                        <a:pt x="399" y="341"/>
                      </a:lnTo>
                      <a:lnTo>
                        <a:pt x="314" y="8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1" name="Freeform 33"/>
                <p:cNvSpPr>
                  <a:spLocks noChangeAspect="1"/>
                </p:cNvSpPr>
                <p:nvPr/>
              </p:nvSpPr>
              <p:spPr bwMode="auto">
                <a:xfrm>
                  <a:off x="953" y="806"/>
                  <a:ext cx="10" cy="19"/>
                </a:xfrm>
                <a:custGeom>
                  <a:avLst/>
                  <a:gdLst>
                    <a:gd name="T0" fmla="*/ 0 w 34"/>
                    <a:gd name="T1" fmla="*/ 0 h 66"/>
                    <a:gd name="T2" fmla="*/ 0 w 34"/>
                    <a:gd name="T3" fmla="*/ 0 h 66"/>
                    <a:gd name="T4" fmla="*/ 0 w 34"/>
                    <a:gd name="T5" fmla="*/ 0 h 66"/>
                    <a:gd name="T6" fmla="*/ 0 w 34"/>
                    <a:gd name="T7" fmla="*/ 0 h 66"/>
                    <a:gd name="T8" fmla="*/ 0 w 34"/>
                    <a:gd name="T9" fmla="*/ 0 h 66"/>
                    <a:gd name="T10" fmla="*/ 0 60000 65536"/>
                    <a:gd name="T11" fmla="*/ 0 60000 65536"/>
                    <a:gd name="T12" fmla="*/ 0 60000 65536"/>
                    <a:gd name="T13" fmla="*/ 0 60000 65536"/>
                    <a:gd name="T14" fmla="*/ 0 60000 65536"/>
                    <a:gd name="T15" fmla="*/ 0 w 34"/>
                    <a:gd name="T16" fmla="*/ 0 h 66"/>
                    <a:gd name="T17" fmla="*/ 34 w 34"/>
                    <a:gd name="T18" fmla="*/ 66 h 66"/>
                  </a:gdLst>
                  <a:ahLst/>
                  <a:cxnLst>
                    <a:cxn ang="T10">
                      <a:pos x="T0" y="T1"/>
                    </a:cxn>
                    <a:cxn ang="T11">
                      <a:pos x="T2" y="T3"/>
                    </a:cxn>
                    <a:cxn ang="T12">
                      <a:pos x="T4" y="T5"/>
                    </a:cxn>
                    <a:cxn ang="T13">
                      <a:pos x="T6" y="T7"/>
                    </a:cxn>
                    <a:cxn ang="T14">
                      <a:pos x="T8" y="T9"/>
                    </a:cxn>
                  </a:cxnLst>
                  <a:rect l="T15" t="T16" r="T17" b="T18"/>
                  <a:pathLst>
                    <a:path w="34" h="66">
                      <a:moveTo>
                        <a:pt x="8" y="1"/>
                      </a:moveTo>
                      <a:lnTo>
                        <a:pt x="0" y="30"/>
                      </a:lnTo>
                      <a:lnTo>
                        <a:pt x="19" y="66"/>
                      </a:lnTo>
                      <a:lnTo>
                        <a:pt x="34" y="0"/>
                      </a:lnTo>
                      <a:lnTo>
                        <a:pt x="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2" name="Freeform 34"/>
                <p:cNvSpPr>
                  <a:spLocks noChangeAspect="1"/>
                </p:cNvSpPr>
                <p:nvPr/>
              </p:nvSpPr>
              <p:spPr bwMode="auto">
                <a:xfrm>
                  <a:off x="974" y="803"/>
                  <a:ext cx="10" cy="21"/>
                </a:xfrm>
                <a:custGeom>
                  <a:avLst/>
                  <a:gdLst>
                    <a:gd name="T0" fmla="*/ 0 w 34"/>
                    <a:gd name="T1" fmla="*/ 0 h 72"/>
                    <a:gd name="T2" fmla="*/ 0 w 34"/>
                    <a:gd name="T3" fmla="*/ 0 h 72"/>
                    <a:gd name="T4" fmla="*/ 0 w 34"/>
                    <a:gd name="T5" fmla="*/ 0 h 72"/>
                    <a:gd name="T6" fmla="*/ 0 w 34"/>
                    <a:gd name="T7" fmla="*/ 0 h 72"/>
                    <a:gd name="T8" fmla="*/ 0 w 34"/>
                    <a:gd name="T9" fmla="*/ 0 h 72"/>
                    <a:gd name="T10" fmla="*/ 0 60000 65536"/>
                    <a:gd name="T11" fmla="*/ 0 60000 65536"/>
                    <a:gd name="T12" fmla="*/ 0 60000 65536"/>
                    <a:gd name="T13" fmla="*/ 0 60000 65536"/>
                    <a:gd name="T14" fmla="*/ 0 60000 65536"/>
                    <a:gd name="T15" fmla="*/ 0 w 34"/>
                    <a:gd name="T16" fmla="*/ 0 h 72"/>
                    <a:gd name="T17" fmla="*/ 34 w 34"/>
                    <a:gd name="T18" fmla="*/ 72 h 72"/>
                  </a:gdLst>
                  <a:ahLst/>
                  <a:cxnLst>
                    <a:cxn ang="T10">
                      <a:pos x="T0" y="T1"/>
                    </a:cxn>
                    <a:cxn ang="T11">
                      <a:pos x="T2" y="T3"/>
                    </a:cxn>
                    <a:cxn ang="T12">
                      <a:pos x="T4" y="T5"/>
                    </a:cxn>
                    <a:cxn ang="T13">
                      <a:pos x="T6" y="T7"/>
                    </a:cxn>
                    <a:cxn ang="T14">
                      <a:pos x="T8" y="T9"/>
                    </a:cxn>
                  </a:cxnLst>
                  <a:rect l="T15" t="T16" r="T17" b="T18"/>
                  <a:pathLst>
                    <a:path w="34" h="72">
                      <a:moveTo>
                        <a:pt x="7" y="3"/>
                      </a:moveTo>
                      <a:lnTo>
                        <a:pt x="0" y="34"/>
                      </a:lnTo>
                      <a:lnTo>
                        <a:pt x="22" y="72"/>
                      </a:lnTo>
                      <a:lnTo>
                        <a:pt x="34"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3" name="Freeform 35"/>
                <p:cNvSpPr>
                  <a:spLocks noChangeAspect="1"/>
                </p:cNvSpPr>
                <p:nvPr/>
              </p:nvSpPr>
              <p:spPr bwMode="auto">
                <a:xfrm>
                  <a:off x="995" y="800"/>
                  <a:ext cx="10" cy="23"/>
                </a:xfrm>
                <a:custGeom>
                  <a:avLst/>
                  <a:gdLst>
                    <a:gd name="T0" fmla="*/ 0 w 36"/>
                    <a:gd name="T1" fmla="*/ 0 h 77"/>
                    <a:gd name="T2" fmla="*/ 0 w 36"/>
                    <a:gd name="T3" fmla="*/ 0 h 77"/>
                    <a:gd name="T4" fmla="*/ 0 w 36"/>
                    <a:gd name="T5" fmla="*/ 0 h 77"/>
                    <a:gd name="T6" fmla="*/ 0 w 36"/>
                    <a:gd name="T7" fmla="*/ 0 h 77"/>
                    <a:gd name="T8" fmla="*/ 0 w 36"/>
                    <a:gd name="T9" fmla="*/ 0 h 77"/>
                    <a:gd name="T10" fmla="*/ 0 60000 65536"/>
                    <a:gd name="T11" fmla="*/ 0 60000 65536"/>
                    <a:gd name="T12" fmla="*/ 0 60000 65536"/>
                    <a:gd name="T13" fmla="*/ 0 60000 65536"/>
                    <a:gd name="T14" fmla="*/ 0 60000 65536"/>
                    <a:gd name="T15" fmla="*/ 0 w 36"/>
                    <a:gd name="T16" fmla="*/ 0 h 77"/>
                    <a:gd name="T17" fmla="*/ 36 w 36"/>
                    <a:gd name="T18" fmla="*/ 77 h 77"/>
                  </a:gdLst>
                  <a:ahLst/>
                  <a:cxnLst>
                    <a:cxn ang="T10">
                      <a:pos x="T0" y="T1"/>
                    </a:cxn>
                    <a:cxn ang="T11">
                      <a:pos x="T2" y="T3"/>
                    </a:cxn>
                    <a:cxn ang="T12">
                      <a:pos x="T4" y="T5"/>
                    </a:cxn>
                    <a:cxn ang="T13">
                      <a:pos x="T6" y="T7"/>
                    </a:cxn>
                    <a:cxn ang="T14">
                      <a:pos x="T8" y="T9"/>
                    </a:cxn>
                  </a:cxnLst>
                  <a:rect l="T15" t="T16" r="T17" b="T18"/>
                  <a:pathLst>
                    <a:path w="36" h="77">
                      <a:moveTo>
                        <a:pt x="7" y="4"/>
                      </a:moveTo>
                      <a:lnTo>
                        <a:pt x="0" y="38"/>
                      </a:lnTo>
                      <a:lnTo>
                        <a:pt x="25" y="77"/>
                      </a:lnTo>
                      <a:lnTo>
                        <a:pt x="36" y="0"/>
                      </a:lnTo>
                      <a:lnTo>
                        <a:pt x="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4" name="Freeform 36"/>
                <p:cNvSpPr>
                  <a:spLocks noChangeAspect="1"/>
                </p:cNvSpPr>
                <p:nvPr/>
              </p:nvSpPr>
              <p:spPr bwMode="auto">
                <a:xfrm>
                  <a:off x="1015" y="798"/>
                  <a:ext cx="11" cy="24"/>
                </a:xfrm>
                <a:custGeom>
                  <a:avLst/>
                  <a:gdLst>
                    <a:gd name="T0" fmla="*/ 0 w 37"/>
                    <a:gd name="T1" fmla="*/ 0 h 84"/>
                    <a:gd name="T2" fmla="*/ 0 w 37"/>
                    <a:gd name="T3" fmla="*/ 0 h 84"/>
                    <a:gd name="T4" fmla="*/ 0 w 37"/>
                    <a:gd name="T5" fmla="*/ 0 h 84"/>
                    <a:gd name="T6" fmla="*/ 0 w 37"/>
                    <a:gd name="T7" fmla="*/ 0 h 84"/>
                    <a:gd name="T8" fmla="*/ 0 w 37"/>
                    <a:gd name="T9" fmla="*/ 0 h 84"/>
                    <a:gd name="T10" fmla="*/ 0 60000 65536"/>
                    <a:gd name="T11" fmla="*/ 0 60000 65536"/>
                    <a:gd name="T12" fmla="*/ 0 60000 65536"/>
                    <a:gd name="T13" fmla="*/ 0 60000 65536"/>
                    <a:gd name="T14" fmla="*/ 0 60000 65536"/>
                    <a:gd name="T15" fmla="*/ 0 w 37"/>
                    <a:gd name="T16" fmla="*/ 0 h 84"/>
                    <a:gd name="T17" fmla="*/ 37 w 37"/>
                    <a:gd name="T18" fmla="*/ 84 h 84"/>
                  </a:gdLst>
                  <a:ahLst/>
                  <a:cxnLst>
                    <a:cxn ang="T10">
                      <a:pos x="T0" y="T1"/>
                    </a:cxn>
                    <a:cxn ang="T11">
                      <a:pos x="T2" y="T3"/>
                    </a:cxn>
                    <a:cxn ang="T12">
                      <a:pos x="T4" y="T5"/>
                    </a:cxn>
                    <a:cxn ang="T13">
                      <a:pos x="T6" y="T7"/>
                    </a:cxn>
                    <a:cxn ang="T14">
                      <a:pos x="T8" y="T9"/>
                    </a:cxn>
                  </a:cxnLst>
                  <a:rect l="T15" t="T16" r="T17" b="T18"/>
                  <a:pathLst>
                    <a:path w="37" h="84">
                      <a:moveTo>
                        <a:pt x="6" y="7"/>
                      </a:moveTo>
                      <a:lnTo>
                        <a:pt x="0" y="44"/>
                      </a:lnTo>
                      <a:lnTo>
                        <a:pt x="29" y="84"/>
                      </a:lnTo>
                      <a:lnTo>
                        <a:pt x="37" y="0"/>
                      </a:ln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5" name="Freeform 37"/>
                <p:cNvSpPr>
                  <a:spLocks noChangeAspect="1"/>
                </p:cNvSpPr>
                <p:nvPr/>
              </p:nvSpPr>
              <p:spPr bwMode="auto">
                <a:xfrm>
                  <a:off x="1085" y="810"/>
                  <a:ext cx="7" cy="15"/>
                </a:xfrm>
                <a:custGeom>
                  <a:avLst/>
                  <a:gdLst>
                    <a:gd name="T0" fmla="*/ 0 w 23"/>
                    <a:gd name="T1" fmla="*/ 0 h 49"/>
                    <a:gd name="T2" fmla="*/ 0 w 23"/>
                    <a:gd name="T3" fmla="*/ 0 h 49"/>
                    <a:gd name="T4" fmla="*/ 0 w 23"/>
                    <a:gd name="T5" fmla="*/ 0 h 49"/>
                    <a:gd name="T6" fmla="*/ 0 w 23"/>
                    <a:gd name="T7" fmla="*/ 0 h 49"/>
                    <a:gd name="T8" fmla="*/ 0 w 23"/>
                    <a:gd name="T9" fmla="*/ 0 h 49"/>
                    <a:gd name="T10" fmla="*/ 0 60000 65536"/>
                    <a:gd name="T11" fmla="*/ 0 60000 65536"/>
                    <a:gd name="T12" fmla="*/ 0 60000 65536"/>
                    <a:gd name="T13" fmla="*/ 0 60000 65536"/>
                    <a:gd name="T14" fmla="*/ 0 60000 65536"/>
                    <a:gd name="T15" fmla="*/ 0 w 23"/>
                    <a:gd name="T16" fmla="*/ 0 h 49"/>
                    <a:gd name="T17" fmla="*/ 23 w 23"/>
                    <a:gd name="T18" fmla="*/ 49 h 49"/>
                  </a:gdLst>
                  <a:ahLst/>
                  <a:cxnLst>
                    <a:cxn ang="T10">
                      <a:pos x="T0" y="T1"/>
                    </a:cxn>
                    <a:cxn ang="T11">
                      <a:pos x="T2" y="T3"/>
                    </a:cxn>
                    <a:cxn ang="T12">
                      <a:pos x="T4" y="T5"/>
                    </a:cxn>
                    <a:cxn ang="T13">
                      <a:pos x="T6" y="T7"/>
                    </a:cxn>
                    <a:cxn ang="T14">
                      <a:pos x="T8" y="T9"/>
                    </a:cxn>
                  </a:cxnLst>
                  <a:rect l="T15" t="T16" r="T17" b="T18"/>
                  <a:pathLst>
                    <a:path w="23" h="49">
                      <a:moveTo>
                        <a:pt x="19" y="2"/>
                      </a:moveTo>
                      <a:lnTo>
                        <a:pt x="23" y="24"/>
                      </a:lnTo>
                      <a:lnTo>
                        <a:pt x="6" y="49"/>
                      </a:lnTo>
                      <a:lnTo>
                        <a:pt x="0" y="0"/>
                      </a:lnTo>
                      <a:lnTo>
                        <a:pt x="1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6" name="Freeform 38"/>
                <p:cNvSpPr>
                  <a:spLocks noChangeAspect="1"/>
                </p:cNvSpPr>
                <p:nvPr/>
              </p:nvSpPr>
              <p:spPr bwMode="auto">
                <a:xfrm>
                  <a:off x="1098" y="813"/>
                  <a:ext cx="7" cy="14"/>
                </a:xfrm>
                <a:custGeom>
                  <a:avLst/>
                  <a:gdLst>
                    <a:gd name="T0" fmla="*/ 0 w 23"/>
                    <a:gd name="T1" fmla="*/ 0 h 50"/>
                    <a:gd name="T2" fmla="*/ 0 w 23"/>
                    <a:gd name="T3" fmla="*/ 0 h 50"/>
                    <a:gd name="T4" fmla="*/ 0 w 23"/>
                    <a:gd name="T5" fmla="*/ 0 h 50"/>
                    <a:gd name="T6" fmla="*/ 0 w 23"/>
                    <a:gd name="T7" fmla="*/ 0 h 50"/>
                    <a:gd name="T8" fmla="*/ 0 w 23"/>
                    <a:gd name="T9" fmla="*/ 0 h 50"/>
                    <a:gd name="T10" fmla="*/ 0 60000 65536"/>
                    <a:gd name="T11" fmla="*/ 0 60000 65536"/>
                    <a:gd name="T12" fmla="*/ 0 60000 65536"/>
                    <a:gd name="T13" fmla="*/ 0 60000 65536"/>
                    <a:gd name="T14" fmla="*/ 0 60000 65536"/>
                    <a:gd name="T15" fmla="*/ 0 w 23"/>
                    <a:gd name="T16" fmla="*/ 0 h 50"/>
                    <a:gd name="T17" fmla="*/ 23 w 23"/>
                    <a:gd name="T18" fmla="*/ 50 h 50"/>
                  </a:gdLst>
                  <a:ahLst/>
                  <a:cxnLst>
                    <a:cxn ang="T10">
                      <a:pos x="T0" y="T1"/>
                    </a:cxn>
                    <a:cxn ang="T11">
                      <a:pos x="T2" y="T3"/>
                    </a:cxn>
                    <a:cxn ang="T12">
                      <a:pos x="T4" y="T5"/>
                    </a:cxn>
                    <a:cxn ang="T13">
                      <a:pos x="T6" y="T7"/>
                    </a:cxn>
                    <a:cxn ang="T14">
                      <a:pos x="T8" y="T9"/>
                    </a:cxn>
                  </a:cxnLst>
                  <a:rect l="T15" t="T16" r="T17" b="T18"/>
                  <a:pathLst>
                    <a:path w="23" h="50">
                      <a:moveTo>
                        <a:pt x="20" y="2"/>
                      </a:moveTo>
                      <a:lnTo>
                        <a:pt x="23" y="24"/>
                      </a:lnTo>
                      <a:lnTo>
                        <a:pt x="7" y="50"/>
                      </a:lnTo>
                      <a:lnTo>
                        <a:pt x="0" y="0"/>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7" name="Freeform 39"/>
                <p:cNvSpPr>
                  <a:spLocks noChangeAspect="1"/>
                </p:cNvSpPr>
                <p:nvPr/>
              </p:nvSpPr>
              <p:spPr bwMode="auto">
                <a:xfrm>
                  <a:off x="1071" y="809"/>
                  <a:ext cx="7" cy="15"/>
                </a:xfrm>
                <a:custGeom>
                  <a:avLst/>
                  <a:gdLst>
                    <a:gd name="T0" fmla="*/ 0 w 24"/>
                    <a:gd name="T1" fmla="*/ 0 h 54"/>
                    <a:gd name="T2" fmla="*/ 0 w 24"/>
                    <a:gd name="T3" fmla="*/ 0 h 54"/>
                    <a:gd name="T4" fmla="*/ 0 w 24"/>
                    <a:gd name="T5" fmla="*/ 0 h 54"/>
                    <a:gd name="T6" fmla="*/ 0 w 24"/>
                    <a:gd name="T7" fmla="*/ 0 h 54"/>
                    <a:gd name="T8" fmla="*/ 0 w 24"/>
                    <a:gd name="T9" fmla="*/ 0 h 54"/>
                    <a:gd name="T10" fmla="*/ 0 60000 65536"/>
                    <a:gd name="T11" fmla="*/ 0 60000 65536"/>
                    <a:gd name="T12" fmla="*/ 0 60000 65536"/>
                    <a:gd name="T13" fmla="*/ 0 60000 65536"/>
                    <a:gd name="T14" fmla="*/ 0 60000 65536"/>
                    <a:gd name="T15" fmla="*/ 0 w 24"/>
                    <a:gd name="T16" fmla="*/ 0 h 54"/>
                    <a:gd name="T17" fmla="*/ 24 w 24"/>
                    <a:gd name="T18" fmla="*/ 54 h 54"/>
                  </a:gdLst>
                  <a:ahLst/>
                  <a:cxnLst>
                    <a:cxn ang="T10">
                      <a:pos x="T0" y="T1"/>
                    </a:cxn>
                    <a:cxn ang="T11">
                      <a:pos x="T2" y="T3"/>
                    </a:cxn>
                    <a:cxn ang="T12">
                      <a:pos x="T4" y="T5"/>
                    </a:cxn>
                    <a:cxn ang="T13">
                      <a:pos x="T6" y="T7"/>
                    </a:cxn>
                    <a:cxn ang="T14">
                      <a:pos x="T8" y="T9"/>
                    </a:cxn>
                  </a:cxnLst>
                  <a:rect l="T15" t="T16" r="T17" b="T18"/>
                  <a:pathLst>
                    <a:path w="24" h="54">
                      <a:moveTo>
                        <a:pt x="21" y="5"/>
                      </a:moveTo>
                      <a:lnTo>
                        <a:pt x="24" y="28"/>
                      </a:lnTo>
                      <a:lnTo>
                        <a:pt x="6" y="54"/>
                      </a:lnTo>
                      <a:lnTo>
                        <a:pt x="0" y="0"/>
                      </a:ln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8" name="Freeform 40"/>
                <p:cNvSpPr>
                  <a:spLocks noChangeAspect="1"/>
                </p:cNvSpPr>
                <p:nvPr/>
              </p:nvSpPr>
              <p:spPr bwMode="auto">
                <a:xfrm>
                  <a:off x="917" y="552"/>
                  <a:ext cx="113" cy="109"/>
                </a:xfrm>
                <a:custGeom>
                  <a:avLst/>
                  <a:gdLst>
                    <a:gd name="T0" fmla="*/ 0 w 390"/>
                    <a:gd name="T1" fmla="*/ 0 h 376"/>
                    <a:gd name="T2" fmla="*/ 0 w 390"/>
                    <a:gd name="T3" fmla="*/ 0 h 376"/>
                    <a:gd name="T4" fmla="*/ 0 w 390"/>
                    <a:gd name="T5" fmla="*/ 0 h 376"/>
                    <a:gd name="T6" fmla="*/ 0 w 390"/>
                    <a:gd name="T7" fmla="*/ 0 h 376"/>
                    <a:gd name="T8" fmla="*/ 0 w 390"/>
                    <a:gd name="T9" fmla="*/ 0 h 376"/>
                    <a:gd name="T10" fmla="*/ 0 60000 65536"/>
                    <a:gd name="T11" fmla="*/ 0 60000 65536"/>
                    <a:gd name="T12" fmla="*/ 0 60000 65536"/>
                    <a:gd name="T13" fmla="*/ 0 60000 65536"/>
                    <a:gd name="T14" fmla="*/ 0 60000 65536"/>
                    <a:gd name="T15" fmla="*/ 0 w 390"/>
                    <a:gd name="T16" fmla="*/ 0 h 376"/>
                    <a:gd name="T17" fmla="*/ 390 w 390"/>
                    <a:gd name="T18" fmla="*/ 376 h 376"/>
                  </a:gdLst>
                  <a:ahLst/>
                  <a:cxnLst>
                    <a:cxn ang="T10">
                      <a:pos x="T0" y="T1"/>
                    </a:cxn>
                    <a:cxn ang="T11">
                      <a:pos x="T2" y="T3"/>
                    </a:cxn>
                    <a:cxn ang="T12">
                      <a:pos x="T4" y="T5"/>
                    </a:cxn>
                    <a:cxn ang="T13">
                      <a:pos x="T6" y="T7"/>
                    </a:cxn>
                    <a:cxn ang="T14">
                      <a:pos x="T8" y="T9"/>
                    </a:cxn>
                  </a:cxnLst>
                  <a:rect l="T15" t="T16" r="T17" b="T18"/>
                  <a:pathLst>
                    <a:path w="390" h="376">
                      <a:moveTo>
                        <a:pt x="372" y="376"/>
                      </a:moveTo>
                      <a:lnTo>
                        <a:pt x="232" y="340"/>
                      </a:lnTo>
                      <a:lnTo>
                        <a:pt x="0" y="0"/>
                      </a:lnTo>
                      <a:lnTo>
                        <a:pt x="390" y="215"/>
                      </a:lnTo>
                      <a:lnTo>
                        <a:pt x="372" y="3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9" name="Freeform 41"/>
                <p:cNvSpPr>
                  <a:spLocks noChangeAspect="1"/>
                </p:cNvSpPr>
                <p:nvPr/>
              </p:nvSpPr>
              <p:spPr bwMode="auto">
                <a:xfrm>
                  <a:off x="938" y="573"/>
                  <a:ext cx="78" cy="76"/>
                </a:xfrm>
                <a:custGeom>
                  <a:avLst/>
                  <a:gdLst>
                    <a:gd name="T0" fmla="*/ 0 w 272"/>
                    <a:gd name="T1" fmla="*/ 0 h 263"/>
                    <a:gd name="T2" fmla="*/ 0 w 272"/>
                    <a:gd name="T3" fmla="*/ 0 h 263"/>
                    <a:gd name="T4" fmla="*/ 0 w 272"/>
                    <a:gd name="T5" fmla="*/ 0 h 263"/>
                    <a:gd name="T6" fmla="*/ 0 w 272"/>
                    <a:gd name="T7" fmla="*/ 0 h 263"/>
                    <a:gd name="T8" fmla="*/ 0 60000 65536"/>
                    <a:gd name="T9" fmla="*/ 0 60000 65536"/>
                    <a:gd name="T10" fmla="*/ 0 60000 65536"/>
                    <a:gd name="T11" fmla="*/ 0 60000 65536"/>
                    <a:gd name="T12" fmla="*/ 0 w 272"/>
                    <a:gd name="T13" fmla="*/ 0 h 263"/>
                    <a:gd name="T14" fmla="*/ 272 w 272"/>
                    <a:gd name="T15" fmla="*/ 263 h 263"/>
                  </a:gdLst>
                  <a:ahLst/>
                  <a:cxnLst>
                    <a:cxn ang="T8">
                      <a:pos x="T0" y="T1"/>
                    </a:cxn>
                    <a:cxn ang="T9">
                      <a:pos x="T2" y="T3"/>
                    </a:cxn>
                    <a:cxn ang="T10">
                      <a:pos x="T4" y="T5"/>
                    </a:cxn>
                    <a:cxn ang="T11">
                      <a:pos x="T6" y="T7"/>
                    </a:cxn>
                  </a:cxnLst>
                  <a:rect l="T12" t="T13" r="T14" b="T15"/>
                  <a:pathLst>
                    <a:path w="272" h="263">
                      <a:moveTo>
                        <a:pt x="0" y="0"/>
                      </a:moveTo>
                      <a:lnTo>
                        <a:pt x="171" y="236"/>
                      </a:lnTo>
                      <a:lnTo>
                        <a:pt x="272" y="26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0" name="Freeform 42"/>
                <p:cNvSpPr>
                  <a:spLocks noChangeAspect="1"/>
                </p:cNvSpPr>
                <p:nvPr/>
              </p:nvSpPr>
              <p:spPr bwMode="auto">
                <a:xfrm>
                  <a:off x="921" y="558"/>
                  <a:ext cx="213" cy="201"/>
                </a:xfrm>
                <a:custGeom>
                  <a:avLst/>
                  <a:gdLst>
                    <a:gd name="T0" fmla="*/ 0 w 738"/>
                    <a:gd name="T1" fmla="*/ 0 h 694"/>
                    <a:gd name="T2" fmla="*/ 0 w 738"/>
                    <a:gd name="T3" fmla="*/ 0 h 694"/>
                    <a:gd name="T4" fmla="*/ 0 w 738"/>
                    <a:gd name="T5" fmla="*/ 0 h 694"/>
                    <a:gd name="T6" fmla="*/ 0 w 738"/>
                    <a:gd name="T7" fmla="*/ 0 h 694"/>
                    <a:gd name="T8" fmla="*/ 0 w 738"/>
                    <a:gd name="T9" fmla="*/ 0 h 694"/>
                    <a:gd name="T10" fmla="*/ 0 w 738"/>
                    <a:gd name="T11" fmla="*/ 0 h 694"/>
                    <a:gd name="T12" fmla="*/ 0 w 738"/>
                    <a:gd name="T13" fmla="*/ 0 h 694"/>
                    <a:gd name="T14" fmla="*/ 0 w 738"/>
                    <a:gd name="T15" fmla="*/ 0 h 694"/>
                    <a:gd name="T16" fmla="*/ 0 w 738"/>
                    <a:gd name="T17" fmla="*/ 0 h 694"/>
                    <a:gd name="T18" fmla="*/ 0 w 738"/>
                    <a:gd name="T19" fmla="*/ 0 h 694"/>
                    <a:gd name="T20" fmla="*/ 0 w 738"/>
                    <a:gd name="T21" fmla="*/ 0 h 694"/>
                    <a:gd name="T22" fmla="*/ 0 w 738"/>
                    <a:gd name="T23" fmla="*/ 0 h 694"/>
                    <a:gd name="T24" fmla="*/ 0 w 738"/>
                    <a:gd name="T25" fmla="*/ 0 h 694"/>
                    <a:gd name="T26" fmla="*/ 0 w 738"/>
                    <a:gd name="T27" fmla="*/ 0 h 694"/>
                    <a:gd name="T28" fmla="*/ 0 w 738"/>
                    <a:gd name="T29" fmla="*/ 0 h 694"/>
                    <a:gd name="T30" fmla="*/ 0 w 738"/>
                    <a:gd name="T31" fmla="*/ 0 h 694"/>
                    <a:gd name="T32" fmla="*/ 0 w 738"/>
                    <a:gd name="T33" fmla="*/ 0 h 694"/>
                    <a:gd name="T34" fmla="*/ 0 w 738"/>
                    <a:gd name="T35" fmla="*/ 0 h 694"/>
                    <a:gd name="T36" fmla="*/ 0 w 738"/>
                    <a:gd name="T37" fmla="*/ 0 h 694"/>
                    <a:gd name="T38" fmla="*/ 0 w 738"/>
                    <a:gd name="T39" fmla="*/ 0 h 694"/>
                    <a:gd name="T40" fmla="*/ 0 w 738"/>
                    <a:gd name="T41" fmla="*/ 0 h 694"/>
                    <a:gd name="T42" fmla="*/ 0 w 738"/>
                    <a:gd name="T43" fmla="*/ 0 h 694"/>
                    <a:gd name="T44" fmla="*/ 0 w 738"/>
                    <a:gd name="T45" fmla="*/ 0 h 694"/>
                    <a:gd name="T46" fmla="*/ 0 w 738"/>
                    <a:gd name="T47" fmla="*/ 0 h 694"/>
                    <a:gd name="T48" fmla="*/ 0 w 738"/>
                    <a:gd name="T49" fmla="*/ 0 h 694"/>
                    <a:gd name="T50" fmla="*/ 0 w 738"/>
                    <a:gd name="T51" fmla="*/ 0 h 694"/>
                    <a:gd name="T52" fmla="*/ 0 w 738"/>
                    <a:gd name="T53" fmla="*/ 0 h 694"/>
                    <a:gd name="T54" fmla="*/ 0 w 738"/>
                    <a:gd name="T55" fmla="*/ 0 h 694"/>
                    <a:gd name="T56" fmla="*/ 0 w 738"/>
                    <a:gd name="T57" fmla="*/ 0 h 694"/>
                    <a:gd name="T58" fmla="*/ 0 w 738"/>
                    <a:gd name="T59" fmla="*/ 0 h 694"/>
                    <a:gd name="T60" fmla="*/ 0 w 738"/>
                    <a:gd name="T61" fmla="*/ 0 h 694"/>
                    <a:gd name="T62" fmla="*/ 0 w 738"/>
                    <a:gd name="T63" fmla="*/ 0 h 6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8"/>
                    <a:gd name="T97" fmla="*/ 0 h 694"/>
                    <a:gd name="T98" fmla="*/ 738 w 738"/>
                    <a:gd name="T99" fmla="*/ 694 h 6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8" h="694">
                      <a:moveTo>
                        <a:pt x="730" y="0"/>
                      </a:moveTo>
                      <a:lnTo>
                        <a:pt x="730" y="22"/>
                      </a:lnTo>
                      <a:lnTo>
                        <a:pt x="728" y="45"/>
                      </a:lnTo>
                      <a:lnTo>
                        <a:pt x="723" y="69"/>
                      </a:lnTo>
                      <a:lnTo>
                        <a:pt x="715" y="96"/>
                      </a:lnTo>
                      <a:lnTo>
                        <a:pt x="705" y="122"/>
                      </a:lnTo>
                      <a:lnTo>
                        <a:pt x="692" y="150"/>
                      </a:lnTo>
                      <a:lnTo>
                        <a:pt x="679" y="179"/>
                      </a:lnTo>
                      <a:lnTo>
                        <a:pt x="661" y="209"/>
                      </a:lnTo>
                      <a:lnTo>
                        <a:pt x="642" y="239"/>
                      </a:lnTo>
                      <a:lnTo>
                        <a:pt x="621" y="270"/>
                      </a:lnTo>
                      <a:lnTo>
                        <a:pt x="598" y="300"/>
                      </a:lnTo>
                      <a:lnTo>
                        <a:pt x="573" y="331"/>
                      </a:lnTo>
                      <a:lnTo>
                        <a:pt x="545" y="362"/>
                      </a:lnTo>
                      <a:lnTo>
                        <a:pt x="516" y="393"/>
                      </a:lnTo>
                      <a:lnTo>
                        <a:pt x="485" y="424"/>
                      </a:lnTo>
                      <a:lnTo>
                        <a:pt x="453" y="454"/>
                      </a:lnTo>
                      <a:lnTo>
                        <a:pt x="422" y="481"/>
                      </a:lnTo>
                      <a:lnTo>
                        <a:pt x="391" y="507"/>
                      </a:lnTo>
                      <a:lnTo>
                        <a:pt x="360" y="531"/>
                      </a:lnTo>
                      <a:lnTo>
                        <a:pt x="329" y="553"/>
                      </a:lnTo>
                      <a:lnTo>
                        <a:pt x="297" y="575"/>
                      </a:lnTo>
                      <a:lnTo>
                        <a:pt x="268" y="593"/>
                      </a:lnTo>
                      <a:lnTo>
                        <a:pt x="238" y="612"/>
                      </a:lnTo>
                      <a:lnTo>
                        <a:pt x="208" y="628"/>
                      </a:lnTo>
                      <a:lnTo>
                        <a:pt x="178" y="642"/>
                      </a:lnTo>
                      <a:lnTo>
                        <a:pt x="150" y="654"/>
                      </a:lnTo>
                      <a:lnTo>
                        <a:pt x="122" y="665"/>
                      </a:lnTo>
                      <a:lnTo>
                        <a:pt x="95" y="674"/>
                      </a:lnTo>
                      <a:lnTo>
                        <a:pt x="70" y="681"/>
                      </a:lnTo>
                      <a:lnTo>
                        <a:pt x="45" y="685"/>
                      </a:lnTo>
                      <a:lnTo>
                        <a:pt x="22" y="688"/>
                      </a:lnTo>
                      <a:lnTo>
                        <a:pt x="0" y="689"/>
                      </a:lnTo>
                      <a:lnTo>
                        <a:pt x="26" y="692"/>
                      </a:lnTo>
                      <a:lnTo>
                        <a:pt x="52" y="694"/>
                      </a:lnTo>
                      <a:lnTo>
                        <a:pt x="79" y="694"/>
                      </a:lnTo>
                      <a:lnTo>
                        <a:pt x="105" y="693"/>
                      </a:lnTo>
                      <a:lnTo>
                        <a:pt x="133" y="691"/>
                      </a:lnTo>
                      <a:lnTo>
                        <a:pt x="160" y="688"/>
                      </a:lnTo>
                      <a:lnTo>
                        <a:pt x="189" y="682"/>
                      </a:lnTo>
                      <a:lnTo>
                        <a:pt x="217" y="675"/>
                      </a:lnTo>
                      <a:lnTo>
                        <a:pt x="246" y="667"/>
                      </a:lnTo>
                      <a:lnTo>
                        <a:pt x="274" y="656"/>
                      </a:lnTo>
                      <a:lnTo>
                        <a:pt x="303" y="646"/>
                      </a:lnTo>
                      <a:lnTo>
                        <a:pt x="332" y="633"/>
                      </a:lnTo>
                      <a:lnTo>
                        <a:pt x="360" y="618"/>
                      </a:lnTo>
                      <a:lnTo>
                        <a:pt x="388" y="604"/>
                      </a:lnTo>
                      <a:lnTo>
                        <a:pt x="416" y="586"/>
                      </a:lnTo>
                      <a:lnTo>
                        <a:pt x="444" y="568"/>
                      </a:lnTo>
                      <a:lnTo>
                        <a:pt x="483" y="539"/>
                      </a:lnTo>
                      <a:lnTo>
                        <a:pt x="520" y="508"/>
                      </a:lnTo>
                      <a:lnTo>
                        <a:pt x="553" y="476"/>
                      </a:lnTo>
                      <a:lnTo>
                        <a:pt x="585" y="441"/>
                      </a:lnTo>
                      <a:lnTo>
                        <a:pt x="614" y="407"/>
                      </a:lnTo>
                      <a:lnTo>
                        <a:pt x="639" y="371"/>
                      </a:lnTo>
                      <a:lnTo>
                        <a:pt x="662" y="334"/>
                      </a:lnTo>
                      <a:lnTo>
                        <a:pt x="683" y="296"/>
                      </a:lnTo>
                      <a:lnTo>
                        <a:pt x="700" y="259"/>
                      </a:lnTo>
                      <a:lnTo>
                        <a:pt x="714" y="221"/>
                      </a:lnTo>
                      <a:lnTo>
                        <a:pt x="725" y="183"/>
                      </a:lnTo>
                      <a:lnTo>
                        <a:pt x="733" y="145"/>
                      </a:lnTo>
                      <a:lnTo>
                        <a:pt x="737" y="107"/>
                      </a:lnTo>
                      <a:lnTo>
                        <a:pt x="738" y="72"/>
                      </a:lnTo>
                      <a:lnTo>
                        <a:pt x="736" y="35"/>
                      </a:lnTo>
                      <a:lnTo>
                        <a:pt x="7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1" name="Freeform 43"/>
                <p:cNvSpPr>
                  <a:spLocks noChangeAspect="1"/>
                </p:cNvSpPr>
                <p:nvPr/>
              </p:nvSpPr>
              <p:spPr bwMode="auto">
                <a:xfrm>
                  <a:off x="1024" y="590"/>
                  <a:ext cx="89" cy="71"/>
                </a:xfrm>
                <a:custGeom>
                  <a:avLst/>
                  <a:gdLst>
                    <a:gd name="T0" fmla="*/ 0 w 308"/>
                    <a:gd name="T1" fmla="*/ 0 h 246"/>
                    <a:gd name="T2" fmla="*/ 0 w 308"/>
                    <a:gd name="T3" fmla="*/ 0 h 246"/>
                    <a:gd name="T4" fmla="*/ 0 w 308"/>
                    <a:gd name="T5" fmla="*/ 0 h 246"/>
                    <a:gd name="T6" fmla="*/ 0 w 308"/>
                    <a:gd name="T7" fmla="*/ 0 h 246"/>
                    <a:gd name="T8" fmla="*/ 0 w 308"/>
                    <a:gd name="T9" fmla="*/ 0 h 246"/>
                    <a:gd name="T10" fmla="*/ 0 w 308"/>
                    <a:gd name="T11" fmla="*/ 0 h 246"/>
                    <a:gd name="T12" fmla="*/ 0 w 308"/>
                    <a:gd name="T13" fmla="*/ 0 h 246"/>
                    <a:gd name="T14" fmla="*/ 0 w 308"/>
                    <a:gd name="T15" fmla="*/ 0 h 246"/>
                    <a:gd name="T16" fmla="*/ 0 w 308"/>
                    <a:gd name="T17" fmla="*/ 0 h 246"/>
                    <a:gd name="T18" fmla="*/ 0 w 308"/>
                    <a:gd name="T19" fmla="*/ 0 h 246"/>
                    <a:gd name="T20" fmla="*/ 0 w 308"/>
                    <a:gd name="T21" fmla="*/ 0 h 246"/>
                    <a:gd name="T22" fmla="*/ 0 w 308"/>
                    <a:gd name="T23" fmla="*/ 0 h 246"/>
                    <a:gd name="T24" fmla="*/ 0 w 308"/>
                    <a:gd name="T25" fmla="*/ 0 h 246"/>
                    <a:gd name="T26" fmla="*/ 0 w 308"/>
                    <a:gd name="T27" fmla="*/ 0 h 246"/>
                    <a:gd name="T28" fmla="*/ 0 w 308"/>
                    <a:gd name="T29" fmla="*/ 0 h 246"/>
                    <a:gd name="T30" fmla="*/ 0 w 308"/>
                    <a:gd name="T31" fmla="*/ 0 h 246"/>
                    <a:gd name="T32" fmla="*/ 0 w 308"/>
                    <a:gd name="T33" fmla="*/ 0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8"/>
                    <a:gd name="T52" fmla="*/ 0 h 246"/>
                    <a:gd name="T53" fmla="*/ 308 w 308"/>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8" h="246">
                      <a:moveTo>
                        <a:pt x="0" y="246"/>
                      </a:moveTo>
                      <a:lnTo>
                        <a:pt x="206" y="174"/>
                      </a:lnTo>
                      <a:lnTo>
                        <a:pt x="210" y="168"/>
                      </a:lnTo>
                      <a:lnTo>
                        <a:pt x="215" y="161"/>
                      </a:lnTo>
                      <a:lnTo>
                        <a:pt x="218" y="155"/>
                      </a:lnTo>
                      <a:lnTo>
                        <a:pt x="223" y="149"/>
                      </a:lnTo>
                      <a:lnTo>
                        <a:pt x="228" y="144"/>
                      </a:lnTo>
                      <a:lnTo>
                        <a:pt x="232" y="137"/>
                      </a:lnTo>
                      <a:lnTo>
                        <a:pt x="236" y="131"/>
                      </a:lnTo>
                      <a:lnTo>
                        <a:pt x="240" y="125"/>
                      </a:lnTo>
                      <a:lnTo>
                        <a:pt x="306" y="7"/>
                      </a:lnTo>
                      <a:lnTo>
                        <a:pt x="306" y="4"/>
                      </a:lnTo>
                      <a:lnTo>
                        <a:pt x="307" y="3"/>
                      </a:lnTo>
                      <a:lnTo>
                        <a:pt x="307" y="1"/>
                      </a:lnTo>
                      <a:lnTo>
                        <a:pt x="308" y="0"/>
                      </a:lnTo>
                      <a:lnTo>
                        <a:pt x="18" y="85"/>
                      </a:lnTo>
                      <a:lnTo>
                        <a:pt x="0" y="2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2" name="Freeform 44"/>
                <p:cNvSpPr>
                  <a:spLocks noChangeAspect="1"/>
                </p:cNvSpPr>
                <p:nvPr/>
              </p:nvSpPr>
              <p:spPr bwMode="auto">
                <a:xfrm>
                  <a:off x="1059" y="474"/>
                  <a:ext cx="7" cy="7"/>
                </a:xfrm>
                <a:custGeom>
                  <a:avLst/>
                  <a:gdLst>
                    <a:gd name="T0" fmla="*/ 0 w 25"/>
                    <a:gd name="T1" fmla="*/ 0 h 24"/>
                    <a:gd name="T2" fmla="*/ 0 w 25"/>
                    <a:gd name="T3" fmla="*/ 0 h 24"/>
                    <a:gd name="T4" fmla="*/ 0 w 25"/>
                    <a:gd name="T5" fmla="*/ 0 h 24"/>
                    <a:gd name="T6" fmla="*/ 0 w 25"/>
                    <a:gd name="T7" fmla="*/ 0 h 24"/>
                    <a:gd name="T8" fmla="*/ 0 w 25"/>
                    <a:gd name="T9" fmla="*/ 0 h 24"/>
                    <a:gd name="T10" fmla="*/ 0 w 25"/>
                    <a:gd name="T11" fmla="*/ 0 h 24"/>
                    <a:gd name="T12" fmla="*/ 0 w 25"/>
                    <a:gd name="T13" fmla="*/ 0 h 24"/>
                    <a:gd name="T14" fmla="*/ 0 w 25"/>
                    <a:gd name="T15" fmla="*/ 0 h 24"/>
                    <a:gd name="T16" fmla="*/ 0 w 25"/>
                    <a:gd name="T17" fmla="*/ 0 h 24"/>
                    <a:gd name="T18" fmla="*/ 0 w 25"/>
                    <a:gd name="T19" fmla="*/ 0 h 24"/>
                    <a:gd name="T20" fmla="*/ 0 w 25"/>
                    <a:gd name="T21" fmla="*/ 0 h 24"/>
                    <a:gd name="T22" fmla="*/ 0 w 25"/>
                    <a:gd name="T23" fmla="*/ 0 h 24"/>
                    <a:gd name="T24" fmla="*/ 0 w 25"/>
                    <a:gd name="T25" fmla="*/ 0 h 24"/>
                    <a:gd name="T26" fmla="*/ 0 w 25"/>
                    <a:gd name="T27" fmla="*/ 0 h 24"/>
                    <a:gd name="T28" fmla="*/ 0 w 25"/>
                    <a:gd name="T29" fmla="*/ 0 h 24"/>
                    <a:gd name="T30" fmla="*/ 0 w 25"/>
                    <a:gd name="T31" fmla="*/ 0 h 24"/>
                    <a:gd name="T32" fmla="*/ 0 w 25"/>
                    <a:gd name="T33" fmla="*/ 0 h 24"/>
                    <a:gd name="T34" fmla="*/ 0 w 25"/>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4"/>
                    <a:gd name="T56" fmla="*/ 25 w 2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4">
                      <a:moveTo>
                        <a:pt x="0" y="12"/>
                      </a:moveTo>
                      <a:lnTo>
                        <a:pt x="2" y="16"/>
                      </a:lnTo>
                      <a:lnTo>
                        <a:pt x="4" y="21"/>
                      </a:lnTo>
                      <a:lnTo>
                        <a:pt x="7" y="23"/>
                      </a:lnTo>
                      <a:lnTo>
                        <a:pt x="12" y="24"/>
                      </a:lnTo>
                      <a:lnTo>
                        <a:pt x="16" y="23"/>
                      </a:lnTo>
                      <a:lnTo>
                        <a:pt x="21" y="21"/>
                      </a:lnTo>
                      <a:lnTo>
                        <a:pt x="23" y="16"/>
                      </a:lnTo>
                      <a:lnTo>
                        <a:pt x="25" y="12"/>
                      </a:lnTo>
                      <a:lnTo>
                        <a:pt x="23" y="7"/>
                      </a:lnTo>
                      <a:lnTo>
                        <a:pt x="21" y="4"/>
                      </a:lnTo>
                      <a:lnTo>
                        <a:pt x="16" y="1"/>
                      </a:lnTo>
                      <a:lnTo>
                        <a:pt x="12" y="0"/>
                      </a:lnTo>
                      <a:lnTo>
                        <a:pt x="7" y="1"/>
                      </a:lnTo>
                      <a:lnTo>
                        <a:pt x="4" y="4"/>
                      </a:lnTo>
                      <a:lnTo>
                        <a:pt x="2" y="7"/>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3" name="Freeform 45"/>
                <p:cNvSpPr>
                  <a:spLocks noChangeAspect="1"/>
                </p:cNvSpPr>
                <p:nvPr/>
              </p:nvSpPr>
              <p:spPr bwMode="auto">
                <a:xfrm>
                  <a:off x="898" y="491"/>
                  <a:ext cx="4" cy="4"/>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w 15"/>
                    <a:gd name="T31" fmla="*/ 0 h 15"/>
                    <a:gd name="T32" fmla="*/ 0 w 15"/>
                    <a:gd name="T33" fmla="*/ 0 h 15"/>
                    <a:gd name="T34" fmla="*/ 0 w 1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5"/>
                    <a:gd name="T56" fmla="*/ 15 w 1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5">
                      <a:moveTo>
                        <a:pt x="0" y="8"/>
                      </a:moveTo>
                      <a:lnTo>
                        <a:pt x="1" y="10"/>
                      </a:lnTo>
                      <a:lnTo>
                        <a:pt x="2" y="12"/>
                      </a:lnTo>
                      <a:lnTo>
                        <a:pt x="5" y="14"/>
                      </a:lnTo>
                      <a:lnTo>
                        <a:pt x="7" y="15"/>
                      </a:lnTo>
                      <a:lnTo>
                        <a:pt x="10" y="14"/>
                      </a:lnTo>
                      <a:lnTo>
                        <a:pt x="13" y="12"/>
                      </a:lnTo>
                      <a:lnTo>
                        <a:pt x="14" y="10"/>
                      </a:lnTo>
                      <a:lnTo>
                        <a:pt x="15" y="8"/>
                      </a:lnTo>
                      <a:lnTo>
                        <a:pt x="14" y="4"/>
                      </a:lnTo>
                      <a:lnTo>
                        <a:pt x="13" y="2"/>
                      </a:lnTo>
                      <a:lnTo>
                        <a:pt x="10" y="1"/>
                      </a:lnTo>
                      <a:lnTo>
                        <a:pt x="7" y="0"/>
                      </a:lnTo>
                      <a:lnTo>
                        <a:pt x="5" y="1"/>
                      </a:lnTo>
                      <a:lnTo>
                        <a:pt x="2" y="2"/>
                      </a:lnTo>
                      <a:lnTo>
                        <a:pt x="1" y="4"/>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4" name="Freeform 46"/>
                <p:cNvSpPr>
                  <a:spLocks noChangeAspect="1"/>
                </p:cNvSpPr>
                <p:nvPr/>
              </p:nvSpPr>
              <p:spPr bwMode="auto">
                <a:xfrm>
                  <a:off x="995" y="474"/>
                  <a:ext cx="5" cy="4"/>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w 15"/>
                    <a:gd name="T31" fmla="*/ 0 h 15"/>
                    <a:gd name="T32" fmla="*/ 0 w 15"/>
                    <a:gd name="T33" fmla="*/ 0 h 15"/>
                    <a:gd name="T34" fmla="*/ 0 w 1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5"/>
                    <a:gd name="T56" fmla="*/ 15 w 1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5">
                      <a:moveTo>
                        <a:pt x="0" y="8"/>
                      </a:moveTo>
                      <a:lnTo>
                        <a:pt x="2" y="10"/>
                      </a:lnTo>
                      <a:lnTo>
                        <a:pt x="3" y="13"/>
                      </a:lnTo>
                      <a:lnTo>
                        <a:pt x="5" y="14"/>
                      </a:lnTo>
                      <a:lnTo>
                        <a:pt x="9" y="15"/>
                      </a:lnTo>
                      <a:lnTo>
                        <a:pt x="11" y="14"/>
                      </a:lnTo>
                      <a:lnTo>
                        <a:pt x="13" y="13"/>
                      </a:lnTo>
                      <a:lnTo>
                        <a:pt x="14" y="10"/>
                      </a:lnTo>
                      <a:lnTo>
                        <a:pt x="15" y="8"/>
                      </a:lnTo>
                      <a:lnTo>
                        <a:pt x="14" y="5"/>
                      </a:lnTo>
                      <a:lnTo>
                        <a:pt x="13" y="2"/>
                      </a:lnTo>
                      <a:lnTo>
                        <a:pt x="11" y="1"/>
                      </a:lnTo>
                      <a:lnTo>
                        <a:pt x="9" y="0"/>
                      </a:lnTo>
                      <a:lnTo>
                        <a:pt x="5" y="1"/>
                      </a:lnTo>
                      <a:lnTo>
                        <a:pt x="3" y="2"/>
                      </a:lnTo>
                      <a:lnTo>
                        <a:pt x="2" y="5"/>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5" name="Freeform 47"/>
                <p:cNvSpPr>
                  <a:spLocks noChangeAspect="1"/>
                </p:cNvSpPr>
                <p:nvPr/>
              </p:nvSpPr>
              <p:spPr bwMode="auto">
                <a:xfrm>
                  <a:off x="1143" y="484"/>
                  <a:ext cx="4" cy="4"/>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w 15"/>
                    <a:gd name="T31" fmla="*/ 0 h 15"/>
                    <a:gd name="T32" fmla="*/ 0 w 15"/>
                    <a:gd name="T33" fmla="*/ 0 h 15"/>
                    <a:gd name="T34" fmla="*/ 0 w 1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15"/>
                    <a:gd name="T56" fmla="*/ 15 w 1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15">
                      <a:moveTo>
                        <a:pt x="0" y="7"/>
                      </a:moveTo>
                      <a:lnTo>
                        <a:pt x="1" y="10"/>
                      </a:lnTo>
                      <a:lnTo>
                        <a:pt x="2" y="12"/>
                      </a:lnTo>
                      <a:lnTo>
                        <a:pt x="5" y="13"/>
                      </a:lnTo>
                      <a:lnTo>
                        <a:pt x="8" y="15"/>
                      </a:lnTo>
                      <a:lnTo>
                        <a:pt x="10" y="13"/>
                      </a:lnTo>
                      <a:lnTo>
                        <a:pt x="13" y="12"/>
                      </a:lnTo>
                      <a:lnTo>
                        <a:pt x="14" y="10"/>
                      </a:lnTo>
                      <a:lnTo>
                        <a:pt x="15" y="7"/>
                      </a:lnTo>
                      <a:lnTo>
                        <a:pt x="14" y="4"/>
                      </a:lnTo>
                      <a:lnTo>
                        <a:pt x="13" y="2"/>
                      </a:lnTo>
                      <a:lnTo>
                        <a:pt x="10" y="1"/>
                      </a:lnTo>
                      <a:lnTo>
                        <a:pt x="8" y="0"/>
                      </a:lnTo>
                      <a:lnTo>
                        <a:pt x="5" y="1"/>
                      </a:lnTo>
                      <a:lnTo>
                        <a:pt x="2" y="2"/>
                      </a:lnTo>
                      <a:lnTo>
                        <a:pt x="1" y="4"/>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6" name="Freeform 48"/>
                <p:cNvSpPr>
                  <a:spLocks noChangeAspect="1"/>
                </p:cNvSpPr>
                <p:nvPr/>
              </p:nvSpPr>
              <p:spPr bwMode="auto">
                <a:xfrm>
                  <a:off x="960" y="441"/>
                  <a:ext cx="7" cy="7"/>
                </a:xfrm>
                <a:custGeom>
                  <a:avLst/>
                  <a:gdLst>
                    <a:gd name="T0" fmla="*/ 0 w 25"/>
                    <a:gd name="T1" fmla="*/ 0 h 24"/>
                    <a:gd name="T2" fmla="*/ 0 w 25"/>
                    <a:gd name="T3" fmla="*/ 0 h 24"/>
                    <a:gd name="T4" fmla="*/ 0 w 25"/>
                    <a:gd name="T5" fmla="*/ 0 h 24"/>
                    <a:gd name="T6" fmla="*/ 0 w 25"/>
                    <a:gd name="T7" fmla="*/ 0 h 24"/>
                    <a:gd name="T8" fmla="*/ 0 w 25"/>
                    <a:gd name="T9" fmla="*/ 0 h 24"/>
                    <a:gd name="T10" fmla="*/ 0 w 25"/>
                    <a:gd name="T11" fmla="*/ 0 h 24"/>
                    <a:gd name="T12" fmla="*/ 0 w 25"/>
                    <a:gd name="T13" fmla="*/ 0 h 24"/>
                    <a:gd name="T14" fmla="*/ 0 w 25"/>
                    <a:gd name="T15" fmla="*/ 0 h 24"/>
                    <a:gd name="T16" fmla="*/ 0 w 25"/>
                    <a:gd name="T17" fmla="*/ 0 h 24"/>
                    <a:gd name="T18" fmla="*/ 0 w 25"/>
                    <a:gd name="T19" fmla="*/ 0 h 24"/>
                    <a:gd name="T20" fmla="*/ 0 w 25"/>
                    <a:gd name="T21" fmla="*/ 0 h 24"/>
                    <a:gd name="T22" fmla="*/ 0 w 25"/>
                    <a:gd name="T23" fmla="*/ 0 h 24"/>
                    <a:gd name="T24" fmla="*/ 0 w 25"/>
                    <a:gd name="T25" fmla="*/ 0 h 24"/>
                    <a:gd name="T26" fmla="*/ 0 w 25"/>
                    <a:gd name="T27" fmla="*/ 0 h 24"/>
                    <a:gd name="T28" fmla="*/ 0 w 25"/>
                    <a:gd name="T29" fmla="*/ 0 h 24"/>
                    <a:gd name="T30" fmla="*/ 0 w 25"/>
                    <a:gd name="T31" fmla="*/ 0 h 24"/>
                    <a:gd name="T32" fmla="*/ 0 w 25"/>
                    <a:gd name="T33" fmla="*/ 0 h 24"/>
                    <a:gd name="T34" fmla="*/ 0 w 25"/>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4"/>
                    <a:gd name="T56" fmla="*/ 25 w 2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4">
                      <a:moveTo>
                        <a:pt x="0" y="13"/>
                      </a:moveTo>
                      <a:lnTo>
                        <a:pt x="2" y="17"/>
                      </a:lnTo>
                      <a:lnTo>
                        <a:pt x="4" y="21"/>
                      </a:lnTo>
                      <a:lnTo>
                        <a:pt x="9" y="23"/>
                      </a:lnTo>
                      <a:lnTo>
                        <a:pt x="13" y="24"/>
                      </a:lnTo>
                      <a:lnTo>
                        <a:pt x="18" y="23"/>
                      </a:lnTo>
                      <a:lnTo>
                        <a:pt x="21" y="21"/>
                      </a:lnTo>
                      <a:lnTo>
                        <a:pt x="23" y="17"/>
                      </a:lnTo>
                      <a:lnTo>
                        <a:pt x="25" y="13"/>
                      </a:lnTo>
                      <a:lnTo>
                        <a:pt x="23" y="8"/>
                      </a:lnTo>
                      <a:lnTo>
                        <a:pt x="21" y="4"/>
                      </a:lnTo>
                      <a:lnTo>
                        <a:pt x="18" y="1"/>
                      </a:lnTo>
                      <a:lnTo>
                        <a:pt x="13" y="0"/>
                      </a:lnTo>
                      <a:lnTo>
                        <a:pt x="9" y="1"/>
                      </a:lnTo>
                      <a:lnTo>
                        <a:pt x="4" y="4"/>
                      </a:lnTo>
                      <a:lnTo>
                        <a:pt x="2"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aphicFrame>
          <p:nvGraphicFramePr>
            <p:cNvPr id="61464" name="Object 4"/>
            <p:cNvGraphicFramePr>
              <a:graphicFrameLocks noChangeAspect="1"/>
            </p:cNvGraphicFramePr>
            <p:nvPr/>
          </p:nvGraphicFramePr>
          <p:xfrm>
            <a:off x="4063" y="3233"/>
            <a:ext cx="275" cy="277"/>
          </p:xfrm>
          <a:graphic>
            <a:graphicData uri="http://schemas.openxmlformats.org/presentationml/2006/ole">
              <mc:AlternateContent xmlns:mc="http://schemas.openxmlformats.org/markup-compatibility/2006">
                <mc:Choice xmlns:v="urn:schemas-microsoft-com:vml" Requires="v">
                  <p:oleObj spid="_x0000_s83268" name="Clip" r:id="rId11" imgW="1816100" imgH="1816100" progId="MS_ClipArt_Gallery.2">
                    <p:embed/>
                  </p:oleObj>
                </mc:Choice>
                <mc:Fallback>
                  <p:oleObj name="Clip" r:id="rId11" imgW="1816100" imgH="1816100"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3" y="3233"/>
                          <a:ext cx="275" cy="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465" name="Object 5"/>
            <p:cNvGraphicFramePr>
              <a:graphicFrameLocks noChangeAspect="1"/>
            </p:cNvGraphicFramePr>
            <p:nvPr/>
          </p:nvGraphicFramePr>
          <p:xfrm>
            <a:off x="3072" y="2064"/>
            <a:ext cx="191" cy="212"/>
          </p:xfrm>
          <a:graphic>
            <a:graphicData uri="http://schemas.openxmlformats.org/presentationml/2006/ole">
              <mc:AlternateContent xmlns:mc="http://schemas.openxmlformats.org/markup-compatibility/2006">
                <mc:Choice xmlns:v="urn:schemas-microsoft-com:vml" Requires="v">
                  <p:oleObj spid="_x0000_s83269" name="Clip" r:id="rId13" imgW="3746500" imgH="3467100" progId="MS_ClipArt_Gallery.2">
                    <p:embed/>
                  </p:oleObj>
                </mc:Choice>
                <mc:Fallback>
                  <p:oleObj name="Clip" r:id="rId13" imgW="3746500" imgH="3467100" progId="MS_ClipArt_Gallery.2">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2" y="2064"/>
                          <a:ext cx="191"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Text Box 51"/>
            <p:cNvSpPr txBox="1">
              <a:spLocks noChangeAspect="1" noChangeArrowheads="1"/>
            </p:cNvSpPr>
            <p:nvPr/>
          </p:nvSpPr>
          <p:spPr bwMode="auto">
            <a:xfrm rot="21595043">
              <a:off x="2976" y="1740"/>
              <a:ext cx="567" cy="265"/>
            </a:xfrm>
            <a:prstGeom prst="rect">
              <a:avLst/>
            </a:prstGeom>
            <a:noFill/>
            <a:ln w="9525">
              <a:noFill/>
              <a:miter lim="800000"/>
              <a:headEnd/>
              <a:tailEnd/>
            </a:ln>
            <a:effectLst/>
          </p:spPr>
          <p:txBody>
            <a:bodyPr>
              <a:spAutoFit/>
            </a:bodyPr>
            <a:lstStyle/>
            <a:p>
              <a:pPr eaLnBrk="0" hangingPunct="0">
                <a:defRPr/>
              </a:pPr>
              <a:r>
                <a:rPr lang="en-US" sz="900" dirty="0">
                  <a:latin typeface="+mn-lt"/>
                  <a:ea typeface="ＭＳ Ｐゴシック" pitchFamily="-108" charset="-128"/>
                  <a:cs typeface="ＭＳ Ｐゴシック" pitchFamily="-108" charset="-128"/>
                </a:rPr>
                <a:t>Lunar</a:t>
              </a:r>
            </a:p>
            <a:p>
              <a:pPr eaLnBrk="0" hangingPunct="0">
                <a:defRPr/>
              </a:pPr>
              <a:r>
                <a:rPr lang="en-US" sz="900" dirty="0">
                  <a:latin typeface="+mn-lt"/>
                  <a:ea typeface="ＭＳ Ｐゴシック" pitchFamily="-108" charset="-128"/>
                  <a:cs typeface="ＭＳ Ｐゴシック" pitchFamily="-108" charset="-128"/>
                </a:rPr>
                <a:t>Spacecraft</a:t>
              </a:r>
            </a:p>
            <a:p>
              <a:pPr eaLnBrk="0" hangingPunct="0">
                <a:defRPr/>
              </a:pPr>
              <a:r>
                <a:rPr lang="en-US" sz="900" dirty="0">
                  <a:latin typeface="+mn-lt"/>
                  <a:ea typeface="ＭＳ Ｐゴシック" pitchFamily="-108" charset="-128"/>
                  <a:cs typeface="ＭＳ Ｐゴシック" pitchFamily="-108" charset="-128"/>
                </a:rPr>
                <a:t> / Lander</a:t>
              </a:r>
            </a:p>
          </p:txBody>
        </p:sp>
        <p:pic>
          <p:nvPicPr>
            <p:cNvPr id="61467" name="Picture 5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9" y="1708"/>
              <a:ext cx="24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53"/>
            <p:cNvSpPr txBox="1">
              <a:spLocks noChangeAspect="1" noChangeArrowheads="1"/>
            </p:cNvSpPr>
            <p:nvPr/>
          </p:nvSpPr>
          <p:spPr bwMode="auto">
            <a:xfrm rot="21595043">
              <a:off x="3647" y="1593"/>
              <a:ext cx="370" cy="123"/>
            </a:xfrm>
            <a:prstGeom prst="rect">
              <a:avLst/>
            </a:prstGeom>
            <a:noFill/>
            <a:ln w="9525">
              <a:noFill/>
              <a:miter lim="800000"/>
              <a:headEnd/>
              <a:tailEnd/>
            </a:ln>
            <a:effectLst/>
          </p:spPr>
          <p:txBody>
            <a:bodyPr>
              <a:spAutoFit/>
            </a:bodyPr>
            <a:lstStyle/>
            <a:p>
              <a:pPr eaLnBrk="0" hangingPunct="0">
                <a:defRPr/>
              </a:pPr>
              <a:r>
                <a:rPr lang="en-US" sz="900" dirty="0">
                  <a:latin typeface="+mn-lt"/>
                  <a:ea typeface="ＭＳ Ｐゴシック" pitchFamily="-108" charset="-128"/>
                  <a:cs typeface="ＭＳ Ｐゴシック" pitchFamily="-108" charset="-128"/>
                </a:rPr>
                <a:t>Moon</a:t>
              </a:r>
            </a:p>
          </p:txBody>
        </p:sp>
        <p:sp>
          <p:nvSpPr>
            <p:cNvPr id="34" name="Text Box 54"/>
            <p:cNvSpPr txBox="1">
              <a:spLocks noChangeAspect="1" noChangeArrowheads="1"/>
            </p:cNvSpPr>
            <p:nvPr/>
          </p:nvSpPr>
          <p:spPr bwMode="auto">
            <a:xfrm rot="21595043">
              <a:off x="3072" y="3132"/>
              <a:ext cx="678" cy="265"/>
            </a:xfrm>
            <a:prstGeom prst="rect">
              <a:avLst/>
            </a:prstGeom>
            <a:noFill/>
            <a:ln w="9525">
              <a:noFill/>
              <a:miter lim="800000"/>
              <a:headEnd/>
              <a:tailEnd/>
            </a:ln>
            <a:effectLst/>
          </p:spPr>
          <p:txBody>
            <a:bodyPr>
              <a:spAutoFit/>
            </a:bodyPr>
            <a:lstStyle/>
            <a:p>
              <a:pPr algn="ctr" eaLnBrk="0" hangingPunct="0">
                <a:defRPr/>
              </a:pPr>
              <a:r>
                <a:rPr lang="en-US" sz="900" dirty="0">
                  <a:latin typeface="+mn-lt"/>
                  <a:ea typeface="ＭＳ Ｐゴシック" pitchFamily="-108" charset="-128"/>
                  <a:cs typeface="ＭＳ Ｐゴシック" pitchFamily="-108" charset="-128"/>
                </a:rPr>
                <a:t>Ground Communication / Data System</a:t>
              </a:r>
            </a:p>
          </p:txBody>
        </p:sp>
        <p:grpSp>
          <p:nvGrpSpPr>
            <p:cNvPr id="61470" name="Group 55"/>
            <p:cNvGrpSpPr>
              <a:grpSpLocks/>
            </p:cNvGrpSpPr>
            <p:nvPr/>
          </p:nvGrpSpPr>
          <p:grpSpPr bwMode="auto">
            <a:xfrm>
              <a:off x="3173" y="2112"/>
              <a:ext cx="193" cy="672"/>
              <a:chOff x="1273" y="2017"/>
              <a:chExt cx="241" cy="282"/>
            </a:xfrm>
          </p:grpSpPr>
          <p:sp>
            <p:nvSpPr>
              <p:cNvPr id="61485" name="Line 56"/>
              <p:cNvSpPr>
                <a:spLocks noChangeAspect="1" noChangeShapeType="1"/>
              </p:cNvSpPr>
              <p:nvPr/>
            </p:nvSpPr>
            <p:spPr bwMode="auto">
              <a:xfrm>
                <a:off x="1394" y="2218"/>
                <a:ext cx="120" cy="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6" name="Line 57"/>
              <p:cNvSpPr>
                <a:spLocks noChangeAspect="1" noChangeShapeType="1"/>
              </p:cNvSpPr>
              <p:nvPr/>
            </p:nvSpPr>
            <p:spPr bwMode="auto">
              <a:xfrm>
                <a:off x="1273" y="2017"/>
                <a:ext cx="201" cy="16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58"/>
              <p:cNvSpPr>
                <a:spLocks noChangeAspect="1" noChangeShapeType="1"/>
              </p:cNvSpPr>
              <p:nvPr/>
            </p:nvSpPr>
            <p:spPr bwMode="auto">
              <a:xfrm flipV="1">
                <a:off x="1394" y="2178"/>
                <a:ext cx="80"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1471" name="Group 59"/>
            <p:cNvGrpSpPr>
              <a:grpSpLocks/>
            </p:cNvGrpSpPr>
            <p:nvPr/>
          </p:nvGrpSpPr>
          <p:grpSpPr bwMode="auto">
            <a:xfrm rot="5400000">
              <a:off x="3333" y="2302"/>
              <a:ext cx="627" cy="282"/>
              <a:chOff x="1273" y="2017"/>
              <a:chExt cx="241" cy="282"/>
            </a:xfrm>
          </p:grpSpPr>
          <p:sp>
            <p:nvSpPr>
              <p:cNvPr id="61482" name="Line 60"/>
              <p:cNvSpPr>
                <a:spLocks noChangeAspect="1" noChangeShapeType="1"/>
              </p:cNvSpPr>
              <p:nvPr/>
            </p:nvSpPr>
            <p:spPr bwMode="auto">
              <a:xfrm>
                <a:off x="1394" y="2218"/>
                <a:ext cx="120" cy="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61"/>
              <p:cNvSpPr>
                <a:spLocks noChangeAspect="1" noChangeShapeType="1"/>
              </p:cNvSpPr>
              <p:nvPr/>
            </p:nvSpPr>
            <p:spPr bwMode="auto">
              <a:xfrm>
                <a:off x="1273" y="2017"/>
                <a:ext cx="201" cy="16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62"/>
              <p:cNvSpPr>
                <a:spLocks noChangeAspect="1" noChangeShapeType="1"/>
              </p:cNvSpPr>
              <p:nvPr/>
            </p:nvSpPr>
            <p:spPr bwMode="auto">
              <a:xfrm flipV="1">
                <a:off x="1394" y="2178"/>
                <a:ext cx="80"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1472" name="Group 63"/>
            <p:cNvGrpSpPr>
              <a:grpSpLocks/>
            </p:cNvGrpSpPr>
            <p:nvPr/>
          </p:nvGrpSpPr>
          <p:grpSpPr bwMode="auto">
            <a:xfrm rot="10800000" flipH="1">
              <a:off x="3307" y="1816"/>
              <a:ext cx="283" cy="289"/>
              <a:chOff x="1273" y="2017"/>
              <a:chExt cx="241" cy="282"/>
            </a:xfrm>
          </p:grpSpPr>
          <p:sp>
            <p:nvSpPr>
              <p:cNvPr id="61479" name="Line 64"/>
              <p:cNvSpPr>
                <a:spLocks noChangeAspect="1" noChangeShapeType="1"/>
              </p:cNvSpPr>
              <p:nvPr/>
            </p:nvSpPr>
            <p:spPr bwMode="auto">
              <a:xfrm>
                <a:off x="1394" y="2218"/>
                <a:ext cx="120" cy="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65"/>
              <p:cNvSpPr>
                <a:spLocks noChangeAspect="1" noChangeShapeType="1"/>
              </p:cNvSpPr>
              <p:nvPr/>
            </p:nvSpPr>
            <p:spPr bwMode="auto">
              <a:xfrm>
                <a:off x="1273" y="2017"/>
                <a:ext cx="201" cy="16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66"/>
              <p:cNvSpPr>
                <a:spLocks noChangeAspect="1" noChangeShapeType="1"/>
              </p:cNvSpPr>
              <p:nvPr/>
            </p:nvSpPr>
            <p:spPr bwMode="auto">
              <a:xfrm flipV="1">
                <a:off x="1394" y="2178"/>
                <a:ext cx="80"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61473" name="AutoShape 67"/>
            <p:cNvCxnSpPr>
              <a:cxnSpLocks noChangeShapeType="1"/>
            </p:cNvCxnSpPr>
            <p:nvPr/>
          </p:nvCxnSpPr>
          <p:spPr bwMode="auto">
            <a:xfrm>
              <a:off x="3586" y="3072"/>
              <a:ext cx="463" cy="300"/>
            </a:xfrm>
            <a:prstGeom prst="bentConnector3">
              <a:avLst>
                <a:gd name="adj1" fmla="val 49894"/>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61474" name="Line 68"/>
            <p:cNvSpPr>
              <a:spLocks noChangeShapeType="1"/>
            </p:cNvSpPr>
            <p:nvPr/>
          </p:nvSpPr>
          <p:spPr bwMode="auto">
            <a:xfrm flipV="1">
              <a:off x="4205" y="2910"/>
              <a:ext cx="0" cy="18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70"/>
            <p:cNvSpPr>
              <a:spLocks noChangeShapeType="1"/>
            </p:cNvSpPr>
            <p:nvPr/>
          </p:nvSpPr>
          <p:spPr bwMode="auto">
            <a:xfrm>
              <a:off x="5054" y="2910"/>
              <a:ext cx="0" cy="18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71"/>
            <p:cNvSpPr>
              <a:spLocks noChangeShapeType="1"/>
            </p:cNvSpPr>
            <p:nvPr/>
          </p:nvSpPr>
          <p:spPr bwMode="auto">
            <a:xfrm>
              <a:off x="4771" y="2910"/>
              <a:ext cx="0" cy="18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77" name="Text Box 72"/>
            <p:cNvSpPr txBox="1">
              <a:spLocks noChangeArrowheads="1"/>
            </p:cNvSpPr>
            <p:nvPr/>
          </p:nvSpPr>
          <p:spPr bwMode="auto">
            <a:xfrm>
              <a:off x="5006" y="3094"/>
              <a:ext cx="359" cy="139"/>
            </a:xfrm>
            <a:prstGeom prst="rect">
              <a:avLst/>
            </a:prstGeom>
            <a:solidFill>
              <a:srgbClr val="FEFF8B"/>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700">
                  <a:latin typeface="Times New Roman" charset="0"/>
                </a:rPr>
                <a:t> DS Tools</a:t>
              </a:r>
            </a:p>
            <a:p>
              <a:pPr algn="ctr"/>
              <a:endParaRPr lang="en-US" sz="700">
                <a:latin typeface="Times New Roman" charset="0"/>
              </a:endParaRPr>
            </a:p>
          </p:txBody>
        </p:sp>
        <p:sp>
          <p:nvSpPr>
            <p:cNvPr id="61478" name="Text Box 73"/>
            <p:cNvSpPr txBox="1">
              <a:spLocks noChangeArrowheads="1"/>
            </p:cNvSpPr>
            <p:nvPr/>
          </p:nvSpPr>
          <p:spPr bwMode="auto">
            <a:xfrm>
              <a:off x="4016" y="3094"/>
              <a:ext cx="359" cy="139"/>
            </a:xfrm>
            <a:prstGeom prst="rect">
              <a:avLst/>
            </a:prstGeom>
            <a:solidFill>
              <a:srgbClr val="FEFF8B"/>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700">
                  <a:latin typeface="Times New Roman" charset="0"/>
                </a:rPr>
                <a:t> DS Tools</a:t>
              </a:r>
            </a:p>
            <a:p>
              <a:pPr algn="ctr"/>
              <a:endParaRPr lang="en-US" sz="700">
                <a:latin typeface="Times New Roman" charset="0"/>
              </a:endParaRPr>
            </a:p>
          </p:txBody>
        </p:sp>
      </p:grpSp>
      <p:pic>
        <p:nvPicPr>
          <p:cNvPr id="61446" name="Picture 8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10491" y="2609138"/>
            <a:ext cx="815551" cy="65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47" name="Elbow Connector 97"/>
          <p:cNvCxnSpPr>
            <a:cxnSpLocks noChangeShapeType="1"/>
            <a:endCxn id="61460" idx="1"/>
          </p:cNvCxnSpPr>
          <p:nvPr/>
        </p:nvCxnSpPr>
        <p:spPr bwMode="auto">
          <a:xfrm flipV="1">
            <a:off x="6508655" y="4352064"/>
            <a:ext cx="528533" cy="360485"/>
          </a:xfrm>
          <a:prstGeom prst="bentConnector3">
            <a:avLst>
              <a:gd name="adj1" fmla="val 50000"/>
            </a:avLst>
          </a:prstGeom>
          <a:noFill/>
          <a:ln w="9525">
            <a:solidFill>
              <a:schemeClr val="tx1"/>
            </a:solidFill>
            <a:round/>
            <a:headEnd type="arrow" w="med" len="sm"/>
            <a:tailEnd type="arrow" w="med" len="sm"/>
          </a:ln>
          <a:extLst>
            <a:ext uri="{909E8E84-426E-40dd-AFC4-6F175D3DCCD1}">
              <a14:hiddenFill xmlns:a14="http://schemas.microsoft.com/office/drawing/2010/main">
                <a:noFill/>
              </a14:hiddenFill>
            </a:ext>
          </a:extLst>
        </p:spPr>
      </p:cxnSp>
      <p:pic>
        <p:nvPicPr>
          <p:cNvPr id="61448"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83464" y="4765046"/>
            <a:ext cx="1401837" cy="38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9"/>
          <p:cNvSpPr txBox="1">
            <a:spLocks noChangeArrowheads="1"/>
          </p:cNvSpPr>
          <p:nvPr/>
        </p:nvSpPr>
        <p:spPr bwMode="auto">
          <a:xfrm>
            <a:off x="5759608" y="6763460"/>
            <a:ext cx="4144972"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a:t>
            </a:r>
            <a:r>
              <a:rPr lang="en-US" sz="1500" dirty="0" smtClean="0"/>
              <a:t>E. Law, S. </a:t>
            </a:r>
            <a:r>
              <a:rPr lang="en-US" sz="1500" dirty="0" err="1" smtClean="0"/>
              <a:t>Mohaltra</a:t>
            </a:r>
            <a:r>
              <a:rPr lang="en-US" sz="1500" dirty="0" smtClean="0"/>
              <a:t>, B. Bui, P. Ramirez</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63512" y="198437"/>
            <a:ext cx="8278813" cy="682625"/>
          </a:xfrm>
        </p:spPr>
        <p:txBody>
          <a:bodyPr/>
          <a:lstStyle/>
          <a:p>
            <a:r>
              <a:rPr lang="en-US" sz="3600" dirty="0">
                <a:latin typeface="Arial" charset="0"/>
                <a:ea typeface="ＭＳ Ｐゴシック" charset="0"/>
                <a:cs typeface="ＭＳ Ｐゴシック" charset="0"/>
              </a:rPr>
              <a:t>Radio </a:t>
            </a:r>
            <a:r>
              <a:rPr lang="en-US" sz="3600" dirty="0" smtClean="0">
                <a:latin typeface="Arial" charset="0"/>
                <a:ea typeface="ＭＳ Ｐゴシック" charset="0"/>
                <a:cs typeface="ＭＳ Ｐゴシック" charset="0"/>
              </a:rPr>
              <a:t>Astronomy and Big Data </a:t>
            </a:r>
            <a:endParaRPr lang="en-US" sz="3600" dirty="0">
              <a:latin typeface="Arial" charset="0"/>
              <a:ea typeface="ＭＳ Ｐゴシック" charset="0"/>
              <a:cs typeface="ＭＳ Ｐゴシック" charset="0"/>
            </a:endParaRPr>
          </a:p>
        </p:txBody>
      </p:sp>
      <p:sp>
        <p:nvSpPr>
          <p:cNvPr id="624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66E78210-AB6E-BC4B-B12B-73B7F356B0D6}" type="datetime1">
              <a:rPr lang="en-US" sz="1100"/>
              <a:pPr eaLnBrk="1" hangingPunct="1"/>
              <a:t>2/27/13</a:t>
            </a:fld>
            <a:endParaRPr lang="en-US" sz="1100"/>
          </a:p>
        </p:txBody>
      </p:sp>
      <p:sp>
        <p:nvSpPr>
          <p:cNvPr id="6246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9CFA7292-F4AD-2E49-869D-E1DB344D036D}" type="slidenum">
              <a:rPr lang="en-US" sz="1100"/>
              <a:pPr eaLnBrk="1" hangingPunct="1"/>
              <a:t>37</a:t>
            </a:fld>
            <a:endParaRPr lang="en-US" sz="1100"/>
          </a:p>
        </p:txBody>
      </p:sp>
      <p:sp>
        <p:nvSpPr>
          <p:cNvPr id="62468" name="Rectangle 3"/>
          <p:cNvSpPr>
            <a:spLocks noChangeArrowheads="1"/>
          </p:cNvSpPr>
          <p:nvPr/>
        </p:nvSpPr>
        <p:spPr bwMode="auto">
          <a:xfrm>
            <a:off x="0" y="1221448"/>
            <a:ext cx="10080625" cy="6068739"/>
          </a:xfrm>
          <a:prstGeom prst="rect">
            <a:avLst/>
          </a:prstGeom>
          <a:solidFill>
            <a:srgbClr val="FFD5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lstStyle/>
          <a:p>
            <a:endParaRPr lang="en-US"/>
          </a:p>
        </p:txBody>
      </p:sp>
      <p:pic>
        <p:nvPicPr>
          <p:cNvPr id="6246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83368"/>
            <a:ext cx="5210074" cy="423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1811" y="1067455"/>
            <a:ext cx="5078815" cy="365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0482" y="580975"/>
            <a:ext cx="2310143" cy="62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Box 15"/>
          <p:cNvSpPr txBox="1">
            <a:spLocks noChangeArrowheads="1"/>
          </p:cNvSpPr>
          <p:nvPr/>
        </p:nvSpPr>
        <p:spPr bwMode="auto">
          <a:xfrm>
            <a:off x="0" y="1259946"/>
            <a:ext cx="5210074" cy="153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b="1"/>
              <a:t>Leverage </a:t>
            </a:r>
            <a:r>
              <a:rPr lang="en-US" sz="2000"/>
              <a:t>Apache OODT infrastructure to prototype JPL</a:t>
            </a:r>
            <a:r>
              <a:rPr lang="ja-JP" altLang="en-US" sz="2000"/>
              <a:t>’</a:t>
            </a:r>
            <a:r>
              <a:rPr lang="en-US" altLang="ja-JP" sz="2000"/>
              <a:t>s ability to construct SKA and radio science relevant software services</a:t>
            </a:r>
          </a:p>
          <a:p>
            <a:pPr lvl="1" eaLnBrk="1" hangingPunct="1">
              <a:buFont typeface="Arial" charset="0"/>
              <a:buChar char="•"/>
            </a:pPr>
            <a:r>
              <a:rPr lang="en-US" sz="2000"/>
              <a:t>Science-user focused processing</a:t>
            </a:r>
          </a:p>
          <a:p>
            <a:pPr lvl="1" eaLnBrk="1" hangingPunct="1">
              <a:buFont typeface="Arial" charset="0"/>
              <a:buChar char="•"/>
            </a:pPr>
            <a:r>
              <a:rPr lang="en-US" sz="2000"/>
              <a:t>Build SKA data archive prototype</a:t>
            </a:r>
          </a:p>
        </p:txBody>
      </p:sp>
      <p:sp>
        <p:nvSpPr>
          <p:cNvPr id="62473" name="TextBox 16"/>
          <p:cNvSpPr txBox="1">
            <a:spLocks noChangeArrowheads="1"/>
          </p:cNvSpPr>
          <p:nvPr/>
        </p:nvSpPr>
        <p:spPr bwMode="auto">
          <a:xfrm>
            <a:off x="5210074" y="4717797"/>
            <a:ext cx="4870551" cy="278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b="1" dirty="0" smtClean="0"/>
              <a:t>Radio Astronomy Challenges</a:t>
            </a:r>
          </a:p>
          <a:p>
            <a:pPr eaLnBrk="1" hangingPunct="1"/>
            <a:endParaRPr lang="en-US" sz="1700" b="1" dirty="0"/>
          </a:p>
          <a:p>
            <a:pPr marL="285750" indent="-285750" eaLnBrk="1" hangingPunct="1">
              <a:buFontTx/>
              <a:buChar char="•"/>
            </a:pPr>
            <a:r>
              <a:rPr lang="en-US" sz="1700" dirty="0" smtClean="0"/>
              <a:t>Square Kilometer Array will return </a:t>
            </a:r>
            <a:r>
              <a:rPr lang="en-US" sz="1700" dirty="0" err="1" smtClean="0"/>
              <a:t>exabyte</a:t>
            </a:r>
            <a:r>
              <a:rPr lang="en-US" sz="1700" dirty="0" smtClean="0"/>
              <a:t> scale data results</a:t>
            </a:r>
          </a:p>
          <a:p>
            <a:pPr marL="285750" indent="-285750" eaLnBrk="1" hangingPunct="1">
              <a:buFontTx/>
              <a:buChar char="•"/>
            </a:pPr>
            <a:r>
              <a:rPr lang="en-US" sz="1700" dirty="0" smtClean="0"/>
              <a:t>OODT being used as a platform for exploring approaches to build the archives</a:t>
            </a:r>
          </a:p>
          <a:p>
            <a:pPr marL="285750" indent="-285750" eaLnBrk="1" hangingPunct="1">
              <a:buFontTx/>
              <a:buChar char="•"/>
            </a:pPr>
            <a:r>
              <a:rPr lang="en-US" sz="1700" dirty="0" smtClean="0"/>
              <a:t>Other NSF efforts underway to explore OODT and Big Data in Astronomy</a:t>
            </a:r>
          </a:p>
          <a:p>
            <a:pPr marL="285750" indent="-285750" eaLnBrk="1" hangingPunct="1">
              <a:buFontTx/>
              <a:buChar char="•"/>
            </a:pPr>
            <a:endParaRPr lang="en-US" sz="1700" b="1" dirty="0" smtClean="0"/>
          </a:p>
          <a:p>
            <a:pPr eaLnBrk="1" hangingPunct="1"/>
            <a:r>
              <a:rPr lang="en-US" sz="1700" b="1" dirty="0" smtClean="0"/>
              <a:t>Credit: C. </a:t>
            </a:r>
            <a:r>
              <a:rPr lang="en-US" sz="1700" b="1" dirty="0" err="1" smtClean="0"/>
              <a:t>Mattmann</a:t>
            </a:r>
            <a:r>
              <a:rPr lang="en-US" sz="1700" b="1" dirty="0" smtClean="0"/>
              <a:t>, A. Hart, L. </a:t>
            </a:r>
            <a:r>
              <a:rPr lang="en-US" sz="1700" b="1" dirty="0" err="1" smtClean="0"/>
              <a:t>Cinquini</a:t>
            </a:r>
            <a:endParaRPr lang="en-US" sz="1700" b="1" dirty="0"/>
          </a:p>
          <a:p>
            <a:pPr eaLnBrk="1" hangingPunct="1"/>
            <a:endParaRPr lang="en-US" sz="1700" b="1" dirty="0"/>
          </a:p>
        </p:txBody>
      </p:sp>
      <p:pic>
        <p:nvPicPr>
          <p:cNvPr id="62476" name="Picture 13" descr="SKAlogo-sm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0074" y="3851585"/>
            <a:ext cx="1305581" cy="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8"/>
          <p:cNvSpPr>
            <a:spLocks noGrp="1"/>
          </p:cNvSpPr>
          <p:nvPr>
            <p:ph type="title"/>
          </p:nvPr>
        </p:nvSpPr>
        <p:spPr>
          <a:xfrm>
            <a:off x="163512" y="122237"/>
            <a:ext cx="8278813" cy="682625"/>
          </a:xfrm>
        </p:spPr>
        <p:txBody>
          <a:bodyPr/>
          <a:lstStyle/>
          <a:p>
            <a:r>
              <a:rPr lang="en-US" sz="3600" dirty="0">
                <a:latin typeface="Arial" charset="0"/>
                <a:ea typeface="ＭＳ Ｐゴシック" charset="0"/>
                <a:cs typeface="ＭＳ Ｐゴシック" charset="0"/>
              </a:rPr>
              <a:t>Application to Biomedical Research</a:t>
            </a:r>
          </a:p>
        </p:txBody>
      </p:sp>
      <p:sp>
        <p:nvSpPr>
          <p:cNvPr id="634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8451CA1-2715-8947-A199-A8060790C859}" type="datetime1">
              <a:rPr lang="en-US" sz="1100"/>
              <a:pPr eaLnBrk="1" hangingPunct="1"/>
              <a:t>2/27/13</a:t>
            </a:fld>
            <a:endParaRPr lang="en-US" sz="1100"/>
          </a:p>
        </p:txBody>
      </p:sp>
      <p:sp>
        <p:nvSpPr>
          <p:cNvPr id="6349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2E109AC-70D7-6845-8292-90310E60A2F1}" type="slidenum">
              <a:rPr lang="en-US" sz="1100"/>
              <a:pPr eaLnBrk="1" hangingPunct="1"/>
              <a:t>38</a:t>
            </a:fld>
            <a:endParaRPr lang="en-US" sz="1100"/>
          </a:p>
        </p:txBody>
      </p:sp>
      <p:sp>
        <p:nvSpPr>
          <p:cNvPr id="63492" name="Slide Number Placeholder 2"/>
          <p:cNvSpPr txBox="1">
            <a:spLocks noGrp="1"/>
          </p:cNvSpPr>
          <p:nvPr/>
        </p:nvSpPr>
        <p:spPr bwMode="auto">
          <a:xfrm>
            <a:off x="7980495" y="7811664"/>
            <a:ext cx="2100130" cy="25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40A4010-387F-344F-AC69-D85BE8DDEFA8}" type="slidenum">
              <a:rPr lang="en-US" sz="1300">
                <a:solidFill>
                  <a:srgbClr val="898989"/>
                </a:solidFill>
                <a:latin typeface="Calibri" charset="0"/>
              </a:rPr>
              <a:pPr algn="r" eaLnBrk="1" hangingPunct="1"/>
              <a:t>38</a:t>
            </a:fld>
            <a:endParaRPr lang="en-US" sz="1300">
              <a:solidFill>
                <a:srgbClr val="898989"/>
              </a:solidFill>
              <a:latin typeface="Calibri" charset="0"/>
            </a:endParaRPr>
          </a:p>
        </p:txBody>
      </p:sp>
      <p:sp>
        <p:nvSpPr>
          <p:cNvPr id="63493" name="Slide Number Placeholder 4"/>
          <p:cNvSpPr txBox="1">
            <a:spLocks/>
          </p:cNvSpPr>
          <p:nvPr/>
        </p:nvSpPr>
        <p:spPr bwMode="auto">
          <a:xfrm>
            <a:off x="7250700" y="6826457"/>
            <a:ext cx="2352146" cy="5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0A03544-DCA5-3341-B47D-50745DCAD89D}" type="slidenum">
              <a:rPr lang="en-US" sz="1500">
                <a:latin typeface="Calibri" charset="0"/>
                <a:cs typeface="Arial" charset="0"/>
              </a:rPr>
              <a:pPr algn="r" eaLnBrk="1" hangingPunct="1"/>
              <a:t>38</a:t>
            </a:fld>
            <a:endParaRPr lang="en-US" sz="1500">
              <a:latin typeface="Calibri" charset="0"/>
              <a:cs typeface="Arial" charset="0"/>
            </a:endParaRPr>
          </a:p>
        </p:txBody>
      </p:sp>
      <p:sp>
        <p:nvSpPr>
          <p:cNvPr id="63494" name="Slide Number Placeholder 3"/>
          <p:cNvSpPr txBox="1">
            <a:spLocks/>
          </p:cNvSpPr>
          <p:nvPr/>
        </p:nvSpPr>
        <p:spPr bwMode="auto">
          <a:xfrm>
            <a:off x="5218824" y="7685669"/>
            <a:ext cx="4777796" cy="33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00">
                <a:solidFill>
                  <a:srgbClr val="990000"/>
                </a:solidFill>
                <a:latin typeface="Calibri" charset="0"/>
              </a:rPr>
              <a:t>DJC-</a:t>
            </a:r>
            <a:fld id="{F4180501-1045-1547-ADBD-E01C2BE3D57B}" type="slidenum">
              <a:rPr lang="en-US" sz="900">
                <a:solidFill>
                  <a:srgbClr val="990000"/>
                </a:solidFill>
                <a:latin typeface="Calibri" charset="0"/>
              </a:rPr>
              <a:pPr algn="r" eaLnBrk="1" hangingPunct="1"/>
              <a:t>38</a:t>
            </a:fld>
            <a:endParaRPr lang="en-US" sz="900">
              <a:solidFill>
                <a:srgbClr val="990000"/>
              </a:solidFill>
              <a:latin typeface="Calibri" charset="0"/>
            </a:endParaRPr>
          </a:p>
        </p:txBody>
      </p:sp>
      <p:sp>
        <p:nvSpPr>
          <p:cNvPr id="63495" name="Content Placeholder 4"/>
          <p:cNvSpPr txBox="1">
            <a:spLocks/>
          </p:cNvSpPr>
          <p:nvPr/>
        </p:nvSpPr>
        <p:spPr bwMode="auto">
          <a:xfrm>
            <a:off x="364023" y="1578432"/>
            <a:ext cx="6804422" cy="566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ja-JP" altLang="en-US" sz="2000" i="1" dirty="0">
                <a:cs typeface="Arial" charset="0"/>
              </a:rPr>
              <a:t>“</a:t>
            </a:r>
            <a:r>
              <a:rPr lang="en-US" altLang="ja-JP" sz="2000" i="1" dirty="0">
                <a:cs typeface="Arial" charset="0"/>
              </a:rPr>
              <a:t>To thrive, the field that links biologists and their data urgently needs structure, recognition and support. The exponential growth in the amount of biological data means that revolutionary measures are needed for data management, analysis and accessibility. Online databases have become important avenues for publishing biological data.</a:t>
            </a:r>
            <a:r>
              <a:rPr lang="ja-JP" altLang="en-US" sz="2000" i="1" dirty="0">
                <a:cs typeface="Arial" charset="0"/>
              </a:rPr>
              <a:t>”</a:t>
            </a:r>
            <a:r>
              <a:rPr lang="en-US" altLang="ja-JP" sz="2000" i="1" dirty="0">
                <a:cs typeface="Arial" charset="0"/>
              </a:rPr>
              <a:t> </a:t>
            </a:r>
            <a:r>
              <a:rPr lang="en-US" altLang="ja-JP" sz="2000" dirty="0">
                <a:cs typeface="Arial" charset="0"/>
              </a:rPr>
              <a:t>– Nature Magazine, September 2008</a:t>
            </a:r>
          </a:p>
          <a:p>
            <a:pPr eaLnBrk="1" hangingPunct="1">
              <a:spcBef>
                <a:spcPct val="20000"/>
              </a:spcBef>
              <a:buFontTx/>
              <a:buChar char="•"/>
            </a:pPr>
            <a:endParaRPr lang="en-US" sz="2000" dirty="0">
              <a:cs typeface="Arial" charset="0"/>
            </a:endParaRPr>
          </a:p>
          <a:p>
            <a:pPr eaLnBrk="1" hangingPunct="1">
              <a:spcBef>
                <a:spcPct val="20000"/>
              </a:spcBef>
              <a:buFontTx/>
              <a:buChar char="•"/>
            </a:pPr>
            <a:r>
              <a:rPr lang="en-US" sz="2000" dirty="0">
                <a:cs typeface="Arial" charset="0"/>
              </a:rPr>
              <a:t>EDRN is a network of over 40 principal investigators in the U.S. that enables sharing and analysis of cancer biomarker data.</a:t>
            </a:r>
          </a:p>
          <a:p>
            <a:pPr eaLnBrk="1" hangingPunct="1">
              <a:spcBef>
                <a:spcPct val="20000"/>
              </a:spcBef>
              <a:buFontTx/>
              <a:buChar char="•"/>
            </a:pPr>
            <a:endParaRPr lang="en-US" sz="2000" dirty="0">
              <a:cs typeface="Arial" charset="0"/>
            </a:endParaRPr>
          </a:p>
          <a:p>
            <a:pPr eaLnBrk="1" hangingPunct="1">
              <a:spcBef>
                <a:spcPct val="20000"/>
              </a:spcBef>
              <a:buFontTx/>
              <a:buChar char="•"/>
            </a:pPr>
            <a:r>
              <a:rPr lang="en-US" sz="2000" dirty="0">
                <a:cs typeface="Arial" charset="0"/>
              </a:rPr>
              <a:t>Leverage Apache OODT </a:t>
            </a:r>
            <a:r>
              <a:rPr lang="en-US" sz="2000" dirty="0" smtClean="0">
                <a:cs typeface="Arial" charset="0"/>
              </a:rPr>
              <a:t>in 2001 to </a:t>
            </a:r>
            <a:r>
              <a:rPr lang="en-US" sz="2000" dirty="0">
                <a:cs typeface="Arial" charset="0"/>
              </a:rPr>
              <a:t>capture, manage, share, and analyze data for the EDRN enterprise.</a:t>
            </a:r>
            <a:endParaRPr lang="en-US" sz="2000" i="1" dirty="0">
              <a:cs typeface="Arial" charset="0"/>
            </a:endParaRPr>
          </a:p>
          <a:p>
            <a:pPr eaLnBrk="1" hangingPunct="1">
              <a:spcBef>
                <a:spcPct val="20000"/>
              </a:spcBef>
              <a:buFontTx/>
              <a:buChar char="•"/>
            </a:pPr>
            <a:endParaRPr lang="en-US" sz="2000" i="1" dirty="0">
              <a:latin typeface="Calibri" charset="0"/>
            </a:endParaRPr>
          </a:p>
        </p:txBody>
      </p:sp>
      <p:sp>
        <p:nvSpPr>
          <p:cNvPr id="63496" name="Slide Number Placeholder 3"/>
          <p:cNvSpPr txBox="1">
            <a:spLocks/>
          </p:cNvSpPr>
          <p:nvPr/>
        </p:nvSpPr>
        <p:spPr bwMode="auto">
          <a:xfrm>
            <a:off x="7980495" y="7811664"/>
            <a:ext cx="2100130" cy="25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DBB3C98-01D4-9847-823E-11C440A3BCD8}" type="slidenum">
              <a:rPr lang="en-US" sz="2000">
                <a:latin typeface="Calibri" charset="0"/>
              </a:rPr>
              <a:pPr algn="r" eaLnBrk="1" hangingPunct="1"/>
              <a:t>38</a:t>
            </a:fld>
            <a:endParaRPr lang="en-US" sz="2000">
              <a:latin typeface="Calibri" charset="0"/>
            </a:endParaRPr>
          </a:p>
        </p:txBody>
      </p:sp>
      <p:pic>
        <p:nvPicPr>
          <p:cNvPr id="63497" name="Picture 5" descr="455001a-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767" y="2145409"/>
            <a:ext cx="1515594" cy="139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8" descr="FF_cancer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0709" y="1114703"/>
            <a:ext cx="1179573" cy="157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descr="Childrens Hospital L.A., a space odyssey.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7174" y="3543598"/>
            <a:ext cx="3493217" cy="452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6"/>
          <p:cNvSpPr>
            <a:spLocks noGrp="1"/>
          </p:cNvSpPr>
          <p:nvPr>
            <p:ph type="title"/>
          </p:nvPr>
        </p:nvSpPr>
        <p:spPr>
          <a:xfrm>
            <a:off x="239712" y="274637"/>
            <a:ext cx="8278813" cy="682625"/>
          </a:xfrm>
        </p:spPr>
        <p:txBody>
          <a:bodyPr/>
          <a:lstStyle/>
          <a:p>
            <a:pPr eaLnBrk="1" hangingPunct="1"/>
            <a:r>
              <a:rPr lang="en-US" sz="3600" dirty="0">
                <a:latin typeface="Arial" charset="0"/>
                <a:ea typeface="ＭＳ Ｐゴシック" charset="0"/>
                <a:cs typeface="ＭＳ Ｐゴシック" charset="0"/>
              </a:rPr>
              <a:t>Application to Cancer Research: Early Detection Research Network</a:t>
            </a:r>
          </a:p>
        </p:txBody>
      </p:sp>
      <p:sp>
        <p:nvSpPr>
          <p:cNvPr id="64514" name="AutoShape 7"/>
          <p:cNvSpPr>
            <a:spLocks noChangeArrowheads="1"/>
          </p:cNvSpPr>
          <p:nvPr/>
        </p:nvSpPr>
        <p:spPr bwMode="auto">
          <a:xfrm>
            <a:off x="7812484" y="3226861"/>
            <a:ext cx="420026" cy="755968"/>
          </a:xfrm>
          <a:prstGeom prst="downArrow">
            <a:avLst>
              <a:gd name="adj1" fmla="val 50000"/>
              <a:gd name="adj2" fmla="val 45000"/>
            </a:avLst>
          </a:prstGeom>
          <a:solidFill>
            <a:srgbClr val="FFFFFF"/>
          </a:solidFill>
          <a:ln w="9525">
            <a:solidFill>
              <a:srgbClr val="000000"/>
            </a:solidFill>
            <a:miter lim="800000"/>
            <a:headEnd/>
            <a:tailEnd/>
          </a:ln>
        </p:spPr>
        <p:txBody>
          <a:bodyPr wrap="none" lIns="100794" tIns="50397" rIns="100794" bIns="50397" anchor="ctr"/>
          <a:lstStyle/>
          <a:p>
            <a:endParaRPr lang="en-US"/>
          </a:p>
        </p:txBody>
      </p:sp>
      <p:pic>
        <p:nvPicPr>
          <p:cNvPr id="64515" name="Picture 7" descr="united-da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624" y="4402810"/>
            <a:ext cx="3750482" cy="22679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391" y="1966916"/>
            <a:ext cx="3580722" cy="134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7"/>
          <p:cNvSpPr txBox="1">
            <a:spLocks noChangeArrowheads="1"/>
          </p:cNvSpPr>
          <p:nvPr/>
        </p:nvSpPr>
        <p:spPr bwMode="auto">
          <a:xfrm flipH="1">
            <a:off x="6300391" y="1459438"/>
            <a:ext cx="436827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From: distributed research databases</a:t>
            </a:r>
          </a:p>
        </p:txBody>
      </p:sp>
      <p:sp>
        <p:nvSpPr>
          <p:cNvPr id="64518" name="Rectangle 9"/>
          <p:cNvSpPr>
            <a:spLocks noChangeArrowheads="1"/>
          </p:cNvSpPr>
          <p:nvPr/>
        </p:nvSpPr>
        <p:spPr bwMode="auto">
          <a:xfrm>
            <a:off x="504031" y="1224947"/>
            <a:ext cx="5040313" cy="494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pPr>
              <a:lnSpc>
                <a:spcPct val="80000"/>
              </a:lnSpc>
              <a:buFont typeface="Arial" charset="0"/>
              <a:buChar char="•"/>
            </a:pPr>
            <a:r>
              <a:rPr lang="en-US" dirty="0"/>
              <a:t>  </a:t>
            </a:r>
            <a:r>
              <a:rPr lang="en-US" u="sng" dirty="0"/>
              <a:t>Purpose</a:t>
            </a:r>
            <a:r>
              <a:rPr lang="en-US" dirty="0"/>
              <a:t>: Construction of a knowledge environment to advance early detection of cancer biomarker research</a:t>
            </a:r>
          </a:p>
          <a:p>
            <a:pPr>
              <a:lnSpc>
                <a:spcPct val="80000"/>
              </a:lnSpc>
            </a:pPr>
            <a:endParaRPr lang="en-US" dirty="0"/>
          </a:p>
          <a:p>
            <a:pPr>
              <a:lnSpc>
                <a:spcPct val="80000"/>
              </a:lnSpc>
            </a:pPr>
            <a:endParaRPr lang="en-US" dirty="0"/>
          </a:p>
          <a:p>
            <a:pPr>
              <a:lnSpc>
                <a:spcPct val="80000"/>
              </a:lnSpc>
              <a:buFont typeface="Arial" charset="0"/>
              <a:buChar char="•"/>
            </a:pPr>
            <a:r>
              <a:rPr lang="en-US" dirty="0"/>
              <a:t>  </a:t>
            </a:r>
            <a:r>
              <a:rPr lang="en-US" u="sng" dirty="0"/>
              <a:t>Infrastructure: </a:t>
            </a:r>
            <a:r>
              <a:rPr lang="en-US" dirty="0"/>
              <a:t>EDRN has developed a comprehensive infrastructure to support biomarker data management across EDRN</a:t>
            </a:r>
            <a:r>
              <a:rPr lang="ja-JP" altLang="en-US" dirty="0"/>
              <a:t>’</a:t>
            </a:r>
            <a:r>
              <a:rPr lang="en-US" altLang="ja-JP" dirty="0"/>
              <a:t>s distributed cancer centers based on Apache OODT</a:t>
            </a:r>
          </a:p>
          <a:p>
            <a:pPr lvl="1">
              <a:lnSpc>
                <a:spcPct val="80000"/>
              </a:lnSpc>
            </a:pPr>
            <a:r>
              <a:rPr lang="en-US" sz="1500" dirty="0"/>
              <a:t>Collaborative, Distributed</a:t>
            </a:r>
          </a:p>
          <a:p>
            <a:pPr lvl="1">
              <a:lnSpc>
                <a:spcPct val="80000"/>
              </a:lnSpc>
            </a:pPr>
            <a:r>
              <a:rPr lang="en-US" sz="1500" dirty="0"/>
              <a:t>Informatics elements span multiple organizations</a:t>
            </a:r>
          </a:p>
          <a:p>
            <a:pPr lvl="1">
              <a:lnSpc>
                <a:spcPct val="80000"/>
              </a:lnSpc>
            </a:pPr>
            <a:r>
              <a:rPr lang="en-US" sz="1500" dirty="0"/>
              <a:t>Model for biomarker discovery and validation</a:t>
            </a:r>
          </a:p>
          <a:p>
            <a:pPr>
              <a:lnSpc>
                <a:spcPct val="80000"/>
              </a:lnSpc>
            </a:pPr>
            <a:endParaRPr lang="en-US" dirty="0"/>
          </a:p>
          <a:p>
            <a:pPr>
              <a:lnSpc>
                <a:spcPct val="80000"/>
              </a:lnSpc>
            </a:pPr>
            <a:endParaRPr lang="en-US" dirty="0"/>
          </a:p>
          <a:p>
            <a:pPr>
              <a:lnSpc>
                <a:spcPct val="80000"/>
              </a:lnSpc>
              <a:buFont typeface="Arial" charset="0"/>
              <a:buChar char="•"/>
            </a:pPr>
            <a:r>
              <a:rPr lang="en-US" dirty="0"/>
              <a:t>  </a:t>
            </a:r>
            <a:r>
              <a:rPr lang="en-US" u="sng" dirty="0"/>
              <a:t>Capability</a:t>
            </a:r>
            <a:r>
              <a:rPr lang="en-US" dirty="0"/>
              <a:t>: It supports capture and access to a diverse collection of distributed sets of information and results based on a core ontology for biomarker research</a:t>
            </a:r>
          </a:p>
          <a:p>
            <a:pPr lvl="1">
              <a:lnSpc>
                <a:spcPct val="80000"/>
              </a:lnSpc>
            </a:pPr>
            <a:r>
              <a:rPr lang="en-US" sz="1500" dirty="0"/>
              <a:t>Biomarkers</a:t>
            </a:r>
          </a:p>
          <a:p>
            <a:pPr lvl="1">
              <a:lnSpc>
                <a:spcPct val="80000"/>
              </a:lnSpc>
            </a:pPr>
            <a:r>
              <a:rPr lang="en-US" sz="1500" dirty="0" err="1"/>
              <a:t>Biospecimens</a:t>
            </a:r>
            <a:endParaRPr lang="en-US" sz="1500" dirty="0"/>
          </a:p>
          <a:p>
            <a:pPr lvl="1">
              <a:lnSpc>
                <a:spcPct val="80000"/>
              </a:lnSpc>
            </a:pPr>
            <a:r>
              <a:rPr lang="en-US" sz="1500" dirty="0"/>
              <a:t>Scientific Data Sets</a:t>
            </a:r>
          </a:p>
          <a:p>
            <a:pPr lvl="1">
              <a:lnSpc>
                <a:spcPct val="80000"/>
              </a:lnSpc>
            </a:pPr>
            <a:r>
              <a:rPr lang="en-US" sz="1500" dirty="0"/>
              <a:t>Protocols</a:t>
            </a:r>
          </a:p>
        </p:txBody>
      </p:sp>
      <p:sp>
        <p:nvSpPr>
          <p:cNvPr id="64519" name="Slide Number Placeholder 10"/>
          <p:cNvSpPr>
            <a:spLocks noGrp="1"/>
          </p:cNvSpPr>
          <p:nvPr>
            <p:ph type="sldNum" sz="quarter" idx="12"/>
          </p:nvPr>
        </p:nvSpPr>
        <p:spPr>
          <a:xfrm>
            <a:off x="7980495" y="7090695"/>
            <a:ext cx="2100130" cy="2519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9B105AAE-5839-C645-92AE-A08379110D60}" type="slidenum">
              <a:rPr lang="en-US" sz="1100"/>
              <a:pPr eaLnBrk="1" hangingPunct="1"/>
              <a:t>39</a:t>
            </a:fld>
            <a:endParaRPr lang="en-US" sz="1100"/>
          </a:p>
        </p:txBody>
      </p:sp>
      <p:sp>
        <p:nvSpPr>
          <p:cNvPr id="64520" name="TextBox 9"/>
          <p:cNvSpPr txBox="1">
            <a:spLocks noChangeArrowheads="1"/>
          </p:cNvSpPr>
          <p:nvPr/>
        </p:nvSpPr>
        <p:spPr bwMode="auto">
          <a:xfrm>
            <a:off x="5759608" y="6763460"/>
            <a:ext cx="3819931"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D. Crichton, C. </a:t>
            </a:r>
            <a:r>
              <a:rPr lang="en-US" sz="1500" dirty="0" err="1"/>
              <a:t>Mattmann</a:t>
            </a:r>
            <a:r>
              <a:rPr lang="en-US" sz="1500" dirty="0"/>
              <a:t>, S.  Kelly</a:t>
            </a:r>
          </a:p>
          <a:p>
            <a:pPr eaLnBrk="1" hangingPunct="1"/>
            <a:r>
              <a:rPr lang="en-US" sz="1500" dirty="0"/>
              <a:t>A. Hart, H. Kincaid, </a:t>
            </a:r>
            <a:r>
              <a:rPr lang="en-US" sz="1500" dirty="0" smtClean="0"/>
              <a:t>R. </a:t>
            </a:r>
            <a:r>
              <a:rPr lang="en-US" sz="1500" dirty="0" err="1" smtClean="0"/>
              <a:t>Verma</a:t>
            </a:r>
            <a:endParaRPr lang="en-US" sz="2000" dirty="0"/>
          </a:p>
        </p:txBody>
      </p:sp>
      <p:sp>
        <p:nvSpPr>
          <p:cNvPr id="64521"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DDE28A0A-7F97-2A48-9443-A4B898D8066A}" type="datetime1">
              <a:rPr lang="en-US" sz="1100"/>
              <a:pPr eaLnBrk="1" hangingPunct="1"/>
              <a:t>2/27/13</a:t>
            </a:fld>
            <a:endParaRPr lang="en-US" sz="1100"/>
          </a:p>
        </p:txBody>
      </p:sp>
      <p:pic>
        <p:nvPicPr>
          <p:cNvPr id="64522"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9032" y="6381977"/>
            <a:ext cx="1401837" cy="38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5"/>
          <p:cNvSpPr>
            <a:spLocks noGrp="1"/>
          </p:cNvSpPr>
          <p:nvPr>
            <p:ph type="title"/>
          </p:nvPr>
        </p:nvSpPr>
        <p:spPr>
          <a:xfrm>
            <a:off x="163512" y="125412"/>
            <a:ext cx="8278813" cy="682625"/>
          </a:xfrm>
        </p:spPr>
        <p:txBody>
          <a:bodyPr/>
          <a:lstStyle/>
          <a:p>
            <a:r>
              <a:rPr lang="en-US" sz="3600" dirty="0">
                <a:latin typeface="Arial" charset="0"/>
                <a:ea typeface="ＭＳ Ｐゴシック" charset="0"/>
                <a:cs typeface="ＭＳ Ｐゴシック" charset="0"/>
              </a:rPr>
              <a:t>Observational Science Platforms</a:t>
            </a:r>
          </a:p>
        </p:txBody>
      </p:sp>
      <p:sp>
        <p:nvSpPr>
          <p:cNvPr id="184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5CEEA7DE-590E-E047-B4D8-4957742A4E4F}" type="datetime1">
              <a:rPr lang="en-US" sz="1100"/>
              <a:pPr eaLnBrk="1" hangingPunct="1"/>
              <a:t>2/27/13</a:t>
            </a:fld>
            <a:endParaRPr lang="en-US" sz="1100"/>
          </a:p>
        </p:txBody>
      </p:sp>
      <p:sp>
        <p:nvSpPr>
          <p:cNvPr id="184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718E469-0D4D-C345-B5A0-4476A25AE1EB}" type="slidenum">
              <a:rPr lang="en-US" sz="1100"/>
              <a:pPr eaLnBrk="1" hangingPunct="1"/>
              <a:t>4</a:t>
            </a:fld>
            <a:endParaRPr lang="en-US" sz="1100"/>
          </a:p>
        </p:txBody>
      </p:sp>
      <p:pic>
        <p:nvPicPr>
          <p:cNvPr id="18436" name="Picture 7" descr="MSL_Landing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6" y="1426189"/>
            <a:ext cx="3647226" cy="2624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181" y="1282696"/>
            <a:ext cx="3004936" cy="276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8" name="Picture 2" descr="IMG_1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958" y="4051077"/>
            <a:ext cx="4154758" cy="337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13"/>
          <p:cNvSpPr txBox="1">
            <a:spLocks noChangeArrowheads="1"/>
          </p:cNvSpPr>
          <p:nvPr/>
        </p:nvSpPr>
        <p:spPr bwMode="auto">
          <a:xfrm>
            <a:off x="3755733" y="1426189"/>
            <a:ext cx="2941085" cy="223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800"/>
              <a:t>   ?</a:t>
            </a:r>
          </a:p>
          <a:p>
            <a:pPr eaLnBrk="1" hangingPunct="1"/>
            <a:r>
              <a:rPr lang="en-US"/>
              <a:t>What do these have</a:t>
            </a:r>
          </a:p>
          <a:p>
            <a:pPr eaLnBrk="1" hangingPunct="1"/>
            <a:r>
              <a:rPr lang="en-US"/>
              <a:t>In common?</a:t>
            </a:r>
            <a:endParaRPr lang="en-US" sz="1800"/>
          </a:p>
          <a:p>
            <a:pPr eaLnBrk="1" hangingPunct="1"/>
            <a:endParaRPr lang="en-US" sz="1300"/>
          </a:p>
        </p:txBody>
      </p:sp>
      <p:cxnSp>
        <p:nvCxnSpPr>
          <p:cNvPr id="9" name="Straight Arrow Connector 8"/>
          <p:cNvCxnSpPr>
            <a:stCxn id="18441" idx="1"/>
          </p:cNvCxnSpPr>
          <p:nvPr/>
        </p:nvCxnSpPr>
        <p:spPr>
          <a:xfrm flipH="1">
            <a:off x="5917119" y="5117962"/>
            <a:ext cx="2063376" cy="51854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8441" name="TextBox 1"/>
          <p:cNvSpPr txBox="1">
            <a:spLocks noChangeArrowheads="1"/>
          </p:cNvSpPr>
          <p:nvPr/>
        </p:nvSpPr>
        <p:spPr bwMode="auto">
          <a:xfrm>
            <a:off x="7980495" y="4779045"/>
            <a:ext cx="1681575" cy="6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What’s being </a:t>
            </a:r>
          </a:p>
          <a:p>
            <a:pPr eaLnBrk="1" hangingPunct="1"/>
            <a:r>
              <a:rPr lang="en-US" sz="2000"/>
              <a:t>observed</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5"/>
          <p:cNvSpPr>
            <a:spLocks noGrp="1"/>
          </p:cNvSpPr>
          <p:nvPr>
            <p:ph type="title"/>
          </p:nvPr>
        </p:nvSpPr>
        <p:spPr>
          <a:xfrm>
            <a:off x="2601912" y="198437"/>
            <a:ext cx="6680201" cy="682625"/>
          </a:xfrm>
        </p:spPr>
        <p:txBody>
          <a:bodyPr/>
          <a:lstStyle/>
          <a:p>
            <a:r>
              <a:rPr lang="en-US" sz="3600" dirty="0">
                <a:latin typeface="Arial" charset="0"/>
                <a:ea typeface="ＭＳ Ｐゴシック" charset="0"/>
                <a:cs typeface="ＭＳ Ｐゴシック" charset="0"/>
              </a:rPr>
              <a:t>Medicine: The </a:t>
            </a:r>
            <a:r>
              <a:rPr lang="en-US" sz="3600" dirty="0" smtClean="0">
                <a:latin typeface="Arial" charset="0"/>
                <a:ea typeface="ＭＳ Ｐゴシック" charset="0"/>
                <a:cs typeface="ＭＳ Ｐゴシック" charset="0"/>
              </a:rPr>
              <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Patient </a:t>
            </a:r>
            <a:r>
              <a:rPr lang="en-US" sz="3600" dirty="0">
                <a:latin typeface="Arial" charset="0"/>
                <a:ea typeface="ＭＳ Ｐゴシック" charset="0"/>
                <a:cs typeface="ＭＳ Ｐゴシック" charset="0"/>
              </a:rPr>
              <a:t>is the Data…</a:t>
            </a:r>
          </a:p>
        </p:txBody>
      </p:sp>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2A7D5F51-3A0A-024C-9682-FBC38B89001D}" type="datetime1">
              <a:rPr lang="en-US" sz="1100"/>
              <a:pPr eaLnBrk="1" hangingPunct="1"/>
              <a:t>2/27/13</a:t>
            </a:fld>
            <a:endParaRPr lang="en-US" sz="1100"/>
          </a:p>
        </p:txBody>
      </p:sp>
      <p:sp>
        <p:nvSpPr>
          <p:cNvPr id="655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68D2BE7A-C53D-6A43-951D-0C49A9497E15}" type="slidenum">
              <a:rPr lang="en-US" sz="1100"/>
              <a:pPr eaLnBrk="1" hangingPunct="1"/>
              <a:t>40</a:t>
            </a:fld>
            <a:endParaRPr lang="en-US" sz="1100"/>
          </a:p>
        </p:txBody>
      </p:sp>
      <p:pic>
        <p:nvPicPr>
          <p:cNvPr id="65540" name="Picture 2" descr="IMG_1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9946"/>
            <a:ext cx="7749480" cy="62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712" y="655637"/>
            <a:ext cx="1680104" cy="326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p:cNvPicPr>
            <a:picLocks noChangeAspect="1" noChangeArrowheads="1"/>
          </p:cNvPicPr>
          <p:nvPr/>
        </p:nvPicPr>
        <p:blipFill>
          <a:blip r:embed="rId4">
            <a:extLst>
              <a:ext uri="{28A0092B-C50C-407E-A947-70E740481C1C}">
                <a14:useLocalDpi xmlns:a14="http://schemas.microsoft.com/office/drawing/2010/main" val="0"/>
              </a:ext>
            </a:extLst>
          </a:blip>
          <a:srcRect l="10001" t="11290" r="10001" b="13870"/>
          <a:stretch>
            <a:fillRect/>
          </a:stretch>
        </p:blipFill>
        <p:spPr bwMode="auto">
          <a:xfrm>
            <a:off x="6468401" y="4115823"/>
            <a:ext cx="3360208" cy="243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84135" cy="169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rot="5400000">
            <a:off x="4662324" y="3401823"/>
            <a:ext cx="671971" cy="58803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5545" name="TextBox 12"/>
          <p:cNvSpPr txBox="1">
            <a:spLocks noChangeArrowheads="1"/>
          </p:cNvSpPr>
          <p:nvPr/>
        </p:nvSpPr>
        <p:spPr bwMode="auto">
          <a:xfrm>
            <a:off x="672042" y="5963744"/>
            <a:ext cx="5124318" cy="11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500" b="1">
                <a:solidFill>
                  <a:srgbClr val="FFFF00"/>
                </a:solidFill>
                <a:latin typeface="Times New Roman" charset="0"/>
              </a:rPr>
              <a:t>This is where evidence and information start</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239712" y="198437"/>
            <a:ext cx="8278813" cy="682625"/>
          </a:xfrm>
        </p:spPr>
        <p:txBody>
          <a:bodyPr/>
          <a:lstStyle/>
          <a:p>
            <a:r>
              <a:rPr lang="en-US" sz="3600" dirty="0">
                <a:latin typeface="Arial" charset="0"/>
                <a:ea typeface="ＭＳ Ｐゴシック" charset="0"/>
                <a:cs typeface="ＭＳ Ｐゴシック" charset="0"/>
              </a:rPr>
              <a:t>NASA/JPL and CHLA Collaboration</a:t>
            </a:r>
          </a:p>
        </p:txBody>
      </p:sp>
      <p:sp>
        <p:nvSpPr>
          <p:cNvPr id="665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0E2D3D41-C42B-9046-9188-E2F9251E0E46}" type="datetime1">
              <a:rPr lang="en-US" sz="1100"/>
              <a:pPr eaLnBrk="1" hangingPunct="1"/>
              <a:t>2/27/13</a:t>
            </a:fld>
            <a:endParaRPr lang="en-US" sz="1100"/>
          </a:p>
        </p:txBody>
      </p:sp>
      <p:sp>
        <p:nvSpPr>
          <p:cNvPr id="665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E225F63-163F-8245-8804-1416D9B5B288}" type="slidenum">
              <a:rPr lang="en-US" sz="1100"/>
              <a:pPr eaLnBrk="1" hangingPunct="1"/>
              <a:t>41</a:t>
            </a:fld>
            <a:endParaRPr lang="en-US" sz="1100" dirty="0"/>
          </a:p>
        </p:txBody>
      </p:sp>
      <p:sp>
        <p:nvSpPr>
          <p:cNvPr id="66564" name="Rectangle 2"/>
          <p:cNvSpPr txBox="1">
            <a:spLocks noChangeArrowheads="1"/>
          </p:cNvSpPr>
          <p:nvPr/>
        </p:nvSpPr>
        <p:spPr bwMode="auto">
          <a:xfrm>
            <a:off x="504031" y="1511935"/>
            <a:ext cx="6720417" cy="587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0794" tIns="50397" rIns="100794" bIns="50397"/>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Tx/>
              <a:buChar char="•"/>
            </a:pPr>
            <a:r>
              <a:rPr lang="en-US" sz="2200" dirty="0"/>
              <a:t>Funded in 2009 by US National Library of Medicine to explore a decision support infrastructure for linking data within and across </a:t>
            </a:r>
            <a:r>
              <a:rPr lang="en-US" sz="2200" dirty="0" smtClean="0"/>
              <a:t>PICUs</a:t>
            </a:r>
          </a:p>
          <a:p>
            <a:pPr lvl="1">
              <a:lnSpc>
                <a:spcPct val="80000"/>
              </a:lnSpc>
              <a:spcBef>
                <a:spcPct val="20000"/>
              </a:spcBef>
              <a:buFontTx/>
              <a:buChar char="•"/>
            </a:pPr>
            <a:r>
              <a:rPr lang="en-US" sz="2000" dirty="0" smtClean="0"/>
              <a:t>Based on early work from Wetzel/Crichton in 2003</a:t>
            </a:r>
            <a:endParaRPr lang="en-US" sz="2200" dirty="0"/>
          </a:p>
          <a:p>
            <a:pPr>
              <a:lnSpc>
                <a:spcPct val="80000"/>
              </a:lnSpc>
              <a:spcBef>
                <a:spcPct val="20000"/>
              </a:spcBef>
              <a:buFontTx/>
              <a:buChar char="•"/>
            </a:pPr>
            <a:endParaRPr lang="en-US" sz="2200" dirty="0"/>
          </a:p>
          <a:p>
            <a:pPr>
              <a:lnSpc>
                <a:spcPct val="80000"/>
              </a:lnSpc>
              <a:spcBef>
                <a:spcPct val="20000"/>
              </a:spcBef>
              <a:buFontTx/>
              <a:buChar char="•"/>
            </a:pPr>
            <a:r>
              <a:rPr lang="en-US" sz="2200" dirty="0"/>
              <a:t>NASA Jet Propulsion Laboratory</a:t>
            </a:r>
          </a:p>
          <a:p>
            <a:pPr lvl="1">
              <a:lnSpc>
                <a:spcPct val="80000"/>
              </a:lnSpc>
              <a:spcBef>
                <a:spcPct val="20000"/>
              </a:spcBef>
              <a:buFontTx/>
              <a:buChar char="–"/>
            </a:pPr>
            <a:r>
              <a:rPr lang="en-US" sz="2000" i="1" dirty="0"/>
              <a:t>Developed several national data management  infrastructures for sciences including efforts in both space science and biology</a:t>
            </a:r>
          </a:p>
          <a:p>
            <a:pPr lvl="1">
              <a:lnSpc>
                <a:spcPct val="80000"/>
              </a:lnSpc>
              <a:spcBef>
                <a:spcPct val="20000"/>
              </a:spcBef>
              <a:buFontTx/>
              <a:buChar char="–"/>
            </a:pPr>
            <a:r>
              <a:rPr lang="en-US" sz="2000" i="1" dirty="0" smtClean="0"/>
              <a:t>Leverage Apache OODT to bring data together</a:t>
            </a:r>
            <a:endParaRPr lang="en-US" altLang="ja-JP" sz="2000" i="1" dirty="0">
              <a:cs typeface="Arial" charset="0"/>
            </a:endParaRPr>
          </a:p>
          <a:p>
            <a:pPr lvl="1">
              <a:lnSpc>
                <a:spcPct val="80000"/>
              </a:lnSpc>
              <a:spcBef>
                <a:spcPct val="20000"/>
              </a:spcBef>
              <a:buFontTx/>
              <a:buChar char="–"/>
            </a:pPr>
            <a:r>
              <a:rPr lang="en-US" sz="2000" i="1" dirty="0" smtClean="0">
                <a:cs typeface="Arial" charset="0"/>
              </a:rPr>
              <a:t>Leverage JPL approaches for data analysis</a:t>
            </a:r>
            <a:endParaRPr lang="en-US" sz="2000" i="1" dirty="0">
              <a:cs typeface="Arial" charset="0"/>
            </a:endParaRPr>
          </a:p>
          <a:p>
            <a:pPr>
              <a:lnSpc>
                <a:spcPct val="80000"/>
              </a:lnSpc>
              <a:spcBef>
                <a:spcPct val="20000"/>
              </a:spcBef>
              <a:buFontTx/>
              <a:buChar char="•"/>
            </a:pPr>
            <a:endParaRPr lang="en-US" sz="2200" dirty="0">
              <a:cs typeface="Arial" charset="0"/>
            </a:endParaRPr>
          </a:p>
          <a:p>
            <a:pPr>
              <a:lnSpc>
                <a:spcPct val="80000"/>
              </a:lnSpc>
              <a:spcBef>
                <a:spcPct val="20000"/>
              </a:spcBef>
              <a:buFontTx/>
              <a:buChar char="•"/>
            </a:pPr>
            <a:r>
              <a:rPr lang="en-US" sz="2200" dirty="0" err="1" smtClean="0">
                <a:cs typeface="Arial" charset="0"/>
              </a:rPr>
              <a:t>Childrens</a:t>
            </a:r>
            <a:r>
              <a:rPr lang="en-US" sz="2200" dirty="0" smtClean="0">
                <a:cs typeface="Arial" charset="0"/>
              </a:rPr>
              <a:t> Hospital Los Angeles</a:t>
            </a:r>
            <a:endParaRPr lang="en-US" sz="2200" dirty="0">
              <a:cs typeface="Arial" charset="0"/>
            </a:endParaRPr>
          </a:p>
          <a:p>
            <a:pPr lvl="1">
              <a:lnSpc>
                <a:spcPct val="80000"/>
              </a:lnSpc>
              <a:spcBef>
                <a:spcPct val="20000"/>
              </a:spcBef>
              <a:buFontTx/>
              <a:buChar char="–"/>
            </a:pPr>
            <a:r>
              <a:rPr lang="en-US" sz="2000" i="1" dirty="0" smtClean="0">
                <a:cs typeface="Arial" charset="0"/>
              </a:rPr>
              <a:t>Experts in</a:t>
            </a:r>
            <a:r>
              <a:rPr lang="en-US" sz="2000" b="1" i="1" dirty="0" smtClean="0">
                <a:cs typeface="Arial" charset="0"/>
              </a:rPr>
              <a:t> critical care medicine</a:t>
            </a:r>
          </a:p>
          <a:p>
            <a:pPr lvl="1">
              <a:lnSpc>
                <a:spcPct val="80000"/>
              </a:lnSpc>
              <a:spcBef>
                <a:spcPct val="20000"/>
              </a:spcBef>
              <a:buFontTx/>
              <a:buChar char="–"/>
            </a:pPr>
            <a:r>
              <a:rPr lang="en-US" sz="2000" i="1" dirty="0" smtClean="0">
                <a:cs typeface="Arial" charset="0"/>
              </a:rPr>
              <a:t>Project </a:t>
            </a:r>
            <a:r>
              <a:rPr lang="en-US" sz="2000" i="1" dirty="0">
                <a:cs typeface="Arial" charset="0"/>
              </a:rPr>
              <a:t>management for the VPICU</a:t>
            </a:r>
          </a:p>
          <a:p>
            <a:pPr lvl="1">
              <a:lnSpc>
                <a:spcPct val="80000"/>
              </a:lnSpc>
              <a:spcBef>
                <a:spcPct val="20000"/>
              </a:spcBef>
              <a:buFontTx/>
              <a:buChar char="–"/>
            </a:pPr>
            <a:r>
              <a:rPr lang="en-US" sz="2000" i="1" dirty="0">
                <a:cs typeface="Arial" charset="0"/>
              </a:rPr>
              <a:t>Diverse sets of disparate patient-centric data</a:t>
            </a:r>
          </a:p>
          <a:p>
            <a:pPr lvl="1">
              <a:lnSpc>
                <a:spcPct val="80000"/>
              </a:lnSpc>
              <a:spcBef>
                <a:spcPct val="20000"/>
              </a:spcBef>
              <a:buFontTx/>
              <a:buChar char="–"/>
            </a:pPr>
            <a:r>
              <a:rPr lang="en-US" sz="2000" i="1" dirty="0" smtClean="0">
                <a:cs typeface="Arial" charset="0"/>
              </a:rPr>
              <a:t>Director of the Virtual Pediatric Intensive Care Unit</a:t>
            </a:r>
            <a:endParaRPr lang="en-US" sz="2000" i="1" dirty="0">
              <a:cs typeface="Arial" charset="0"/>
            </a:endParaRPr>
          </a:p>
          <a:p>
            <a:pPr lvl="1">
              <a:lnSpc>
                <a:spcPct val="80000"/>
              </a:lnSpc>
              <a:spcBef>
                <a:spcPct val="20000"/>
              </a:spcBef>
              <a:buFontTx/>
              <a:buChar char="–"/>
            </a:pPr>
            <a:endParaRPr lang="en-US" sz="2000" i="1" dirty="0">
              <a:cs typeface="Arial" charset="0"/>
            </a:endParaRPr>
          </a:p>
        </p:txBody>
      </p:sp>
      <p:pic>
        <p:nvPicPr>
          <p:cNvPr id="66565" name="Picture 3" descr="dan-lap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9281" y="1511935"/>
            <a:ext cx="1344083" cy="202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descr="wetzel-p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512" y="4618037"/>
            <a:ext cx="966060" cy="14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Box 7"/>
          <p:cNvSpPr txBox="1">
            <a:spLocks noChangeArrowheads="1"/>
          </p:cNvSpPr>
          <p:nvPr/>
        </p:nvSpPr>
        <p:spPr bwMode="auto">
          <a:xfrm>
            <a:off x="8568532" y="3575098"/>
            <a:ext cx="111182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latin typeface="Times New Roman" charset="0"/>
              </a:rPr>
              <a:t>D. Crichton</a:t>
            </a:r>
          </a:p>
        </p:txBody>
      </p:sp>
      <p:sp>
        <p:nvSpPr>
          <p:cNvPr id="66568" name="TextBox 8"/>
          <p:cNvSpPr txBox="1">
            <a:spLocks noChangeArrowheads="1"/>
          </p:cNvSpPr>
          <p:nvPr/>
        </p:nvSpPr>
        <p:spPr bwMode="auto">
          <a:xfrm>
            <a:off x="6673766" y="6045976"/>
            <a:ext cx="953743"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latin typeface="Times New Roman" charset="0"/>
              </a:rPr>
              <a:t>R. Wetzel</a:t>
            </a:r>
          </a:p>
        </p:txBody>
      </p:sp>
      <p:pic>
        <p:nvPicPr>
          <p:cNvPr id="66569" name="Picture 8" descr="See full 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712" y="1646237"/>
            <a:ext cx="896056" cy="92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 descr="Screen shot 2011-10-27 at 11.06.00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2476" y="4152573"/>
            <a:ext cx="2471153" cy="208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p:cNvSpPr>
            <a:spLocks noGrp="1"/>
          </p:cNvSpPr>
          <p:nvPr>
            <p:ph type="title"/>
          </p:nvPr>
        </p:nvSpPr>
        <p:spPr>
          <a:xfrm>
            <a:off x="544512" y="36230"/>
            <a:ext cx="6510404" cy="1114703"/>
          </a:xfrm>
        </p:spPr>
        <p:txBody>
          <a:bodyPr/>
          <a:lstStyle/>
          <a:p>
            <a:r>
              <a:rPr lang="en-US" sz="3600" dirty="0">
                <a:latin typeface="Arial" charset="0"/>
                <a:ea typeface="ＭＳ Ｐゴシック" charset="0"/>
                <a:cs typeface="ＭＳ Ｐゴシック" charset="0"/>
              </a:rPr>
              <a:t>Towards these Goals:</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The VPICU Information Grid</a:t>
            </a:r>
          </a:p>
        </p:txBody>
      </p:sp>
      <p:sp>
        <p:nvSpPr>
          <p:cNvPr id="67586" name="Content Placeholder 4"/>
          <p:cNvSpPr>
            <a:spLocks noGrp="1"/>
          </p:cNvSpPr>
          <p:nvPr>
            <p:ph idx="1"/>
          </p:nvPr>
        </p:nvSpPr>
        <p:spPr>
          <a:xfrm>
            <a:off x="239712" y="1646237"/>
            <a:ext cx="5192625" cy="5107718"/>
          </a:xfrm>
        </p:spPr>
        <p:txBody>
          <a:bodyPr/>
          <a:lstStyle/>
          <a:p>
            <a:pPr marL="457200" indent="-457200">
              <a:buFont typeface="Arial"/>
              <a:buChar char="•"/>
            </a:pPr>
            <a:r>
              <a:rPr lang="en-US" sz="2000" dirty="0">
                <a:solidFill>
                  <a:srgbClr val="000000"/>
                </a:solidFill>
                <a:latin typeface="Arial" charset="0"/>
                <a:ea typeface="ＭＳ Ｐゴシック" charset="0"/>
                <a:cs typeface="ＭＳ Ｐゴシック" charset="0"/>
              </a:rPr>
              <a:t>Data extraction from multiple disparate data sources, preferably automated</a:t>
            </a:r>
            <a:r>
              <a:rPr lang="en-US" sz="2000" dirty="0" smtClean="0">
                <a:solidFill>
                  <a:srgbClr val="000000"/>
                </a:solidFill>
                <a:latin typeface="Arial" charset="0"/>
                <a:ea typeface="ＭＳ Ｐゴシック" charset="0"/>
                <a:cs typeface="ＭＳ Ｐゴシック" charset="0"/>
              </a:rPr>
              <a:t>;</a:t>
            </a:r>
            <a:endParaRPr lang="en-US" sz="2000" dirty="0">
              <a:solidFill>
                <a:srgbClr val="000000"/>
              </a:solidFill>
              <a:latin typeface="Arial" charset="0"/>
              <a:ea typeface="ＭＳ Ｐゴシック" charset="0"/>
              <a:cs typeface="ＭＳ Ｐゴシック" charset="0"/>
            </a:endParaRPr>
          </a:p>
          <a:p>
            <a:pPr marL="457200" indent="-457200">
              <a:buFont typeface="Arial"/>
              <a:buChar char="•"/>
            </a:pPr>
            <a:r>
              <a:rPr lang="en-US" sz="2000" dirty="0">
                <a:solidFill>
                  <a:srgbClr val="000000"/>
                </a:solidFill>
                <a:latin typeface="Arial" charset="0"/>
                <a:ea typeface="ＭＳ Ｐゴシック" charset="0"/>
                <a:cs typeface="ＭＳ Ｐゴシック" charset="0"/>
              </a:rPr>
              <a:t>A rationalized, secure data </a:t>
            </a:r>
            <a:r>
              <a:rPr lang="en-US" sz="2000" dirty="0" smtClean="0">
                <a:solidFill>
                  <a:srgbClr val="000000"/>
                </a:solidFill>
                <a:latin typeface="Arial" charset="0"/>
                <a:ea typeface="ＭＳ Ｐゴシック" charset="0"/>
                <a:cs typeface="ＭＳ Ｐゴシック" charset="0"/>
              </a:rPr>
              <a:t>architecture</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built on Apache OODT</a:t>
            </a:r>
            <a:endParaRPr lang="en-US" sz="2000" dirty="0">
              <a:solidFill>
                <a:srgbClr val="000000"/>
              </a:solidFill>
              <a:latin typeface="Arial" charset="0"/>
              <a:ea typeface="ＭＳ Ｐゴシック" charset="0"/>
              <a:cs typeface="ＭＳ Ｐゴシック" charset="0"/>
            </a:endParaRPr>
          </a:p>
          <a:p>
            <a:pPr marL="457200" indent="-457200">
              <a:buFont typeface="Arial"/>
              <a:buChar char="•"/>
            </a:pPr>
            <a:r>
              <a:rPr lang="en-US" sz="2000" dirty="0">
                <a:solidFill>
                  <a:srgbClr val="000000"/>
                </a:solidFill>
                <a:latin typeface="Arial" charset="0"/>
                <a:ea typeface="ＭＳ Ｐゴシック" charset="0"/>
                <a:cs typeface="ＭＳ Ｐゴシック" charset="0"/>
              </a:rPr>
              <a:t>Robust analytical computational tools applicable to large sets of clinical data to develop digital representations of groups of patients with known outcomes; and similar derived analytical computational tools applicable to individuals, who have an unknown and potentially alterable outcome. </a:t>
            </a:r>
          </a:p>
          <a:p>
            <a:pPr marL="457200" indent="-457200">
              <a:buFont typeface="Arial"/>
              <a:buChar char="•"/>
            </a:pPr>
            <a:r>
              <a:rPr lang="en-US" sz="2000" dirty="0">
                <a:solidFill>
                  <a:srgbClr val="000000"/>
                </a:solidFill>
                <a:latin typeface="Arial" charset="0"/>
                <a:ea typeface="ＭＳ Ｐゴシック" charset="0"/>
                <a:cs typeface="ＭＳ Ｐゴシック" charset="0"/>
              </a:rPr>
              <a:t>Ultimately, learning from the data…</a:t>
            </a:r>
          </a:p>
          <a:p>
            <a:endParaRPr lang="en-US" sz="1500" dirty="0">
              <a:solidFill>
                <a:srgbClr val="BFBFBF"/>
              </a:solidFill>
              <a:latin typeface="Times New Roman" charset="0"/>
              <a:ea typeface="ＭＳ Ｐゴシック" charset="0"/>
              <a:cs typeface="ＭＳ Ｐゴシック" charset="0"/>
            </a:endParaRPr>
          </a:p>
        </p:txBody>
      </p:sp>
      <p:pic>
        <p:nvPicPr>
          <p:cNvPr id="67587" name="Content Placeholder 10" descr="vpicu-arch.pdf"/>
          <p:cNvPicPr>
            <a:picLocks noChangeAspect="1"/>
          </p:cNvPicPr>
          <p:nvPr/>
        </p:nvPicPr>
        <p:blipFill>
          <a:blip r:embed="rId2">
            <a:extLst>
              <a:ext uri="{28A0092B-C50C-407E-A947-70E740481C1C}">
                <a14:useLocalDpi xmlns:a14="http://schemas.microsoft.com/office/drawing/2010/main" val="0"/>
              </a:ext>
            </a:extLst>
          </a:blip>
          <a:srcRect t="-3801" b="-3801"/>
          <a:stretch>
            <a:fillRect/>
          </a:stretch>
        </p:blipFill>
        <p:spPr bwMode="auto">
          <a:xfrm>
            <a:off x="5493591" y="1114703"/>
            <a:ext cx="4457526" cy="312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3" descr="pvee.ood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7552" y="2015913"/>
            <a:ext cx="1319582" cy="46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1466" y="269488"/>
            <a:ext cx="1349334" cy="7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E64468AD-B88E-E64A-A797-6D1BE0B67CF7}" type="datetime1">
              <a:rPr lang="en-US" sz="1100"/>
              <a:pPr eaLnBrk="1" hangingPunct="1"/>
              <a:t>2/27/13</a:t>
            </a:fld>
            <a:endParaRPr lang="en-US" sz="1100"/>
          </a:p>
        </p:txBody>
      </p:sp>
      <p:sp>
        <p:nvSpPr>
          <p:cNvPr id="675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FAB5EDD2-9555-9941-9550-FFBDE72FAF06}" type="slidenum">
              <a:rPr lang="en-US" sz="1100"/>
              <a:pPr eaLnBrk="1" hangingPunct="1"/>
              <a:t>42</a:t>
            </a:fld>
            <a:endParaRPr lang="en-US" sz="1100"/>
          </a:p>
        </p:txBody>
      </p:sp>
      <p:pic>
        <p:nvPicPr>
          <p:cNvPr id="6759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6351" y="4264567"/>
            <a:ext cx="4293017" cy="321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601912" y="6523037"/>
            <a:ext cx="2790653" cy="74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t>Credit: D. Crichton, </a:t>
            </a:r>
            <a:r>
              <a:rPr lang="en-US" sz="1500" dirty="0" smtClean="0"/>
              <a:t>R. Wetzel, </a:t>
            </a:r>
          </a:p>
          <a:p>
            <a:pPr eaLnBrk="1" hangingPunct="1"/>
            <a:r>
              <a:rPr lang="en-US" sz="1500" dirty="0" smtClean="0"/>
              <a:t>C. </a:t>
            </a:r>
            <a:r>
              <a:rPr lang="en-US" sz="1500" dirty="0" err="1" smtClean="0"/>
              <a:t>Mattmann</a:t>
            </a:r>
            <a:r>
              <a:rPr lang="en-US" sz="1500" dirty="0" smtClean="0"/>
              <a:t>, A. Hart, D. Kale,</a:t>
            </a:r>
          </a:p>
          <a:p>
            <a:pPr eaLnBrk="1" hangingPunct="1"/>
            <a:r>
              <a:rPr lang="en-US" sz="1500" dirty="0" smtClean="0"/>
              <a:t>P. </a:t>
            </a:r>
            <a:r>
              <a:rPr lang="en-US" sz="1500" dirty="0" err="1" smtClean="0"/>
              <a:t>Vee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392113" y="274637"/>
            <a:ext cx="7162799" cy="682625"/>
          </a:xfrm>
        </p:spPr>
        <p:txBody>
          <a:bodyPr/>
          <a:lstStyle/>
          <a:p>
            <a:r>
              <a:rPr lang="en-US" sz="3200" dirty="0">
                <a:latin typeface="Arial" charset="0"/>
                <a:ea typeface="ＭＳ Ｐゴシック" charset="0"/>
                <a:cs typeface="ＭＳ Ｐゴシック" charset="0"/>
              </a:rPr>
              <a:t>Conclusion: Apache OODT and Big Data Management </a:t>
            </a:r>
            <a:r>
              <a:rPr lang="en-US" sz="3200" u="sng" dirty="0">
                <a:latin typeface="Arial" charset="0"/>
                <a:ea typeface="ＭＳ Ｐゴシック" charset="0"/>
                <a:cs typeface="ＭＳ Ｐゴシック" charset="0"/>
              </a:rPr>
              <a:t>Beyond Science</a:t>
            </a:r>
          </a:p>
        </p:txBody>
      </p:sp>
      <p:sp>
        <p:nvSpPr>
          <p:cNvPr id="5" name="Content Placeholder 4"/>
          <p:cNvSpPr>
            <a:spLocks noGrp="1"/>
          </p:cNvSpPr>
          <p:nvPr>
            <p:ph idx="1"/>
          </p:nvPr>
        </p:nvSpPr>
        <p:spPr>
          <a:xfrm>
            <a:off x="1077912" y="1570037"/>
            <a:ext cx="8278813" cy="4391025"/>
          </a:xfrm>
        </p:spPr>
        <p:txBody>
          <a:bodyPr/>
          <a:lstStyle/>
          <a:p>
            <a:pPr>
              <a:defRPr/>
            </a:pPr>
            <a:r>
              <a:rPr lang="en-US" sz="2400" dirty="0" smtClean="0"/>
              <a:t>While OODT is addressing big data management challenges for science, many of OODT’s architectural patterns are not unique!</a:t>
            </a:r>
          </a:p>
          <a:p>
            <a:pPr marL="0" indent="0">
              <a:defRPr/>
            </a:pPr>
            <a:endParaRPr lang="en-US" sz="2400" dirty="0"/>
          </a:p>
          <a:p>
            <a:pPr>
              <a:defRPr/>
            </a:pPr>
            <a:r>
              <a:rPr lang="en-US" sz="2400" dirty="0" smtClean="0"/>
              <a:t>Common challenges OODT is helping to address:</a:t>
            </a:r>
            <a:endParaRPr lang="en-US" sz="2400" dirty="0"/>
          </a:p>
          <a:p>
            <a:pPr lvl="1">
              <a:defRPr/>
            </a:pPr>
            <a:r>
              <a:rPr lang="en-US" sz="2000" dirty="0" smtClean="0"/>
              <a:t>How to you capture massive data repositories for analysis?</a:t>
            </a:r>
          </a:p>
          <a:p>
            <a:pPr lvl="1">
              <a:defRPr/>
            </a:pPr>
            <a:endParaRPr lang="en-US" sz="2400" dirty="0"/>
          </a:p>
          <a:p>
            <a:pPr lvl="1">
              <a:defRPr/>
            </a:pPr>
            <a:r>
              <a:rPr lang="en-US" sz="2000" dirty="0" smtClean="0"/>
              <a:t>How do you develop methods for processing data?</a:t>
            </a:r>
          </a:p>
          <a:p>
            <a:pPr lvl="1">
              <a:defRPr/>
            </a:pPr>
            <a:endParaRPr lang="en-US" sz="2000" dirty="0"/>
          </a:p>
          <a:p>
            <a:pPr lvl="1">
              <a:defRPr/>
            </a:pPr>
            <a:r>
              <a:rPr lang="en-US" sz="2000" dirty="0" smtClean="0"/>
              <a:t>How do you analyze data from highly distributed data repositories?</a:t>
            </a:r>
          </a:p>
          <a:p>
            <a:pPr lvl="1">
              <a:defRPr/>
            </a:pPr>
            <a:endParaRPr lang="en-US" sz="2000" dirty="0"/>
          </a:p>
          <a:p>
            <a:pPr lvl="1">
              <a:defRPr/>
            </a:pPr>
            <a:r>
              <a:rPr lang="en-US" sz="2000" dirty="0" smtClean="0"/>
              <a:t>How do you tie together distributed resources from data to computation to drive integrated data analysis?</a:t>
            </a:r>
          </a:p>
          <a:p>
            <a:pPr>
              <a:defRPr/>
            </a:pPr>
            <a:endParaRPr lang="en-US" dirty="0"/>
          </a:p>
          <a:p>
            <a:pPr>
              <a:defRPr/>
            </a:pPr>
            <a:endParaRPr lang="en-US" dirty="0" smtClean="0"/>
          </a:p>
          <a:p>
            <a:pPr>
              <a:defRPr/>
            </a:pPr>
            <a:endParaRPr lang="en-US" dirty="0"/>
          </a:p>
          <a:p>
            <a:pPr>
              <a:defRPr/>
            </a:pPr>
            <a:endParaRPr lang="en-US" dirty="0"/>
          </a:p>
        </p:txBody>
      </p:sp>
      <p:sp>
        <p:nvSpPr>
          <p:cNvPr id="849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BF4C6735-CF09-6948-96CD-9EFE690B7B8B}" type="slidenum">
              <a:rPr lang="en-US" sz="1100"/>
              <a:pPr eaLnBrk="1" hangingPunct="1"/>
              <a:t>43</a:t>
            </a:fld>
            <a:endParaRPr lang="en-US" sz="110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8971" y="122237"/>
            <a:ext cx="8278813" cy="682625"/>
          </a:xfrm>
        </p:spPr>
        <p:txBody>
          <a:bodyPr/>
          <a:lstStyle/>
          <a:p>
            <a:pPr eaLnBrk="1" hangingPunct="1"/>
            <a:r>
              <a:rPr lang="en-US" dirty="0">
                <a:latin typeface="Arial" charset="0"/>
                <a:ea typeface="ＭＳ Ｐゴシック" charset="0"/>
                <a:cs typeface="ＭＳ Ｐゴシック" charset="0"/>
              </a:rPr>
              <a:t>Get Involved!</a:t>
            </a:r>
          </a:p>
        </p:txBody>
      </p:sp>
      <p:sp>
        <p:nvSpPr>
          <p:cNvPr id="68610" name="Content Placeholder 2"/>
          <p:cNvSpPr>
            <a:spLocks noGrp="1"/>
          </p:cNvSpPr>
          <p:nvPr>
            <p:ph idx="1"/>
          </p:nvPr>
        </p:nvSpPr>
        <p:spPr>
          <a:xfrm>
            <a:off x="241515" y="974709"/>
            <a:ext cx="9366581" cy="5664506"/>
          </a:xfrm>
        </p:spPr>
        <p:txBody>
          <a:bodyPr/>
          <a:lstStyle/>
          <a:p>
            <a:pPr eaLnBrk="1" hangingPunct="1">
              <a:buFontTx/>
              <a:buNone/>
            </a:pPr>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Learn more and track our progress at:</a:t>
            </a:r>
          </a:p>
          <a:p>
            <a:pPr marL="909949" lvl="1" eaLnBrk="1" hangingPunct="1"/>
            <a:r>
              <a:rPr lang="en-US" sz="1800" dirty="0">
                <a:latin typeface="Arial" charset="0"/>
                <a:ea typeface="ＭＳ Ｐゴシック" charset="0"/>
                <a:hlinkClick r:id="rId2"/>
              </a:rPr>
              <a:t>http://oodt.apache.org</a:t>
            </a:r>
            <a:endParaRPr lang="en-US" sz="1800" dirty="0">
              <a:latin typeface="Arial" charset="0"/>
              <a:ea typeface="ＭＳ Ｐゴシック" charset="0"/>
            </a:endParaRPr>
          </a:p>
          <a:p>
            <a:pPr eaLnBrk="1" hangingPunct="1"/>
            <a:r>
              <a:rPr lang="en-US" sz="2000" dirty="0">
                <a:latin typeface="Arial" charset="0"/>
                <a:ea typeface="ＭＳ Ｐゴシック" charset="0"/>
                <a:cs typeface="ＭＳ Ｐゴシック" charset="0"/>
              </a:rPr>
              <a:t>Join the mailing list:</a:t>
            </a:r>
          </a:p>
          <a:p>
            <a:pPr marL="909949" lvl="1" eaLnBrk="1" hangingPunct="1"/>
            <a:r>
              <a:rPr lang="en-US" sz="1800" dirty="0">
                <a:latin typeface="Arial" charset="0"/>
                <a:ea typeface="ＭＳ Ｐゴシック" charset="0"/>
                <a:hlinkClick r:id="rId3"/>
              </a:rPr>
              <a:t>oodt-dev@oodt.apache.org</a:t>
            </a:r>
            <a:endParaRPr lang="en-US" sz="1800" dirty="0">
              <a:latin typeface="Arial" charset="0"/>
              <a:ea typeface="ＭＳ Ｐゴシック" charset="0"/>
            </a:endParaRPr>
          </a:p>
          <a:p>
            <a:pPr eaLnBrk="1" hangingPunct="1"/>
            <a:r>
              <a:rPr lang="en-US" sz="2000" dirty="0">
                <a:latin typeface="Arial" charset="0"/>
                <a:ea typeface="ＭＳ Ｐゴシック" charset="0"/>
                <a:cs typeface="ＭＳ Ｐゴシック" charset="0"/>
              </a:rPr>
              <a:t>Chat on IRC:</a:t>
            </a:r>
          </a:p>
          <a:p>
            <a:pPr marL="909949" lvl="1" eaLnBrk="1" hangingPunct="1"/>
            <a:r>
              <a:rPr lang="en-US" sz="1800" dirty="0">
                <a:latin typeface="Arial" charset="0"/>
                <a:ea typeface="ＭＳ Ｐゴシック" charset="0"/>
              </a:rPr>
              <a:t>#</a:t>
            </a:r>
            <a:r>
              <a:rPr lang="en-US" sz="1800" dirty="0" err="1">
                <a:latin typeface="Arial" charset="0"/>
                <a:ea typeface="ＭＳ Ｐゴシック" charset="0"/>
              </a:rPr>
              <a:t>oodt</a:t>
            </a:r>
            <a:r>
              <a:rPr lang="en-US" sz="1800" dirty="0">
                <a:latin typeface="Arial" charset="0"/>
                <a:ea typeface="ＭＳ Ｐゴシック" charset="0"/>
              </a:rPr>
              <a:t> on </a:t>
            </a:r>
            <a:r>
              <a:rPr lang="en-US" sz="1800" dirty="0" err="1" smtClean="0">
                <a:latin typeface="Arial" charset="0"/>
                <a:ea typeface="ＭＳ Ｐゴシック" charset="0"/>
              </a:rPr>
              <a:t>irc.freenode.net</a:t>
            </a:r>
            <a:endParaRPr lang="en-US" sz="2000" dirty="0">
              <a:latin typeface="Arial" charset="0"/>
              <a:ea typeface="ＭＳ Ｐゴシック" charset="0"/>
              <a:cs typeface="ＭＳ Ｐゴシック" charset="0"/>
            </a:endParaRPr>
          </a:p>
          <a:p>
            <a:pPr eaLnBrk="1" hangingPunct="1"/>
            <a:r>
              <a:rPr lang="en-US" sz="2000" dirty="0">
                <a:latin typeface="Arial" charset="0"/>
                <a:ea typeface="ＭＳ Ｐゴシック" charset="0"/>
                <a:cs typeface="ＭＳ Ｐゴシック" charset="0"/>
              </a:rPr>
              <a:t>Acknowledgements</a:t>
            </a:r>
          </a:p>
          <a:p>
            <a:pPr marL="909949" lvl="1" eaLnBrk="1" hangingPunct="1"/>
            <a:r>
              <a:rPr lang="en-US" sz="1800" dirty="0">
                <a:latin typeface="Arial" charset="0"/>
                <a:ea typeface="ＭＳ Ｐゴシック" charset="0"/>
                <a:cs typeface="ＭＳ Ｐゴシック" charset="0"/>
              </a:rPr>
              <a:t>Key Members of the OODT </a:t>
            </a:r>
            <a:r>
              <a:rPr lang="en-US" sz="1800" dirty="0" err="1">
                <a:latin typeface="Arial" charset="0"/>
                <a:ea typeface="ＭＳ Ｐゴシック" charset="0"/>
                <a:cs typeface="ＭＳ Ｐゴシック" charset="0"/>
              </a:rPr>
              <a:t>teams@JPL</a:t>
            </a:r>
            <a:r>
              <a:rPr lang="en-US" sz="1800" dirty="0">
                <a:latin typeface="Arial" charset="0"/>
                <a:ea typeface="ＭＳ Ｐゴシック" charset="0"/>
                <a:cs typeface="ＭＳ Ｐゴシック" charset="0"/>
              </a:rPr>
              <a:t>: Chris </a:t>
            </a:r>
            <a:r>
              <a:rPr lang="en-US" sz="1800" dirty="0" err="1">
                <a:latin typeface="Arial" charset="0"/>
                <a:ea typeface="ＭＳ Ｐゴシック" charset="0"/>
                <a:cs typeface="ＭＳ Ｐゴシック" charset="0"/>
              </a:rPr>
              <a:t>Mattmann</a:t>
            </a:r>
            <a:r>
              <a:rPr lang="en-US" sz="1800" dirty="0">
                <a:latin typeface="Arial" charset="0"/>
                <a:ea typeface="ＭＳ Ｐゴシック" charset="0"/>
                <a:cs typeface="ＭＳ Ｐゴシック" charset="0"/>
              </a:rPr>
              <a:t>, Steve Hughes, Andrew Hart, Sean Kelly, Sean Hardman, Paul Ramirez, David </a:t>
            </a:r>
            <a:r>
              <a:rPr lang="en-US" sz="1800" dirty="0" err="1">
                <a:latin typeface="Arial" charset="0"/>
                <a:ea typeface="ＭＳ Ｐゴシック" charset="0"/>
                <a:cs typeface="ＭＳ Ｐゴシック" charset="0"/>
              </a:rPr>
              <a:t>Woollard</a:t>
            </a:r>
            <a:r>
              <a:rPr lang="en-US" sz="1800" dirty="0">
                <a:latin typeface="Arial" charset="0"/>
                <a:ea typeface="ＭＳ Ｐゴシック" charset="0"/>
                <a:cs typeface="ＭＳ Ｐゴシック" charset="0"/>
              </a:rPr>
              <a:t>, Brian Foster, Dana Freeborn, Emily Law, Mike </a:t>
            </a:r>
            <a:r>
              <a:rPr lang="en-US" sz="1800" dirty="0" err="1">
                <a:latin typeface="Arial" charset="0"/>
                <a:ea typeface="ＭＳ Ｐゴシック" charset="0"/>
                <a:cs typeface="ＭＳ Ｐゴシック" charset="0"/>
              </a:rPr>
              <a:t>Cayanan</a:t>
            </a:r>
            <a:r>
              <a:rPr lang="en-US" sz="1800" dirty="0">
                <a:latin typeface="Arial" charset="0"/>
                <a:ea typeface="ＭＳ Ｐゴシック" charset="0"/>
                <a:cs typeface="ＭＳ Ｐゴシック" charset="0"/>
              </a:rPr>
              <a:t>, Luca </a:t>
            </a:r>
            <a:r>
              <a:rPr lang="en-US" sz="1800" dirty="0" err="1">
                <a:latin typeface="Arial" charset="0"/>
                <a:ea typeface="ＭＳ Ｐゴシック" charset="0"/>
                <a:cs typeface="ＭＳ Ｐゴシック" charset="0"/>
              </a:rPr>
              <a:t>Cinquini</a:t>
            </a:r>
            <a:r>
              <a:rPr lang="en-US" sz="1800" dirty="0">
                <a:latin typeface="Arial" charset="0"/>
                <a:ea typeface="ＭＳ Ｐゴシック" charset="0"/>
                <a:cs typeface="ＭＳ Ｐゴシック" charset="0"/>
              </a:rPr>
              <a:t>, Heather Kincaid, Rishi </a:t>
            </a:r>
            <a:r>
              <a:rPr lang="en-US" sz="1800" dirty="0" err="1">
                <a:latin typeface="Arial" charset="0"/>
                <a:ea typeface="ＭＳ Ｐゴシック" charset="0"/>
                <a:cs typeface="ＭＳ Ｐゴシック" charset="0"/>
              </a:rPr>
              <a:t>Verma</a:t>
            </a:r>
            <a:r>
              <a:rPr lang="en-US" sz="1800" dirty="0">
                <a:latin typeface="Arial" charset="0"/>
                <a:ea typeface="ＭＳ Ｐゴシック" charset="0"/>
                <a:cs typeface="ＭＳ Ｐゴシック" charset="0"/>
              </a:rPr>
              <a:t>, Cameron </a:t>
            </a:r>
            <a:r>
              <a:rPr lang="en-US" sz="1800" dirty="0" err="1">
                <a:latin typeface="Arial" charset="0"/>
                <a:ea typeface="ＭＳ Ｐゴシック" charset="0"/>
                <a:cs typeface="ＭＳ Ｐゴシック" charset="0"/>
              </a:rPr>
              <a:t>Goodale</a:t>
            </a:r>
            <a:r>
              <a:rPr lang="en-US" sz="1800" dirty="0">
                <a:latin typeface="Arial" charset="0"/>
                <a:ea typeface="ＭＳ Ｐゴシック" charset="0"/>
                <a:cs typeface="ＭＳ Ｐゴシック" charset="0"/>
              </a:rPr>
              <a:t>, Mike Joyce</a:t>
            </a:r>
          </a:p>
          <a:p>
            <a:pPr marL="909949" lvl="1" eaLnBrk="1" hangingPunct="1"/>
            <a:r>
              <a:rPr lang="en-US" sz="1800" dirty="0">
                <a:latin typeface="Arial" charset="0"/>
                <a:ea typeface="ＭＳ Ｐゴシック" charset="0"/>
                <a:cs typeface="ＭＳ Ｐゴシック" charset="0"/>
              </a:rPr>
              <a:t>Projects, Sponsors, Collaborators: Planetary Data System, Early Detection Research Network, Climate Data Exchange, Virtual Pediatric Intensive Care Unit, NASA SMAP Mission, NASA OCO-2 Mission, NASA NPP Sounder </a:t>
            </a:r>
            <a:r>
              <a:rPr lang="en-US" sz="1800" dirty="0" err="1">
                <a:latin typeface="Arial" charset="0"/>
                <a:ea typeface="ＭＳ Ｐゴシック" charset="0"/>
                <a:cs typeface="ＭＳ Ｐゴシック" charset="0"/>
              </a:rPr>
              <a:t>Peate</a:t>
            </a:r>
            <a:r>
              <a:rPr lang="en-US" sz="1800" dirty="0">
                <a:latin typeface="Arial" charset="0"/>
                <a:ea typeface="ＭＳ Ｐゴシック" charset="0"/>
                <a:cs typeface="ＭＳ Ｐゴシック" charset="0"/>
              </a:rPr>
              <a:t>, NASA ACOS Mission, Earth System Grid Federation </a:t>
            </a:r>
          </a:p>
          <a:p>
            <a:pPr eaLnBrk="1" hangingPunct="1">
              <a:buFontTx/>
              <a:buNone/>
            </a:pPr>
            <a:endParaRPr lang="en-US" sz="1800" dirty="0">
              <a:latin typeface="Arial" charset="0"/>
              <a:ea typeface="ＭＳ Ｐゴシック" charset="0"/>
              <a:cs typeface="ＭＳ Ｐゴシック" charset="0"/>
            </a:endParaRPr>
          </a:p>
          <a:p>
            <a:pPr eaLnBrk="1" hangingPunct="1">
              <a:buFontTx/>
              <a:buNone/>
            </a:pPr>
            <a:endParaRPr lang="en-US" sz="2000" dirty="0">
              <a:latin typeface="Arial" charset="0"/>
              <a:ea typeface="ＭＳ Ｐゴシック" charset="0"/>
              <a:cs typeface="ＭＳ Ｐゴシック" charset="0"/>
            </a:endParaRPr>
          </a:p>
          <a:p>
            <a:pPr eaLnBrk="1" hangingPunct="1">
              <a:buFontTx/>
              <a:buNone/>
            </a:pP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
        <p:nvSpPr>
          <p:cNvPr id="686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2314C450-D48E-C343-8D58-01C8F905F6CA}" type="slidenum">
              <a:rPr lang="en-US" sz="1100"/>
              <a:pPr eaLnBrk="1" hangingPunct="1"/>
              <a:t>44</a:t>
            </a:fld>
            <a:endParaRPr lang="en-US" sz="1100"/>
          </a:p>
        </p:txBody>
      </p:sp>
      <p:pic>
        <p:nvPicPr>
          <p:cNvPr id="68612"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6312" y="1112837"/>
            <a:ext cx="2310143" cy="62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5"/>
          <p:cNvSpPr>
            <a:spLocks noGrp="1"/>
          </p:cNvSpPr>
          <p:nvPr>
            <p:ph type="title"/>
          </p:nvPr>
        </p:nvSpPr>
        <p:spPr>
          <a:xfrm>
            <a:off x="163512" y="198437"/>
            <a:ext cx="8278813" cy="682625"/>
          </a:xfrm>
        </p:spPr>
        <p:txBody>
          <a:bodyPr/>
          <a:lstStyle/>
          <a:p>
            <a:r>
              <a:rPr lang="en-US" dirty="0">
                <a:latin typeface="Arial" charset="0"/>
                <a:ea typeface="ＭＳ Ｐゴシック" charset="0"/>
                <a:cs typeface="ＭＳ Ｐゴシック" charset="0"/>
              </a:rPr>
              <a:t>THANK YOU</a:t>
            </a:r>
          </a:p>
        </p:txBody>
      </p:sp>
      <p:sp>
        <p:nvSpPr>
          <p:cNvPr id="696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83D11BB-BCF8-C246-A818-84726E2A8D0E}" type="datetime1">
              <a:rPr lang="en-US" sz="1100"/>
              <a:pPr eaLnBrk="1" hangingPunct="1"/>
              <a:t>2/27/13</a:t>
            </a:fld>
            <a:endParaRPr lang="en-US" sz="1100"/>
          </a:p>
        </p:txBody>
      </p:sp>
      <p:sp>
        <p:nvSpPr>
          <p:cNvPr id="696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B300081A-1F83-D047-9352-BF44D9727E48}" type="slidenum">
              <a:rPr lang="en-US" sz="1100"/>
              <a:pPr eaLnBrk="1" hangingPunct="1"/>
              <a:t>45</a:t>
            </a:fld>
            <a:endParaRPr lang="en-US" sz="1100"/>
          </a:p>
        </p:txBody>
      </p:sp>
      <p:pic>
        <p:nvPicPr>
          <p:cNvPr id="69636" name="Picture 7" descr="MSL_Landing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6" y="1426189"/>
            <a:ext cx="3647226" cy="2624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181" y="1282696"/>
            <a:ext cx="3004936" cy="276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9638" name="Picture 2" descr="IMG_1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958" y="4051077"/>
            <a:ext cx="4154758" cy="337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stCxn id="69640" idx="1"/>
          </p:cNvCxnSpPr>
          <p:nvPr/>
        </p:nvCxnSpPr>
        <p:spPr>
          <a:xfrm flipH="1">
            <a:off x="5917119" y="5117962"/>
            <a:ext cx="2063376" cy="51854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9640" name="TextBox 1"/>
          <p:cNvSpPr txBox="1">
            <a:spLocks noChangeArrowheads="1"/>
          </p:cNvSpPr>
          <p:nvPr/>
        </p:nvSpPr>
        <p:spPr bwMode="auto">
          <a:xfrm>
            <a:off x="7980495" y="4779045"/>
            <a:ext cx="1681575" cy="6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What’s being </a:t>
            </a:r>
          </a:p>
          <a:p>
            <a:pPr eaLnBrk="1" hangingPunct="1"/>
            <a:r>
              <a:rPr lang="en-US" sz="2000"/>
              <a:t>observed</a:t>
            </a:r>
          </a:p>
        </p:txBody>
      </p:sp>
      <p:pic>
        <p:nvPicPr>
          <p:cNvPr id="6964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1240" y="2033413"/>
            <a:ext cx="3067941" cy="8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Rectangle 1"/>
          <p:cNvSpPr>
            <a:spLocks noChangeArrowheads="1"/>
          </p:cNvSpPr>
          <p:nvPr/>
        </p:nvSpPr>
        <p:spPr bwMode="auto">
          <a:xfrm>
            <a:off x="468312" y="4541837"/>
            <a:ext cx="3388210" cy="11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p>
            <a:r>
              <a:rPr lang="en-US" u="sng" dirty="0"/>
              <a:t>Contact</a:t>
            </a:r>
          </a:p>
          <a:p>
            <a:r>
              <a:rPr lang="en-US" dirty="0"/>
              <a:t>Dan Crichton</a:t>
            </a:r>
          </a:p>
          <a:p>
            <a:r>
              <a:rPr lang="en-US" dirty="0"/>
              <a:t>NASA JPL</a:t>
            </a:r>
          </a:p>
          <a:p>
            <a:r>
              <a:rPr lang="en-US" dirty="0" err="1"/>
              <a:t>Dan.Crichton@jpl.nasa.gov</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849312" y="0"/>
            <a:ext cx="7448196" cy="1277445"/>
          </a:xfrm>
        </p:spPr>
        <p:txBody>
          <a:bodyPr/>
          <a:lstStyle/>
          <a:p>
            <a:pPr eaLnBrk="1" hangingPunct="1"/>
            <a:r>
              <a:rPr lang="en-US" sz="3600" dirty="0" smtClean="0">
                <a:latin typeface="Arial" charset="0"/>
                <a:ea typeface="ＭＳ Ｐゴシック" charset="0"/>
                <a:cs typeface="ＭＳ Ｐゴシック" charset="0"/>
              </a:rPr>
              <a:t>History of JPL</a:t>
            </a:r>
            <a:endParaRPr lang="en-US" sz="3600" dirty="0">
              <a:latin typeface="Arial" charset="0"/>
              <a:ea typeface="ＭＳ Ｐゴシック" charset="0"/>
              <a:cs typeface="ＭＳ Ｐゴシック" charset="0"/>
            </a:endParaRPr>
          </a:p>
        </p:txBody>
      </p:sp>
      <p:pic>
        <p:nvPicPr>
          <p:cNvPr id="19458" name="Picture 3" descr="CALTECH GRAD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61" y="1125087"/>
            <a:ext cx="2990935" cy="23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SERGEANT pic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492" y="1112837"/>
            <a:ext cx="2086129" cy="239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0" name="Object 6"/>
          <p:cNvGraphicFramePr>
            <a:graphicFrameLocks noChangeAspect="1"/>
          </p:cNvGraphicFramePr>
          <p:nvPr>
            <p:extLst>
              <p:ext uri="{D42A27DB-BD31-4B8C-83A1-F6EECF244321}">
                <p14:modId xmlns:p14="http://schemas.microsoft.com/office/powerpoint/2010/main" val="3935897568"/>
              </p:ext>
            </p:extLst>
          </p:nvPr>
        </p:nvGraphicFramePr>
        <p:xfrm>
          <a:off x="7368673" y="1140836"/>
          <a:ext cx="2019625" cy="2542641"/>
        </p:xfrm>
        <a:graphic>
          <a:graphicData uri="http://schemas.openxmlformats.org/presentationml/2006/ole">
            <mc:AlternateContent xmlns:mc="http://schemas.openxmlformats.org/markup-compatibility/2006">
              <mc:Choice xmlns:v="urn:schemas-microsoft-com:vml" Requires="v">
                <p:oleObj spid="_x0000_s37996" name="Photo Editor Photo" r:id="rId5" imgW="4114286" imgH="5180952" progId="">
                  <p:embed/>
                </p:oleObj>
              </mc:Choice>
              <mc:Fallback>
                <p:oleObj name="Photo Editor Photo" r:id="rId5" imgW="4114286" imgH="51809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8673" y="1140836"/>
                        <a:ext cx="2019625" cy="254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461" name="Text Box 8"/>
          <p:cNvSpPr txBox="1">
            <a:spLocks noChangeArrowheads="1"/>
          </p:cNvSpPr>
          <p:nvPr/>
        </p:nvSpPr>
        <p:spPr bwMode="auto">
          <a:xfrm>
            <a:off x="1010528" y="3392990"/>
            <a:ext cx="2469404"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Caltech students (1936)</a:t>
            </a:r>
          </a:p>
        </p:txBody>
      </p:sp>
      <p:sp>
        <p:nvSpPr>
          <p:cNvPr id="19462" name="Text Box 9"/>
          <p:cNvSpPr txBox="1">
            <a:spLocks noChangeArrowheads="1"/>
          </p:cNvSpPr>
          <p:nvPr/>
        </p:nvSpPr>
        <p:spPr bwMode="auto">
          <a:xfrm>
            <a:off x="4559748" y="3532984"/>
            <a:ext cx="2016125"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Missiles (1940s)</a:t>
            </a:r>
          </a:p>
        </p:txBody>
      </p:sp>
      <p:sp>
        <p:nvSpPr>
          <p:cNvPr id="19463" name="Text Box 10"/>
          <p:cNvSpPr txBox="1">
            <a:spLocks noChangeArrowheads="1"/>
          </p:cNvSpPr>
          <p:nvPr/>
        </p:nvSpPr>
        <p:spPr bwMode="auto">
          <a:xfrm>
            <a:off x="7568185" y="3678227"/>
            <a:ext cx="1909368"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Explorer 1 (1958)</a:t>
            </a:r>
          </a:p>
        </p:txBody>
      </p:sp>
      <p:sp>
        <p:nvSpPr>
          <p:cNvPr id="19464" name="Text Box 12"/>
          <p:cNvSpPr txBox="1">
            <a:spLocks noChangeArrowheads="1"/>
          </p:cNvSpPr>
          <p:nvPr/>
        </p:nvSpPr>
        <p:spPr bwMode="auto">
          <a:xfrm>
            <a:off x="4274481" y="5890132"/>
            <a:ext cx="2828175"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Spitzer Space Telescope (2004 – present)</a:t>
            </a:r>
          </a:p>
        </p:txBody>
      </p:sp>
      <p:sp>
        <p:nvSpPr>
          <p:cNvPr id="19465" name="Text Box 10"/>
          <p:cNvSpPr txBox="1">
            <a:spLocks noChangeArrowheads="1"/>
          </p:cNvSpPr>
          <p:nvPr/>
        </p:nvSpPr>
        <p:spPr bwMode="auto">
          <a:xfrm>
            <a:off x="807515" y="6131621"/>
            <a:ext cx="2822926"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Mars Exploration Rovers (2004 – present)</a:t>
            </a:r>
          </a:p>
        </p:txBody>
      </p:sp>
      <p:sp>
        <p:nvSpPr>
          <p:cNvPr id="19466" name="Text Box 10"/>
          <p:cNvSpPr txBox="1">
            <a:spLocks noChangeArrowheads="1"/>
          </p:cNvSpPr>
          <p:nvPr/>
        </p:nvSpPr>
        <p:spPr bwMode="auto">
          <a:xfrm>
            <a:off x="7680192" y="5839385"/>
            <a:ext cx="1932120"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accent2"/>
                </a:solidFill>
              </a:rPr>
              <a:t>Earth Science (1978 – now)</a:t>
            </a:r>
          </a:p>
        </p:txBody>
      </p:sp>
      <p:pic>
        <p:nvPicPr>
          <p:cNvPr id="194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533" y="3884718"/>
            <a:ext cx="2229638" cy="222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8" name="Object 2"/>
          <p:cNvGraphicFramePr>
            <a:graphicFrameLocks noChangeAspect="1"/>
          </p:cNvGraphicFramePr>
          <p:nvPr>
            <p:extLst>
              <p:ext uri="{D42A27DB-BD31-4B8C-83A1-F6EECF244321}">
                <p14:modId xmlns:p14="http://schemas.microsoft.com/office/powerpoint/2010/main" val="3017286541"/>
              </p:ext>
            </p:extLst>
          </p:nvPr>
        </p:nvGraphicFramePr>
        <p:xfrm>
          <a:off x="7611937" y="4019462"/>
          <a:ext cx="1881367" cy="1881169"/>
        </p:xfrm>
        <a:graphic>
          <a:graphicData uri="http://schemas.openxmlformats.org/presentationml/2006/ole">
            <mc:AlternateContent xmlns:mc="http://schemas.openxmlformats.org/markup-compatibility/2006">
              <mc:Choice xmlns:v="urn:schemas-microsoft-com:vml" Requires="v">
                <p:oleObj spid="_x0000_s37997" name="Image" r:id="rId8" imgW="2209524" imgH="2209524" progId="">
                  <p:embed/>
                </p:oleObj>
              </mc:Choice>
              <mc:Fallback>
                <p:oleObj name="Image" r:id="rId8" imgW="2209524" imgH="220952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1937" y="4019462"/>
                        <a:ext cx="1881367" cy="188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9469" name="Picture 6" descr="http://news.thomasnet.com/IMT/archives/The%20Helix%20nebula%20was%20photographed%20by%20the%20Spitzer%20Space%20Telescop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4733" y="3952965"/>
            <a:ext cx="2479904" cy="181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 Box 10"/>
          <p:cNvSpPr txBox="1">
            <a:spLocks noChangeArrowheads="1"/>
          </p:cNvSpPr>
          <p:nvPr/>
        </p:nvSpPr>
        <p:spPr bwMode="auto">
          <a:xfrm>
            <a:off x="1334299" y="6656599"/>
            <a:ext cx="8222010" cy="44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663300"/>
                </a:solidFill>
              </a:rPr>
              <a:t>JPL is a NASA FFRDC and a Division of Caltech</a:t>
            </a:r>
          </a:p>
        </p:txBody>
      </p:sp>
      <p:sp>
        <p:nvSpPr>
          <p:cNvPr id="19471" name="Slide Number Placeholder 1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8CC2438-4D5E-CA49-8523-A9203FCF572A}" type="slidenum">
              <a:rPr lang="en-US" sz="1100"/>
              <a:pPr eaLnBrk="1" hangingPunct="1"/>
              <a:t>5</a:t>
            </a:fld>
            <a:endParaRPr lang="en-US" sz="1100"/>
          </a:p>
        </p:txBody>
      </p:sp>
      <p:sp>
        <p:nvSpPr>
          <p:cNvPr id="19472" name="Date Placeholder 2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3A038FF6-6FD7-4445-B01B-67D6BFB7E0C3}" type="datetime1">
              <a:rPr lang="en-US" sz="1100"/>
              <a:pPr eaLnBrk="1" hangingPunct="1"/>
              <a:t>2/27/13</a:t>
            </a:fld>
            <a:endParaRPr lang="en-US" sz="11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1712" y="198437"/>
            <a:ext cx="8278813" cy="682625"/>
          </a:xfrm>
        </p:spPr>
        <p:txBody>
          <a:bodyPr/>
          <a:lstStyle/>
          <a:p>
            <a:r>
              <a:rPr lang="en-US" sz="3600" dirty="0" smtClean="0"/>
              <a:t>Sample JPL Missions </a:t>
            </a:r>
            <a:endParaRPr lang="en-US" sz="3600" dirty="0"/>
          </a:p>
        </p:txBody>
      </p:sp>
      <p:sp>
        <p:nvSpPr>
          <p:cNvPr id="5" name="Date Placeholder 6"/>
          <p:cNvSpPr>
            <a:spLocks noGrp="1"/>
          </p:cNvSpPr>
          <p:nvPr>
            <p:ph type="dt" sz="quarter" idx="10"/>
          </p:nvPr>
        </p:nvSpPr>
        <p:spPr>
          <a:xfrm>
            <a:off x="504031" y="6884204"/>
            <a:ext cx="2352146" cy="5249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94F0266-BC39-BB45-9105-491B1207BA10}" type="datetime1">
              <a:rPr lang="en-US" sz="1100">
                <a:solidFill>
                  <a:schemeClr val="bg2">
                    <a:lumMod val="75000"/>
                  </a:schemeClr>
                </a:solidFill>
              </a:rPr>
              <a:pPr eaLnBrk="1" hangingPunct="1"/>
              <a:t>2/27/13</a:t>
            </a:fld>
            <a:endParaRPr lang="en-US" sz="1100">
              <a:solidFill>
                <a:schemeClr val="bg2">
                  <a:lumMod val="75000"/>
                </a:schemeClr>
              </a:solidFill>
            </a:endParaRPr>
          </a:p>
        </p:txBody>
      </p:sp>
      <p:sp>
        <p:nvSpPr>
          <p:cNvPr id="6" name="Slide Number Placeholder 8"/>
          <p:cNvSpPr>
            <a:spLocks noGrp="1"/>
          </p:cNvSpPr>
          <p:nvPr>
            <p:ph type="sldNum" sz="quarter" idx="12"/>
          </p:nvPr>
        </p:nvSpPr>
        <p:spPr>
          <a:xfrm>
            <a:off x="7224448" y="6884204"/>
            <a:ext cx="2352146" cy="5249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167FE6F-28CC-F040-B863-2F0DBDF631BA}" type="slidenum">
              <a:rPr lang="en-US" sz="1100">
                <a:solidFill>
                  <a:schemeClr val="bg2">
                    <a:lumMod val="75000"/>
                  </a:schemeClr>
                </a:solidFill>
              </a:rPr>
              <a:pPr eaLnBrk="1" hangingPunct="1"/>
              <a:t>6</a:t>
            </a:fld>
            <a:endParaRPr lang="en-US" sz="1100">
              <a:solidFill>
                <a:schemeClr val="bg2">
                  <a:lumMod val="75000"/>
                </a:schemeClr>
              </a:solidFill>
            </a:endParaRPr>
          </a:p>
        </p:txBody>
      </p:sp>
      <p:graphicFrame>
        <p:nvGraphicFramePr>
          <p:cNvPr id="7" name="Object 5"/>
          <p:cNvGraphicFramePr>
            <a:graphicFrameLocks noChangeAspect="1"/>
          </p:cNvGraphicFramePr>
          <p:nvPr>
            <p:extLst>
              <p:ext uri="{D42A27DB-BD31-4B8C-83A1-F6EECF244321}">
                <p14:modId xmlns:p14="http://schemas.microsoft.com/office/powerpoint/2010/main" val="542542810"/>
              </p:ext>
            </p:extLst>
          </p:nvPr>
        </p:nvGraphicFramePr>
        <p:xfrm>
          <a:off x="6207635" y="4506057"/>
          <a:ext cx="1512094" cy="1277445"/>
        </p:xfrm>
        <a:graphic>
          <a:graphicData uri="http://schemas.openxmlformats.org/presentationml/2006/ole">
            <mc:AlternateContent xmlns:mc="http://schemas.openxmlformats.org/markup-compatibility/2006">
              <mc:Choice xmlns:v="urn:schemas-microsoft-com:vml" Requires="v">
                <p:oleObj spid="_x0000_s93762" name="Photo Editor Photo" r:id="rId3" imgW="1828959" imgH="1486029" progId="">
                  <p:embed/>
                </p:oleObj>
              </mc:Choice>
              <mc:Fallback>
                <p:oleObj name="Photo Editor Photo" r:id="rId3" imgW="1828959" imgH="14860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635" y="4506057"/>
                        <a:ext cx="1512094" cy="127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7"/>
          <p:cNvSpPr txBox="1">
            <a:spLocks noChangeArrowheads="1"/>
          </p:cNvSpPr>
          <p:nvPr/>
        </p:nvSpPr>
        <p:spPr bwMode="auto">
          <a:xfrm>
            <a:off x="6317892" y="2651137"/>
            <a:ext cx="2436151" cy="29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endParaRPr lang="en-US" sz="1300" b="1">
              <a:solidFill>
                <a:schemeClr val="bg2">
                  <a:lumMod val="75000"/>
                </a:schemeClr>
              </a:solidFill>
            </a:endParaRPr>
          </a:p>
        </p:txBody>
      </p:sp>
      <p:sp>
        <p:nvSpPr>
          <p:cNvPr id="9" name="Text Box 8"/>
          <p:cNvSpPr txBox="1">
            <a:spLocks noChangeArrowheads="1"/>
          </p:cNvSpPr>
          <p:nvPr/>
        </p:nvSpPr>
        <p:spPr bwMode="auto">
          <a:xfrm>
            <a:off x="2401149" y="4112323"/>
            <a:ext cx="1436840"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ACRIMSAT</a:t>
            </a:r>
          </a:p>
        </p:txBody>
      </p:sp>
      <p:sp>
        <p:nvSpPr>
          <p:cNvPr id="10" name="Text Box 9"/>
          <p:cNvSpPr txBox="1">
            <a:spLocks noChangeArrowheads="1"/>
          </p:cNvSpPr>
          <p:nvPr/>
        </p:nvSpPr>
        <p:spPr bwMode="auto">
          <a:xfrm>
            <a:off x="399025" y="2913625"/>
            <a:ext cx="1716857"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Spitzer</a:t>
            </a:r>
          </a:p>
        </p:txBody>
      </p:sp>
      <p:graphicFrame>
        <p:nvGraphicFramePr>
          <p:cNvPr id="11" name="Object 10"/>
          <p:cNvGraphicFramePr>
            <a:graphicFrameLocks noChangeAspect="1"/>
          </p:cNvGraphicFramePr>
          <p:nvPr>
            <p:extLst>
              <p:ext uri="{D42A27DB-BD31-4B8C-83A1-F6EECF244321}">
                <p14:modId xmlns:p14="http://schemas.microsoft.com/office/powerpoint/2010/main" val="549012627"/>
              </p:ext>
            </p:extLst>
          </p:nvPr>
        </p:nvGraphicFramePr>
        <p:xfrm>
          <a:off x="397275" y="1566183"/>
          <a:ext cx="1764109" cy="1322943"/>
        </p:xfrm>
        <a:graphic>
          <a:graphicData uri="http://schemas.openxmlformats.org/presentationml/2006/ole">
            <mc:AlternateContent xmlns:mc="http://schemas.openxmlformats.org/markup-compatibility/2006">
              <mc:Choice xmlns:v="urn:schemas-microsoft-com:vml" Requires="v">
                <p:oleObj spid="_x0000_s93763" name="Photo Editor Photo" r:id="rId5" imgW="1371429" imgH="1028844" progId="">
                  <p:embed/>
                </p:oleObj>
              </mc:Choice>
              <mc:Fallback>
                <p:oleObj name="Photo Editor Photo" r:id="rId5" imgW="1371429" imgH="102884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275" y="1566183"/>
                        <a:ext cx="1764109" cy="132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28150524"/>
              </p:ext>
            </p:extLst>
          </p:nvPr>
        </p:nvGraphicFramePr>
        <p:xfrm>
          <a:off x="388525" y="5311022"/>
          <a:ext cx="1769360" cy="1399940"/>
        </p:xfrm>
        <a:graphic>
          <a:graphicData uri="http://schemas.openxmlformats.org/presentationml/2006/ole">
            <mc:AlternateContent xmlns:mc="http://schemas.openxmlformats.org/markup-compatibility/2006">
              <mc:Choice xmlns:v="urn:schemas-microsoft-com:vml" Requires="v">
                <p:oleObj spid="_x0000_s93764" name="Photo Editor Photo" r:id="rId7" imgW="2285714" imgH="1828571" progId="">
                  <p:embed/>
                </p:oleObj>
              </mc:Choice>
              <mc:Fallback>
                <p:oleObj name="Photo Editor Photo" r:id="rId7" imgW="2285714" imgH="182857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525" y="5311022"/>
                        <a:ext cx="1769360" cy="139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12"/>
          <p:cNvSpPr txBox="1">
            <a:spLocks noChangeArrowheads="1"/>
          </p:cNvSpPr>
          <p:nvPr/>
        </p:nvSpPr>
        <p:spPr bwMode="auto">
          <a:xfrm>
            <a:off x="259017" y="6763460"/>
            <a:ext cx="1909369"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Two Voyagers</a:t>
            </a:r>
          </a:p>
        </p:txBody>
      </p:sp>
      <p:graphicFrame>
        <p:nvGraphicFramePr>
          <p:cNvPr id="14" name="Object 13"/>
          <p:cNvGraphicFramePr>
            <a:graphicFrameLocks noChangeAspect="1"/>
          </p:cNvGraphicFramePr>
          <p:nvPr>
            <p:extLst>
              <p:ext uri="{D42A27DB-BD31-4B8C-83A1-F6EECF244321}">
                <p14:modId xmlns:p14="http://schemas.microsoft.com/office/powerpoint/2010/main" val="2958659345"/>
              </p:ext>
            </p:extLst>
          </p:nvPr>
        </p:nvGraphicFramePr>
        <p:xfrm>
          <a:off x="2523657" y="2838378"/>
          <a:ext cx="1200574" cy="1254697"/>
        </p:xfrm>
        <a:graphic>
          <a:graphicData uri="http://schemas.openxmlformats.org/presentationml/2006/ole">
            <mc:AlternateContent xmlns:mc="http://schemas.openxmlformats.org/markup-compatibility/2006">
              <mc:Choice xmlns:v="urn:schemas-microsoft-com:vml" Requires="v">
                <p:oleObj spid="_x0000_s93765" name="Photo Editor Photo" r:id="rId9" imgW="638264" imgH="666667" progId="">
                  <p:embed/>
                </p:oleObj>
              </mc:Choice>
              <mc:Fallback>
                <p:oleObj name="Photo Editor Photo" r:id="rId9" imgW="638264" imgH="666667"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3657" y="2838378"/>
                        <a:ext cx="1200574" cy="125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028141699"/>
              </p:ext>
            </p:extLst>
          </p:nvPr>
        </p:nvGraphicFramePr>
        <p:xfrm>
          <a:off x="4237014" y="1354442"/>
          <a:ext cx="1494593" cy="1377191"/>
        </p:xfrm>
        <a:graphic>
          <a:graphicData uri="http://schemas.openxmlformats.org/presentationml/2006/ole">
            <mc:AlternateContent xmlns:mc="http://schemas.openxmlformats.org/markup-compatibility/2006">
              <mc:Choice xmlns:v="urn:schemas-microsoft-com:vml" Requires="v">
                <p:oleObj spid="_x0000_s93766" name="Photo Editor Photo" r:id="rId11" imgW="1943371" imgH="1790476" progId="">
                  <p:embed/>
                </p:oleObj>
              </mc:Choice>
              <mc:Fallback>
                <p:oleObj name="Photo Editor Photo" r:id="rId11" imgW="1943371" imgH="1790476"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7014" y="1354442"/>
                        <a:ext cx="1494593" cy="137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571750370"/>
              </p:ext>
            </p:extLst>
          </p:nvPr>
        </p:nvGraphicFramePr>
        <p:xfrm>
          <a:off x="399025" y="3277610"/>
          <a:ext cx="1762360" cy="1552183"/>
        </p:xfrm>
        <a:graphic>
          <a:graphicData uri="http://schemas.openxmlformats.org/presentationml/2006/ole">
            <mc:AlternateContent xmlns:mc="http://schemas.openxmlformats.org/markup-compatibility/2006">
              <mc:Choice xmlns:v="urn:schemas-microsoft-com:vml" Requires="v">
                <p:oleObj spid="_x0000_s93767" name="Photo Editor Photo" r:id="rId13" imgW="1362265" imgH="1200318" progId="">
                  <p:embed/>
                </p:oleObj>
              </mc:Choice>
              <mc:Fallback>
                <p:oleObj name="Photo Editor Photo" r:id="rId13" imgW="1362265" imgH="1200318"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025" y="3277610"/>
                        <a:ext cx="1762360" cy="155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Text Box 16"/>
          <p:cNvSpPr txBox="1">
            <a:spLocks noChangeArrowheads="1"/>
          </p:cNvSpPr>
          <p:nvPr/>
        </p:nvSpPr>
        <p:spPr bwMode="auto">
          <a:xfrm>
            <a:off x="5943369" y="2458645"/>
            <a:ext cx="1811363"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Cassini</a:t>
            </a:r>
          </a:p>
        </p:txBody>
      </p:sp>
      <p:graphicFrame>
        <p:nvGraphicFramePr>
          <p:cNvPr id="18" name="Object 17"/>
          <p:cNvGraphicFramePr>
            <a:graphicFrameLocks noChangeAspect="1"/>
          </p:cNvGraphicFramePr>
          <p:nvPr>
            <p:extLst>
              <p:ext uri="{D42A27DB-BD31-4B8C-83A1-F6EECF244321}">
                <p14:modId xmlns:p14="http://schemas.microsoft.com/office/powerpoint/2010/main" val="395424457"/>
              </p:ext>
            </p:extLst>
          </p:nvPr>
        </p:nvGraphicFramePr>
        <p:xfrm>
          <a:off x="8076751" y="3006371"/>
          <a:ext cx="1512094" cy="1282695"/>
        </p:xfrm>
        <a:graphic>
          <a:graphicData uri="http://schemas.openxmlformats.org/presentationml/2006/ole">
            <mc:AlternateContent xmlns:mc="http://schemas.openxmlformats.org/markup-compatibility/2006">
              <mc:Choice xmlns:v="urn:schemas-microsoft-com:vml" Requires="v">
                <p:oleObj spid="_x0000_s93768" name="Photo Editor Photo" r:id="rId15" imgW="942857" imgH="800212" progId="">
                  <p:embed/>
                </p:oleObj>
              </mc:Choice>
              <mc:Fallback>
                <p:oleObj name="Photo Editor Photo" r:id="rId15" imgW="942857" imgH="800212"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76751" y="3006371"/>
                        <a:ext cx="1512094" cy="12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5751107"/>
              </p:ext>
            </p:extLst>
          </p:nvPr>
        </p:nvGraphicFramePr>
        <p:xfrm>
          <a:off x="8076751" y="5225275"/>
          <a:ext cx="1806112" cy="967709"/>
        </p:xfrm>
        <a:graphic>
          <a:graphicData uri="http://schemas.openxmlformats.org/presentationml/2006/ole">
            <mc:AlternateContent xmlns:mc="http://schemas.openxmlformats.org/markup-compatibility/2006">
              <mc:Choice xmlns:v="urn:schemas-microsoft-com:vml" Requires="v">
                <p:oleObj spid="_x0000_s93769" name="Photo Editor Photo" r:id="rId17" imgW="3333333" imgH="1781424" progId="">
                  <p:embed/>
                </p:oleObj>
              </mc:Choice>
              <mc:Fallback>
                <p:oleObj name="Photo Editor Photo" r:id="rId17" imgW="3333333" imgH="1781424"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6751" y="5225275"/>
                        <a:ext cx="1806112"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 name="Text Box 19"/>
          <p:cNvSpPr txBox="1">
            <a:spLocks noChangeArrowheads="1"/>
          </p:cNvSpPr>
          <p:nvPr/>
        </p:nvSpPr>
        <p:spPr bwMode="auto">
          <a:xfrm>
            <a:off x="7646225" y="2666885"/>
            <a:ext cx="2434400"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CloudSat</a:t>
            </a:r>
          </a:p>
        </p:txBody>
      </p:sp>
      <p:sp>
        <p:nvSpPr>
          <p:cNvPr id="21" name="Text Box 20"/>
          <p:cNvSpPr txBox="1">
            <a:spLocks noChangeArrowheads="1"/>
          </p:cNvSpPr>
          <p:nvPr/>
        </p:nvSpPr>
        <p:spPr bwMode="auto">
          <a:xfrm>
            <a:off x="511032" y="4857791"/>
            <a:ext cx="1729107"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a:solidFill>
                  <a:schemeClr val="bg2">
                    <a:lumMod val="75000"/>
                  </a:schemeClr>
                </a:solidFill>
              </a:rPr>
              <a:t>GALEX</a:t>
            </a:r>
          </a:p>
        </p:txBody>
      </p:sp>
      <p:graphicFrame>
        <p:nvGraphicFramePr>
          <p:cNvPr id="22" name="Object 21"/>
          <p:cNvGraphicFramePr>
            <a:graphicFrameLocks noChangeAspect="1"/>
          </p:cNvGraphicFramePr>
          <p:nvPr>
            <p:extLst>
              <p:ext uri="{D42A27DB-BD31-4B8C-83A1-F6EECF244321}">
                <p14:modId xmlns:p14="http://schemas.microsoft.com/office/powerpoint/2010/main" val="738086438"/>
              </p:ext>
            </p:extLst>
          </p:nvPr>
        </p:nvGraphicFramePr>
        <p:xfrm>
          <a:off x="4233513" y="3555847"/>
          <a:ext cx="1468340" cy="1175949"/>
        </p:xfrm>
        <a:graphic>
          <a:graphicData uri="http://schemas.openxmlformats.org/presentationml/2006/ole">
            <mc:AlternateContent xmlns:mc="http://schemas.openxmlformats.org/markup-compatibility/2006">
              <mc:Choice xmlns:v="urn:schemas-microsoft-com:vml" Requires="v">
                <p:oleObj spid="_x0000_s93770" name="Photo Editor Photo" r:id="rId19" imgW="4105848" imgH="3285714" progId="">
                  <p:embed/>
                </p:oleObj>
              </mc:Choice>
              <mc:Fallback>
                <p:oleObj name="Photo Editor Photo" r:id="rId19" imgW="4105848" imgH="3285714"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33513" y="3555847"/>
                        <a:ext cx="1468340" cy="117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666041034"/>
              </p:ext>
            </p:extLst>
          </p:nvPr>
        </p:nvGraphicFramePr>
        <p:xfrm>
          <a:off x="4205511" y="2602139"/>
          <a:ext cx="1489342" cy="922210"/>
        </p:xfrm>
        <a:graphic>
          <a:graphicData uri="http://schemas.openxmlformats.org/presentationml/2006/ole">
            <mc:AlternateContent xmlns:mc="http://schemas.openxmlformats.org/markup-compatibility/2006">
              <mc:Choice xmlns:v="urn:schemas-microsoft-com:vml" Requires="v">
                <p:oleObj spid="_x0000_s93771" name="Photo Editor Photo" r:id="rId21" imgW="3629532" imgH="2247619" progId="">
                  <p:embed/>
                </p:oleObj>
              </mc:Choice>
              <mc:Fallback>
                <p:oleObj name="Photo Editor Photo" r:id="rId21" imgW="3629532" imgH="2247619"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05511" y="2602139"/>
                        <a:ext cx="1489342" cy="922210"/>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88204927"/>
              </p:ext>
            </p:extLst>
          </p:nvPr>
        </p:nvGraphicFramePr>
        <p:xfrm>
          <a:off x="6144631" y="1443689"/>
          <a:ext cx="1428089" cy="1025456"/>
        </p:xfrm>
        <a:graphic>
          <a:graphicData uri="http://schemas.openxmlformats.org/presentationml/2006/ole">
            <mc:AlternateContent xmlns:mc="http://schemas.openxmlformats.org/markup-compatibility/2006">
              <mc:Choice xmlns:v="urn:schemas-microsoft-com:vml" Requires="v">
                <p:oleObj spid="_x0000_s93772" name="Photo Editor Photo" r:id="rId23" imgW="4390476" imgH="3153215" progId="">
                  <p:embed/>
                </p:oleObj>
              </mc:Choice>
              <mc:Fallback>
                <p:oleObj name="Photo Editor Photo" r:id="rId23" imgW="4390476" imgH="3153215" progId="">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44631" y="1443689"/>
                        <a:ext cx="1428089" cy="1025456"/>
                      </a:xfrm>
                      <a:prstGeom prst="rect">
                        <a:avLst/>
                      </a:prstGeom>
                      <a:noFill/>
                      <a:ln>
                        <a:noFill/>
                      </a:ln>
                      <a:effectLst/>
                      <a:extLst>
                        <a:ext uri="{909E8E84-426E-40dd-AFC4-6F175D3DCCD1}">
                          <a14:hiddenFill xmlns:a14="http://schemas.microsoft.com/office/drawing/2010/main">
                            <a:solidFill>
                              <a:srgbClr val="EBEB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 name="Text Box 24"/>
          <p:cNvSpPr txBox="1">
            <a:spLocks noChangeArrowheads="1"/>
          </p:cNvSpPr>
          <p:nvPr/>
        </p:nvSpPr>
        <p:spPr bwMode="auto">
          <a:xfrm>
            <a:off x="5915367" y="5869247"/>
            <a:ext cx="2016125"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500" b="1">
                <a:solidFill>
                  <a:schemeClr val="bg2">
                    <a:lumMod val="75000"/>
                  </a:schemeClr>
                </a:solidFill>
              </a:rPr>
              <a:t>Deep Impact-Epoxi</a:t>
            </a:r>
          </a:p>
        </p:txBody>
      </p:sp>
      <p:graphicFrame>
        <p:nvGraphicFramePr>
          <p:cNvPr id="26" name="Object 25"/>
          <p:cNvGraphicFramePr>
            <a:graphicFrameLocks noChangeAspect="1"/>
          </p:cNvGraphicFramePr>
          <p:nvPr>
            <p:extLst>
              <p:ext uri="{D42A27DB-BD31-4B8C-83A1-F6EECF244321}">
                <p14:modId xmlns:p14="http://schemas.microsoft.com/office/powerpoint/2010/main" val="381766116"/>
              </p:ext>
            </p:extLst>
          </p:nvPr>
        </p:nvGraphicFramePr>
        <p:xfrm>
          <a:off x="5962621" y="3295109"/>
          <a:ext cx="1956621" cy="1119952"/>
        </p:xfrm>
        <a:graphic>
          <a:graphicData uri="http://schemas.openxmlformats.org/presentationml/2006/ole">
            <mc:AlternateContent xmlns:mc="http://schemas.openxmlformats.org/markup-compatibility/2006">
              <mc:Choice xmlns:v="urn:schemas-microsoft-com:vml" Requires="v">
                <p:oleObj spid="_x0000_s93773" name="Photo Editor Photo" r:id="rId25" imgW="731583" imgH="403895" progId="">
                  <p:embed/>
                </p:oleObj>
              </mc:Choice>
              <mc:Fallback>
                <p:oleObj name="Photo Editor Photo" r:id="rId25" imgW="731583" imgH="403895" progId="">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62621" y="3295109"/>
                        <a:ext cx="1956621" cy="111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Text Box 26"/>
          <p:cNvSpPr txBox="1">
            <a:spLocks noChangeArrowheads="1"/>
          </p:cNvSpPr>
          <p:nvPr/>
        </p:nvSpPr>
        <p:spPr bwMode="auto">
          <a:xfrm>
            <a:off x="5859363" y="3088618"/>
            <a:ext cx="2128132"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Stardust-NExT</a:t>
            </a:r>
          </a:p>
        </p:txBody>
      </p:sp>
      <p:pic>
        <p:nvPicPr>
          <p:cNvPr id="28"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64500" y="1427939"/>
            <a:ext cx="1428089" cy="12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The image “http://www.daviddarling.info/images/Dawn.jpg” cannot be displayed, because it contains errors."/>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55647" y="4499057"/>
            <a:ext cx="1326582" cy="101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9"/>
          <p:cNvSpPr txBox="1">
            <a:spLocks noChangeArrowheads="1"/>
          </p:cNvSpPr>
          <p:nvPr/>
        </p:nvSpPr>
        <p:spPr bwMode="auto">
          <a:xfrm>
            <a:off x="2199887" y="5533262"/>
            <a:ext cx="1706355"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Dawn</a:t>
            </a:r>
          </a:p>
        </p:txBody>
      </p:sp>
      <p:pic>
        <p:nvPicPr>
          <p:cNvPr id="31" name="Picture 32" descr="The image “http://www.whatsnextnetwork.com/technology/media/Mars_Reconnaissance_Orbiter.jpg” cannot be displayed, because it contains errors."/>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42263" y="4763296"/>
            <a:ext cx="1449090" cy="126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3"/>
          <p:cNvSpPr txBox="1">
            <a:spLocks noChangeArrowheads="1"/>
          </p:cNvSpPr>
          <p:nvPr/>
        </p:nvSpPr>
        <p:spPr bwMode="auto">
          <a:xfrm>
            <a:off x="3657727" y="3993328"/>
            <a:ext cx="260416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Opportunity</a:t>
            </a:r>
          </a:p>
        </p:txBody>
      </p:sp>
      <p:sp>
        <p:nvSpPr>
          <p:cNvPr id="33" name="Text Box 34"/>
          <p:cNvSpPr txBox="1">
            <a:spLocks noChangeArrowheads="1"/>
          </p:cNvSpPr>
          <p:nvPr/>
        </p:nvSpPr>
        <p:spPr bwMode="auto">
          <a:xfrm>
            <a:off x="3601724" y="3209362"/>
            <a:ext cx="260416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Spirit</a:t>
            </a:r>
          </a:p>
        </p:txBody>
      </p:sp>
      <p:sp>
        <p:nvSpPr>
          <p:cNvPr id="34" name="Text Box 35"/>
          <p:cNvSpPr txBox="1">
            <a:spLocks noChangeArrowheads="1"/>
          </p:cNvSpPr>
          <p:nvPr/>
        </p:nvSpPr>
        <p:spPr bwMode="auto">
          <a:xfrm>
            <a:off x="3500217" y="5459766"/>
            <a:ext cx="2604161"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Mars Reconnaissance Orbiter</a:t>
            </a:r>
          </a:p>
        </p:txBody>
      </p:sp>
      <p:sp>
        <p:nvSpPr>
          <p:cNvPr id="35" name="Text Box 36"/>
          <p:cNvSpPr txBox="1">
            <a:spLocks noChangeArrowheads="1"/>
          </p:cNvSpPr>
          <p:nvPr/>
        </p:nvSpPr>
        <p:spPr bwMode="auto">
          <a:xfrm>
            <a:off x="3634976" y="1338693"/>
            <a:ext cx="2604161"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Mars Odyssey</a:t>
            </a:r>
          </a:p>
        </p:txBody>
      </p:sp>
      <p:sp>
        <p:nvSpPr>
          <p:cNvPr id="36" name="Text Box 37"/>
          <p:cNvSpPr txBox="1">
            <a:spLocks noChangeArrowheads="1"/>
          </p:cNvSpPr>
          <p:nvPr/>
        </p:nvSpPr>
        <p:spPr bwMode="auto">
          <a:xfrm>
            <a:off x="7646225" y="4234818"/>
            <a:ext cx="2434400"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GRACE</a:t>
            </a:r>
          </a:p>
        </p:txBody>
      </p:sp>
      <p:sp>
        <p:nvSpPr>
          <p:cNvPr id="37" name="Text Box 38"/>
          <p:cNvSpPr txBox="1">
            <a:spLocks noChangeArrowheads="1"/>
          </p:cNvSpPr>
          <p:nvPr/>
        </p:nvSpPr>
        <p:spPr bwMode="auto">
          <a:xfrm>
            <a:off x="1979373" y="6969951"/>
            <a:ext cx="2434400" cy="5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Wide-field Infrared Survey Explorer (WISE)</a:t>
            </a:r>
          </a:p>
        </p:txBody>
      </p:sp>
      <p:sp>
        <p:nvSpPr>
          <p:cNvPr id="38" name="Text Box 39"/>
          <p:cNvSpPr txBox="1">
            <a:spLocks noChangeArrowheads="1"/>
          </p:cNvSpPr>
          <p:nvPr/>
        </p:nvSpPr>
        <p:spPr bwMode="auto">
          <a:xfrm>
            <a:off x="7646225" y="6350477"/>
            <a:ext cx="2434400"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Jason 1 and Jason 2</a:t>
            </a:r>
          </a:p>
        </p:txBody>
      </p:sp>
      <p:sp>
        <p:nvSpPr>
          <p:cNvPr id="39" name="Text Box 40"/>
          <p:cNvSpPr txBox="1">
            <a:spLocks noChangeArrowheads="1"/>
          </p:cNvSpPr>
          <p:nvPr/>
        </p:nvSpPr>
        <p:spPr bwMode="auto">
          <a:xfrm>
            <a:off x="4447026" y="6416975"/>
            <a:ext cx="3542220" cy="74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500" b="1">
                <a:solidFill>
                  <a:schemeClr val="bg2">
                    <a:lumMod val="75000"/>
                  </a:schemeClr>
                </a:solidFill>
              </a:rPr>
              <a:t>(Plus ASTER, MISR, TES, MLS, AIRS, M</a:t>
            </a:r>
            <a:r>
              <a:rPr lang="en-US" sz="1500" b="1" baseline="30000">
                <a:solidFill>
                  <a:schemeClr val="bg2">
                    <a:lumMod val="75000"/>
                  </a:schemeClr>
                </a:solidFill>
              </a:rPr>
              <a:t>3</a:t>
            </a:r>
            <a:r>
              <a:rPr lang="en-US" sz="1500" b="1">
                <a:solidFill>
                  <a:schemeClr val="bg2">
                    <a:lumMod val="75000"/>
                  </a:schemeClr>
                </a:solidFill>
              </a:rPr>
              <a:t>, MIRO, Herschel, Planck, and LRO Diviner instruments) </a:t>
            </a:r>
          </a:p>
        </p:txBody>
      </p:sp>
      <p:pic>
        <p:nvPicPr>
          <p:cNvPr id="40" name="Picture 41" descr="news_3566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55646" y="1391191"/>
            <a:ext cx="1405338" cy="10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42"/>
          <p:cNvSpPr txBox="1">
            <a:spLocks noChangeArrowheads="1"/>
          </p:cNvSpPr>
          <p:nvPr/>
        </p:nvSpPr>
        <p:spPr bwMode="auto">
          <a:xfrm>
            <a:off x="2222639" y="2451645"/>
            <a:ext cx="1706356" cy="3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a:solidFill>
                  <a:schemeClr val="bg2">
                    <a:lumMod val="75000"/>
                  </a:schemeClr>
                </a:solidFill>
              </a:rPr>
              <a:t>Kepler</a:t>
            </a:r>
          </a:p>
        </p:txBody>
      </p:sp>
      <p:pic>
        <p:nvPicPr>
          <p:cNvPr id="42" name="Picture 16" descr="http://3.bp.blogspot.com/_ClVk8_3RsGs/Sbj7A25BMjI/AAAAAAAAAAM/3c_8N_iCITg/s320/wise_orbit2.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78154" y="5872748"/>
            <a:ext cx="1184824" cy="11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629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1100"/>
              <a:t>2/4/10</a:t>
            </a:r>
          </a:p>
        </p:txBody>
      </p:sp>
      <p:sp>
        <p:nvSpPr>
          <p:cNvPr id="93187" name="Footer Placeholder 3"/>
          <p:cNvSpPr>
            <a:spLocks noGrp="1"/>
          </p:cNvSpPr>
          <p:nvPr>
            <p:ph type="ftr" sz="quarter" idx="11"/>
          </p:nvPr>
        </p:nvSpPr>
        <p:spPr/>
        <p:txBody>
          <a:bodyPr/>
          <a:lstStyle/>
          <a:p>
            <a:pPr>
              <a:defRPr/>
            </a:pPr>
            <a:r>
              <a:rPr lang="en-US" smtClean="0">
                <a:latin typeface="Arial" pitchFamily="34" charset="0"/>
              </a:rPr>
              <a:t>Elachi Baylor</a:t>
            </a:r>
          </a:p>
        </p:txBody>
      </p:sp>
      <p:sp>
        <p:nvSpPr>
          <p:cNvPr id="2150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90EE1F9-CF09-7948-801B-39CEA963427B}" type="slidenum">
              <a:rPr lang="en-US" sz="1100"/>
              <a:pPr eaLnBrk="1" hangingPunct="1"/>
              <a:t>7</a:t>
            </a:fld>
            <a:endParaRPr lang="en-US" sz="1100"/>
          </a:p>
        </p:txBody>
      </p:sp>
      <p:pic>
        <p:nvPicPr>
          <p:cNvPr id="21508" name="Picture 7" descr="MSL_Landing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72" y="61249"/>
            <a:ext cx="10425397" cy="749842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4112" y="6980237"/>
            <a:ext cx="8831486" cy="498085"/>
          </a:xfrm>
          <a:prstGeom prst="rect">
            <a:avLst/>
          </a:prstGeom>
          <a:noFill/>
        </p:spPr>
        <p:txBody>
          <a:bodyPr wrap="square" rtlCol="0">
            <a:spAutoFit/>
          </a:bodyPr>
          <a:lstStyle/>
          <a:p>
            <a:pPr algn="r"/>
            <a:r>
              <a:rPr lang="en-US" sz="2800" dirty="0" smtClean="0">
                <a:solidFill>
                  <a:schemeClr val="bg1"/>
                </a:solidFill>
              </a:rPr>
              <a:t>Landed @ Gale Crater on Mars,  August 6, 2012</a:t>
            </a:r>
            <a:endParaRPr lang="en-US" sz="2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39712" y="655637"/>
            <a:ext cx="8278813" cy="682625"/>
          </a:xfrm>
        </p:spPr>
        <p:txBody>
          <a:bodyPr/>
          <a:lstStyle/>
          <a:p>
            <a:r>
              <a:rPr lang="en-US" sz="3600" dirty="0">
                <a:latin typeface="Arial" charset="0"/>
                <a:ea typeface="ＭＳ Ｐゴシック" charset="0"/>
                <a:cs typeface="ＭＳ Ｐゴシック" charset="0"/>
              </a:rPr>
              <a:t>Deep space exploration enabled by </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NASA’s Deep Space Network (DSN)</a:t>
            </a:r>
            <a:r>
              <a:rPr lang="en-US" sz="4000" dirty="0">
                <a:latin typeface="Arial" charset="0"/>
                <a:ea typeface="ＭＳ Ｐゴシック" charset="0"/>
                <a:cs typeface="ＭＳ Ｐゴシック" charset="0"/>
              </a:rPr>
              <a:t/>
            </a:r>
            <a:br>
              <a:rPr lang="en-US" sz="4000" dirty="0">
                <a:latin typeface="Arial" charset="0"/>
                <a:ea typeface="ＭＳ Ｐゴシック" charset="0"/>
                <a:cs typeface="ＭＳ Ｐゴシック" charset="0"/>
              </a:rPr>
            </a:br>
            <a:endParaRPr lang="en-US" sz="4000" dirty="0">
              <a:latin typeface="Arial" charset="0"/>
              <a:ea typeface="ＭＳ Ｐゴシック" charset="0"/>
              <a:cs typeface="ＭＳ Ｐゴシック" charset="0"/>
            </a:endParaRPr>
          </a:p>
        </p:txBody>
      </p:sp>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1100"/>
              <a:t>2/4/10</a:t>
            </a:r>
          </a:p>
        </p:txBody>
      </p:sp>
      <p:sp>
        <p:nvSpPr>
          <p:cNvPr id="105475" name="Footer Placeholder 4"/>
          <p:cNvSpPr>
            <a:spLocks noGrp="1"/>
          </p:cNvSpPr>
          <p:nvPr>
            <p:ph type="ftr" sz="quarter" idx="11"/>
          </p:nvPr>
        </p:nvSpPr>
        <p:spPr/>
        <p:txBody>
          <a:bodyPr/>
          <a:lstStyle/>
          <a:p>
            <a:pPr>
              <a:defRPr/>
            </a:pPr>
            <a:r>
              <a:rPr lang="en-US" smtClean="0">
                <a:latin typeface="Arial" pitchFamily="34" charset="0"/>
              </a:rPr>
              <a:t>Elachi Baylor</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A25C48F4-24E7-184A-BF72-9316EBB71417}" type="slidenum">
              <a:rPr lang="en-US" sz="1100"/>
              <a:pPr eaLnBrk="1" hangingPunct="1"/>
              <a:t>8</a:t>
            </a:fld>
            <a:endParaRPr lang="en-US" sz="1100"/>
          </a:p>
        </p:txBody>
      </p:sp>
      <p:sp>
        <p:nvSpPr>
          <p:cNvPr id="22533" name="Rectangle 2"/>
          <p:cNvSpPr>
            <a:spLocks noChangeArrowheads="1"/>
          </p:cNvSpPr>
          <p:nvPr/>
        </p:nvSpPr>
        <p:spPr bwMode="auto">
          <a:xfrm>
            <a:off x="0" y="3275859"/>
            <a:ext cx="10080625" cy="42838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nchor="ctr"/>
          <a:lstStyle/>
          <a:p>
            <a:endParaRPr lang="en-US"/>
          </a:p>
        </p:txBody>
      </p:sp>
      <p:pic>
        <p:nvPicPr>
          <p:cNvPr id="225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886" y="3863834"/>
            <a:ext cx="3867740" cy="215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p:cNvPicPr>
            <a:picLocks noChangeAspect="1" noChangeArrowheads="1"/>
          </p:cNvPicPr>
          <p:nvPr/>
        </p:nvPicPr>
        <p:blipFill>
          <a:blip r:embed="rId4">
            <a:extLst>
              <a:ext uri="{28A0092B-C50C-407E-A947-70E740481C1C}">
                <a14:useLocalDpi xmlns:a14="http://schemas.microsoft.com/office/drawing/2010/main" val="0"/>
              </a:ext>
            </a:extLst>
          </a:blip>
          <a:srcRect b="15492"/>
          <a:stretch>
            <a:fillRect/>
          </a:stretch>
        </p:blipFill>
        <p:spPr bwMode="auto">
          <a:xfrm>
            <a:off x="3192198" y="2099910"/>
            <a:ext cx="3976247" cy="167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6" name="Freeform 5"/>
          <p:cNvSpPr>
            <a:spLocks/>
          </p:cNvSpPr>
          <p:nvPr/>
        </p:nvSpPr>
        <p:spPr bwMode="auto">
          <a:xfrm>
            <a:off x="6804422" y="3443852"/>
            <a:ext cx="840052" cy="1091953"/>
          </a:xfrm>
          <a:custGeom>
            <a:avLst/>
            <a:gdLst>
              <a:gd name="T0" fmla="*/ 2147483647 w 376"/>
              <a:gd name="T1" fmla="*/ 2147483647 h 344"/>
              <a:gd name="T2" fmla="*/ 0 w 376"/>
              <a:gd name="T3" fmla="*/ 0 h 344"/>
              <a:gd name="T4" fmla="*/ 2147483647 w 376"/>
              <a:gd name="T5" fmla="*/ 2147483647 h 344"/>
              <a:gd name="T6" fmla="*/ 2147483647 w 376"/>
              <a:gd name="T7" fmla="*/ 2147483647 h 344"/>
              <a:gd name="T8" fmla="*/ 0 60000 65536"/>
              <a:gd name="T9" fmla="*/ 0 60000 65536"/>
              <a:gd name="T10" fmla="*/ 0 60000 65536"/>
              <a:gd name="T11" fmla="*/ 0 60000 65536"/>
              <a:gd name="T12" fmla="*/ 0 w 376"/>
              <a:gd name="T13" fmla="*/ 0 h 344"/>
              <a:gd name="T14" fmla="*/ 376 w 376"/>
              <a:gd name="T15" fmla="*/ 344 h 344"/>
            </a:gdLst>
            <a:ahLst/>
            <a:cxnLst>
              <a:cxn ang="T8">
                <a:pos x="T0" y="T1"/>
              </a:cxn>
              <a:cxn ang="T9">
                <a:pos x="T2" y="T3"/>
              </a:cxn>
              <a:cxn ang="T10">
                <a:pos x="T4" y="T5"/>
              </a:cxn>
              <a:cxn ang="T11">
                <a:pos x="T6" y="T7"/>
              </a:cxn>
            </a:cxnLst>
            <a:rect l="T12" t="T13" r="T14" b="T15"/>
            <a:pathLst>
              <a:path w="376" h="344">
                <a:moveTo>
                  <a:pt x="328" y="344"/>
                </a:moveTo>
                <a:lnTo>
                  <a:pt x="0" y="0"/>
                </a:lnTo>
                <a:lnTo>
                  <a:pt x="376" y="120"/>
                </a:lnTo>
                <a:lnTo>
                  <a:pt x="328" y="3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00794" tIns="50397" rIns="100794" bIns="50397" anchor="ctr"/>
          <a:lstStyle/>
          <a:p>
            <a:endParaRPr lang="en-US"/>
          </a:p>
        </p:txBody>
      </p:sp>
      <p:pic>
        <p:nvPicPr>
          <p:cNvPr id="2253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107867"/>
            <a:ext cx="3869490" cy="224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Freeform 7"/>
          <p:cNvSpPr>
            <a:spLocks/>
          </p:cNvSpPr>
          <p:nvPr/>
        </p:nvSpPr>
        <p:spPr bwMode="auto">
          <a:xfrm rot="881697">
            <a:off x="2772172" y="2519892"/>
            <a:ext cx="999313" cy="1095453"/>
          </a:xfrm>
          <a:custGeom>
            <a:avLst/>
            <a:gdLst>
              <a:gd name="T0" fmla="*/ 0 w 1152"/>
              <a:gd name="T1" fmla="*/ 2147483647 h 768"/>
              <a:gd name="T2" fmla="*/ 2147483647 w 1152"/>
              <a:gd name="T3" fmla="*/ 0 h 768"/>
              <a:gd name="T4" fmla="*/ 2147483647 w 1152"/>
              <a:gd name="T5" fmla="*/ 2147483647 h 768"/>
              <a:gd name="T6" fmla="*/ 0 w 1152"/>
              <a:gd name="T7" fmla="*/ 2147483647 h 768"/>
              <a:gd name="T8" fmla="*/ 0 60000 65536"/>
              <a:gd name="T9" fmla="*/ 0 60000 65536"/>
              <a:gd name="T10" fmla="*/ 0 60000 65536"/>
              <a:gd name="T11" fmla="*/ 0 60000 65536"/>
              <a:gd name="T12" fmla="*/ 0 w 1152"/>
              <a:gd name="T13" fmla="*/ 0 h 768"/>
              <a:gd name="T14" fmla="*/ 1152 w 1152"/>
              <a:gd name="T15" fmla="*/ 768 h 768"/>
            </a:gdLst>
            <a:ahLst/>
            <a:cxnLst>
              <a:cxn ang="T8">
                <a:pos x="T0" y="T1"/>
              </a:cxn>
              <a:cxn ang="T9">
                <a:pos x="T2" y="T3"/>
              </a:cxn>
              <a:cxn ang="T10">
                <a:pos x="T4" y="T5"/>
              </a:cxn>
              <a:cxn ang="T11">
                <a:pos x="T6" y="T7"/>
              </a:cxn>
            </a:cxnLst>
            <a:rect l="T12" t="T13" r="T14" b="T15"/>
            <a:pathLst>
              <a:path w="1152" h="768">
                <a:moveTo>
                  <a:pt x="0" y="512"/>
                </a:moveTo>
                <a:lnTo>
                  <a:pt x="1152" y="0"/>
                </a:lnTo>
                <a:lnTo>
                  <a:pt x="160" y="768"/>
                </a:lnTo>
                <a:lnTo>
                  <a:pt x="0" y="512"/>
                </a:lnTo>
                <a:close/>
              </a:path>
            </a:pathLst>
          </a:custGeom>
          <a:solidFill>
            <a:srgbClr val="0504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100794" tIns="50397" rIns="100794" bIns="50397" anchor="ctr"/>
          <a:lstStyle/>
          <a:p>
            <a:endParaRPr lang="en-US"/>
          </a:p>
        </p:txBody>
      </p:sp>
      <p:pic>
        <p:nvPicPr>
          <p:cNvPr id="2253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208" y="4871791"/>
            <a:ext cx="3066190" cy="20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Freeform 9"/>
          <p:cNvSpPr>
            <a:spLocks/>
          </p:cNvSpPr>
          <p:nvPr/>
        </p:nvSpPr>
        <p:spPr bwMode="auto">
          <a:xfrm rot="-320907">
            <a:off x="4077753" y="2689635"/>
            <a:ext cx="1216326" cy="2687884"/>
          </a:xfrm>
          <a:custGeom>
            <a:avLst/>
            <a:gdLst>
              <a:gd name="T0" fmla="*/ 2147483647 w 897"/>
              <a:gd name="T1" fmla="*/ 2147483647 h 1599"/>
              <a:gd name="T2" fmla="*/ 0 w 897"/>
              <a:gd name="T3" fmla="*/ 2147483647 h 1599"/>
              <a:gd name="T4" fmla="*/ 2147483647 w 897"/>
              <a:gd name="T5" fmla="*/ 0 h 1599"/>
              <a:gd name="T6" fmla="*/ 0 60000 65536"/>
              <a:gd name="T7" fmla="*/ 0 60000 65536"/>
              <a:gd name="T8" fmla="*/ 0 60000 65536"/>
              <a:gd name="T9" fmla="*/ 0 w 897"/>
              <a:gd name="T10" fmla="*/ 0 h 1599"/>
              <a:gd name="T11" fmla="*/ 897 w 897"/>
              <a:gd name="T12" fmla="*/ 1599 h 1599"/>
            </a:gdLst>
            <a:ahLst/>
            <a:cxnLst>
              <a:cxn ang="T6">
                <a:pos x="T0" y="T1"/>
              </a:cxn>
              <a:cxn ang="T7">
                <a:pos x="T2" y="T3"/>
              </a:cxn>
              <a:cxn ang="T8">
                <a:pos x="T4" y="T5"/>
              </a:cxn>
            </a:cxnLst>
            <a:rect l="T9" t="T10" r="T11" b="T12"/>
            <a:pathLst>
              <a:path w="897" h="1599">
                <a:moveTo>
                  <a:pt x="280" y="1599"/>
                </a:moveTo>
                <a:lnTo>
                  <a:pt x="0" y="1415"/>
                </a:lnTo>
                <a:lnTo>
                  <a:pt x="897" y="0"/>
                </a:lnTo>
              </a:path>
            </a:pathLst>
          </a:custGeom>
          <a:solidFill>
            <a:srgbClr val="009A0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00794" tIns="50397" rIns="100794" bIns="50397" anchor="ctr"/>
          <a:lstStyle/>
          <a:p>
            <a:endParaRPr lang="en-US"/>
          </a:p>
        </p:txBody>
      </p:sp>
      <p:sp>
        <p:nvSpPr>
          <p:cNvPr id="22541" name="Text Box 11"/>
          <p:cNvSpPr txBox="1">
            <a:spLocks noChangeArrowheads="1"/>
          </p:cNvSpPr>
          <p:nvPr/>
        </p:nvSpPr>
        <p:spPr bwMode="auto">
          <a:xfrm>
            <a:off x="420026" y="4871791"/>
            <a:ext cx="2268141" cy="3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Goldstone</a:t>
            </a:r>
          </a:p>
        </p:txBody>
      </p:sp>
      <p:sp>
        <p:nvSpPr>
          <p:cNvPr id="22542" name="Text Box 12"/>
          <p:cNvSpPr txBox="1">
            <a:spLocks noChangeArrowheads="1"/>
          </p:cNvSpPr>
          <p:nvPr/>
        </p:nvSpPr>
        <p:spPr bwMode="auto">
          <a:xfrm>
            <a:off x="3612224" y="6551718"/>
            <a:ext cx="2100130" cy="3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Madrid</a:t>
            </a:r>
          </a:p>
        </p:txBody>
      </p:sp>
      <p:sp>
        <p:nvSpPr>
          <p:cNvPr id="22543" name="Text Box 13"/>
          <p:cNvSpPr txBox="1">
            <a:spLocks noChangeArrowheads="1"/>
          </p:cNvSpPr>
          <p:nvPr/>
        </p:nvSpPr>
        <p:spPr bwMode="auto">
          <a:xfrm>
            <a:off x="6552406" y="5627758"/>
            <a:ext cx="2184135" cy="37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Canberra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9"/>
          <p:cNvSpPr>
            <a:spLocks noGrp="1"/>
          </p:cNvSpPr>
          <p:nvPr>
            <p:ph idx="1"/>
          </p:nvPr>
        </p:nvSpPr>
        <p:spPr>
          <a:xfrm>
            <a:off x="5729855" y="1389441"/>
            <a:ext cx="3991998" cy="5689006"/>
          </a:xfrm>
        </p:spPr>
        <p:txBody>
          <a:bodyPr/>
          <a:lstStyle/>
          <a:p>
            <a:r>
              <a:rPr lang="en-US">
                <a:latin typeface="Arial" charset="0"/>
                <a:ea typeface="ＭＳ Ｐゴシック" charset="0"/>
                <a:cs typeface="ＭＳ Ｐゴシック" charset="0"/>
              </a:rPr>
              <a:t>After traveling 450 million km, the </a:t>
            </a:r>
            <a:r>
              <a:rPr lang="en-US" i="1">
                <a:latin typeface="Arial" charset="0"/>
                <a:ea typeface="ＭＳ Ｐゴシック" charset="0"/>
                <a:cs typeface="ＭＳ Ｐゴシック" charset="0"/>
              </a:rPr>
              <a:t>Spirit</a:t>
            </a:r>
            <a:r>
              <a:rPr lang="en-US">
                <a:latin typeface="Arial" charset="0"/>
                <a:ea typeface="ＭＳ Ｐゴシック" charset="0"/>
                <a:cs typeface="ＭＳ Ｐゴシック" charset="0"/>
              </a:rPr>
              <a:t> rover arrived at Mars within 80m of its target—a tap-in for a birdie (And the hole on Mars was moving at 60,000 mph)!</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receive a 10</a:t>
            </a:r>
            <a:r>
              <a:rPr lang="en-US" baseline="30000">
                <a:latin typeface="Arial" charset="0"/>
                <a:ea typeface="ＭＳ Ｐゴシック" charset="0"/>
                <a:cs typeface="ＭＳ Ｐゴシック" charset="0"/>
              </a:rPr>
              <a:t>-18 </a:t>
            </a:r>
            <a:r>
              <a:rPr lang="en-US">
                <a:latin typeface="Arial" charset="0"/>
                <a:ea typeface="ＭＳ Ｐゴシック" charset="0"/>
                <a:cs typeface="ＭＳ Ｐゴシック" charset="0"/>
              </a:rPr>
              <a:t>W signal from Saturn (@ 1 Billion miles)</a:t>
            </a:r>
          </a:p>
          <a:p>
            <a:pPr lvl="1"/>
            <a:r>
              <a:rPr lang="en-US" baseline="30000">
                <a:latin typeface="Arial" charset="0"/>
                <a:ea typeface="ＭＳ Ｐゴシック" charset="0"/>
                <a:cs typeface="MS PGothic" charset="0"/>
              </a:rPr>
              <a:t> </a:t>
            </a:r>
            <a:r>
              <a:rPr lang="en-US">
                <a:latin typeface="Arial" charset="0"/>
                <a:ea typeface="ＭＳ Ｐゴシック" charset="0"/>
                <a:cs typeface="MS PGothic" charset="0"/>
              </a:rPr>
              <a:t> It takes 2 * 10</a:t>
            </a:r>
            <a:r>
              <a:rPr lang="en-US" baseline="30000">
                <a:latin typeface="Arial" charset="0"/>
                <a:ea typeface="ＭＳ Ｐゴシック" charset="0"/>
                <a:cs typeface="MS PGothic" charset="0"/>
              </a:rPr>
              <a:t>21 </a:t>
            </a:r>
            <a:r>
              <a:rPr lang="en-US">
                <a:latin typeface="Arial" charset="0"/>
                <a:ea typeface="ＭＳ Ｐゴシック" charset="0"/>
                <a:cs typeface="MS PGothic" charset="0"/>
              </a:rPr>
              <a:t>to power a refrigerator light</a:t>
            </a:r>
            <a:endParaRPr lang="en-US" baseline="30000">
              <a:latin typeface="Arial" charset="0"/>
              <a:ea typeface="ＭＳ Ｐゴシック" charset="0"/>
              <a:cs typeface="MS PGothic" charset="0"/>
            </a:endParaRPr>
          </a:p>
        </p:txBody>
      </p:sp>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18954" indent="-314982" eaLnBrk="0" hangingPunct="0">
              <a:defRPr sz="2600">
                <a:solidFill>
                  <a:schemeClr val="tx1"/>
                </a:solidFill>
                <a:latin typeface="Arial" charset="0"/>
                <a:ea typeface="ＭＳ Ｐゴシック" charset="0"/>
              </a:defRPr>
            </a:lvl2pPr>
            <a:lvl3pPr marL="1259929" indent="-251986" eaLnBrk="0" hangingPunct="0">
              <a:defRPr sz="2600">
                <a:solidFill>
                  <a:schemeClr val="tx1"/>
                </a:solidFill>
                <a:latin typeface="Arial" charset="0"/>
                <a:ea typeface="ＭＳ Ｐゴシック" charset="0"/>
              </a:defRPr>
            </a:lvl3pPr>
            <a:lvl4pPr marL="1763900" indent="-251986" eaLnBrk="0" hangingPunct="0">
              <a:defRPr sz="2600">
                <a:solidFill>
                  <a:schemeClr val="tx1"/>
                </a:solidFill>
                <a:latin typeface="Arial" charset="0"/>
                <a:ea typeface="ＭＳ Ｐゴシック" charset="0"/>
              </a:defRPr>
            </a:lvl4pPr>
            <a:lvl5pPr marL="2267872" indent="-251986" eaLnBrk="0" hangingPunct="0">
              <a:defRPr sz="2600">
                <a:solidFill>
                  <a:schemeClr val="tx1"/>
                </a:solidFill>
                <a:latin typeface="Arial" charset="0"/>
                <a:ea typeface="ＭＳ Ｐゴシック" charset="0"/>
              </a:defRPr>
            </a:lvl5pPr>
            <a:lvl6pPr marL="2771844" indent="-251986" eaLnBrk="0" fontAlgn="base" hangingPunct="0">
              <a:spcBef>
                <a:spcPct val="0"/>
              </a:spcBef>
              <a:spcAft>
                <a:spcPct val="0"/>
              </a:spcAft>
              <a:defRPr sz="2600">
                <a:solidFill>
                  <a:schemeClr val="tx1"/>
                </a:solidFill>
                <a:latin typeface="Arial" charset="0"/>
                <a:ea typeface="ＭＳ Ｐゴシック" charset="0"/>
              </a:defRPr>
            </a:lvl6pPr>
            <a:lvl7pPr marL="3275815" indent="-251986" eaLnBrk="0" fontAlgn="base" hangingPunct="0">
              <a:spcBef>
                <a:spcPct val="0"/>
              </a:spcBef>
              <a:spcAft>
                <a:spcPct val="0"/>
              </a:spcAft>
              <a:defRPr sz="2600">
                <a:solidFill>
                  <a:schemeClr val="tx1"/>
                </a:solidFill>
                <a:latin typeface="Arial" charset="0"/>
                <a:ea typeface="ＭＳ Ｐゴシック" charset="0"/>
              </a:defRPr>
            </a:lvl7pPr>
            <a:lvl8pPr marL="3779787" indent="-251986" eaLnBrk="0" fontAlgn="base" hangingPunct="0">
              <a:spcBef>
                <a:spcPct val="0"/>
              </a:spcBef>
              <a:spcAft>
                <a:spcPct val="0"/>
              </a:spcAft>
              <a:defRPr sz="2600">
                <a:solidFill>
                  <a:schemeClr val="tx1"/>
                </a:solidFill>
                <a:latin typeface="Arial" charset="0"/>
                <a:ea typeface="ＭＳ Ｐゴシック" charset="0"/>
              </a:defRPr>
            </a:lvl8pPr>
            <a:lvl9pPr marL="4283758" indent="-2519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FF66D74-1D82-C044-93B2-3DAFB8EDCE75}" type="slidenum">
              <a:rPr lang="en-US" sz="1100"/>
              <a:pPr eaLnBrk="1" hangingPunct="1"/>
              <a:t>9</a:t>
            </a:fld>
            <a:endParaRPr lang="en-US" sz="1100"/>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143" y="1389440"/>
            <a:ext cx="3248201" cy="24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468312" y="274637"/>
            <a:ext cx="6043125" cy="6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dirty="0" smtClean="0"/>
              <a:t>Example Challenges</a:t>
            </a:r>
            <a:endParaRPr lang="en-US" b="1" dirty="0">
              <a:solidFill>
                <a:srgbClr val="663300"/>
              </a:solidFill>
            </a:endParaRPr>
          </a:p>
        </p:txBody>
      </p:sp>
      <p:pic>
        <p:nvPicPr>
          <p:cNvPr id="24581" name="Picture 2" descr="http://www.nasa.gov/centers/jpl/images/content/91884main_craft2-brow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11" y="3891832"/>
            <a:ext cx="5561845" cy="370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pacheConNA2013-templat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US" sz="1800" b="0" i="0" u="none" strike="noStrike" cap="none" normalizeH="0" baseline="0">
            <a:ln>
              <a:noFill/>
            </a:ln>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US" sz="1800" b="0" i="0" u="none" strike="noStrike" cap="none" normalizeH="0" baseline="0">
            <a:ln>
              <a:noFill/>
            </a:ln>
            <a:effectLst/>
            <a:latin typeface="Arial" charset="0"/>
            <a:ea typeface="宋体" charset="0"/>
            <a:cs typeface="宋体"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US" sz="1800" b="0" i="0" u="none" strike="noStrike" cap="none" normalizeH="0" baseline="0">
            <a:ln>
              <a:noFill/>
            </a:ln>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US" sz="1800" b="0" i="0" u="none" strike="noStrike" cap="none" normalizeH="0" baseline="0">
            <a:ln>
              <a:noFill/>
            </a:ln>
            <a:effectLst/>
            <a:latin typeface="Arial" charset="0"/>
            <a:ea typeface="宋体" charset="0"/>
            <a:cs typeface="宋体"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ApacheConNA2013-template.pot</Template>
  <TotalTime>1599</TotalTime>
  <Words>3245</Words>
  <Application>Microsoft Macintosh PowerPoint</Application>
  <PresentationFormat>Custom</PresentationFormat>
  <Paragraphs>647</Paragraphs>
  <Slides>45</Slides>
  <Notes>6</Notes>
  <HiddenSlides>0</HiddenSlides>
  <MMClips>0</MMClips>
  <ScaleCrop>false</ScaleCrop>
  <HeadingPairs>
    <vt:vector size="6" baseType="variant">
      <vt:variant>
        <vt:lpstr>Theme</vt:lpstr>
      </vt:variant>
      <vt:variant>
        <vt:i4>2</vt:i4>
      </vt:variant>
      <vt:variant>
        <vt:lpstr>Embedded OLE Servers</vt:lpstr>
      </vt:variant>
      <vt:variant>
        <vt:i4>6</vt:i4>
      </vt:variant>
      <vt:variant>
        <vt:lpstr>Slide Titles</vt:lpstr>
      </vt:variant>
      <vt:variant>
        <vt:i4>45</vt:i4>
      </vt:variant>
    </vt:vector>
  </HeadingPairs>
  <TitlesOfParts>
    <vt:vector size="53" baseType="lpstr">
      <vt:lpstr>ApacheConNA2013-template</vt:lpstr>
      <vt:lpstr>1_Office Theme</vt:lpstr>
      <vt:lpstr>Photo Editor Photo</vt:lpstr>
      <vt:lpstr>Image</vt:lpstr>
      <vt:lpstr>Clip</vt:lpstr>
      <vt:lpstr>Bitmap Image</vt:lpstr>
      <vt:lpstr>Worksheet</vt:lpstr>
      <vt:lpstr>Excel.Chart.8</vt:lpstr>
      <vt:lpstr>Apache OODT: From the Beginning to Big Data Management</vt:lpstr>
      <vt:lpstr>Agenda</vt:lpstr>
      <vt:lpstr>About Me…</vt:lpstr>
      <vt:lpstr>Observational Science Platforms</vt:lpstr>
      <vt:lpstr>History of JPL</vt:lpstr>
      <vt:lpstr>Sample JPL Missions </vt:lpstr>
      <vt:lpstr>PowerPoint Presentation</vt:lpstr>
      <vt:lpstr>Deep space exploration enabled by  NASA’s Deep Space Network (DSN) </vt:lpstr>
      <vt:lpstr>PowerPoint Presentation</vt:lpstr>
      <vt:lpstr>Software Plays a Critical Role in the Mission Pipeline</vt:lpstr>
      <vt:lpstr>Challenges Challenges in Working with Scientific Data</vt:lpstr>
      <vt:lpstr>Growth of Distributed Planetary Data  Archived from U.S. Solar System Research</vt:lpstr>
      <vt:lpstr>Growth of NASA Earth Science  Data Holdings</vt:lpstr>
      <vt:lpstr>Moving Towards a New Paradigm</vt:lpstr>
      <vt:lpstr>Data System Scientific Research Networks: Access to Models and Observations</vt:lpstr>
      <vt:lpstr>Common Architectural Patterns…</vt:lpstr>
      <vt:lpstr>OODT: An Open Source Framework for Building Distributed Science Data Mgmt Environments</vt:lpstr>
      <vt:lpstr>OODT (Object Oriented Data Technology) Vision</vt:lpstr>
      <vt:lpstr>OODT Architectural Principles*</vt:lpstr>
      <vt:lpstr>OODT Implementation</vt:lpstr>
      <vt:lpstr>Supporting the Science Data Lifecycle</vt:lpstr>
      <vt:lpstr>OODT Science/Mission/Project Specialization</vt:lpstr>
      <vt:lpstr>Common Apache Technologies in Use to Enable Science Data</vt:lpstr>
      <vt:lpstr>OODT Components</vt:lpstr>
      <vt:lpstr>OODT Data Models (CAS File Management)</vt:lpstr>
      <vt:lpstr>Catalog/Archive Services</vt:lpstr>
      <vt:lpstr>OODT CAS Components &amp; Functions</vt:lpstr>
      <vt:lpstr>OODT Data Models (Resources, Queries)</vt:lpstr>
      <vt:lpstr>Conceptual Search/Retrieval Pattern</vt:lpstr>
      <vt:lpstr>PowerPoint Presentation</vt:lpstr>
      <vt:lpstr>Application as a Science Data System for Earth Satellite Missions</vt:lpstr>
      <vt:lpstr>Application to Airborne Science Missions</vt:lpstr>
      <vt:lpstr>Application to Climate Research  Support for Model Evaluation</vt:lpstr>
      <vt:lpstr>Earth System Grid Federation</vt:lpstr>
      <vt:lpstr>Application to Climate Research (…Climate Data Exchange)</vt:lpstr>
      <vt:lpstr>Lunar Mapping &amp; Modeling Project (LMMP)</vt:lpstr>
      <vt:lpstr>Radio Astronomy and Big Data </vt:lpstr>
      <vt:lpstr>Application to Biomedical Research</vt:lpstr>
      <vt:lpstr>Application to Cancer Research: Early Detection Research Network</vt:lpstr>
      <vt:lpstr>Medicine: The  Patient is the Data…</vt:lpstr>
      <vt:lpstr>NASA/JPL and CHLA Collaboration</vt:lpstr>
      <vt:lpstr>Towards these Goals: The VPICU Information Grid</vt:lpstr>
      <vt:lpstr>Conclusion: Apache OODT and Big Data Management Beyond Science</vt:lpstr>
      <vt:lpstr>Get Involved!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ApacheCon North Amaerica 2013 Presentation Template</dc:title>
  <dc:subject>ApacheCon North Amaerica 2013 Presentation Template </dc:subject>
  <dc:creator>Chris Mattmann</dc:creator>
  <cp:keywords>Apache OpenOffice ApacheCon business</cp:keywords>
  <dc:description>This is a presentation template for ApacheCon North Amaerica 2013.
Background design by Xin Li and Ti Yin.
Template implementation by Xin Li.
February 18, 2013</dc:description>
  <cp:lastModifiedBy>crichton</cp:lastModifiedBy>
  <cp:revision>54</cp:revision>
  <cp:lastPrinted>1601-01-01T00:00:00Z</cp:lastPrinted>
  <dcterms:created xsi:type="dcterms:W3CDTF">2013-02-18T19:28:55Z</dcterms:created>
  <dcterms:modified xsi:type="dcterms:W3CDTF">2013-02-27T18:15:22Z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
    <vt:lpwstr>&lt;a href="http://templates.services.openoffice.org/bsd-license"&gt;BSD&lt;/a&gt; </vt:lpwstr>
  </property>
</Properties>
</file>