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0" r:id="rId6"/>
    <p:sldId id="282" r:id="rId7"/>
    <p:sldId id="272" r:id="rId8"/>
    <p:sldId id="273" r:id="rId9"/>
    <p:sldId id="274" r:id="rId10"/>
    <p:sldId id="285" r:id="rId11"/>
    <p:sldId id="275" r:id="rId12"/>
    <p:sldId id="277" r:id="rId13"/>
    <p:sldId id="276" r:id="rId14"/>
    <p:sldId id="283" r:id="rId15"/>
    <p:sldId id="284" r:id="rId16"/>
    <p:sldId id="278" r:id="rId17"/>
    <p:sldId id="279" r:id="rId18"/>
    <p:sldId id="280" r:id="rId19"/>
    <p:sldId id="281" r:id="rId20"/>
    <p:sldId id="286" r:id="rId21"/>
    <p:sldId id="267" r:id="rId22"/>
    <p:sldId id="269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t>11.11.11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emistry.apache.or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739" y="2633382"/>
            <a:ext cx="7771534" cy="2286000"/>
          </a:xfrm>
        </p:spPr>
        <p:txBody>
          <a:bodyPr/>
          <a:lstStyle/>
          <a:p>
            <a:pPr eaLnBrk="1" hangingPunct="1"/>
            <a:r>
              <a:rPr lang="en-US" sz="4300" b="1" dirty="0" smtClean="0">
                <a:ea typeface="ＭＳ Ｐゴシック" pitchFamily="34" charset="-128"/>
              </a:rPr>
              <a:t>Content Repositories with </a:t>
            </a:r>
            <a:br>
              <a:rPr lang="en-US" sz="4300" b="1" dirty="0" smtClean="0">
                <a:ea typeface="ＭＳ Ｐゴシック" pitchFamily="34" charset="-128"/>
              </a:rPr>
            </a:br>
            <a:r>
              <a:rPr lang="en-US" sz="4300" b="1" dirty="0" smtClean="0">
                <a:ea typeface="ＭＳ Ｐゴシック" pitchFamily="34" charset="-128"/>
              </a:rPr>
              <a:t>CMIS and Apache Chemistry</a:t>
            </a:r>
            <a:endParaRPr lang="en-US" sz="4300" b="1" dirty="0"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149" y="4413718"/>
            <a:ext cx="7772977" cy="990319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Stephan Klevenz, SAP AG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stephan.klevenz@sap.com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, November 2011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64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 CMIS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</a:p>
          <a:p>
            <a:r>
              <a:rPr lang="en-US" dirty="0" smtClean="0"/>
              <a:t>Founding CMIS</a:t>
            </a:r>
          </a:p>
          <a:p>
            <a:r>
              <a:rPr lang="en-US" dirty="0" smtClean="0"/>
              <a:t>Big Picture</a:t>
            </a:r>
          </a:p>
          <a:p>
            <a:r>
              <a:rPr lang="en-US" dirty="0" smtClean="0"/>
              <a:t>Capabilities</a:t>
            </a:r>
          </a:p>
          <a:p>
            <a:r>
              <a:rPr lang="en-US" dirty="0" smtClean="0"/>
              <a:t>Outlook Version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600199"/>
            <a:ext cx="8076045" cy="4526617"/>
          </a:xfrm>
          <a:prstGeom prst="rect">
            <a:avLst/>
          </a:prstGeom>
        </p:spPr>
        <p:txBody>
          <a:bodyPr vert="horz" lIns="91429" tIns="45714" rIns="91429" bIns="45714" rtlCol="0">
            <a:normAutofit fontScale="850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Apache Chemistry </a:t>
            </a:r>
            <a:r>
              <a:rPr lang="en-US" dirty="0" err="1">
                <a:ea typeface="ＭＳ Ｐゴシック" pitchFamily="34" charset="-128"/>
              </a:rPr>
              <a:t>OpenCMIS</a:t>
            </a:r>
            <a:r>
              <a:rPr lang="en-US" dirty="0">
                <a:ea typeface="ＭＳ Ｐゴシック" pitchFamily="34" charset="-128"/>
              </a:rPr>
              <a:t> is a de-facto reference for CMIS and is also used by the CMIS TC to test new CMIS 1.1 features.</a:t>
            </a:r>
          </a:p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Apache </a:t>
            </a:r>
            <a:r>
              <a:rPr lang="en-US" dirty="0">
                <a:ea typeface="ＭＳ Ｐゴシック" pitchFamily="34" charset="-128"/>
              </a:rPr>
              <a:t>Chemistry started as an incubator project in May 2009 </a:t>
            </a:r>
            <a:r>
              <a:rPr lang="en-US" dirty="0" smtClean="0">
                <a:ea typeface="ＭＳ Ｐゴシック" pitchFamily="34" charset="-128"/>
              </a:rPr>
              <a:t>and graduated </a:t>
            </a:r>
            <a:r>
              <a:rPr lang="en-US" dirty="0">
                <a:ea typeface="ＭＳ Ｐゴシック" pitchFamily="34" charset="-128"/>
              </a:rPr>
              <a:t>to a top level project in February 2011.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Apache Chemistry is backed by Adobe, Alfresco, </a:t>
            </a:r>
            <a:r>
              <a:rPr lang="en-US" dirty="0" err="1">
                <a:ea typeface="ＭＳ Ｐゴシック" pitchFamily="34" charset="-128"/>
              </a:rPr>
              <a:t>Metaversant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 err="1">
                <a:ea typeface="ＭＳ Ｐゴシック" pitchFamily="34" charset="-128"/>
              </a:rPr>
              <a:t>Nuxeo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 err="1" smtClean="0">
                <a:ea typeface="ＭＳ Ｐゴシック" pitchFamily="34" charset="-128"/>
              </a:rPr>
              <a:t>OpenText</a:t>
            </a:r>
            <a:r>
              <a:rPr lang="en-US" dirty="0">
                <a:ea typeface="ＭＳ Ｐゴシック" pitchFamily="34" charset="-128"/>
              </a:rPr>
              <a:t>, and SAP</a:t>
            </a:r>
            <a:r>
              <a:rPr lang="en-US" dirty="0" smtClean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71628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814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Apache Chemistry - Overview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700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Open Source implementations of CMIS.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Apache Chemistry is the </a:t>
            </a:r>
            <a:r>
              <a:rPr lang="en-US" dirty="0" smtClean="0">
                <a:ea typeface="ＭＳ Ｐゴシック" pitchFamily="34" charset="-128"/>
              </a:rPr>
              <a:t>project to build a CMIS OSS </a:t>
            </a: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community within </a:t>
            </a:r>
            <a:r>
              <a:rPr lang="en-US" dirty="0">
                <a:ea typeface="ＭＳ Ｐゴシック" pitchFamily="34" charset="-128"/>
              </a:rPr>
              <a:t>the ASF.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 err="1">
                <a:ea typeface="ＭＳ Ｐゴシック" pitchFamily="34" charset="-128"/>
              </a:rPr>
              <a:t>OpenCMIS</a:t>
            </a:r>
            <a:r>
              <a:rPr lang="en-US" dirty="0">
                <a:ea typeface="ＭＳ Ｐゴシック" pitchFamily="34" charset="-128"/>
              </a:rPr>
              <a:t> (Java, client and server)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 err="1">
                <a:ea typeface="ＭＳ Ｐゴシック" pitchFamily="34" charset="-128"/>
              </a:rPr>
              <a:t>cmislib</a:t>
            </a:r>
            <a:r>
              <a:rPr lang="en-US" dirty="0">
                <a:ea typeface="ＭＳ Ｐゴシック" pitchFamily="34" charset="-128"/>
              </a:rPr>
              <a:t> (</a:t>
            </a:r>
            <a:r>
              <a:rPr lang="en-US" dirty="0" err="1">
                <a:ea typeface="ＭＳ Ｐゴシック" pitchFamily="34" charset="-128"/>
              </a:rPr>
              <a:t>Phyton</a:t>
            </a:r>
            <a:r>
              <a:rPr lang="en-US" dirty="0">
                <a:ea typeface="ＭＳ Ｐゴシック" pitchFamily="34" charset="-128"/>
              </a:rPr>
              <a:t>, client)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 err="1">
                <a:ea typeface="ＭＳ Ｐゴシック" pitchFamily="34" charset="-128"/>
              </a:rPr>
              <a:t>phpclient</a:t>
            </a:r>
            <a:r>
              <a:rPr lang="en-US" dirty="0">
                <a:ea typeface="ＭＳ Ｐゴシック" pitchFamily="34" charset="-128"/>
              </a:rPr>
              <a:t> (PHP, client)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>
                <a:ea typeface="ＭＳ Ｐゴシック" pitchFamily="34" charset="-128"/>
              </a:rPr>
              <a:t> </a:t>
            </a:r>
            <a:r>
              <a:rPr lang="en-US" b="1" dirty="0" err="1">
                <a:ea typeface="ＭＳ Ｐゴシック" pitchFamily="34" charset="-128"/>
              </a:rPr>
              <a:t>DotCMIS</a:t>
            </a:r>
            <a:r>
              <a:rPr lang="en-US" dirty="0">
                <a:ea typeface="ＭＳ Ｐゴシック" pitchFamily="34" charset="-128"/>
              </a:rPr>
              <a:t> (.NET, client)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79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Apache Chemistry - </a:t>
            </a:r>
            <a:r>
              <a:rPr lang="en-US" sz="3200" b="1" dirty="0" err="1" smtClean="0">
                <a:solidFill>
                  <a:schemeClr val="tx1"/>
                </a:solidFill>
                <a:ea typeface="ＭＳ Ｐゴシック" pitchFamily="34" charset="-128"/>
              </a:rPr>
              <a:t>OpenCMIS</a:t>
            </a:r>
            <a:endParaRPr lang="en-US" sz="32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694098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Implement a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 web application project</a:t>
            </a:r>
          </a:p>
          <a:p>
            <a:pPr marL="914353" lvl="1" indent="-514350"/>
            <a:r>
              <a:rPr lang="en-US" dirty="0" smtClean="0"/>
              <a:t>Maven</a:t>
            </a:r>
          </a:p>
          <a:p>
            <a:pPr marL="914353" lvl="1" indent="-514350"/>
            <a:r>
              <a:rPr lang="en-US" dirty="0" smtClean="0"/>
              <a:t>Use </a:t>
            </a:r>
            <a:r>
              <a:rPr lang="en-US" dirty="0" err="1" smtClean="0"/>
              <a:t>InMemory</a:t>
            </a:r>
            <a:r>
              <a:rPr lang="en-US" dirty="0" smtClean="0"/>
              <a:t> Server POM as template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and implement Service Factory</a:t>
            </a:r>
          </a:p>
          <a:p>
            <a:pPr marL="914353" lvl="1" indent="-514350"/>
            <a:r>
              <a:rPr lang="en-US" dirty="0" smtClean="0"/>
              <a:t>Property File as Web Resource</a:t>
            </a:r>
          </a:p>
          <a:p>
            <a:pPr marL="914353" lvl="1" indent="-514350"/>
            <a:r>
              <a:rPr lang="en-US" dirty="0" smtClean="0"/>
              <a:t>class=</a:t>
            </a:r>
            <a:r>
              <a:rPr lang="en-US" dirty="0" err="1" smtClean="0"/>
              <a:t>org.foo.MyServiceFactoryImpl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Implement </a:t>
            </a:r>
            <a:r>
              <a:rPr lang="en-US" dirty="0" err="1"/>
              <a:t>AbstractCmisService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116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AbstractCmisService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1100" dirty="0"/>
              <a:t>public class </a:t>
            </a:r>
            <a:r>
              <a:rPr lang="en-US" sz="1100" dirty="0" err="1" smtClean="0"/>
              <a:t>MyServiceImpl</a:t>
            </a:r>
            <a:r>
              <a:rPr lang="en-US" sz="1100" dirty="0" smtClean="0"/>
              <a:t> </a:t>
            </a:r>
            <a:r>
              <a:rPr lang="en-US" sz="1100" dirty="0"/>
              <a:t>extends </a:t>
            </a:r>
            <a:r>
              <a:rPr lang="en-US" sz="1100" dirty="0" err="1"/>
              <a:t>AbstractCmisService</a:t>
            </a:r>
            <a:r>
              <a:rPr lang="en-US" sz="1100" dirty="0"/>
              <a:t> {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@Override</a:t>
            </a:r>
            <a:br>
              <a:rPr lang="en-US" sz="1100" dirty="0"/>
            </a:br>
            <a:r>
              <a:rPr lang="en-US" sz="1100" dirty="0"/>
              <a:t>public List&lt;</a:t>
            </a:r>
            <a:r>
              <a:rPr lang="en-US" sz="1100" dirty="0" err="1"/>
              <a:t>RepositoryInfo</a:t>
            </a:r>
            <a:r>
              <a:rPr lang="en-US" sz="1100" dirty="0"/>
              <a:t>&gt; </a:t>
            </a:r>
            <a:r>
              <a:rPr lang="en-US" sz="1100" dirty="0" err="1"/>
              <a:t>getRepositoryInfos</a:t>
            </a:r>
            <a:r>
              <a:rPr lang="en-US" sz="1100" dirty="0"/>
              <a:t>(</a:t>
            </a:r>
            <a:r>
              <a:rPr lang="en-US" sz="1100" dirty="0" err="1"/>
              <a:t>ExtensionsData</a:t>
            </a:r>
            <a:r>
              <a:rPr lang="en-US" sz="1100" dirty="0"/>
              <a:t> arg0) {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RepositoryInfoImpl</a:t>
            </a:r>
            <a:r>
              <a:rPr lang="en-US" sz="1100" dirty="0"/>
              <a:t> </a:t>
            </a:r>
            <a:r>
              <a:rPr lang="en-US" sz="1100" dirty="0" err="1"/>
              <a:t>repoInfo</a:t>
            </a:r>
            <a:r>
              <a:rPr lang="en-US" sz="1100" dirty="0"/>
              <a:t> = new </a:t>
            </a:r>
            <a:r>
              <a:rPr lang="en-US" sz="1100" dirty="0" err="1"/>
              <a:t>RepositoryInfoImpl</a:t>
            </a:r>
            <a:r>
              <a:rPr lang="en-US" sz="1100" dirty="0"/>
              <a:t>();</a:t>
            </a:r>
            <a:br>
              <a:rPr lang="en-US" sz="1100" dirty="0"/>
            </a:br>
            <a:r>
              <a:rPr lang="en-US" sz="1100" dirty="0"/>
              <a:t>String </a:t>
            </a:r>
            <a:r>
              <a:rPr lang="en-US" sz="1100" dirty="0" err="1"/>
              <a:t>rootFolderId</a:t>
            </a:r>
            <a:r>
              <a:rPr lang="en-US" sz="1100" dirty="0"/>
              <a:t> = „1000“;</a:t>
            </a:r>
            <a:br>
              <a:rPr lang="en-US" sz="1100" dirty="0"/>
            </a:br>
            <a:r>
              <a:rPr lang="en-US" sz="1100" dirty="0" err="1"/>
              <a:t>repoInfo</a:t>
            </a:r>
            <a:r>
              <a:rPr lang="en-US" sz="1100" dirty="0"/>
              <a:t> = new </a:t>
            </a:r>
            <a:r>
              <a:rPr lang="en-US" sz="1100" dirty="0" err="1"/>
              <a:t>RepositoryInfoImpl</a:t>
            </a:r>
            <a:r>
              <a:rPr lang="en-US" sz="1100" dirty="0"/>
              <a:t>();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// set capabilities</a:t>
            </a:r>
            <a:br>
              <a:rPr lang="en-US" sz="1100" dirty="0"/>
            </a:br>
            <a:r>
              <a:rPr lang="en-US" sz="1100" b="1" dirty="0" err="1"/>
              <a:t>RepositoryCapabilitiesImpl</a:t>
            </a:r>
            <a:r>
              <a:rPr lang="en-US" sz="1100" dirty="0"/>
              <a:t> caps </a:t>
            </a:r>
            <a:br>
              <a:rPr lang="en-US" sz="1100" dirty="0"/>
            </a:br>
            <a:r>
              <a:rPr lang="en-US" sz="1100" dirty="0"/>
              <a:t>= new </a:t>
            </a:r>
            <a:r>
              <a:rPr lang="en-US" sz="1100" dirty="0" err="1"/>
              <a:t>RepositoryCapabilitiesImpl</a:t>
            </a:r>
            <a:r>
              <a:rPr lang="en-US" sz="1100" dirty="0"/>
              <a:t>();</a:t>
            </a:r>
            <a:br>
              <a:rPr lang="en-US" sz="1100" dirty="0"/>
            </a:br>
            <a:r>
              <a:rPr lang="en-US" sz="1100" dirty="0" err="1"/>
              <a:t>caps.setAllVersionsSearchable</a:t>
            </a:r>
            <a:r>
              <a:rPr lang="en-US" sz="1100" dirty="0"/>
              <a:t>(false);</a:t>
            </a:r>
            <a:br>
              <a:rPr lang="en-US" sz="1100" dirty="0"/>
            </a:br>
            <a:r>
              <a:rPr lang="en-US" sz="1100" dirty="0" err="1"/>
              <a:t>caps.setCapabilityAcl</a:t>
            </a:r>
            <a:r>
              <a:rPr lang="en-US" sz="1100" dirty="0"/>
              <a:t>(</a:t>
            </a:r>
            <a:r>
              <a:rPr lang="en-US" sz="1100" dirty="0" err="1"/>
              <a:t>CapabilityAcl.NONE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caps.setCapabilityChanges</a:t>
            </a:r>
            <a:r>
              <a:rPr lang="en-US" sz="1100" dirty="0"/>
              <a:t>(</a:t>
            </a:r>
            <a:r>
              <a:rPr lang="en-US" sz="1100" dirty="0" err="1"/>
              <a:t>CapabilityChanges.NONE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caps.setCapabilityContentStreamUpdates</a:t>
            </a:r>
            <a:r>
              <a:rPr lang="en-US" sz="1100" dirty="0"/>
              <a:t>(</a:t>
            </a:r>
            <a:br>
              <a:rPr lang="en-US" sz="1100" dirty="0"/>
            </a:br>
            <a:r>
              <a:rPr lang="en-US" sz="1100" dirty="0" err="1"/>
              <a:t>CapabilityContentStreamUpdates.NONE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caps.setCapabilityJoin</a:t>
            </a:r>
            <a:r>
              <a:rPr lang="en-US" sz="1100" dirty="0"/>
              <a:t>(</a:t>
            </a:r>
            <a:r>
              <a:rPr lang="en-US" sz="1100" dirty="0" err="1"/>
              <a:t>CapabilityJoin.NONE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caps.setCapabilityQuery</a:t>
            </a:r>
            <a:r>
              <a:rPr lang="en-US" sz="1100" dirty="0"/>
              <a:t>(</a:t>
            </a:r>
            <a:r>
              <a:rPr lang="en-US" sz="1100" dirty="0" err="1"/>
              <a:t>CapabilityQuery.NONE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caps.setCapabilityRendition</a:t>
            </a:r>
            <a:r>
              <a:rPr lang="en-US" sz="1100" dirty="0"/>
              <a:t>(</a:t>
            </a:r>
            <a:r>
              <a:rPr lang="en-US" sz="1100" dirty="0" err="1"/>
              <a:t>CapabilityRenditions.NONE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caps.setIsPwcSearchable</a:t>
            </a:r>
            <a:r>
              <a:rPr lang="en-US" sz="1100" dirty="0"/>
              <a:t>(false);</a:t>
            </a:r>
            <a:br>
              <a:rPr lang="en-US" sz="1100" dirty="0"/>
            </a:br>
            <a:r>
              <a:rPr lang="en-US" sz="1100" dirty="0" err="1"/>
              <a:t>caps.setIsPwcUpdatable</a:t>
            </a:r>
            <a:r>
              <a:rPr lang="en-US" sz="1100" dirty="0"/>
              <a:t>(false);</a:t>
            </a:r>
            <a:br>
              <a:rPr lang="en-US" sz="1100" dirty="0"/>
            </a:br>
            <a:r>
              <a:rPr lang="en-US" sz="1100" dirty="0" err="1"/>
              <a:t>caps.setSupportsGetDescendants</a:t>
            </a:r>
            <a:r>
              <a:rPr lang="en-US" sz="1100" dirty="0"/>
              <a:t>(true);</a:t>
            </a:r>
            <a:br>
              <a:rPr lang="en-US" sz="1100" dirty="0"/>
            </a:br>
            <a:r>
              <a:rPr lang="en-US" sz="1100" dirty="0" err="1"/>
              <a:t>caps.setSupportsGetFolderTree</a:t>
            </a:r>
            <a:r>
              <a:rPr lang="en-US" sz="1100" dirty="0"/>
              <a:t>(true);</a:t>
            </a:r>
            <a:br>
              <a:rPr lang="en-US" sz="1100" dirty="0"/>
            </a:br>
            <a:r>
              <a:rPr lang="en-US" sz="1100" dirty="0" err="1"/>
              <a:t>caps.setSupportsMultifiling</a:t>
            </a:r>
            <a:r>
              <a:rPr lang="en-US" sz="1100" dirty="0"/>
              <a:t>(false);</a:t>
            </a:r>
            <a:br>
              <a:rPr lang="en-US" sz="1100" dirty="0"/>
            </a:br>
            <a:r>
              <a:rPr lang="en-US" sz="1100" dirty="0" err="1"/>
              <a:t>caps.setSupportsUnfiling</a:t>
            </a:r>
            <a:r>
              <a:rPr lang="en-US" sz="1100" dirty="0"/>
              <a:t>(false);</a:t>
            </a:r>
            <a:br>
              <a:rPr lang="en-US" sz="1100" dirty="0"/>
            </a:br>
            <a:r>
              <a:rPr lang="en-US" sz="1100" dirty="0" err="1"/>
              <a:t>caps.setSupportsVersionSpecificFiling</a:t>
            </a:r>
            <a:r>
              <a:rPr lang="en-US" sz="1100" dirty="0"/>
              <a:t>(false);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repoInfo.setId</a:t>
            </a:r>
            <a:r>
              <a:rPr lang="en-US" sz="1100" dirty="0" smtClean="0"/>
              <a:t>(”apache"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repoInfo.setName</a:t>
            </a:r>
            <a:r>
              <a:rPr lang="en-US" sz="1100" dirty="0" smtClean="0"/>
              <a:t>(”Apache-</a:t>
            </a:r>
            <a:r>
              <a:rPr lang="en-US" sz="1100" dirty="0"/>
              <a:t>Repository");</a:t>
            </a:r>
            <a:br>
              <a:rPr lang="en-US" sz="1100" dirty="0"/>
            </a:br>
            <a:r>
              <a:rPr lang="en-US" sz="1100" dirty="0" err="1"/>
              <a:t>repoInfo.setDescription</a:t>
            </a:r>
            <a:r>
              <a:rPr lang="en-US" sz="1100" dirty="0" smtClean="0"/>
              <a:t>(”Apache </a:t>
            </a:r>
            <a:r>
              <a:rPr lang="en-US" sz="1100" dirty="0"/>
              <a:t>CMIS Demo");</a:t>
            </a:r>
            <a:br>
              <a:rPr lang="en-US" sz="1100" dirty="0"/>
            </a:br>
            <a:r>
              <a:rPr lang="en-US" sz="1100" dirty="0" err="1"/>
              <a:t>repoInfo.setCmisVersionSupported</a:t>
            </a:r>
            <a:r>
              <a:rPr lang="en-US" sz="1100" dirty="0"/>
              <a:t>("1.0");</a:t>
            </a:r>
            <a:br>
              <a:rPr lang="en-US" sz="1100" dirty="0"/>
            </a:br>
            <a:r>
              <a:rPr lang="en-US" sz="1100" dirty="0" err="1"/>
              <a:t>repoInfo.setCapabilities</a:t>
            </a:r>
            <a:r>
              <a:rPr lang="en-US" sz="1100" dirty="0"/>
              <a:t>(caps);</a:t>
            </a:r>
            <a:br>
              <a:rPr lang="en-US" sz="1100" dirty="0"/>
            </a:br>
            <a:r>
              <a:rPr lang="en-US" sz="1100" dirty="0" err="1"/>
              <a:t>repoInfo.setRootFolder</a:t>
            </a:r>
            <a:r>
              <a:rPr lang="en-US" sz="1100" dirty="0"/>
              <a:t>(</a:t>
            </a:r>
            <a:r>
              <a:rPr lang="en-US" sz="1100" dirty="0" err="1"/>
              <a:t>rootFolderId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repoInfo.setPrincipalAnonymous</a:t>
            </a:r>
            <a:r>
              <a:rPr lang="en-US" sz="1100" dirty="0"/>
              <a:t>("anonymous");</a:t>
            </a:r>
            <a:br>
              <a:rPr lang="en-US" sz="1100" dirty="0"/>
            </a:br>
            <a:r>
              <a:rPr lang="en-US" sz="1100" dirty="0" err="1"/>
              <a:t>repoInfo.setPrincipalAnyone</a:t>
            </a:r>
            <a:r>
              <a:rPr lang="en-US" sz="1100" dirty="0"/>
              <a:t>("anyone");</a:t>
            </a:r>
            <a:br>
              <a:rPr lang="en-US" sz="1100" dirty="0"/>
            </a:br>
            <a:r>
              <a:rPr lang="en-US" sz="1100" dirty="0" err="1"/>
              <a:t>repoInfo.setThinClientUri</a:t>
            </a:r>
            <a:r>
              <a:rPr lang="en-US" sz="1100" dirty="0"/>
              <a:t>(null);</a:t>
            </a:r>
            <a:br>
              <a:rPr lang="en-US" sz="1100" dirty="0"/>
            </a:br>
            <a:r>
              <a:rPr lang="en-US" sz="1100" dirty="0" err="1"/>
              <a:t>repoInfo.setChangesIncomplete</a:t>
            </a:r>
            <a:r>
              <a:rPr lang="en-US" sz="1100" dirty="0"/>
              <a:t>(</a:t>
            </a:r>
            <a:r>
              <a:rPr lang="en-US" sz="1100" dirty="0" err="1"/>
              <a:t>Boolean.TRUE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 err="1"/>
              <a:t>repoInfo.setChangesOnType</a:t>
            </a:r>
            <a:r>
              <a:rPr lang="en-US" sz="1100" dirty="0"/>
              <a:t>(null);</a:t>
            </a:r>
            <a:br>
              <a:rPr lang="en-US" sz="1100" dirty="0"/>
            </a:br>
            <a:r>
              <a:rPr lang="en-US" sz="1100" dirty="0" err="1"/>
              <a:t>repoInfo.setLatestChangeLogToken</a:t>
            </a:r>
            <a:r>
              <a:rPr lang="en-US" sz="1100" dirty="0"/>
              <a:t>(null);</a:t>
            </a:r>
            <a:br>
              <a:rPr lang="en-US" sz="1100" dirty="0"/>
            </a:br>
            <a:r>
              <a:rPr lang="en-US" sz="1100" dirty="0" err="1"/>
              <a:t>repoInfo.setVendorName</a:t>
            </a:r>
            <a:r>
              <a:rPr lang="en-US" sz="1100" dirty="0" smtClean="0"/>
              <a:t>(”</a:t>
            </a:r>
            <a:r>
              <a:rPr lang="en-US" sz="1100" dirty="0" err="1" smtClean="0"/>
              <a:t>ApacheDemo</a:t>
            </a:r>
            <a:r>
              <a:rPr lang="en-US" sz="1100" dirty="0"/>
              <a:t>");</a:t>
            </a:r>
            <a:br>
              <a:rPr lang="en-US" sz="1100" dirty="0"/>
            </a:br>
            <a:r>
              <a:rPr lang="en-US" sz="1100" dirty="0" err="1"/>
              <a:t>repoInfo.setProductName</a:t>
            </a:r>
            <a:r>
              <a:rPr lang="en-US" sz="1100" dirty="0" smtClean="0"/>
              <a:t>(”</a:t>
            </a:r>
            <a:r>
              <a:rPr lang="en-US" sz="1100" dirty="0" err="1" smtClean="0"/>
              <a:t>Apacher</a:t>
            </a:r>
            <a:r>
              <a:rPr lang="en-US" sz="1100" dirty="0" smtClean="0"/>
              <a:t> </a:t>
            </a:r>
            <a:r>
              <a:rPr lang="en-US" sz="1100" dirty="0"/>
              <a:t>Demo-Server");</a:t>
            </a:r>
            <a:br>
              <a:rPr lang="en-US" sz="1100" dirty="0"/>
            </a:br>
            <a:r>
              <a:rPr lang="en-US" sz="1100" dirty="0" err="1"/>
              <a:t>repoInfo.setProductVersion</a:t>
            </a:r>
            <a:r>
              <a:rPr lang="en-US" sz="1100" dirty="0"/>
              <a:t>("1.0");</a:t>
            </a:r>
            <a:br>
              <a:rPr lang="en-US" sz="1100" dirty="0"/>
            </a:br>
            <a:r>
              <a:rPr lang="en-US" sz="1100" dirty="0" err="1"/>
              <a:t>repoInfo.setAclCapabilities</a:t>
            </a:r>
            <a:r>
              <a:rPr lang="en-US" sz="1100" dirty="0"/>
              <a:t>(null);</a:t>
            </a:r>
            <a:br>
              <a:rPr lang="en-US" sz="1100" dirty="0"/>
            </a:b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List&lt;</a:t>
            </a:r>
            <a:r>
              <a:rPr lang="en-US" sz="1100" dirty="0" err="1"/>
              <a:t>RepositoryInfo</a:t>
            </a:r>
            <a:r>
              <a:rPr lang="en-US" sz="1100" dirty="0"/>
              <a:t>&gt; </a:t>
            </a:r>
            <a:r>
              <a:rPr lang="en-US" sz="1100" dirty="0" err="1"/>
              <a:t>repoInfoList</a:t>
            </a:r>
            <a:r>
              <a:rPr lang="en-US" sz="1100" dirty="0"/>
              <a:t> = new </a:t>
            </a:r>
            <a:br>
              <a:rPr lang="en-US" sz="1100" dirty="0"/>
            </a:br>
            <a:r>
              <a:rPr lang="en-US" sz="1100" dirty="0" err="1"/>
              <a:t>ArrayList</a:t>
            </a:r>
            <a:r>
              <a:rPr lang="en-US" sz="1100" dirty="0"/>
              <a:t>&lt;</a:t>
            </a:r>
            <a:r>
              <a:rPr lang="en-US" sz="1100" dirty="0" err="1"/>
              <a:t>RepositoryInfo</a:t>
            </a:r>
            <a:r>
              <a:rPr lang="en-US" sz="1100" dirty="0"/>
              <a:t>&gt;();</a:t>
            </a:r>
            <a:br>
              <a:rPr lang="en-US" sz="1100" dirty="0"/>
            </a:br>
            <a:r>
              <a:rPr lang="en-US" sz="1100" dirty="0" err="1"/>
              <a:t>repoInfoList.add</a:t>
            </a:r>
            <a:r>
              <a:rPr lang="en-US" sz="1100" dirty="0"/>
              <a:t>(</a:t>
            </a:r>
            <a:r>
              <a:rPr lang="en-US" sz="1100" dirty="0" err="1"/>
              <a:t>repoInfo</a:t>
            </a:r>
            <a:r>
              <a:rPr lang="en-US" sz="1100" dirty="0"/>
              <a:t>);</a:t>
            </a:r>
            <a:br>
              <a:rPr lang="en-US" sz="1100" dirty="0"/>
            </a:br>
            <a:r>
              <a:rPr lang="en-US" sz="1100" dirty="0"/>
              <a:t>return </a:t>
            </a:r>
            <a:r>
              <a:rPr lang="en-US" sz="1100" dirty="0" err="1"/>
              <a:t>repoInfoList</a:t>
            </a:r>
            <a:r>
              <a:rPr lang="en-US" sz="1100" dirty="0"/>
              <a:t>; </a:t>
            </a:r>
            <a:br>
              <a:rPr lang="en-US" sz="1100" dirty="0"/>
            </a:br>
            <a:r>
              <a:rPr lang="en-US" sz="1100" dirty="0"/>
              <a:t>}</a:t>
            </a:r>
            <a:br>
              <a:rPr lang="en-US" sz="1100" dirty="0"/>
            </a:br>
            <a:r>
              <a:rPr lang="en-US" sz="1100" dirty="0"/>
              <a:t>...</a:t>
            </a:r>
            <a:br>
              <a:rPr lang="en-US" sz="1100" dirty="0"/>
            </a:br>
            <a:r>
              <a:rPr lang="en-US" sz="1100" dirty="0"/>
              <a:t>} 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995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Apache Chemistry - Challenge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3428422" cy="46481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CMIS and Chemistry as the SQL and ODBC for Content Repositories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95400"/>
            <a:ext cx="440513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Apache Chemistry - Opportunity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3428422" cy="46481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pitchFamily="34" charset="-128"/>
              </a:rPr>
              <a:t>There is no SQL and no ODBC for </a:t>
            </a:r>
            <a:r>
              <a:rPr lang="en-US" dirty="0" err="1" smtClean="0">
                <a:ea typeface="ＭＳ Ｐゴシック" pitchFamily="34" charset="-128"/>
              </a:rPr>
              <a:t>NoSQL</a:t>
            </a:r>
            <a:r>
              <a:rPr lang="en-US" dirty="0" smtClean="0">
                <a:ea typeface="ＭＳ Ｐゴシック" pitchFamily="34" charset="-128"/>
              </a:rPr>
              <a:t> Databases today!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95400"/>
            <a:ext cx="433172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2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Example: ECM in the Cloud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3428422" cy="46481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447800"/>
            <a:ext cx="4051300" cy="41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5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Demo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3428422" cy="4648199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57067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681"/>
            <a:ext cx="8229599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CMIS &amp; Apache Chemistry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023" y="1143001"/>
            <a:ext cx="7469909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State of the Art Content Repositories </a:t>
            </a:r>
            <a:r>
              <a:rPr lang="en-US" smtClean="0">
                <a:ea typeface="ＭＳ Ｐゴシック" pitchFamily="34" charset="-128"/>
              </a:rPr>
              <a:t>with CMIS &amp; Apache </a:t>
            </a:r>
            <a:r>
              <a:rPr lang="en-US" dirty="0">
                <a:ea typeface="ＭＳ Ｐゴシック" pitchFamily="34" charset="-128"/>
              </a:rPr>
              <a:t>Chemistry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Unstructured Content – everywhere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Context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CMIS – an OASIS Standard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Apache Chemistry – an Open Source Implementation of CMIS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Just Commodity? Or is there a challenge?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Discussion and Q&amp;A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3518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Recap Apache Chemistry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about Apache Chemistry</a:t>
            </a:r>
          </a:p>
          <a:p>
            <a:r>
              <a:rPr lang="en-US" dirty="0" err="1" smtClean="0"/>
              <a:t>OpenCMIS</a:t>
            </a:r>
            <a:endParaRPr lang="en-US" dirty="0" smtClean="0"/>
          </a:p>
          <a:p>
            <a:r>
              <a:rPr lang="en-US" dirty="0" smtClean="0"/>
              <a:t>Building </a:t>
            </a:r>
            <a:r>
              <a:rPr lang="en-US" smtClean="0"/>
              <a:t>a Content Repository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ODBC/JDBS, </a:t>
            </a:r>
            <a:r>
              <a:rPr lang="en-US" dirty="0" err="1" smtClean="0"/>
              <a:t>NoSQL</a:t>
            </a:r>
            <a:r>
              <a:rPr lang="en-US" dirty="0" smtClean="0"/>
              <a:t>, Cloud </a:t>
            </a:r>
          </a:p>
          <a:p>
            <a:r>
              <a:rPr lang="en-US" dirty="0" smtClean="0"/>
              <a:t>Demo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50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9900" b="1" dirty="0" smtClean="0">
                <a:ea typeface="ＭＳ Ｐゴシック" pitchFamily="34" charset="-128"/>
              </a:rPr>
              <a:t>Q &amp; A</a:t>
            </a:r>
            <a:endParaRPr lang="en-US" sz="199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1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Sources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Links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Coverpages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: http://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xml.coverpages.org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/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cmis.html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OASIS CMIS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: http://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www.oasis-open.org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/committees/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tc_home.php?wg_abbrev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=</a:t>
            </a:r>
            <a:r>
              <a:rPr lang="en-US" sz="2800" b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cmis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Apache Chemistry: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hlinkClick r:id="rId2"/>
              </a:rPr>
              <a:t>http://chemistry.apache.org</a:t>
            </a: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marL="509412" lvl="1" indent="0">
              <a:buNone/>
            </a:pPr>
            <a:endParaRPr lang="en-US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00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Contact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Stephan Klevenz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stephan.klevenz@sap.com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Twitter: @</a:t>
            </a:r>
            <a:r>
              <a:rPr lang="en-US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sklevenz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28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That’s me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 lnSpcReduction="1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Stephan Klevenz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Committer of Apache Chemistry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Member of OASIS CMIS Technical Committee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Software Architect at SAP </a:t>
            </a:r>
            <a:r>
              <a:rPr lang="en-US" dirty="0">
                <a:ea typeface="ＭＳ Ｐゴシック" pitchFamily="34" charset="-128"/>
              </a:rPr>
              <a:t>AG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Expertise in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Building Business Applications (ERP) in relation to Enterprise Content Management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Long Distance and Open Water Swimming</a:t>
            </a:r>
            <a:endParaRPr lang="en-US" altLang="ja-JP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41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Standardization History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lnSpcReduction="1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Operating System Level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SMB </a:t>
            </a:r>
            <a:r>
              <a:rPr lang="en-US" dirty="0" smtClean="0">
                <a:ea typeface="ＭＳ Ｐゴシック" pitchFamily="34" charset="-128"/>
              </a:rPr>
              <a:t>aka </a:t>
            </a:r>
            <a:r>
              <a:rPr lang="en-US" dirty="0" smtClean="0">
                <a:ea typeface="ＭＳ Ｐゴシック" pitchFamily="34" charset="-128"/>
              </a:rPr>
              <a:t>CIFS, Microsoft, IBM, </a:t>
            </a:r>
            <a:r>
              <a:rPr lang="en-US" dirty="0" smtClean="0">
                <a:ea typeface="ＭＳ Ｐゴシック" pitchFamily="34" charset="-128"/>
              </a:rPr>
              <a:t>1983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NFS, Sun, 1984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Samba, Sun, Microsoft, 1992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Web Protocol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WebDAV, IETF, 1996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CMIS, OASIS, 2008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APIs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JCR – Java JSR170, JSR283, 2002 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2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err="1" smtClean="0">
                <a:solidFill>
                  <a:schemeClr val="tx1"/>
                </a:solidFill>
                <a:ea typeface="ＭＳ Ｐゴシック" pitchFamily="34" charset="-128"/>
              </a:rPr>
              <a:t>Conten</a:t>
            </a:r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 Management Interoperability Services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925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Founding CMIS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Initiators – IBM, Microsoft and </a:t>
            </a:r>
            <a:r>
              <a:rPr lang="en-US" dirty="0" smtClean="0">
                <a:ea typeface="ＭＳ Ｐゴシック" pitchFamily="34" charset="-128"/>
              </a:rPr>
              <a:t>EMC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Supporters – </a:t>
            </a:r>
            <a:r>
              <a:rPr lang="en-US" dirty="0" err="1" smtClean="0">
                <a:ea typeface="ＭＳ Ｐゴシック" pitchFamily="34" charset="-128"/>
              </a:rPr>
              <a:t>OpenText</a:t>
            </a:r>
            <a:r>
              <a:rPr lang="en-US" dirty="0" smtClean="0">
                <a:ea typeface="ＭＳ Ｐゴシック" pitchFamily="34" charset="-128"/>
              </a:rPr>
              <a:t>, Alfresco, Oracle, SAP and </a:t>
            </a:r>
            <a:r>
              <a:rPr lang="en-US" dirty="0" smtClean="0">
                <a:ea typeface="ＭＳ Ｐゴシック" pitchFamily="34" charset="-128"/>
              </a:rPr>
              <a:t>others in 2008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Technical Committee at OASIS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TC founded in November 2008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Since then in working mode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Current State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CMIS 1.0 – released since 05/2010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Many DMS vendors support CMIS already in their current products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042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200400"/>
            <a:ext cx="1515302" cy="850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50+ CMIS implementations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22590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14271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23685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9667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52600"/>
            <a:ext cx="149383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1399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0858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1011237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91000"/>
            <a:ext cx="25146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19600"/>
            <a:ext cx="114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 rot="5400000">
            <a:off x="7676356" y="2043906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Providers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5400000">
            <a:off x="7583488" y="4756150"/>
            <a:ext cx="1365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rgbClr val="1C1C1C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eaLnBrk="1" hangingPunct="1"/>
            <a:r>
              <a:rPr lang="en-US"/>
              <a:t>Consumers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5383212"/>
            <a:ext cx="18351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23177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38800"/>
            <a:ext cx="167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2000" y="5410200"/>
            <a:ext cx="1816100" cy="660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800" y="3276600"/>
            <a:ext cx="2286000" cy="571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200400" y="3429000"/>
            <a:ext cx="3632200" cy="381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05600" y="4495800"/>
            <a:ext cx="838200" cy="9579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91000" y="4953000"/>
            <a:ext cx="1562100" cy="431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209800" y="5181600"/>
            <a:ext cx="914400" cy="6974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00600" y="3429000"/>
            <a:ext cx="215537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0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ea typeface="ＭＳ Ｐゴシック" pitchFamily="34" charset="-128"/>
              </a:rPr>
              <a:t>CMIS – Big Picture</a:t>
            </a:r>
            <a:endParaRPr lang="en-US" sz="32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48586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33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CMIS - Capabilities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 fontScale="62500" lnSpcReduction="2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Domain Model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Document – Content Stream, Renditions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Folder – Hierarchy, Paths, File-able Objects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Relation – Relationship Object-Type Definition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Policy – Policy Object-Type Definition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Capabilities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Repository Services – Repository Info, Types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Navigation Services – Children, Tree, Descendants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Object Services – CRUD, Properties, Content Stream, Renditions, Versioning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Multi-Filing Services – add Object to Folder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Discovery Services – Query, Content Changes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ACL – </a:t>
            </a:r>
            <a:r>
              <a:rPr lang="en-US" dirty="0" err="1">
                <a:ea typeface="ＭＳ Ｐゴシック" pitchFamily="34" charset="-128"/>
              </a:rPr>
              <a:t>getAcl</a:t>
            </a:r>
            <a:r>
              <a:rPr lang="en-US" dirty="0">
                <a:ea typeface="ＭＳ Ｐゴシック" pitchFamily="34" charset="-128"/>
              </a:rPr>
              <a:t>, </a:t>
            </a:r>
            <a:r>
              <a:rPr lang="en-US" dirty="0" err="1">
                <a:ea typeface="ＭＳ Ｐゴシック" pitchFamily="34" charset="-128"/>
              </a:rPr>
              <a:t>applyAcl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Supported Bindings in Version 1.0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Atom Pub – REST Protocol Binding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Web Services – SOAP Protocol </a:t>
            </a:r>
            <a:r>
              <a:rPr lang="en-US" dirty="0" smtClean="0">
                <a:ea typeface="ＭＳ Ｐゴシック" pitchFamily="34" charset="-128"/>
              </a:rPr>
              <a:t>Binding</a:t>
            </a: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434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tx1"/>
                </a:solidFill>
                <a:ea typeface="ＭＳ Ｐゴシック" pitchFamily="34" charset="-128"/>
              </a:rPr>
              <a:t>CMIS - Outlook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ea typeface="ＭＳ Ｐゴシック" pitchFamily="34" charset="-128"/>
              </a:rPr>
              <a:t>The CMIS 1.1 specification is on the way.</a:t>
            </a:r>
          </a:p>
          <a:p>
            <a:pPr marL="0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>
                <a:ea typeface="ＭＳ Ｐゴシック" pitchFamily="34" charset="-128"/>
              </a:rPr>
              <a:t>Accepted new features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 Browser Binding (JSON)</a:t>
            </a:r>
          </a:p>
          <a:p>
            <a:r>
              <a:rPr lang="en-US" sz="2400" dirty="0">
                <a:ea typeface="ＭＳ Ｐゴシック" pitchFamily="34" charset="-128"/>
              </a:rPr>
              <a:t> Type Mutability</a:t>
            </a:r>
          </a:p>
          <a:p>
            <a:pPr marL="0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sz="2400" dirty="0"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400" dirty="0">
                <a:ea typeface="ＭＳ Ｐゴシック" pitchFamily="34" charset="-128"/>
              </a:rPr>
              <a:t>Under consideration</a:t>
            </a:r>
            <a:r>
              <a:rPr lang="en-US" sz="2400" dirty="0" smtClean="0">
                <a:ea typeface="ＭＳ Ｐゴシック" pitchFamily="34" charset="-128"/>
              </a:rPr>
              <a:t>:</a:t>
            </a:r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 Retention &amp; Hold Management</a:t>
            </a:r>
          </a:p>
          <a:p>
            <a:r>
              <a:rPr lang="en-US" sz="2400" dirty="0">
                <a:ea typeface="ＭＳ Ｐゴシック" pitchFamily="34" charset="-128"/>
              </a:rPr>
              <a:t> Secondary Types</a:t>
            </a:r>
          </a:p>
        </p:txBody>
      </p:sp>
      <p:pic>
        <p:nvPicPr>
          <p:cNvPr id="6" name="Picture 5" descr="Cmis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200400"/>
            <a:ext cx="4038600" cy="11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4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632</Words>
  <Application>Microsoft Macintosh PowerPoint</Application>
  <PresentationFormat>On-screen Show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Content Repositories with  CMIS and Apache Chemistry</vt:lpstr>
      <vt:lpstr>CMIS &amp; Apache Chemistry</vt:lpstr>
      <vt:lpstr>That’s me</vt:lpstr>
      <vt:lpstr>Standardization History</vt:lpstr>
      <vt:lpstr>Conten Management Interoperability Services</vt:lpstr>
      <vt:lpstr>50+ CMIS implementations</vt:lpstr>
      <vt:lpstr>CMIS – Big Picture</vt:lpstr>
      <vt:lpstr>CMIS - Capabilities</vt:lpstr>
      <vt:lpstr>CMIS - Outlook</vt:lpstr>
      <vt:lpstr>Recap CMIS</vt:lpstr>
      <vt:lpstr>PowerPoint Presentation</vt:lpstr>
      <vt:lpstr>Apache Chemistry - Overview</vt:lpstr>
      <vt:lpstr>Apache Chemistry - OpenCMIS</vt:lpstr>
      <vt:lpstr>Implement a Server</vt:lpstr>
      <vt:lpstr>AbstractCmisService</vt:lpstr>
      <vt:lpstr>Apache Chemistry - Challenge</vt:lpstr>
      <vt:lpstr>Apache Chemistry - Opportunity</vt:lpstr>
      <vt:lpstr>Example: ECM in the Cloud</vt:lpstr>
      <vt:lpstr>Demo</vt:lpstr>
      <vt:lpstr>Recap Apache Chemistry</vt:lpstr>
      <vt:lpstr>PowerPoint Presentation</vt:lpstr>
      <vt:lpstr>Sources</vt:lpstr>
      <vt:lpstr>Contact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Delia</dc:creator>
  <cp:lastModifiedBy>SAP SAP</cp:lastModifiedBy>
  <cp:revision>54</cp:revision>
  <dcterms:created xsi:type="dcterms:W3CDTF">2011-10-07T00:17:58Z</dcterms:created>
  <dcterms:modified xsi:type="dcterms:W3CDTF">2011-11-11T22:29:31Z</dcterms:modified>
</cp:coreProperties>
</file>