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20" r:id="rId3"/>
    <p:sldId id="259" r:id="rId4"/>
    <p:sldId id="283" r:id="rId5"/>
    <p:sldId id="322" r:id="rId6"/>
    <p:sldId id="323" r:id="rId7"/>
    <p:sldId id="321" r:id="rId8"/>
    <p:sldId id="348" r:id="rId9"/>
    <p:sldId id="360" r:id="rId10"/>
    <p:sldId id="361" r:id="rId11"/>
    <p:sldId id="347" r:id="rId12"/>
    <p:sldId id="281" r:id="rId13"/>
    <p:sldId id="324" r:id="rId14"/>
    <p:sldId id="325" r:id="rId15"/>
    <p:sldId id="280"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58" r:id="rId31"/>
    <p:sldId id="340" r:id="rId32"/>
    <p:sldId id="341" r:id="rId33"/>
    <p:sldId id="343" r:id="rId34"/>
    <p:sldId id="342" r:id="rId35"/>
    <p:sldId id="351" r:id="rId36"/>
    <p:sldId id="352" r:id="rId37"/>
    <p:sldId id="353" r:id="rId38"/>
    <p:sldId id="354" r:id="rId39"/>
    <p:sldId id="356" r:id="rId40"/>
    <p:sldId id="355" r:id="rId41"/>
    <p:sldId id="349" r:id="rId42"/>
    <p:sldId id="350" r:id="rId43"/>
    <p:sldId id="344" r:id="rId44"/>
    <p:sldId id="357" r:id="rId45"/>
    <p:sldId id="345" r:id="rId46"/>
    <p:sldId id="359" r:id="rId47"/>
    <p:sldId id="346" r:id="rId48"/>
    <p:sldId id="267" r:id="rId49"/>
    <p:sldId id="268" r:id="rId50"/>
    <p:sldId id="318" r:id="rId51"/>
  </p:sldIdLst>
  <p:sldSz cx="9144000" cy="6858000" type="screen4x3"/>
  <p:notesSz cx="6858000" cy="9144000"/>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1232"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83D10D-5818-9441-A4B9-76A535DDD9FD}" type="datetimeFigureOut">
              <a:rPr lang="en-US" smtClean="0"/>
              <a:t>11/9/11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AA3A5F-3B93-5843-BC01-C56C450969F7}" type="slidenum">
              <a:rPr lang="en-US" smtClean="0"/>
              <a:t>‹#›</a:t>
            </a:fld>
            <a:endParaRPr lang="en-US"/>
          </a:p>
        </p:txBody>
      </p:sp>
    </p:spTree>
    <p:extLst>
      <p:ext uri="{BB962C8B-B14F-4D97-AF65-F5344CB8AC3E}">
        <p14:creationId xmlns:p14="http://schemas.microsoft.com/office/powerpoint/2010/main" val="17328711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1A0CEF82-5DDA-3B4D-9046-AB7B5AC5E395}" type="slidenum">
              <a:rPr lang="en-US"/>
              <a:pPr eaLnBrk="1" hangingPunct="1"/>
              <a:t>8</a:t>
            </a:fld>
            <a:endParaRPr lang="en-US"/>
          </a:p>
        </p:txBody>
      </p:sp>
      <p:sp>
        <p:nvSpPr>
          <p:cNvPr id="37891" name="Rectangle 2"/>
          <p:cNvSpPr>
            <a:spLocks noChangeArrowheads="1" noTextEdit="1"/>
          </p:cNvSpPr>
          <p:nvPr>
            <p:ph type="sldImg"/>
          </p:nvPr>
        </p:nvSpPr>
        <p:spPr>
          <a:ln/>
        </p:spPr>
      </p:sp>
      <p:sp>
        <p:nvSpPr>
          <p:cNvPr id="37892"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3E7DA8EB-8916-0443-BCDB-FEC0A7D360CF}" type="slidenum">
              <a:rPr lang="en-US"/>
              <a:pPr eaLnBrk="1" hangingPunct="1"/>
              <a:t>30</a:t>
            </a:fld>
            <a:endParaRPr lang="en-US"/>
          </a:p>
        </p:txBody>
      </p:sp>
      <p:sp>
        <p:nvSpPr>
          <p:cNvPr id="48131" name="Rectangle 2"/>
          <p:cNvSpPr>
            <a:spLocks noChangeArrowheads="1" noTextEdit="1"/>
          </p:cNvSpPr>
          <p:nvPr>
            <p:ph type="sldImg"/>
          </p:nvPr>
        </p:nvSpPr>
        <p:spPr>
          <a:ln/>
        </p:spPr>
      </p:sp>
      <p:sp>
        <p:nvSpPr>
          <p:cNvPr id="48132"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cs typeface="ＭＳ Ｐゴシック" charset="0"/>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37931725" indent="-37474525" eaLnBrk="0" hangingPunct="0">
              <a:defRPr sz="2400">
                <a:solidFill>
                  <a:schemeClr val="tx1"/>
                </a:solidFill>
                <a:latin typeface="Century Gothic" charset="0"/>
                <a:ea typeface="ＭＳ Ｐゴシック" charset="0"/>
              </a:defRPr>
            </a:lvl2pPr>
            <a:lvl3pPr eaLnBrk="0" hangingPunct="0">
              <a:defRPr sz="2400">
                <a:solidFill>
                  <a:schemeClr val="tx1"/>
                </a:solidFill>
                <a:latin typeface="Century Gothic" charset="0"/>
                <a:ea typeface="ＭＳ Ｐゴシック" charset="0"/>
              </a:defRPr>
            </a:lvl3pPr>
            <a:lvl4pPr eaLnBrk="0" hangingPunct="0">
              <a:defRPr sz="2400">
                <a:solidFill>
                  <a:schemeClr val="tx1"/>
                </a:solidFill>
                <a:latin typeface="Century Gothic" charset="0"/>
                <a:ea typeface="ＭＳ Ｐゴシック" charset="0"/>
              </a:defRPr>
            </a:lvl4pPr>
            <a:lvl5pPr eaLnBrk="0" hangingPunct="0">
              <a:defRPr sz="2400">
                <a:solidFill>
                  <a:schemeClr val="tx1"/>
                </a:solidFill>
                <a:latin typeface="Century Gothic" charset="0"/>
                <a:ea typeface="ＭＳ Ｐゴシック" charset="0"/>
              </a:defRPr>
            </a:lvl5pPr>
            <a:lvl6pPr marL="457200" eaLnBrk="0" fontAlgn="base" hangingPunct="0">
              <a:spcBef>
                <a:spcPct val="0"/>
              </a:spcBef>
              <a:spcAft>
                <a:spcPct val="0"/>
              </a:spcAft>
              <a:defRPr sz="2400">
                <a:solidFill>
                  <a:schemeClr val="tx1"/>
                </a:solidFill>
                <a:latin typeface="Century Gothic" charset="0"/>
                <a:ea typeface="ＭＳ Ｐゴシック" charset="0"/>
              </a:defRPr>
            </a:lvl6pPr>
            <a:lvl7pPr marL="914400" eaLnBrk="0" fontAlgn="base" hangingPunct="0">
              <a:spcBef>
                <a:spcPct val="0"/>
              </a:spcBef>
              <a:spcAft>
                <a:spcPct val="0"/>
              </a:spcAft>
              <a:defRPr sz="2400">
                <a:solidFill>
                  <a:schemeClr val="tx1"/>
                </a:solidFill>
                <a:latin typeface="Century Gothic" charset="0"/>
                <a:ea typeface="ＭＳ Ｐゴシック" charset="0"/>
              </a:defRPr>
            </a:lvl7pPr>
            <a:lvl8pPr marL="1371600" eaLnBrk="0" fontAlgn="base" hangingPunct="0">
              <a:spcBef>
                <a:spcPct val="0"/>
              </a:spcBef>
              <a:spcAft>
                <a:spcPct val="0"/>
              </a:spcAft>
              <a:defRPr sz="2400">
                <a:solidFill>
                  <a:schemeClr val="tx1"/>
                </a:solidFill>
                <a:latin typeface="Century Gothic" charset="0"/>
                <a:ea typeface="ＭＳ Ｐゴシック" charset="0"/>
              </a:defRPr>
            </a:lvl8pPr>
            <a:lvl9pPr marL="18288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fld id="{7407539A-82B7-0F4B-A6B7-7E8AB2BD7BF1}" type="slidenum">
              <a:rPr lang="en-US" sz="1200">
                <a:latin typeface="Calibri" charset="0"/>
              </a:rPr>
              <a:pPr eaLnBrk="1" hangingPunct="1"/>
              <a:t>32</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5017A7C9-E44C-EB40-BAB0-D031D874037D}" type="slidenum">
              <a:rPr lang="en-US"/>
              <a:pPr eaLnBrk="1" hangingPunct="1"/>
              <a:t>36</a:t>
            </a:fld>
            <a:endParaRPr lang="en-US"/>
          </a:p>
        </p:txBody>
      </p:sp>
      <p:sp>
        <p:nvSpPr>
          <p:cNvPr id="39939" name="Rectangle 2"/>
          <p:cNvSpPr>
            <a:spLocks noChangeArrowheads="1" noTextEdit="1"/>
          </p:cNvSpPr>
          <p:nvPr>
            <p:ph type="sldImg"/>
          </p:nvPr>
        </p:nvSpPr>
        <p:spPr>
          <a:ln/>
        </p:spPr>
      </p:sp>
      <p:sp>
        <p:nvSpPr>
          <p:cNvPr id="39940"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B1EBF883-8124-DC43-AF08-D980BAD40004}" type="slidenum">
              <a:rPr lang="en-US"/>
              <a:pPr eaLnBrk="1" hangingPunct="1"/>
              <a:t>37</a:t>
            </a:fld>
            <a:endParaRPr lang="en-US"/>
          </a:p>
        </p:txBody>
      </p:sp>
      <p:sp>
        <p:nvSpPr>
          <p:cNvPr id="41987" name="Rectangle 2"/>
          <p:cNvSpPr>
            <a:spLocks noChangeArrowheads="1" noTextEdit="1"/>
          </p:cNvSpPr>
          <p:nvPr>
            <p:ph type="sldImg"/>
          </p:nvPr>
        </p:nvSpPr>
        <p:spPr>
          <a:ln/>
        </p:spPr>
      </p:sp>
      <p:sp>
        <p:nvSpPr>
          <p:cNvPr id="41988"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DB411039-CBD4-1E48-9108-BDE57564AACA}" type="slidenum">
              <a:rPr lang="en-US"/>
              <a:pPr eaLnBrk="1" hangingPunct="1"/>
              <a:t>38</a:t>
            </a:fld>
            <a:endParaRPr lang="en-US"/>
          </a:p>
        </p:txBody>
      </p:sp>
      <p:sp>
        <p:nvSpPr>
          <p:cNvPr id="44035" name="Rectangle 2"/>
          <p:cNvSpPr>
            <a:spLocks noChangeArrowheads="1" noTextEdit="1"/>
          </p:cNvSpPr>
          <p:nvPr>
            <p:ph type="sldImg"/>
          </p:nvPr>
        </p:nvSpPr>
        <p:spPr>
          <a:ln/>
        </p:spPr>
      </p:sp>
      <p:sp>
        <p:nvSpPr>
          <p:cNvPr id="44036"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DB411039-CBD4-1E48-9108-BDE57564AACA}" type="slidenum">
              <a:rPr lang="en-US"/>
              <a:pPr eaLnBrk="1" hangingPunct="1"/>
              <a:t>39</a:t>
            </a:fld>
            <a:endParaRPr lang="en-US"/>
          </a:p>
        </p:txBody>
      </p:sp>
      <p:sp>
        <p:nvSpPr>
          <p:cNvPr id="44035" name="Rectangle 2"/>
          <p:cNvSpPr>
            <a:spLocks noChangeArrowheads="1" noTextEdit="1"/>
          </p:cNvSpPr>
          <p:nvPr>
            <p:ph type="sldImg"/>
          </p:nvPr>
        </p:nvSpPr>
        <p:spPr>
          <a:ln/>
        </p:spPr>
      </p:sp>
      <p:sp>
        <p:nvSpPr>
          <p:cNvPr id="44036"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B2F1B144-CD38-374F-8DE2-8876B67F74DB}" type="slidenum">
              <a:rPr lang="en-US"/>
              <a:pPr eaLnBrk="1" hangingPunct="1"/>
              <a:t>40</a:t>
            </a:fld>
            <a:endParaRPr lang="en-US"/>
          </a:p>
        </p:txBody>
      </p:sp>
      <p:sp>
        <p:nvSpPr>
          <p:cNvPr id="46083" name="Rectangle 2"/>
          <p:cNvSpPr>
            <a:spLocks noChangeArrowheads="1" noTextEdit="1"/>
          </p:cNvSpPr>
          <p:nvPr>
            <p:ph type="sldImg"/>
          </p:nvPr>
        </p:nvSpPr>
        <p:spPr>
          <a:ln/>
        </p:spPr>
      </p:sp>
      <p:sp>
        <p:nvSpPr>
          <p:cNvPr id="46084"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F4DDD768-03F7-2E48-95E7-ABBEEF8856AF}" type="slidenum">
              <a:rPr lang="en-US"/>
              <a:pPr eaLnBrk="1" hangingPunct="1"/>
              <a:t>46</a:t>
            </a:fld>
            <a:endParaRPr lang="en-US"/>
          </a:p>
        </p:txBody>
      </p:sp>
      <p:sp>
        <p:nvSpPr>
          <p:cNvPr id="108547" name="Rectangle 2"/>
          <p:cNvSpPr>
            <a:spLocks noChangeArrowheads="1" noTextEdit="1"/>
          </p:cNvSpPr>
          <p:nvPr>
            <p:ph type="sldImg"/>
          </p:nvPr>
        </p:nvSpPr>
        <p:spPr>
          <a:ln/>
        </p:spPr>
      </p:sp>
      <p:sp>
        <p:nvSpPr>
          <p:cNvPr id="108548"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87FCC2-AFFF-478E-A827-D8DD4AB5E717}" type="datetimeFigureOut">
              <a:rPr lang="en-US" smtClean="0"/>
              <a:t>11/9/11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1059169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7FCC2-AFFF-478E-A827-D8DD4AB5E717}" type="datetimeFigureOut">
              <a:rPr lang="en-US" smtClean="0"/>
              <a:t>11/9/11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1819749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9" y="311150"/>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7FCC2-AFFF-478E-A827-D8DD4AB5E717}" type="datetimeFigureOut">
              <a:rPr lang="en-US" smtClean="0"/>
              <a:t>11/9/11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4072683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Right Triangle 2"/>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ight Triangle 3"/>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7" name="TextBox 21"/>
          <p:cNvSpPr txBox="1">
            <a:spLocks noChangeArrowheads="1"/>
          </p:cNvSpPr>
          <p:nvPr userDrawn="1"/>
        </p:nvSpPr>
        <p:spPr bwMode="auto">
          <a:xfrm>
            <a:off x="4648200" y="6477000"/>
            <a:ext cx="3643313" cy="230188"/>
          </a:xfrm>
          <a:prstGeom prst="rect">
            <a:avLst/>
          </a:prstGeom>
          <a:noFill/>
          <a:ln w="9525">
            <a:noFill/>
            <a:miter lim="800000"/>
            <a:headEnd/>
            <a:tailEnd/>
          </a:ln>
        </p:spPr>
        <p:txBody>
          <a:bodyPr wrap="none">
            <a:spAutoFit/>
          </a:bodyPr>
          <a:lstStyle/>
          <a:p>
            <a:pPr>
              <a:defRPr/>
            </a:pPr>
            <a:r>
              <a:rPr lang="en-US" sz="900" b="1">
                <a:solidFill>
                  <a:srgbClr val="6E6964"/>
                </a:solidFill>
                <a:ea typeface="ＭＳ Ｐゴシック" charset="-128"/>
                <a:cs typeface="ＭＳ Ｐゴシック" charset="-128"/>
              </a:rPr>
              <a:t>MUCMD.ORG | SABAN RESEARCH CENTER | AUGUST 26-27 2011</a:t>
            </a:r>
          </a:p>
        </p:txBody>
      </p:sp>
      <p:grpSp>
        <p:nvGrpSpPr>
          <p:cNvPr id="8" name="Group 24"/>
          <p:cNvGrpSpPr>
            <a:grpSpLocks/>
          </p:cNvGrpSpPr>
          <p:nvPr userDrawn="1"/>
        </p:nvGrpSpPr>
        <p:grpSpPr bwMode="auto">
          <a:xfrm>
            <a:off x="8405813" y="6316663"/>
            <a:ext cx="685800" cy="381000"/>
            <a:chOff x="5114355" y="3505200"/>
            <a:chExt cx="1524000" cy="844138"/>
          </a:xfrm>
        </p:grpSpPr>
        <p:sp>
          <p:nvSpPr>
            <p:cNvPr id="9" name="Rectangle 8"/>
            <p:cNvSpPr/>
            <p:nvPr/>
          </p:nvSpPr>
          <p:spPr>
            <a:xfrm>
              <a:off x="5114355" y="3505200"/>
              <a:ext cx="1524000" cy="844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13" y="3511138"/>
              <a:ext cx="1492250" cy="82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userDrawn="1"/>
        </p:nvSpPr>
        <p:spPr>
          <a:xfrm>
            <a:off x="0" y="0"/>
            <a:ext cx="2286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fld id="{0C56C9A8-149B-3541-BB37-C62ED62E8BA9}" type="slidenum">
              <a:rPr lang="en-US">
                <a:solidFill>
                  <a:srgbClr val="FFFFFF"/>
                </a:solidFill>
                <a:latin typeface="Century Gothic" charset="0"/>
                <a:ea typeface="ＭＳ Ｐゴシック" charset="0"/>
                <a:cs typeface="ＭＳ Ｐゴシック" charset="0"/>
              </a:rPr>
              <a:pPr/>
              <a:t>‹#›</a:t>
            </a:fld>
            <a:endParaRPr lang="en-US">
              <a:solidFill>
                <a:srgbClr val="FFFFFF"/>
              </a:solidFill>
              <a:latin typeface="Century Gothic" charset="0"/>
              <a:ea typeface="ＭＳ Ｐゴシック" charset="0"/>
              <a:cs typeface="ＭＳ Ｐゴシック" charset="0"/>
            </a:endParaRPr>
          </a:p>
        </p:txBody>
      </p:sp>
      <p:sp>
        <p:nvSpPr>
          <p:cNvPr id="14" name="Rectangle 13"/>
          <p:cNvSpPr/>
          <p:nvPr userDrawn="1"/>
        </p:nvSpPr>
        <p:spPr>
          <a:xfrm>
            <a:off x="0" y="4724400"/>
            <a:ext cx="228600" cy="213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 Placeholder 12"/>
          <p:cNvSpPr>
            <a:spLocks noGrp="1"/>
          </p:cNvSpPr>
          <p:nvPr>
            <p:ph idx="1"/>
          </p:nvPr>
        </p:nvSpPr>
        <p:spPr bwMode="auto">
          <a:xfrm>
            <a:off x="457200" y="1882775"/>
            <a:ext cx="8229600" cy="4572000"/>
          </a:xfrm>
          <a:prstGeom prst="rect">
            <a:avLst/>
          </a:prstGeom>
          <a:noFill/>
          <a:ln>
            <a:noFill/>
          </a:ln>
          <a:extLst/>
        </p:spPr>
        <p:txBody>
          <a:bodyPr/>
          <a:lstStyle/>
          <a:p>
            <a:pPr lvl="0"/>
            <a:r>
              <a:rPr lang="en-US" noProof="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898786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3" name="Right Triangle 2"/>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ight Triangle 3"/>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7" name="TextBox 21"/>
          <p:cNvSpPr txBox="1">
            <a:spLocks noChangeArrowheads="1"/>
          </p:cNvSpPr>
          <p:nvPr userDrawn="1"/>
        </p:nvSpPr>
        <p:spPr bwMode="auto">
          <a:xfrm>
            <a:off x="4648200" y="6477000"/>
            <a:ext cx="3643313" cy="230188"/>
          </a:xfrm>
          <a:prstGeom prst="rect">
            <a:avLst/>
          </a:prstGeom>
          <a:noFill/>
          <a:ln w="9525">
            <a:noFill/>
            <a:miter lim="800000"/>
            <a:headEnd/>
            <a:tailEnd/>
          </a:ln>
        </p:spPr>
        <p:txBody>
          <a:bodyPr wrap="none">
            <a:spAutoFit/>
          </a:bodyPr>
          <a:lstStyle/>
          <a:p>
            <a:pPr>
              <a:defRPr/>
            </a:pPr>
            <a:r>
              <a:rPr lang="en-US" sz="900" b="1">
                <a:solidFill>
                  <a:srgbClr val="6E6964"/>
                </a:solidFill>
                <a:ea typeface="ＭＳ Ｐゴシック" charset="-128"/>
                <a:cs typeface="ＭＳ Ｐゴシック" charset="-128"/>
              </a:rPr>
              <a:t>MUCMD.ORG | SABAN RESEARCH CENTER | AUGUST 26-27 2011</a:t>
            </a:r>
          </a:p>
        </p:txBody>
      </p:sp>
      <p:grpSp>
        <p:nvGrpSpPr>
          <p:cNvPr id="8" name="Group 24"/>
          <p:cNvGrpSpPr>
            <a:grpSpLocks/>
          </p:cNvGrpSpPr>
          <p:nvPr userDrawn="1"/>
        </p:nvGrpSpPr>
        <p:grpSpPr bwMode="auto">
          <a:xfrm>
            <a:off x="8405813" y="6316663"/>
            <a:ext cx="685800" cy="381000"/>
            <a:chOff x="5114355" y="3505200"/>
            <a:chExt cx="1524000" cy="844138"/>
          </a:xfrm>
        </p:grpSpPr>
        <p:sp>
          <p:nvSpPr>
            <p:cNvPr id="9" name="Rectangle 8"/>
            <p:cNvSpPr/>
            <p:nvPr/>
          </p:nvSpPr>
          <p:spPr>
            <a:xfrm>
              <a:off x="5114355" y="3505200"/>
              <a:ext cx="1524000" cy="844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13" y="3511138"/>
              <a:ext cx="1492250" cy="82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userDrawn="1"/>
        </p:nvSpPr>
        <p:spPr>
          <a:xfrm>
            <a:off x="0" y="0"/>
            <a:ext cx="2286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fld id="{0C56C9A8-149B-3541-BB37-C62ED62E8BA9}" type="slidenum">
              <a:rPr lang="en-US">
                <a:solidFill>
                  <a:srgbClr val="FFFFFF"/>
                </a:solidFill>
                <a:latin typeface="Century Gothic" charset="0"/>
                <a:ea typeface="ＭＳ Ｐゴシック" charset="0"/>
                <a:cs typeface="ＭＳ Ｐゴシック" charset="0"/>
              </a:rPr>
              <a:pPr/>
              <a:t>‹#›</a:t>
            </a:fld>
            <a:endParaRPr lang="en-US">
              <a:solidFill>
                <a:srgbClr val="FFFFFF"/>
              </a:solidFill>
              <a:latin typeface="Century Gothic" charset="0"/>
              <a:ea typeface="ＭＳ Ｐゴシック" charset="0"/>
              <a:cs typeface="ＭＳ Ｐゴシック" charset="0"/>
            </a:endParaRPr>
          </a:p>
        </p:txBody>
      </p:sp>
      <p:sp>
        <p:nvSpPr>
          <p:cNvPr id="14" name="Rectangle 13"/>
          <p:cNvSpPr/>
          <p:nvPr userDrawn="1"/>
        </p:nvSpPr>
        <p:spPr>
          <a:xfrm>
            <a:off x="0" y="4724400"/>
            <a:ext cx="228600" cy="213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 Placeholder 12"/>
          <p:cNvSpPr>
            <a:spLocks noGrp="1"/>
          </p:cNvSpPr>
          <p:nvPr>
            <p:ph idx="1"/>
          </p:nvPr>
        </p:nvSpPr>
        <p:spPr bwMode="auto">
          <a:xfrm>
            <a:off x="457200" y="1882775"/>
            <a:ext cx="8229600" cy="4572000"/>
          </a:xfrm>
          <a:prstGeom prst="rect">
            <a:avLst/>
          </a:prstGeom>
          <a:noFill/>
          <a:ln>
            <a:noFill/>
          </a:ln>
          <a:extLst/>
        </p:spPr>
        <p:txBody>
          <a:bodyPr/>
          <a:lstStyle/>
          <a:p>
            <a:pPr lvl="0"/>
            <a:r>
              <a:rPr lang="en-US" noProof="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47270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3" name="Right Triangle 2"/>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ight Triangle 3"/>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7" name="TextBox 21"/>
          <p:cNvSpPr txBox="1">
            <a:spLocks noChangeArrowheads="1"/>
          </p:cNvSpPr>
          <p:nvPr userDrawn="1"/>
        </p:nvSpPr>
        <p:spPr bwMode="auto">
          <a:xfrm>
            <a:off x="4648200" y="6477000"/>
            <a:ext cx="3643313" cy="230188"/>
          </a:xfrm>
          <a:prstGeom prst="rect">
            <a:avLst/>
          </a:prstGeom>
          <a:noFill/>
          <a:ln w="9525">
            <a:noFill/>
            <a:miter lim="800000"/>
            <a:headEnd/>
            <a:tailEnd/>
          </a:ln>
        </p:spPr>
        <p:txBody>
          <a:bodyPr wrap="none">
            <a:spAutoFit/>
          </a:bodyPr>
          <a:lstStyle/>
          <a:p>
            <a:pPr>
              <a:defRPr/>
            </a:pPr>
            <a:r>
              <a:rPr lang="en-US" sz="900" b="1">
                <a:solidFill>
                  <a:srgbClr val="6E6964"/>
                </a:solidFill>
                <a:ea typeface="ＭＳ Ｐゴシック" charset="-128"/>
                <a:cs typeface="ＭＳ Ｐゴシック" charset="-128"/>
              </a:rPr>
              <a:t>MUCMD.ORG | SABAN RESEARCH CENTER | AUGUST 26-27 2011</a:t>
            </a:r>
          </a:p>
        </p:txBody>
      </p:sp>
      <p:grpSp>
        <p:nvGrpSpPr>
          <p:cNvPr id="8" name="Group 24"/>
          <p:cNvGrpSpPr>
            <a:grpSpLocks/>
          </p:cNvGrpSpPr>
          <p:nvPr userDrawn="1"/>
        </p:nvGrpSpPr>
        <p:grpSpPr bwMode="auto">
          <a:xfrm>
            <a:off x="8405813" y="6316663"/>
            <a:ext cx="685800" cy="381000"/>
            <a:chOff x="5114355" y="3505200"/>
            <a:chExt cx="1524000" cy="844138"/>
          </a:xfrm>
        </p:grpSpPr>
        <p:sp>
          <p:nvSpPr>
            <p:cNvPr id="9" name="Rectangle 8"/>
            <p:cNvSpPr/>
            <p:nvPr/>
          </p:nvSpPr>
          <p:spPr>
            <a:xfrm>
              <a:off x="5114355" y="3505200"/>
              <a:ext cx="1524000" cy="844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13" y="3511138"/>
              <a:ext cx="1492250" cy="82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userDrawn="1"/>
        </p:nvSpPr>
        <p:spPr>
          <a:xfrm>
            <a:off x="0" y="0"/>
            <a:ext cx="2286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fld id="{0C56C9A8-149B-3541-BB37-C62ED62E8BA9}" type="slidenum">
              <a:rPr lang="en-US">
                <a:solidFill>
                  <a:srgbClr val="FFFFFF"/>
                </a:solidFill>
                <a:latin typeface="Century Gothic" charset="0"/>
                <a:ea typeface="ＭＳ Ｐゴシック" charset="0"/>
                <a:cs typeface="ＭＳ Ｐゴシック" charset="0"/>
              </a:rPr>
              <a:pPr/>
              <a:t>‹#›</a:t>
            </a:fld>
            <a:endParaRPr lang="en-US">
              <a:solidFill>
                <a:srgbClr val="FFFFFF"/>
              </a:solidFill>
              <a:latin typeface="Century Gothic" charset="0"/>
              <a:ea typeface="ＭＳ Ｐゴシック" charset="0"/>
              <a:cs typeface="ＭＳ Ｐゴシック" charset="0"/>
            </a:endParaRPr>
          </a:p>
        </p:txBody>
      </p:sp>
      <p:sp>
        <p:nvSpPr>
          <p:cNvPr id="14" name="Rectangle 13"/>
          <p:cNvSpPr/>
          <p:nvPr userDrawn="1"/>
        </p:nvSpPr>
        <p:spPr>
          <a:xfrm>
            <a:off x="0" y="4724400"/>
            <a:ext cx="228600" cy="213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 Placeholder 12"/>
          <p:cNvSpPr>
            <a:spLocks noGrp="1"/>
          </p:cNvSpPr>
          <p:nvPr>
            <p:ph idx="1"/>
          </p:nvPr>
        </p:nvSpPr>
        <p:spPr bwMode="auto">
          <a:xfrm>
            <a:off x="457200" y="1882775"/>
            <a:ext cx="8229600" cy="4572000"/>
          </a:xfrm>
          <a:prstGeom prst="rect">
            <a:avLst/>
          </a:prstGeom>
          <a:noFill/>
          <a:ln>
            <a:noFill/>
          </a:ln>
          <a:extLst/>
        </p:spPr>
        <p:txBody>
          <a:bodyPr/>
          <a:lstStyle/>
          <a:p>
            <a:pPr lvl="0"/>
            <a:r>
              <a:rPr lang="en-US" noProof="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2432219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3" name="Right Triangle 2"/>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ight Triangle 3"/>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7" name="TextBox 21"/>
          <p:cNvSpPr txBox="1">
            <a:spLocks noChangeArrowheads="1"/>
          </p:cNvSpPr>
          <p:nvPr userDrawn="1"/>
        </p:nvSpPr>
        <p:spPr bwMode="auto">
          <a:xfrm>
            <a:off x="4648200" y="6477000"/>
            <a:ext cx="3643313" cy="230188"/>
          </a:xfrm>
          <a:prstGeom prst="rect">
            <a:avLst/>
          </a:prstGeom>
          <a:noFill/>
          <a:ln w="9525">
            <a:noFill/>
            <a:miter lim="800000"/>
            <a:headEnd/>
            <a:tailEnd/>
          </a:ln>
        </p:spPr>
        <p:txBody>
          <a:bodyPr wrap="none">
            <a:spAutoFit/>
          </a:bodyPr>
          <a:lstStyle/>
          <a:p>
            <a:pPr>
              <a:defRPr/>
            </a:pPr>
            <a:r>
              <a:rPr lang="en-US" sz="900" b="1">
                <a:solidFill>
                  <a:srgbClr val="6E6964"/>
                </a:solidFill>
                <a:ea typeface="ＭＳ Ｐゴシック" charset="-128"/>
                <a:cs typeface="ＭＳ Ｐゴシック" charset="-128"/>
              </a:rPr>
              <a:t>MUCMD.ORG | SABAN RESEARCH CENTER | AUGUST 26-27 2011</a:t>
            </a:r>
          </a:p>
        </p:txBody>
      </p:sp>
      <p:grpSp>
        <p:nvGrpSpPr>
          <p:cNvPr id="8" name="Group 24"/>
          <p:cNvGrpSpPr>
            <a:grpSpLocks/>
          </p:cNvGrpSpPr>
          <p:nvPr userDrawn="1"/>
        </p:nvGrpSpPr>
        <p:grpSpPr bwMode="auto">
          <a:xfrm>
            <a:off x="8405813" y="6316663"/>
            <a:ext cx="685800" cy="381000"/>
            <a:chOff x="5114355" y="3505200"/>
            <a:chExt cx="1524000" cy="844138"/>
          </a:xfrm>
        </p:grpSpPr>
        <p:sp>
          <p:nvSpPr>
            <p:cNvPr id="9" name="Rectangle 8"/>
            <p:cNvSpPr/>
            <p:nvPr/>
          </p:nvSpPr>
          <p:spPr>
            <a:xfrm>
              <a:off x="5114355" y="3505200"/>
              <a:ext cx="1524000" cy="844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13" y="3511138"/>
              <a:ext cx="1492250" cy="82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userDrawn="1"/>
        </p:nvSpPr>
        <p:spPr>
          <a:xfrm>
            <a:off x="0" y="0"/>
            <a:ext cx="2286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fld id="{0C56C9A8-149B-3541-BB37-C62ED62E8BA9}" type="slidenum">
              <a:rPr lang="en-US">
                <a:solidFill>
                  <a:srgbClr val="FFFFFF"/>
                </a:solidFill>
                <a:latin typeface="Century Gothic" charset="0"/>
                <a:ea typeface="ＭＳ Ｐゴシック" charset="0"/>
                <a:cs typeface="ＭＳ Ｐゴシック" charset="0"/>
              </a:rPr>
              <a:pPr/>
              <a:t>‹#›</a:t>
            </a:fld>
            <a:endParaRPr lang="en-US">
              <a:solidFill>
                <a:srgbClr val="FFFFFF"/>
              </a:solidFill>
              <a:latin typeface="Century Gothic" charset="0"/>
              <a:ea typeface="ＭＳ Ｐゴシック" charset="0"/>
              <a:cs typeface="ＭＳ Ｐゴシック" charset="0"/>
            </a:endParaRPr>
          </a:p>
        </p:txBody>
      </p:sp>
      <p:sp>
        <p:nvSpPr>
          <p:cNvPr id="14" name="Rectangle 13"/>
          <p:cNvSpPr/>
          <p:nvPr userDrawn="1"/>
        </p:nvSpPr>
        <p:spPr>
          <a:xfrm>
            <a:off x="0" y="4724400"/>
            <a:ext cx="228600" cy="213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 Placeholder 12"/>
          <p:cNvSpPr>
            <a:spLocks noGrp="1"/>
          </p:cNvSpPr>
          <p:nvPr>
            <p:ph idx="1"/>
          </p:nvPr>
        </p:nvSpPr>
        <p:spPr bwMode="auto">
          <a:xfrm>
            <a:off x="457200" y="1882775"/>
            <a:ext cx="8229600" cy="4572000"/>
          </a:xfrm>
          <a:prstGeom prst="rect">
            <a:avLst/>
          </a:prstGeom>
          <a:noFill/>
          <a:ln>
            <a:noFill/>
          </a:ln>
          <a:extLst/>
        </p:spPr>
        <p:txBody>
          <a:bodyPr/>
          <a:lstStyle/>
          <a:p>
            <a:pPr lvl="0"/>
            <a:r>
              <a:rPr lang="en-US" noProof="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832221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3" name="Right Triangle 2"/>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ight Triangle 3"/>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7" name="TextBox 21"/>
          <p:cNvSpPr txBox="1">
            <a:spLocks noChangeArrowheads="1"/>
          </p:cNvSpPr>
          <p:nvPr userDrawn="1"/>
        </p:nvSpPr>
        <p:spPr bwMode="auto">
          <a:xfrm>
            <a:off x="4648200" y="6477000"/>
            <a:ext cx="3643313" cy="230188"/>
          </a:xfrm>
          <a:prstGeom prst="rect">
            <a:avLst/>
          </a:prstGeom>
          <a:noFill/>
          <a:ln w="9525">
            <a:noFill/>
            <a:miter lim="800000"/>
            <a:headEnd/>
            <a:tailEnd/>
          </a:ln>
        </p:spPr>
        <p:txBody>
          <a:bodyPr wrap="none">
            <a:spAutoFit/>
          </a:bodyPr>
          <a:lstStyle/>
          <a:p>
            <a:pPr>
              <a:defRPr/>
            </a:pPr>
            <a:r>
              <a:rPr lang="en-US" sz="900" b="1">
                <a:solidFill>
                  <a:srgbClr val="6E6964"/>
                </a:solidFill>
                <a:ea typeface="ＭＳ Ｐゴシック" charset="-128"/>
                <a:cs typeface="ＭＳ Ｐゴシック" charset="-128"/>
              </a:rPr>
              <a:t>MUCMD.ORG | SABAN RESEARCH CENTER | AUGUST 26-27 2011</a:t>
            </a:r>
          </a:p>
        </p:txBody>
      </p:sp>
      <p:grpSp>
        <p:nvGrpSpPr>
          <p:cNvPr id="8" name="Group 24"/>
          <p:cNvGrpSpPr>
            <a:grpSpLocks/>
          </p:cNvGrpSpPr>
          <p:nvPr userDrawn="1"/>
        </p:nvGrpSpPr>
        <p:grpSpPr bwMode="auto">
          <a:xfrm>
            <a:off x="8405813" y="6316663"/>
            <a:ext cx="685800" cy="381000"/>
            <a:chOff x="5114355" y="3505200"/>
            <a:chExt cx="1524000" cy="844138"/>
          </a:xfrm>
        </p:grpSpPr>
        <p:sp>
          <p:nvSpPr>
            <p:cNvPr id="9" name="Rectangle 8"/>
            <p:cNvSpPr/>
            <p:nvPr/>
          </p:nvSpPr>
          <p:spPr>
            <a:xfrm>
              <a:off x="5114355" y="3505200"/>
              <a:ext cx="1524000" cy="844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13" y="3511138"/>
              <a:ext cx="1492250" cy="82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userDrawn="1"/>
        </p:nvSpPr>
        <p:spPr>
          <a:xfrm>
            <a:off x="0" y="0"/>
            <a:ext cx="2286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fld id="{0C56C9A8-149B-3541-BB37-C62ED62E8BA9}" type="slidenum">
              <a:rPr lang="en-US">
                <a:solidFill>
                  <a:srgbClr val="FFFFFF"/>
                </a:solidFill>
                <a:latin typeface="Century Gothic" charset="0"/>
                <a:ea typeface="ＭＳ Ｐゴシック" charset="0"/>
                <a:cs typeface="ＭＳ Ｐゴシック" charset="0"/>
              </a:rPr>
              <a:pPr/>
              <a:t>‹#›</a:t>
            </a:fld>
            <a:endParaRPr lang="en-US">
              <a:solidFill>
                <a:srgbClr val="FFFFFF"/>
              </a:solidFill>
              <a:latin typeface="Century Gothic" charset="0"/>
              <a:ea typeface="ＭＳ Ｐゴシック" charset="0"/>
              <a:cs typeface="ＭＳ Ｐゴシック" charset="0"/>
            </a:endParaRPr>
          </a:p>
        </p:txBody>
      </p:sp>
      <p:sp>
        <p:nvSpPr>
          <p:cNvPr id="14" name="Rectangle 13"/>
          <p:cNvSpPr/>
          <p:nvPr userDrawn="1"/>
        </p:nvSpPr>
        <p:spPr>
          <a:xfrm>
            <a:off x="0" y="4724400"/>
            <a:ext cx="228600" cy="213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 Placeholder 12"/>
          <p:cNvSpPr>
            <a:spLocks noGrp="1"/>
          </p:cNvSpPr>
          <p:nvPr>
            <p:ph idx="1"/>
          </p:nvPr>
        </p:nvSpPr>
        <p:spPr bwMode="auto">
          <a:xfrm>
            <a:off x="457200" y="1882775"/>
            <a:ext cx="8229600" cy="4572000"/>
          </a:xfrm>
          <a:prstGeom prst="rect">
            <a:avLst/>
          </a:prstGeom>
          <a:noFill/>
          <a:ln>
            <a:noFill/>
          </a:ln>
          <a:extLst/>
        </p:spPr>
        <p:txBody>
          <a:bodyPr/>
          <a:lstStyle/>
          <a:p>
            <a:pPr lvl="0"/>
            <a:r>
              <a:rPr lang="en-US" noProof="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886661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3" name="Right Triangle 2"/>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ight Triangle 3"/>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7" name="TextBox 21"/>
          <p:cNvSpPr txBox="1">
            <a:spLocks noChangeArrowheads="1"/>
          </p:cNvSpPr>
          <p:nvPr userDrawn="1"/>
        </p:nvSpPr>
        <p:spPr bwMode="auto">
          <a:xfrm>
            <a:off x="4648200" y="6477000"/>
            <a:ext cx="3643313" cy="230188"/>
          </a:xfrm>
          <a:prstGeom prst="rect">
            <a:avLst/>
          </a:prstGeom>
          <a:noFill/>
          <a:ln w="9525">
            <a:noFill/>
            <a:miter lim="800000"/>
            <a:headEnd/>
            <a:tailEnd/>
          </a:ln>
        </p:spPr>
        <p:txBody>
          <a:bodyPr wrap="none">
            <a:spAutoFit/>
          </a:bodyPr>
          <a:lstStyle/>
          <a:p>
            <a:pPr>
              <a:defRPr/>
            </a:pPr>
            <a:r>
              <a:rPr lang="en-US" sz="900" b="1">
                <a:solidFill>
                  <a:srgbClr val="6E6964"/>
                </a:solidFill>
                <a:ea typeface="ＭＳ Ｐゴシック" charset="-128"/>
                <a:cs typeface="ＭＳ Ｐゴシック" charset="-128"/>
              </a:rPr>
              <a:t>MUCMD.ORG | SABAN RESEARCH CENTER | AUGUST 26-27 2011</a:t>
            </a:r>
          </a:p>
        </p:txBody>
      </p:sp>
      <p:grpSp>
        <p:nvGrpSpPr>
          <p:cNvPr id="8" name="Group 24"/>
          <p:cNvGrpSpPr>
            <a:grpSpLocks/>
          </p:cNvGrpSpPr>
          <p:nvPr userDrawn="1"/>
        </p:nvGrpSpPr>
        <p:grpSpPr bwMode="auto">
          <a:xfrm>
            <a:off x="8405813" y="6316663"/>
            <a:ext cx="685800" cy="381000"/>
            <a:chOff x="5114355" y="3505200"/>
            <a:chExt cx="1524000" cy="844138"/>
          </a:xfrm>
        </p:grpSpPr>
        <p:sp>
          <p:nvSpPr>
            <p:cNvPr id="9" name="Rectangle 8"/>
            <p:cNvSpPr/>
            <p:nvPr/>
          </p:nvSpPr>
          <p:spPr>
            <a:xfrm>
              <a:off x="5114355" y="3505200"/>
              <a:ext cx="1524000" cy="844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13" y="3511138"/>
              <a:ext cx="1492250" cy="82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userDrawn="1"/>
        </p:nvSpPr>
        <p:spPr>
          <a:xfrm>
            <a:off x="0" y="0"/>
            <a:ext cx="2286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fld id="{0C56C9A8-149B-3541-BB37-C62ED62E8BA9}" type="slidenum">
              <a:rPr lang="en-US">
                <a:solidFill>
                  <a:srgbClr val="FFFFFF"/>
                </a:solidFill>
                <a:latin typeface="Century Gothic" charset="0"/>
                <a:ea typeface="ＭＳ Ｐゴシック" charset="0"/>
                <a:cs typeface="ＭＳ Ｐゴシック" charset="0"/>
              </a:rPr>
              <a:pPr/>
              <a:t>‹#›</a:t>
            </a:fld>
            <a:endParaRPr lang="en-US">
              <a:solidFill>
                <a:srgbClr val="FFFFFF"/>
              </a:solidFill>
              <a:latin typeface="Century Gothic" charset="0"/>
              <a:ea typeface="ＭＳ Ｐゴシック" charset="0"/>
              <a:cs typeface="ＭＳ Ｐゴシック" charset="0"/>
            </a:endParaRPr>
          </a:p>
        </p:txBody>
      </p:sp>
      <p:sp>
        <p:nvSpPr>
          <p:cNvPr id="14" name="Rectangle 13"/>
          <p:cNvSpPr/>
          <p:nvPr userDrawn="1"/>
        </p:nvSpPr>
        <p:spPr>
          <a:xfrm>
            <a:off x="0" y="4724400"/>
            <a:ext cx="228600" cy="213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 Placeholder 12"/>
          <p:cNvSpPr>
            <a:spLocks noGrp="1"/>
          </p:cNvSpPr>
          <p:nvPr>
            <p:ph idx="1"/>
          </p:nvPr>
        </p:nvSpPr>
        <p:spPr bwMode="auto">
          <a:xfrm>
            <a:off x="457200" y="1882775"/>
            <a:ext cx="8229600" cy="4572000"/>
          </a:xfrm>
          <a:prstGeom prst="rect">
            <a:avLst/>
          </a:prstGeom>
          <a:noFill/>
          <a:ln>
            <a:noFill/>
          </a:ln>
          <a:extLst/>
        </p:spPr>
        <p:txBody>
          <a:bodyPr/>
          <a:lstStyle/>
          <a:p>
            <a:pPr lvl="0"/>
            <a:r>
              <a:rPr lang="en-US" noProof="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223162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3" name="Right Triangle 2"/>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ight Triangle 3"/>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7" name="TextBox 21"/>
          <p:cNvSpPr txBox="1">
            <a:spLocks noChangeArrowheads="1"/>
          </p:cNvSpPr>
          <p:nvPr userDrawn="1"/>
        </p:nvSpPr>
        <p:spPr bwMode="auto">
          <a:xfrm>
            <a:off x="4648200" y="6477000"/>
            <a:ext cx="3643313" cy="230188"/>
          </a:xfrm>
          <a:prstGeom prst="rect">
            <a:avLst/>
          </a:prstGeom>
          <a:noFill/>
          <a:ln w="9525">
            <a:noFill/>
            <a:miter lim="800000"/>
            <a:headEnd/>
            <a:tailEnd/>
          </a:ln>
        </p:spPr>
        <p:txBody>
          <a:bodyPr wrap="none">
            <a:spAutoFit/>
          </a:bodyPr>
          <a:lstStyle/>
          <a:p>
            <a:pPr>
              <a:defRPr/>
            </a:pPr>
            <a:r>
              <a:rPr lang="en-US" sz="900" b="1">
                <a:solidFill>
                  <a:srgbClr val="6E6964"/>
                </a:solidFill>
                <a:ea typeface="ＭＳ Ｐゴシック" charset="-128"/>
                <a:cs typeface="ＭＳ Ｐゴシック" charset="-128"/>
              </a:rPr>
              <a:t>MUCMD.ORG | SABAN RESEARCH CENTER | AUGUST 26-27 2011</a:t>
            </a:r>
          </a:p>
        </p:txBody>
      </p:sp>
      <p:grpSp>
        <p:nvGrpSpPr>
          <p:cNvPr id="8" name="Group 24"/>
          <p:cNvGrpSpPr>
            <a:grpSpLocks/>
          </p:cNvGrpSpPr>
          <p:nvPr userDrawn="1"/>
        </p:nvGrpSpPr>
        <p:grpSpPr bwMode="auto">
          <a:xfrm>
            <a:off x="8405813" y="6316663"/>
            <a:ext cx="685800" cy="381000"/>
            <a:chOff x="5114355" y="3505200"/>
            <a:chExt cx="1524000" cy="844138"/>
          </a:xfrm>
        </p:grpSpPr>
        <p:sp>
          <p:nvSpPr>
            <p:cNvPr id="9" name="Rectangle 8"/>
            <p:cNvSpPr/>
            <p:nvPr/>
          </p:nvSpPr>
          <p:spPr>
            <a:xfrm>
              <a:off x="5114355" y="3505200"/>
              <a:ext cx="1524000" cy="844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13" y="3511138"/>
              <a:ext cx="1492250" cy="82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userDrawn="1"/>
        </p:nvSpPr>
        <p:spPr>
          <a:xfrm>
            <a:off x="0" y="0"/>
            <a:ext cx="2286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fld id="{0C56C9A8-149B-3541-BB37-C62ED62E8BA9}" type="slidenum">
              <a:rPr lang="en-US">
                <a:solidFill>
                  <a:srgbClr val="FFFFFF"/>
                </a:solidFill>
                <a:latin typeface="Century Gothic" charset="0"/>
                <a:ea typeface="ＭＳ Ｐゴシック" charset="0"/>
                <a:cs typeface="ＭＳ Ｐゴシック" charset="0"/>
              </a:rPr>
              <a:pPr/>
              <a:t>‹#›</a:t>
            </a:fld>
            <a:endParaRPr lang="en-US">
              <a:solidFill>
                <a:srgbClr val="FFFFFF"/>
              </a:solidFill>
              <a:latin typeface="Century Gothic" charset="0"/>
              <a:ea typeface="ＭＳ Ｐゴシック" charset="0"/>
              <a:cs typeface="ＭＳ Ｐゴシック" charset="0"/>
            </a:endParaRPr>
          </a:p>
        </p:txBody>
      </p:sp>
      <p:sp>
        <p:nvSpPr>
          <p:cNvPr id="14" name="Rectangle 13"/>
          <p:cNvSpPr/>
          <p:nvPr userDrawn="1"/>
        </p:nvSpPr>
        <p:spPr>
          <a:xfrm>
            <a:off x="0" y="4724400"/>
            <a:ext cx="228600" cy="213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 Placeholder 12"/>
          <p:cNvSpPr>
            <a:spLocks noGrp="1"/>
          </p:cNvSpPr>
          <p:nvPr>
            <p:ph idx="1"/>
          </p:nvPr>
        </p:nvSpPr>
        <p:spPr bwMode="auto">
          <a:xfrm>
            <a:off x="457200" y="1882775"/>
            <a:ext cx="8229600" cy="4572000"/>
          </a:xfrm>
          <a:prstGeom prst="rect">
            <a:avLst/>
          </a:prstGeom>
          <a:noFill/>
          <a:ln>
            <a:noFill/>
          </a:ln>
          <a:extLst/>
        </p:spPr>
        <p:txBody>
          <a:bodyPr/>
          <a:lstStyle/>
          <a:p>
            <a:pPr lvl="0"/>
            <a:r>
              <a:rPr lang="en-US" noProof="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2108425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3" name="Right Triangle 2"/>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ight Triangle 3"/>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7" name="TextBox 21"/>
          <p:cNvSpPr txBox="1">
            <a:spLocks noChangeArrowheads="1"/>
          </p:cNvSpPr>
          <p:nvPr userDrawn="1"/>
        </p:nvSpPr>
        <p:spPr bwMode="auto">
          <a:xfrm>
            <a:off x="4648200" y="6477000"/>
            <a:ext cx="3643313" cy="230188"/>
          </a:xfrm>
          <a:prstGeom prst="rect">
            <a:avLst/>
          </a:prstGeom>
          <a:noFill/>
          <a:ln w="9525">
            <a:noFill/>
            <a:miter lim="800000"/>
            <a:headEnd/>
            <a:tailEnd/>
          </a:ln>
        </p:spPr>
        <p:txBody>
          <a:bodyPr wrap="none">
            <a:spAutoFit/>
          </a:bodyPr>
          <a:lstStyle/>
          <a:p>
            <a:pPr>
              <a:defRPr/>
            </a:pPr>
            <a:r>
              <a:rPr lang="en-US" sz="900" b="1">
                <a:solidFill>
                  <a:srgbClr val="6E6964"/>
                </a:solidFill>
                <a:ea typeface="ＭＳ Ｐゴシック" charset="-128"/>
                <a:cs typeface="ＭＳ Ｐゴシック" charset="-128"/>
              </a:rPr>
              <a:t>MUCMD.ORG | SABAN RESEARCH CENTER | AUGUST 26-27 2011</a:t>
            </a:r>
          </a:p>
        </p:txBody>
      </p:sp>
      <p:grpSp>
        <p:nvGrpSpPr>
          <p:cNvPr id="8" name="Group 24"/>
          <p:cNvGrpSpPr>
            <a:grpSpLocks/>
          </p:cNvGrpSpPr>
          <p:nvPr userDrawn="1"/>
        </p:nvGrpSpPr>
        <p:grpSpPr bwMode="auto">
          <a:xfrm>
            <a:off x="8405813" y="6316663"/>
            <a:ext cx="685800" cy="381000"/>
            <a:chOff x="5114355" y="3505200"/>
            <a:chExt cx="1524000" cy="844138"/>
          </a:xfrm>
        </p:grpSpPr>
        <p:sp>
          <p:nvSpPr>
            <p:cNvPr id="9" name="Rectangle 8"/>
            <p:cNvSpPr/>
            <p:nvPr/>
          </p:nvSpPr>
          <p:spPr>
            <a:xfrm>
              <a:off x="5114355" y="3505200"/>
              <a:ext cx="1524000" cy="844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13" y="3511138"/>
              <a:ext cx="1492250" cy="82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userDrawn="1"/>
        </p:nvSpPr>
        <p:spPr>
          <a:xfrm>
            <a:off x="0" y="0"/>
            <a:ext cx="2286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fld id="{0C56C9A8-149B-3541-BB37-C62ED62E8BA9}" type="slidenum">
              <a:rPr lang="en-US">
                <a:solidFill>
                  <a:srgbClr val="FFFFFF"/>
                </a:solidFill>
                <a:latin typeface="Century Gothic" charset="0"/>
                <a:ea typeface="ＭＳ Ｐゴシック" charset="0"/>
                <a:cs typeface="ＭＳ Ｐゴシック" charset="0"/>
              </a:rPr>
              <a:pPr/>
              <a:t>‹#›</a:t>
            </a:fld>
            <a:endParaRPr lang="en-US">
              <a:solidFill>
                <a:srgbClr val="FFFFFF"/>
              </a:solidFill>
              <a:latin typeface="Century Gothic" charset="0"/>
              <a:ea typeface="ＭＳ Ｐゴシック" charset="0"/>
              <a:cs typeface="ＭＳ Ｐゴシック" charset="0"/>
            </a:endParaRPr>
          </a:p>
        </p:txBody>
      </p:sp>
      <p:sp>
        <p:nvSpPr>
          <p:cNvPr id="14" name="Rectangle 13"/>
          <p:cNvSpPr/>
          <p:nvPr userDrawn="1"/>
        </p:nvSpPr>
        <p:spPr>
          <a:xfrm>
            <a:off x="0" y="4724400"/>
            <a:ext cx="228600" cy="213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 Placeholder 12"/>
          <p:cNvSpPr>
            <a:spLocks noGrp="1"/>
          </p:cNvSpPr>
          <p:nvPr>
            <p:ph idx="1"/>
          </p:nvPr>
        </p:nvSpPr>
        <p:spPr bwMode="auto">
          <a:xfrm>
            <a:off x="457200" y="1882775"/>
            <a:ext cx="8229600" cy="4572000"/>
          </a:xfrm>
          <a:prstGeom prst="rect">
            <a:avLst/>
          </a:prstGeom>
          <a:noFill/>
          <a:ln>
            <a:noFill/>
          </a:ln>
          <a:extLst/>
        </p:spPr>
        <p:txBody>
          <a:bodyPr/>
          <a:lstStyle/>
          <a:p>
            <a:pPr lvl="0"/>
            <a:r>
              <a:rPr lang="en-US" noProof="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63681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7FCC2-AFFF-478E-A827-D8DD4AB5E717}" type="datetimeFigureOut">
              <a:rPr lang="en-US" smtClean="0"/>
              <a:t>11/9/11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2139857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3" name="Right Triangle 2"/>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ight Triangle 3"/>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7" name="TextBox 21"/>
          <p:cNvSpPr txBox="1">
            <a:spLocks noChangeArrowheads="1"/>
          </p:cNvSpPr>
          <p:nvPr userDrawn="1"/>
        </p:nvSpPr>
        <p:spPr bwMode="auto">
          <a:xfrm>
            <a:off x="4648200" y="6477000"/>
            <a:ext cx="3643313" cy="230188"/>
          </a:xfrm>
          <a:prstGeom prst="rect">
            <a:avLst/>
          </a:prstGeom>
          <a:noFill/>
          <a:ln w="9525">
            <a:noFill/>
            <a:miter lim="800000"/>
            <a:headEnd/>
            <a:tailEnd/>
          </a:ln>
        </p:spPr>
        <p:txBody>
          <a:bodyPr wrap="none">
            <a:spAutoFit/>
          </a:bodyPr>
          <a:lstStyle/>
          <a:p>
            <a:pPr>
              <a:defRPr/>
            </a:pPr>
            <a:r>
              <a:rPr lang="en-US" sz="900" b="1">
                <a:solidFill>
                  <a:srgbClr val="6E6964"/>
                </a:solidFill>
                <a:ea typeface="ＭＳ Ｐゴシック" charset="-128"/>
                <a:cs typeface="ＭＳ Ｐゴシック" charset="-128"/>
              </a:rPr>
              <a:t>MUCMD.ORG | SABAN RESEARCH CENTER | AUGUST 26-27 2011</a:t>
            </a:r>
          </a:p>
        </p:txBody>
      </p:sp>
      <p:grpSp>
        <p:nvGrpSpPr>
          <p:cNvPr id="8" name="Group 24"/>
          <p:cNvGrpSpPr>
            <a:grpSpLocks/>
          </p:cNvGrpSpPr>
          <p:nvPr userDrawn="1"/>
        </p:nvGrpSpPr>
        <p:grpSpPr bwMode="auto">
          <a:xfrm>
            <a:off x="8405813" y="6316663"/>
            <a:ext cx="685800" cy="381000"/>
            <a:chOff x="5114355" y="3505200"/>
            <a:chExt cx="1524000" cy="844138"/>
          </a:xfrm>
        </p:grpSpPr>
        <p:sp>
          <p:nvSpPr>
            <p:cNvPr id="9" name="Rectangle 8"/>
            <p:cNvSpPr/>
            <p:nvPr/>
          </p:nvSpPr>
          <p:spPr>
            <a:xfrm>
              <a:off x="5114355" y="3505200"/>
              <a:ext cx="1524000" cy="844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13" y="3511138"/>
              <a:ext cx="1492250" cy="82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userDrawn="1"/>
        </p:nvSpPr>
        <p:spPr>
          <a:xfrm>
            <a:off x="0" y="0"/>
            <a:ext cx="2286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fld id="{0C56C9A8-149B-3541-BB37-C62ED62E8BA9}" type="slidenum">
              <a:rPr lang="en-US">
                <a:solidFill>
                  <a:srgbClr val="FFFFFF"/>
                </a:solidFill>
                <a:latin typeface="Century Gothic" charset="0"/>
                <a:ea typeface="ＭＳ Ｐゴシック" charset="0"/>
                <a:cs typeface="ＭＳ Ｐゴシック" charset="0"/>
              </a:rPr>
              <a:pPr/>
              <a:t>‹#›</a:t>
            </a:fld>
            <a:endParaRPr lang="en-US">
              <a:solidFill>
                <a:srgbClr val="FFFFFF"/>
              </a:solidFill>
              <a:latin typeface="Century Gothic" charset="0"/>
              <a:ea typeface="ＭＳ Ｐゴシック" charset="0"/>
              <a:cs typeface="ＭＳ Ｐゴシック" charset="0"/>
            </a:endParaRPr>
          </a:p>
        </p:txBody>
      </p:sp>
      <p:sp>
        <p:nvSpPr>
          <p:cNvPr id="14" name="Rectangle 13"/>
          <p:cNvSpPr/>
          <p:nvPr userDrawn="1"/>
        </p:nvSpPr>
        <p:spPr>
          <a:xfrm>
            <a:off x="0" y="4724400"/>
            <a:ext cx="228600" cy="213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 Placeholder 12"/>
          <p:cNvSpPr>
            <a:spLocks noGrp="1"/>
          </p:cNvSpPr>
          <p:nvPr>
            <p:ph idx="1"/>
          </p:nvPr>
        </p:nvSpPr>
        <p:spPr bwMode="auto">
          <a:xfrm>
            <a:off x="457200" y="1882775"/>
            <a:ext cx="8229600" cy="4572000"/>
          </a:xfrm>
          <a:prstGeom prst="rect">
            <a:avLst/>
          </a:prstGeom>
          <a:noFill/>
          <a:ln>
            <a:noFill/>
          </a:ln>
          <a:extLst/>
        </p:spPr>
        <p:txBody>
          <a:bodyPr/>
          <a:lstStyle/>
          <a:p>
            <a:pPr lvl="0"/>
            <a:r>
              <a:rPr lang="en-US" noProof="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156120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3" name="Right Triangle 2"/>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ight Triangle 3"/>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7" name="TextBox 21"/>
          <p:cNvSpPr txBox="1">
            <a:spLocks noChangeArrowheads="1"/>
          </p:cNvSpPr>
          <p:nvPr userDrawn="1"/>
        </p:nvSpPr>
        <p:spPr bwMode="auto">
          <a:xfrm>
            <a:off x="4648200" y="6477000"/>
            <a:ext cx="3643313" cy="230188"/>
          </a:xfrm>
          <a:prstGeom prst="rect">
            <a:avLst/>
          </a:prstGeom>
          <a:noFill/>
          <a:ln w="9525">
            <a:noFill/>
            <a:miter lim="800000"/>
            <a:headEnd/>
            <a:tailEnd/>
          </a:ln>
        </p:spPr>
        <p:txBody>
          <a:bodyPr wrap="none">
            <a:spAutoFit/>
          </a:bodyPr>
          <a:lstStyle/>
          <a:p>
            <a:pPr>
              <a:defRPr/>
            </a:pPr>
            <a:r>
              <a:rPr lang="en-US" sz="900" b="1">
                <a:solidFill>
                  <a:srgbClr val="6E6964"/>
                </a:solidFill>
                <a:ea typeface="ＭＳ Ｐゴシック" charset="-128"/>
                <a:cs typeface="ＭＳ Ｐゴシック" charset="-128"/>
              </a:rPr>
              <a:t>MUCMD.ORG | SABAN RESEARCH CENTER | AUGUST 26-27 2011</a:t>
            </a:r>
          </a:p>
        </p:txBody>
      </p:sp>
      <p:grpSp>
        <p:nvGrpSpPr>
          <p:cNvPr id="8" name="Group 24"/>
          <p:cNvGrpSpPr>
            <a:grpSpLocks/>
          </p:cNvGrpSpPr>
          <p:nvPr userDrawn="1"/>
        </p:nvGrpSpPr>
        <p:grpSpPr bwMode="auto">
          <a:xfrm>
            <a:off x="8405813" y="6316663"/>
            <a:ext cx="685800" cy="381000"/>
            <a:chOff x="5114355" y="3505200"/>
            <a:chExt cx="1524000" cy="844138"/>
          </a:xfrm>
        </p:grpSpPr>
        <p:sp>
          <p:nvSpPr>
            <p:cNvPr id="9" name="Rectangle 8"/>
            <p:cNvSpPr/>
            <p:nvPr/>
          </p:nvSpPr>
          <p:spPr>
            <a:xfrm>
              <a:off x="5114355" y="3505200"/>
              <a:ext cx="1524000" cy="844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13" y="3511138"/>
              <a:ext cx="1492250" cy="82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userDrawn="1"/>
        </p:nvSpPr>
        <p:spPr>
          <a:xfrm>
            <a:off x="0" y="0"/>
            <a:ext cx="2286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fld id="{0C56C9A8-149B-3541-BB37-C62ED62E8BA9}" type="slidenum">
              <a:rPr lang="en-US">
                <a:solidFill>
                  <a:srgbClr val="FFFFFF"/>
                </a:solidFill>
                <a:latin typeface="Century Gothic" charset="0"/>
                <a:ea typeface="ＭＳ Ｐゴシック" charset="0"/>
                <a:cs typeface="ＭＳ Ｐゴシック" charset="0"/>
              </a:rPr>
              <a:pPr/>
              <a:t>‹#›</a:t>
            </a:fld>
            <a:endParaRPr lang="en-US">
              <a:solidFill>
                <a:srgbClr val="FFFFFF"/>
              </a:solidFill>
              <a:latin typeface="Century Gothic" charset="0"/>
              <a:ea typeface="ＭＳ Ｐゴシック" charset="0"/>
              <a:cs typeface="ＭＳ Ｐゴシック" charset="0"/>
            </a:endParaRPr>
          </a:p>
        </p:txBody>
      </p:sp>
      <p:sp>
        <p:nvSpPr>
          <p:cNvPr id="14" name="Rectangle 13"/>
          <p:cNvSpPr/>
          <p:nvPr userDrawn="1"/>
        </p:nvSpPr>
        <p:spPr>
          <a:xfrm>
            <a:off x="0" y="4724400"/>
            <a:ext cx="228600" cy="213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 Placeholder 12"/>
          <p:cNvSpPr>
            <a:spLocks noGrp="1"/>
          </p:cNvSpPr>
          <p:nvPr>
            <p:ph idx="1"/>
          </p:nvPr>
        </p:nvSpPr>
        <p:spPr bwMode="auto">
          <a:xfrm>
            <a:off x="457200" y="1882775"/>
            <a:ext cx="8229600" cy="4572000"/>
          </a:xfrm>
          <a:prstGeom prst="rect">
            <a:avLst/>
          </a:prstGeom>
          <a:noFill/>
          <a:ln>
            <a:noFill/>
          </a:ln>
          <a:extLst/>
        </p:spPr>
        <p:txBody>
          <a:bodyPr/>
          <a:lstStyle/>
          <a:p>
            <a:pPr lvl="0"/>
            <a:r>
              <a:rPr lang="en-US" noProof="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2908907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3" name="Right Triangle 2"/>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ight Triangle 3"/>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7" name="TextBox 21"/>
          <p:cNvSpPr txBox="1">
            <a:spLocks noChangeArrowheads="1"/>
          </p:cNvSpPr>
          <p:nvPr userDrawn="1"/>
        </p:nvSpPr>
        <p:spPr bwMode="auto">
          <a:xfrm>
            <a:off x="4648200" y="6477000"/>
            <a:ext cx="3643313" cy="230188"/>
          </a:xfrm>
          <a:prstGeom prst="rect">
            <a:avLst/>
          </a:prstGeom>
          <a:noFill/>
          <a:ln w="9525">
            <a:noFill/>
            <a:miter lim="800000"/>
            <a:headEnd/>
            <a:tailEnd/>
          </a:ln>
        </p:spPr>
        <p:txBody>
          <a:bodyPr wrap="none">
            <a:spAutoFit/>
          </a:bodyPr>
          <a:lstStyle/>
          <a:p>
            <a:pPr>
              <a:defRPr/>
            </a:pPr>
            <a:r>
              <a:rPr lang="en-US" sz="900" b="1">
                <a:solidFill>
                  <a:srgbClr val="6E6964"/>
                </a:solidFill>
                <a:ea typeface="ＭＳ Ｐゴシック" charset="-128"/>
                <a:cs typeface="ＭＳ Ｐゴシック" charset="-128"/>
              </a:rPr>
              <a:t>MUCMD.ORG | SABAN RESEARCH CENTER | AUGUST 26-27 2011</a:t>
            </a:r>
          </a:p>
        </p:txBody>
      </p:sp>
      <p:grpSp>
        <p:nvGrpSpPr>
          <p:cNvPr id="8" name="Group 24"/>
          <p:cNvGrpSpPr>
            <a:grpSpLocks/>
          </p:cNvGrpSpPr>
          <p:nvPr userDrawn="1"/>
        </p:nvGrpSpPr>
        <p:grpSpPr bwMode="auto">
          <a:xfrm>
            <a:off x="8405813" y="6316663"/>
            <a:ext cx="685800" cy="381000"/>
            <a:chOff x="5114355" y="3505200"/>
            <a:chExt cx="1524000" cy="844138"/>
          </a:xfrm>
        </p:grpSpPr>
        <p:sp>
          <p:nvSpPr>
            <p:cNvPr id="9" name="Rectangle 8"/>
            <p:cNvSpPr/>
            <p:nvPr/>
          </p:nvSpPr>
          <p:spPr>
            <a:xfrm>
              <a:off x="5114355" y="3505200"/>
              <a:ext cx="1524000" cy="844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13" y="3511138"/>
              <a:ext cx="1492250" cy="82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userDrawn="1"/>
        </p:nvSpPr>
        <p:spPr>
          <a:xfrm>
            <a:off x="0" y="0"/>
            <a:ext cx="2286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fld id="{0C56C9A8-149B-3541-BB37-C62ED62E8BA9}" type="slidenum">
              <a:rPr lang="en-US">
                <a:solidFill>
                  <a:srgbClr val="FFFFFF"/>
                </a:solidFill>
                <a:latin typeface="Century Gothic" charset="0"/>
                <a:ea typeface="ＭＳ Ｐゴシック" charset="0"/>
                <a:cs typeface="ＭＳ Ｐゴシック" charset="0"/>
              </a:rPr>
              <a:pPr/>
              <a:t>‹#›</a:t>
            </a:fld>
            <a:endParaRPr lang="en-US">
              <a:solidFill>
                <a:srgbClr val="FFFFFF"/>
              </a:solidFill>
              <a:latin typeface="Century Gothic" charset="0"/>
              <a:ea typeface="ＭＳ Ｐゴシック" charset="0"/>
              <a:cs typeface="ＭＳ Ｐゴシック" charset="0"/>
            </a:endParaRPr>
          </a:p>
        </p:txBody>
      </p:sp>
      <p:sp>
        <p:nvSpPr>
          <p:cNvPr id="14" name="Rectangle 13"/>
          <p:cNvSpPr/>
          <p:nvPr userDrawn="1"/>
        </p:nvSpPr>
        <p:spPr>
          <a:xfrm>
            <a:off x="0" y="4724400"/>
            <a:ext cx="228600" cy="213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 Placeholder 12"/>
          <p:cNvSpPr>
            <a:spLocks noGrp="1"/>
          </p:cNvSpPr>
          <p:nvPr>
            <p:ph idx="1"/>
          </p:nvPr>
        </p:nvSpPr>
        <p:spPr bwMode="auto">
          <a:xfrm>
            <a:off x="457200" y="1882775"/>
            <a:ext cx="8229600" cy="4572000"/>
          </a:xfrm>
          <a:prstGeom prst="rect">
            <a:avLst/>
          </a:prstGeom>
          <a:noFill/>
          <a:ln>
            <a:noFill/>
          </a:ln>
          <a:extLst/>
        </p:spPr>
        <p:txBody>
          <a:bodyPr/>
          <a:lstStyle/>
          <a:p>
            <a:pPr lvl="0"/>
            <a:r>
              <a:rPr lang="en-US" noProof="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506065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3" name="Right Triangle 2"/>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ight Triangle 3"/>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7" name="TextBox 21"/>
          <p:cNvSpPr txBox="1">
            <a:spLocks noChangeArrowheads="1"/>
          </p:cNvSpPr>
          <p:nvPr userDrawn="1"/>
        </p:nvSpPr>
        <p:spPr bwMode="auto">
          <a:xfrm>
            <a:off x="4648200" y="6477000"/>
            <a:ext cx="3643313" cy="230188"/>
          </a:xfrm>
          <a:prstGeom prst="rect">
            <a:avLst/>
          </a:prstGeom>
          <a:noFill/>
          <a:ln w="9525">
            <a:noFill/>
            <a:miter lim="800000"/>
            <a:headEnd/>
            <a:tailEnd/>
          </a:ln>
        </p:spPr>
        <p:txBody>
          <a:bodyPr wrap="none">
            <a:spAutoFit/>
          </a:bodyPr>
          <a:lstStyle/>
          <a:p>
            <a:pPr>
              <a:defRPr/>
            </a:pPr>
            <a:r>
              <a:rPr lang="en-US" sz="900" b="1">
                <a:solidFill>
                  <a:srgbClr val="6E6964"/>
                </a:solidFill>
                <a:ea typeface="ＭＳ Ｐゴシック" charset="-128"/>
                <a:cs typeface="ＭＳ Ｐゴシック" charset="-128"/>
              </a:rPr>
              <a:t>MUCMD.ORG | SABAN RESEARCH CENTER | AUGUST 26-27 2011</a:t>
            </a:r>
          </a:p>
        </p:txBody>
      </p:sp>
      <p:grpSp>
        <p:nvGrpSpPr>
          <p:cNvPr id="8" name="Group 24"/>
          <p:cNvGrpSpPr>
            <a:grpSpLocks/>
          </p:cNvGrpSpPr>
          <p:nvPr userDrawn="1"/>
        </p:nvGrpSpPr>
        <p:grpSpPr bwMode="auto">
          <a:xfrm>
            <a:off x="8405813" y="6316663"/>
            <a:ext cx="685800" cy="381000"/>
            <a:chOff x="5114355" y="3505200"/>
            <a:chExt cx="1524000" cy="844138"/>
          </a:xfrm>
        </p:grpSpPr>
        <p:sp>
          <p:nvSpPr>
            <p:cNvPr id="9" name="Rectangle 8"/>
            <p:cNvSpPr/>
            <p:nvPr/>
          </p:nvSpPr>
          <p:spPr>
            <a:xfrm>
              <a:off x="5114355" y="3505200"/>
              <a:ext cx="1524000" cy="844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13" y="3511138"/>
              <a:ext cx="1492250" cy="82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userDrawn="1"/>
        </p:nvSpPr>
        <p:spPr>
          <a:xfrm>
            <a:off x="0" y="0"/>
            <a:ext cx="2286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fld id="{0C56C9A8-149B-3541-BB37-C62ED62E8BA9}" type="slidenum">
              <a:rPr lang="en-US">
                <a:solidFill>
                  <a:srgbClr val="FFFFFF"/>
                </a:solidFill>
                <a:latin typeface="Century Gothic" charset="0"/>
                <a:ea typeface="ＭＳ Ｐゴシック" charset="0"/>
                <a:cs typeface="ＭＳ Ｐゴシック" charset="0"/>
              </a:rPr>
              <a:pPr/>
              <a:t>‹#›</a:t>
            </a:fld>
            <a:endParaRPr lang="en-US">
              <a:solidFill>
                <a:srgbClr val="FFFFFF"/>
              </a:solidFill>
              <a:latin typeface="Century Gothic" charset="0"/>
              <a:ea typeface="ＭＳ Ｐゴシック" charset="0"/>
              <a:cs typeface="ＭＳ Ｐゴシック" charset="0"/>
            </a:endParaRPr>
          </a:p>
        </p:txBody>
      </p:sp>
      <p:sp>
        <p:nvSpPr>
          <p:cNvPr id="14" name="Rectangle 13"/>
          <p:cNvSpPr/>
          <p:nvPr userDrawn="1"/>
        </p:nvSpPr>
        <p:spPr>
          <a:xfrm>
            <a:off x="0" y="4724400"/>
            <a:ext cx="228600" cy="213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 Placeholder 12"/>
          <p:cNvSpPr>
            <a:spLocks noGrp="1"/>
          </p:cNvSpPr>
          <p:nvPr>
            <p:ph idx="1"/>
          </p:nvPr>
        </p:nvSpPr>
        <p:spPr bwMode="auto">
          <a:xfrm>
            <a:off x="457200" y="1882775"/>
            <a:ext cx="8229600" cy="4572000"/>
          </a:xfrm>
          <a:prstGeom prst="rect">
            <a:avLst/>
          </a:prstGeom>
          <a:noFill/>
          <a:ln>
            <a:noFill/>
          </a:ln>
          <a:extLst/>
        </p:spPr>
        <p:txBody>
          <a:bodyPr/>
          <a:lstStyle/>
          <a:p>
            <a:pPr lvl="0"/>
            <a:r>
              <a:rPr lang="en-US" noProof="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2421426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3" name="Right Triangle 2"/>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ight Triangle 3"/>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7" name="TextBox 21"/>
          <p:cNvSpPr txBox="1">
            <a:spLocks noChangeArrowheads="1"/>
          </p:cNvSpPr>
          <p:nvPr userDrawn="1"/>
        </p:nvSpPr>
        <p:spPr bwMode="auto">
          <a:xfrm>
            <a:off x="4648200" y="6477000"/>
            <a:ext cx="3643313" cy="230188"/>
          </a:xfrm>
          <a:prstGeom prst="rect">
            <a:avLst/>
          </a:prstGeom>
          <a:noFill/>
          <a:ln w="9525">
            <a:noFill/>
            <a:miter lim="800000"/>
            <a:headEnd/>
            <a:tailEnd/>
          </a:ln>
        </p:spPr>
        <p:txBody>
          <a:bodyPr wrap="none">
            <a:spAutoFit/>
          </a:bodyPr>
          <a:lstStyle/>
          <a:p>
            <a:pPr>
              <a:defRPr/>
            </a:pPr>
            <a:r>
              <a:rPr lang="en-US" sz="900" b="1">
                <a:solidFill>
                  <a:srgbClr val="6E6964"/>
                </a:solidFill>
                <a:ea typeface="ＭＳ Ｐゴシック" charset="-128"/>
                <a:cs typeface="ＭＳ Ｐゴシック" charset="-128"/>
              </a:rPr>
              <a:t>MUCMD.ORG | SABAN RESEARCH CENTER | AUGUST 26-27 2011</a:t>
            </a:r>
          </a:p>
        </p:txBody>
      </p:sp>
      <p:grpSp>
        <p:nvGrpSpPr>
          <p:cNvPr id="8" name="Group 24"/>
          <p:cNvGrpSpPr>
            <a:grpSpLocks/>
          </p:cNvGrpSpPr>
          <p:nvPr userDrawn="1"/>
        </p:nvGrpSpPr>
        <p:grpSpPr bwMode="auto">
          <a:xfrm>
            <a:off x="8405813" y="6316663"/>
            <a:ext cx="685800" cy="381000"/>
            <a:chOff x="5114355" y="3505200"/>
            <a:chExt cx="1524000" cy="844138"/>
          </a:xfrm>
        </p:grpSpPr>
        <p:sp>
          <p:nvSpPr>
            <p:cNvPr id="9" name="Rectangle 8"/>
            <p:cNvSpPr/>
            <p:nvPr/>
          </p:nvSpPr>
          <p:spPr>
            <a:xfrm>
              <a:off x="5114355" y="3505200"/>
              <a:ext cx="1524000" cy="844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13" y="3511138"/>
              <a:ext cx="1492250" cy="82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userDrawn="1"/>
        </p:nvSpPr>
        <p:spPr>
          <a:xfrm>
            <a:off x="0" y="0"/>
            <a:ext cx="2286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fld id="{0C56C9A8-149B-3541-BB37-C62ED62E8BA9}" type="slidenum">
              <a:rPr lang="en-US">
                <a:solidFill>
                  <a:srgbClr val="FFFFFF"/>
                </a:solidFill>
                <a:latin typeface="Century Gothic" charset="0"/>
                <a:ea typeface="ＭＳ Ｐゴシック" charset="0"/>
                <a:cs typeface="ＭＳ Ｐゴシック" charset="0"/>
              </a:rPr>
              <a:pPr/>
              <a:t>‹#›</a:t>
            </a:fld>
            <a:endParaRPr lang="en-US">
              <a:solidFill>
                <a:srgbClr val="FFFFFF"/>
              </a:solidFill>
              <a:latin typeface="Century Gothic" charset="0"/>
              <a:ea typeface="ＭＳ Ｐゴシック" charset="0"/>
              <a:cs typeface="ＭＳ Ｐゴシック" charset="0"/>
            </a:endParaRPr>
          </a:p>
        </p:txBody>
      </p:sp>
      <p:sp>
        <p:nvSpPr>
          <p:cNvPr id="14" name="Rectangle 13"/>
          <p:cNvSpPr/>
          <p:nvPr userDrawn="1"/>
        </p:nvSpPr>
        <p:spPr>
          <a:xfrm>
            <a:off x="0" y="4724400"/>
            <a:ext cx="228600" cy="213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 Placeholder 12"/>
          <p:cNvSpPr>
            <a:spLocks noGrp="1"/>
          </p:cNvSpPr>
          <p:nvPr>
            <p:ph idx="1"/>
          </p:nvPr>
        </p:nvSpPr>
        <p:spPr bwMode="auto">
          <a:xfrm>
            <a:off x="457200" y="1882775"/>
            <a:ext cx="8229600" cy="4572000"/>
          </a:xfrm>
          <a:prstGeom prst="rect">
            <a:avLst/>
          </a:prstGeom>
          <a:noFill/>
          <a:ln>
            <a:noFill/>
          </a:ln>
          <a:extLst/>
        </p:spPr>
        <p:txBody>
          <a:bodyPr/>
          <a:lstStyle/>
          <a:p>
            <a:pPr lvl="0"/>
            <a:r>
              <a:rPr lang="en-US" noProof="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2421426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3" name="Right Triangle 2"/>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ight Triangle 3"/>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7" name="TextBox 21"/>
          <p:cNvSpPr txBox="1">
            <a:spLocks noChangeArrowheads="1"/>
          </p:cNvSpPr>
          <p:nvPr userDrawn="1"/>
        </p:nvSpPr>
        <p:spPr bwMode="auto">
          <a:xfrm>
            <a:off x="4648200" y="6477000"/>
            <a:ext cx="3643313" cy="230188"/>
          </a:xfrm>
          <a:prstGeom prst="rect">
            <a:avLst/>
          </a:prstGeom>
          <a:noFill/>
          <a:ln w="9525">
            <a:noFill/>
            <a:miter lim="800000"/>
            <a:headEnd/>
            <a:tailEnd/>
          </a:ln>
        </p:spPr>
        <p:txBody>
          <a:bodyPr wrap="none">
            <a:spAutoFit/>
          </a:bodyPr>
          <a:lstStyle/>
          <a:p>
            <a:pPr>
              <a:defRPr/>
            </a:pPr>
            <a:r>
              <a:rPr lang="en-US" sz="900" b="1">
                <a:solidFill>
                  <a:srgbClr val="6E6964"/>
                </a:solidFill>
                <a:ea typeface="ＭＳ Ｐゴシック" charset="-128"/>
                <a:cs typeface="ＭＳ Ｐゴシック" charset="-128"/>
              </a:rPr>
              <a:t>MUCMD.ORG | SABAN RESEARCH CENTER | AUGUST 26-27 2011</a:t>
            </a:r>
          </a:p>
        </p:txBody>
      </p:sp>
      <p:grpSp>
        <p:nvGrpSpPr>
          <p:cNvPr id="8" name="Group 24"/>
          <p:cNvGrpSpPr>
            <a:grpSpLocks/>
          </p:cNvGrpSpPr>
          <p:nvPr userDrawn="1"/>
        </p:nvGrpSpPr>
        <p:grpSpPr bwMode="auto">
          <a:xfrm>
            <a:off x="8405813" y="6316663"/>
            <a:ext cx="685800" cy="381000"/>
            <a:chOff x="5114355" y="3505200"/>
            <a:chExt cx="1524000" cy="844138"/>
          </a:xfrm>
        </p:grpSpPr>
        <p:sp>
          <p:nvSpPr>
            <p:cNvPr id="9" name="Rectangle 8"/>
            <p:cNvSpPr/>
            <p:nvPr/>
          </p:nvSpPr>
          <p:spPr>
            <a:xfrm>
              <a:off x="5114355" y="3505200"/>
              <a:ext cx="1524000" cy="844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13" y="3511138"/>
              <a:ext cx="1492250" cy="82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userDrawn="1"/>
        </p:nvSpPr>
        <p:spPr>
          <a:xfrm>
            <a:off x="0" y="0"/>
            <a:ext cx="2286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fld id="{0C56C9A8-149B-3541-BB37-C62ED62E8BA9}" type="slidenum">
              <a:rPr lang="en-US">
                <a:solidFill>
                  <a:srgbClr val="FFFFFF"/>
                </a:solidFill>
                <a:latin typeface="Century Gothic" charset="0"/>
                <a:ea typeface="ＭＳ Ｐゴシック" charset="0"/>
                <a:cs typeface="ＭＳ Ｐゴシック" charset="0"/>
              </a:rPr>
              <a:pPr/>
              <a:t>‹#›</a:t>
            </a:fld>
            <a:endParaRPr lang="en-US">
              <a:solidFill>
                <a:srgbClr val="FFFFFF"/>
              </a:solidFill>
              <a:latin typeface="Century Gothic" charset="0"/>
              <a:ea typeface="ＭＳ Ｐゴシック" charset="0"/>
              <a:cs typeface="ＭＳ Ｐゴシック" charset="0"/>
            </a:endParaRPr>
          </a:p>
        </p:txBody>
      </p:sp>
      <p:sp>
        <p:nvSpPr>
          <p:cNvPr id="14" name="Rectangle 13"/>
          <p:cNvSpPr/>
          <p:nvPr userDrawn="1"/>
        </p:nvSpPr>
        <p:spPr>
          <a:xfrm>
            <a:off x="0" y="4724400"/>
            <a:ext cx="228600" cy="213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 Placeholder 12"/>
          <p:cNvSpPr>
            <a:spLocks noGrp="1"/>
          </p:cNvSpPr>
          <p:nvPr>
            <p:ph idx="1"/>
          </p:nvPr>
        </p:nvSpPr>
        <p:spPr bwMode="auto">
          <a:xfrm>
            <a:off x="457200" y="1882775"/>
            <a:ext cx="8229600" cy="4572000"/>
          </a:xfrm>
          <a:prstGeom prst="rect">
            <a:avLst/>
          </a:prstGeom>
          <a:noFill/>
          <a:ln>
            <a:noFill/>
          </a:ln>
          <a:extLst/>
        </p:spPr>
        <p:txBody>
          <a:bodyPr/>
          <a:lstStyle/>
          <a:p>
            <a:pPr lvl="0"/>
            <a:r>
              <a:rPr lang="en-US" noProof="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646763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3" name="Right Triangle 2"/>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ight Triangle 3"/>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7" name="TextBox 21"/>
          <p:cNvSpPr txBox="1">
            <a:spLocks noChangeArrowheads="1"/>
          </p:cNvSpPr>
          <p:nvPr userDrawn="1"/>
        </p:nvSpPr>
        <p:spPr bwMode="auto">
          <a:xfrm>
            <a:off x="4648200" y="6477000"/>
            <a:ext cx="3643313" cy="230188"/>
          </a:xfrm>
          <a:prstGeom prst="rect">
            <a:avLst/>
          </a:prstGeom>
          <a:noFill/>
          <a:ln w="9525">
            <a:noFill/>
            <a:miter lim="800000"/>
            <a:headEnd/>
            <a:tailEnd/>
          </a:ln>
        </p:spPr>
        <p:txBody>
          <a:bodyPr wrap="none">
            <a:spAutoFit/>
          </a:bodyPr>
          <a:lstStyle/>
          <a:p>
            <a:pPr>
              <a:defRPr/>
            </a:pPr>
            <a:r>
              <a:rPr lang="en-US" sz="900" b="1">
                <a:solidFill>
                  <a:srgbClr val="6E6964"/>
                </a:solidFill>
                <a:ea typeface="ＭＳ Ｐゴシック" charset="-128"/>
                <a:cs typeface="ＭＳ Ｐゴシック" charset="-128"/>
              </a:rPr>
              <a:t>MUCMD.ORG | SABAN RESEARCH CENTER | AUGUST 26-27 2011</a:t>
            </a:r>
          </a:p>
        </p:txBody>
      </p:sp>
      <p:grpSp>
        <p:nvGrpSpPr>
          <p:cNvPr id="8" name="Group 24"/>
          <p:cNvGrpSpPr>
            <a:grpSpLocks/>
          </p:cNvGrpSpPr>
          <p:nvPr userDrawn="1"/>
        </p:nvGrpSpPr>
        <p:grpSpPr bwMode="auto">
          <a:xfrm>
            <a:off x="8405813" y="6316663"/>
            <a:ext cx="685800" cy="381000"/>
            <a:chOff x="5114355" y="3505200"/>
            <a:chExt cx="1524000" cy="844138"/>
          </a:xfrm>
        </p:grpSpPr>
        <p:sp>
          <p:nvSpPr>
            <p:cNvPr id="9" name="Rectangle 8"/>
            <p:cNvSpPr/>
            <p:nvPr/>
          </p:nvSpPr>
          <p:spPr>
            <a:xfrm>
              <a:off x="5114355" y="3505200"/>
              <a:ext cx="1524000" cy="844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13" y="3511138"/>
              <a:ext cx="1492250" cy="82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userDrawn="1"/>
        </p:nvSpPr>
        <p:spPr>
          <a:xfrm>
            <a:off x="0" y="0"/>
            <a:ext cx="2286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fld id="{0C56C9A8-149B-3541-BB37-C62ED62E8BA9}" type="slidenum">
              <a:rPr lang="en-US">
                <a:solidFill>
                  <a:srgbClr val="FFFFFF"/>
                </a:solidFill>
                <a:latin typeface="Century Gothic" charset="0"/>
                <a:ea typeface="ＭＳ Ｐゴシック" charset="0"/>
                <a:cs typeface="ＭＳ Ｐゴシック" charset="0"/>
              </a:rPr>
              <a:pPr/>
              <a:t>‹#›</a:t>
            </a:fld>
            <a:endParaRPr lang="en-US">
              <a:solidFill>
                <a:srgbClr val="FFFFFF"/>
              </a:solidFill>
              <a:latin typeface="Century Gothic" charset="0"/>
              <a:ea typeface="ＭＳ Ｐゴシック" charset="0"/>
              <a:cs typeface="ＭＳ Ｐゴシック" charset="0"/>
            </a:endParaRPr>
          </a:p>
        </p:txBody>
      </p:sp>
      <p:sp>
        <p:nvSpPr>
          <p:cNvPr id="14" name="Rectangle 13"/>
          <p:cNvSpPr/>
          <p:nvPr userDrawn="1"/>
        </p:nvSpPr>
        <p:spPr>
          <a:xfrm>
            <a:off x="0" y="4724400"/>
            <a:ext cx="228600" cy="213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 Placeholder 12"/>
          <p:cNvSpPr>
            <a:spLocks noGrp="1"/>
          </p:cNvSpPr>
          <p:nvPr>
            <p:ph idx="1"/>
          </p:nvPr>
        </p:nvSpPr>
        <p:spPr bwMode="auto">
          <a:xfrm>
            <a:off x="457200" y="1882775"/>
            <a:ext cx="8229600" cy="4572000"/>
          </a:xfrm>
          <a:prstGeom prst="rect">
            <a:avLst/>
          </a:prstGeom>
          <a:noFill/>
          <a:ln>
            <a:noFill/>
          </a:ln>
          <a:extLst/>
        </p:spPr>
        <p:txBody>
          <a:bodyPr/>
          <a:lstStyle/>
          <a:p>
            <a:pPr lvl="0"/>
            <a:r>
              <a:rPr lang="en-US" noProof="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713351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sp>
        <p:nvSpPr>
          <p:cNvPr id="3" name="Right Triangle 2"/>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ight Triangle 3"/>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7" name="TextBox 21"/>
          <p:cNvSpPr txBox="1">
            <a:spLocks noChangeArrowheads="1"/>
          </p:cNvSpPr>
          <p:nvPr userDrawn="1"/>
        </p:nvSpPr>
        <p:spPr bwMode="auto">
          <a:xfrm>
            <a:off x="4648200" y="6477000"/>
            <a:ext cx="3643313" cy="230188"/>
          </a:xfrm>
          <a:prstGeom prst="rect">
            <a:avLst/>
          </a:prstGeom>
          <a:noFill/>
          <a:ln w="9525">
            <a:noFill/>
            <a:miter lim="800000"/>
            <a:headEnd/>
            <a:tailEnd/>
          </a:ln>
        </p:spPr>
        <p:txBody>
          <a:bodyPr wrap="none">
            <a:spAutoFit/>
          </a:bodyPr>
          <a:lstStyle/>
          <a:p>
            <a:pPr>
              <a:defRPr/>
            </a:pPr>
            <a:r>
              <a:rPr lang="en-US" sz="900" b="1">
                <a:solidFill>
                  <a:srgbClr val="6E6964"/>
                </a:solidFill>
                <a:ea typeface="ＭＳ Ｐゴシック" charset="-128"/>
                <a:cs typeface="ＭＳ Ｐゴシック" charset="-128"/>
              </a:rPr>
              <a:t>MUCMD.ORG | SABAN RESEARCH CENTER | AUGUST 26-27 2011</a:t>
            </a:r>
          </a:p>
        </p:txBody>
      </p:sp>
      <p:grpSp>
        <p:nvGrpSpPr>
          <p:cNvPr id="8" name="Group 24"/>
          <p:cNvGrpSpPr>
            <a:grpSpLocks/>
          </p:cNvGrpSpPr>
          <p:nvPr userDrawn="1"/>
        </p:nvGrpSpPr>
        <p:grpSpPr bwMode="auto">
          <a:xfrm>
            <a:off x="8405813" y="6316663"/>
            <a:ext cx="685800" cy="381000"/>
            <a:chOff x="5114355" y="3505200"/>
            <a:chExt cx="1524000" cy="844138"/>
          </a:xfrm>
        </p:grpSpPr>
        <p:sp>
          <p:nvSpPr>
            <p:cNvPr id="9" name="Rectangle 8"/>
            <p:cNvSpPr/>
            <p:nvPr/>
          </p:nvSpPr>
          <p:spPr>
            <a:xfrm>
              <a:off x="5114355" y="3505200"/>
              <a:ext cx="1524000" cy="844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13" y="3511138"/>
              <a:ext cx="1492250" cy="82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userDrawn="1"/>
        </p:nvSpPr>
        <p:spPr>
          <a:xfrm>
            <a:off x="0" y="0"/>
            <a:ext cx="2286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fld id="{0C56C9A8-149B-3541-BB37-C62ED62E8BA9}" type="slidenum">
              <a:rPr lang="en-US">
                <a:solidFill>
                  <a:srgbClr val="FFFFFF"/>
                </a:solidFill>
                <a:latin typeface="Century Gothic" charset="0"/>
                <a:ea typeface="ＭＳ Ｐゴシック" charset="0"/>
                <a:cs typeface="ＭＳ Ｐゴシック" charset="0"/>
              </a:rPr>
              <a:pPr/>
              <a:t>‹#›</a:t>
            </a:fld>
            <a:endParaRPr lang="en-US">
              <a:solidFill>
                <a:srgbClr val="FFFFFF"/>
              </a:solidFill>
              <a:latin typeface="Century Gothic" charset="0"/>
              <a:ea typeface="ＭＳ Ｐゴシック" charset="0"/>
              <a:cs typeface="ＭＳ Ｐゴシック" charset="0"/>
            </a:endParaRPr>
          </a:p>
        </p:txBody>
      </p:sp>
      <p:sp>
        <p:nvSpPr>
          <p:cNvPr id="14" name="Rectangle 13"/>
          <p:cNvSpPr/>
          <p:nvPr userDrawn="1"/>
        </p:nvSpPr>
        <p:spPr>
          <a:xfrm>
            <a:off x="0" y="4724400"/>
            <a:ext cx="228600" cy="213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 Placeholder 12"/>
          <p:cNvSpPr>
            <a:spLocks noGrp="1"/>
          </p:cNvSpPr>
          <p:nvPr>
            <p:ph idx="1"/>
          </p:nvPr>
        </p:nvSpPr>
        <p:spPr bwMode="auto">
          <a:xfrm>
            <a:off x="457200" y="1882775"/>
            <a:ext cx="8229600" cy="4572000"/>
          </a:xfrm>
          <a:prstGeom prst="rect">
            <a:avLst/>
          </a:prstGeom>
          <a:noFill/>
          <a:ln>
            <a:noFill/>
          </a:ln>
          <a:extLst/>
        </p:spPr>
        <p:txBody>
          <a:bodyPr/>
          <a:lstStyle/>
          <a:p>
            <a:pPr lvl="0"/>
            <a:r>
              <a:rPr lang="en-US" noProof="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243117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sp>
        <p:nvSpPr>
          <p:cNvPr id="3" name="Right Triangle 2"/>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ight Triangle 3"/>
          <p:cNvSpPr/>
          <p:nvPr userDrawn="1"/>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7" name="TextBox 21"/>
          <p:cNvSpPr txBox="1">
            <a:spLocks noChangeArrowheads="1"/>
          </p:cNvSpPr>
          <p:nvPr userDrawn="1"/>
        </p:nvSpPr>
        <p:spPr bwMode="auto">
          <a:xfrm>
            <a:off x="4648200" y="6477000"/>
            <a:ext cx="3643313" cy="230188"/>
          </a:xfrm>
          <a:prstGeom prst="rect">
            <a:avLst/>
          </a:prstGeom>
          <a:noFill/>
          <a:ln w="9525">
            <a:noFill/>
            <a:miter lim="800000"/>
            <a:headEnd/>
            <a:tailEnd/>
          </a:ln>
        </p:spPr>
        <p:txBody>
          <a:bodyPr wrap="none">
            <a:spAutoFit/>
          </a:bodyPr>
          <a:lstStyle/>
          <a:p>
            <a:pPr>
              <a:defRPr/>
            </a:pPr>
            <a:r>
              <a:rPr lang="en-US" sz="900" b="1">
                <a:solidFill>
                  <a:srgbClr val="6E6964"/>
                </a:solidFill>
                <a:ea typeface="ＭＳ Ｐゴシック" charset="-128"/>
                <a:cs typeface="ＭＳ Ｐゴシック" charset="-128"/>
              </a:rPr>
              <a:t>MUCMD.ORG | SABAN RESEARCH CENTER | AUGUST 26-27 2011</a:t>
            </a:r>
          </a:p>
        </p:txBody>
      </p:sp>
      <p:grpSp>
        <p:nvGrpSpPr>
          <p:cNvPr id="8" name="Group 24"/>
          <p:cNvGrpSpPr>
            <a:grpSpLocks/>
          </p:cNvGrpSpPr>
          <p:nvPr userDrawn="1"/>
        </p:nvGrpSpPr>
        <p:grpSpPr bwMode="auto">
          <a:xfrm>
            <a:off x="8405813" y="6316663"/>
            <a:ext cx="685800" cy="381000"/>
            <a:chOff x="5114355" y="3505200"/>
            <a:chExt cx="1524000" cy="844138"/>
          </a:xfrm>
        </p:grpSpPr>
        <p:sp>
          <p:nvSpPr>
            <p:cNvPr id="9" name="Rectangle 8"/>
            <p:cNvSpPr/>
            <p:nvPr/>
          </p:nvSpPr>
          <p:spPr>
            <a:xfrm>
              <a:off x="5114355" y="3505200"/>
              <a:ext cx="1524000" cy="844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13" y="3511138"/>
              <a:ext cx="1492250" cy="82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userDrawn="1"/>
        </p:nvSpPr>
        <p:spPr>
          <a:xfrm>
            <a:off x="0" y="0"/>
            <a:ext cx="2286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fld id="{0C56C9A8-149B-3541-BB37-C62ED62E8BA9}" type="slidenum">
              <a:rPr lang="en-US">
                <a:solidFill>
                  <a:srgbClr val="FFFFFF"/>
                </a:solidFill>
                <a:latin typeface="Century Gothic" charset="0"/>
                <a:ea typeface="ＭＳ Ｐゴシック" charset="0"/>
                <a:cs typeface="ＭＳ Ｐゴシック" charset="0"/>
              </a:rPr>
              <a:pPr/>
              <a:t>‹#›</a:t>
            </a:fld>
            <a:endParaRPr lang="en-US">
              <a:solidFill>
                <a:srgbClr val="FFFFFF"/>
              </a:solidFill>
              <a:latin typeface="Century Gothic" charset="0"/>
              <a:ea typeface="ＭＳ Ｐゴシック" charset="0"/>
              <a:cs typeface="ＭＳ Ｐゴシック" charset="0"/>
            </a:endParaRPr>
          </a:p>
        </p:txBody>
      </p:sp>
      <p:sp>
        <p:nvSpPr>
          <p:cNvPr id="14" name="Rectangle 13"/>
          <p:cNvSpPr/>
          <p:nvPr userDrawn="1"/>
        </p:nvSpPr>
        <p:spPr>
          <a:xfrm>
            <a:off x="0" y="4724400"/>
            <a:ext cx="228600" cy="213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 Placeholder 12"/>
          <p:cNvSpPr>
            <a:spLocks noGrp="1"/>
          </p:cNvSpPr>
          <p:nvPr>
            <p:ph idx="1"/>
          </p:nvPr>
        </p:nvSpPr>
        <p:spPr bwMode="auto">
          <a:xfrm>
            <a:off x="457200" y="1882775"/>
            <a:ext cx="8229600" cy="4572000"/>
          </a:xfrm>
          <a:prstGeom prst="rect">
            <a:avLst/>
          </a:prstGeom>
          <a:noFill/>
          <a:ln>
            <a:noFill/>
          </a:ln>
          <a:extLst/>
        </p:spPr>
        <p:txBody>
          <a:bodyPr/>
          <a:lstStyle/>
          <a:p>
            <a:pPr lvl="0"/>
            <a:r>
              <a:rPr lang="en-US" noProof="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260888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87FCC2-AFFF-478E-A827-D8DD4AB5E717}" type="datetimeFigureOut">
              <a:rPr lang="en-US" smtClean="0"/>
              <a:t>11/9/11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361479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1"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87FCC2-AFFF-478E-A827-D8DD4AB5E717}" type="datetimeFigureOut">
              <a:rPr lang="en-US" smtClean="0"/>
              <a:t>11/9/11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269382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87FCC2-AFFF-478E-A827-D8DD4AB5E717}" type="datetimeFigureOut">
              <a:rPr lang="en-US" smtClean="0"/>
              <a:t>11/9/11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3457411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87FCC2-AFFF-478E-A827-D8DD4AB5E717}" type="datetimeFigureOut">
              <a:rPr lang="en-US" smtClean="0"/>
              <a:t>11/9/11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3222142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7FCC2-AFFF-478E-A827-D8DD4AB5E717}" type="datetimeFigureOut">
              <a:rPr lang="en-US" smtClean="0"/>
              <a:t>11/9/11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1305543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87FCC2-AFFF-478E-A827-D8DD4AB5E717}" type="datetimeFigureOut">
              <a:rPr lang="en-US" smtClean="0"/>
              <a:t>11/9/11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498131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87FCC2-AFFF-478E-A827-D8DD4AB5E717}" type="datetimeFigureOut">
              <a:rPr lang="en-US" smtClean="0"/>
              <a:t>11/9/11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2433493083"/>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theme" Target="../theme/theme1.xml"/><Relationship Id="rId3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2C87FCC2-AFFF-478E-A827-D8DD4AB5E717}" type="datetimeFigureOut">
              <a:rPr lang="en-US" smtClean="0"/>
              <a:t>11/9/11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CD7D018F-DCE7-4E7C-94C6-1A191101F29E}" type="slidenum">
              <a:rPr lang="en-US" smtClean="0"/>
              <a:t>‹#›</a:t>
            </a:fld>
            <a:endParaRPr lang="en-US"/>
          </a:p>
        </p:txBody>
      </p:sp>
    </p:spTree>
    <p:extLst>
      <p:ext uri="{BB962C8B-B14F-4D97-AF65-F5344CB8AC3E}">
        <p14:creationId xmlns:p14="http://schemas.microsoft.com/office/powerpoint/2010/main" val="3712468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hyperlink" Target="https://issues.apache.org/jira/browse/OODT" TargetMode="External"/><Relationship Id="rId4" Type="http://schemas.openxmlformats.org/officeDocument/2006/relationships/hyperlink" Target="https://cwiki.apache.org/confluence/display/OODT" TargetMode="External"/><Relationship Id="rId1" Type="http://schemas.openxmlformats.org/officeDocument/2006/relationships/slideLayout" Target="../slideLayouts/slideLayout2.xml"/><Relationship Id="rId2" Type="http://schemas.openxmlformats.org/officeDocument/2006/relationships/hyperlink" Target="http://oodt.apache.org"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mailto:ahart@apache.org" TargetMode="External"/><Relationship Id="rId4" Type="http://schemas.openxmlformats.org/officeDocument/2006/relationships/hyperlink" Target="http://people.apache.org/~ahart" TargetMode="External"/><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a:xfrm>
            <a:off x="679739" y="2633382"/>
            <a:ext cx="7771534" cy="2286000"/>
          </a:xfrm>
        </p:spPr>
        <p:txBody>
          <a:bodyPr>
            <a:normAutofit/>
          </a:bodyPr>
          <a:lstStyle/>
          <a:p>
            <a:r>
              <a:rPr lang="en-US" sz="3200" b="1" dirty="0" smtClean="0"/>
              <a:t>Using OODT to Support Data-driven Clinical Decision Support </a:t>
            </a:r>
            <a:endParaRPr lang="en-US" sz="3200" b="1" dirty="0">
              <a:ea typeface="ＭＳ Ｐゴシック" pitchFamily="34" charset="-128"/>
            </a:endParaRPr>
          </a:p>
        </p:txBody>
      </p:sp>
      <p:sp>
        <p:nvSpPr>
          <p:cNvPr id="9" name="Rectangle 3"/>
          <p:cNvSpPr>
            <a:spLocks noGrp="1" noChangeArrowheads="1"/>
          </p:cNvSpPr>
          <p:nvPr>
            <p:ph type="subTitle" idx="1"/>
          </p:nvPr>
        </p:nvSpPr>
        <p:spPr>
          <a:xfrm>
            <a:off x="720149" y="4413718"/>
            <a:ext cx="7772977" cy="990319"/>
          </a:xfrm>
        </p:spPr>
        <p:txBody>
          <a:bodyPr>
            <a:normAutofit lnSpcReduction="10000"/>
          </a:bodyPr>
          <a:lstStyle/>
          <a:p>
            <a:pPr eaLnBrk="1" hangingPunct="1"/>
            <a:r>
              <a:rPr lang="en-US" sz="2000" dirty="0" smtClean="0">
                <a:solidFill>
                  <a:schemeClr val="tx1"/>
                </a:solidFill>
                <a:ea typeface="ＭＳ Ｐゴシック" pitchFamily="34" charset="-128"/>
              </a:rPr>
              <a:t>Andrew Hart</a:t>
            </a:r>
          </a:p>
          <a:p>
            <a:pPr eaLnBrk="1" hangingPunct="1"/>
            <a:r>
              <a:rPr lang="en-US" sz="2000" smtClean="0">
                <a:solidFill>
                  <a:schemeClr val="tx1"/>
                </a:solidFill>
                <a:ea typeface="ＭＳ Ｐゴシック" pitchFamily="34" charset="-128"/>
              </a:rPr>
              <a:t>Jet </a:t>
            </a:r>
            <a:r>
              <a:rPr lang="en-US" sz="2000" smtClean="0">
                <a:solidFill>
                  <a:schemeClr val="tx1"/>
                </a:solidFill>
                <a:ea typeface="ＭＳ Ｐゴシック" pitchFamily="34" charset="-128"/>
              </a:rPr>
              <a:t>Propulsion </a:t>
            </a:r>
            <a:r>
              <a:rPr lang="en-US" sz="2000" dirty="0" smtClean="0">
                <a:solidFill>
                  <a:schemeClr val="tx1"/>
                </a:solidFill>
                <a:ea typeface="ＭＳ Ｐゴシック" pitchFamily="34" charset="-128"/>
              </a:rPr>
              <a:t>Laboratory, California Institute of Technology</a:t>
            </a:r>
            <a:r>
              <a:rPr lang="en-US" sz="2000" dirty="0">
                <a:solidFill>
                  <a:schemeClr val="tx1"/>
                </a:solidFill>
                <a:ea typeface="ＭＳ Ｐゴシック" pitchFamily="34" charset="-128"/>
              </a:rPr>
              <a:t/>
            </a:r>
            <a:br>
              <a:rPr lang="en-US" sz="2000" dirty="0">
                <a:solidFill>
                  <a:schemeClr val="tx1"/>
                </a:solidFill>
                <a:ea typeface="ＭＳ Ｐゴシック" pitchFamily="34" charset="-128"/>
              </a:rPr>
            </a:br>
            <a:r>
              <a:rPr lang="en-US" sz="2000" dirty="0" err="1" smtClean="0">
                <a:solidFill>
                  <a:schemeClr val="tx1"/>
                </a:solidFill>
                <a:ea typeface="ＭＳ Ｐゴシック" pitchFamily="34" charset="-128"/>
              </a:rPr>
              <a:t>ahart@apache.org</a:t>
            </a:r>
            <a:r>
              <a:rPr lang="en-US" sz="2000" dirty="0" smtClean="0">
                <a:solidFill>
                  <a:schemeClr val="tx1"/>
                </a:solidFill>
                <a:ea typeface="ＭＳ Ｐゴシック" pitchFamily="34" charset="-128"/>
              </a:rPr>
              <a:t>, 2011.11.09</a:t>
            </a:r>
            <a:endParaRPr lang="en-US" sz="2000" dirty="0">
              <a:solidFill>
                <a:schemeClr val="tx1"/>
              </a:solidFill>
              <a:ea typeface="ＭＳ Ｐゴシック" pitchFamily="34" charset="-128"/>
            </a:endParaRPr>
          </a:p>
        </p:txBody>
      </p:sp>
    </p:spTree>
    <p:extLst>
      <p:ext uri="{BB962C8B-B14F-4D97-AF65-F5344CB8AC3E}">
        <p14:creationId xmlns:p14="http://schemas.microsoft.com/office/powerpoint/2010/main" val="6446402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Background</a:t>
            </a:r>
            <a:endParaRPr lang="en-US" dirty="0"/>
          </a:p>
        </p:txBody>
      </p:sp>
      <p:sp>
        <p:nvSpPr>
          <p:cNvPr id="3" name="Content Placeholder 2"/>
          <p:cNvSpPr>
            <a:spLocks noGrp="1"/>
          </p:cNvSpPr>
          <p:nvPr>
            <p:ph idx="1"/>
          </p:nvPr>
        </p:nvSpPr>
        <p:spPr/>
        <p:txBody>
          <a:bodyPr>
            <a:normAutofit lnSpcReduction="10000"/>
          </a:bodyPr>
          <a:lstStyle/>
          <a:p>
            <a:r>
              <a:rPr lang="en-US" dirty="0" smtClean="0"/>
              <a:t>Prior working relationship between two principals</a:t>
            </a:r>
          </a:p>
          <a:p>
            <a:endParaRPr lang="en-US" dirty="0"/>
          </a:p>
          <a:p>
            <a:r>
              <a:rPr lang="en-US" dirty="0" smtClean="0"/>
              <a:t>Funded National Library of Medicine grant</a:t>
            </a:r>
          </a:p>
          <a:p>
            <a:endParaRPr lang="en-US" dirty="0"/>
          </a:p>
          <a:p>
            <a:r>
              <a:rPr lang="en-US" dirty="0" smtClean="0"/>
              <a:t>American Recovery and Reinvestment Act</a:t>
            </a:r>
          </a:p>
          <a:p>
            <a:endParaRPr lang="en-US" dirty="0"/>
          </a:p>
          <a:p>
            <a:r>
              <a:rPr lang="en-US" dirty="0" smtClean="0"/>
              <a:t>2 years to make it happen </a:t>
            </a:r>
            <a:endParaRPr lang="en-US" dirty="0"/>
          </a:p>
        </p:txBody>
      </p:sp>
    </p:spTree>
    <p:extLst>
      <p:ext uri="{BB962C8B-B14F-4D97-AF65-F5344CB8AC3E}">
        <p14:creationId xmlns:p14="http://schemas.microsoft.com/office/powerpoint/2010/main" val="19433370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prstGeom prst="rect">
            <a:avLst/>
          </a:prstGeom>
        </p:spPr>
        <p:txBody>
          <a:bodyPr/>
          <a:lstStyle/>
          <a:p>
            <a:pPr marL="484632" indent="0" eaLnBrk="1" fontAlgn="auto" hangingPunct="1">
              <a:spcAft>
                <a:spcPts val="0"/>
              </a:spcAft>
              <a:defRPr/>
            </a:pPr>
            <a:r>
              <a:rPr lang="en-US" sz="3200" b="1" dirty="0" smtClean="0">
                <a:solidFill>
                  <a:schemeClr val="accent1"/>
                </a:solidFill>
                <a:ea typeface="+mj-ea"/>
                <a:cs typeface="+mj-cs"/>
              </a:rPr>
              <a:t>What Data are we Collecting?</a:t>
            </a:r>
            <a:endParaRPr lang="en-US" sz="3200" b="1" dirty="0">
              <a:solidFill>
                <a:schemeClr val="accent1"/>
              </a:solidFill>
              <a:ea typeface="+mj-ea"/>
              <a:cs typeface="+mj-cs"/>
            </a:endParaRPr>
          </a:p>
        </p:txBody>
      </p:sp>
      <p:pic>
        <p:nvPicPr>
          <p:cNvPr id="5" name="Picture 2" descr="IMG_18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28600"/>
            <a:ext cx="70294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flipH="1">
            <a:off x="5334000" y="1752600"/>
            <a:ext cx="3200400" cy="1219200"/>
          </a:xfrm>
          <a:prstGeom prst="straightConnector1">
            <a:avLst/>
          </a:prstGeom>
          <a:ln w="3810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8098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4400" dirty="0" smtClean="0"/>
          </a:p>
          <a:p>
            <a:pPr marL="0" indent="0" algn="ctr">
              <a:buNone/>
            </a:pPr>
            <a:r>
              <a:rPr lang="en-US" sz="4400" dirty="0" smtClean="0"/>
              <a:t>Research Data Challenges in the VPICU</a:t>
            </a:r>
            <a:endParaRPr lang="en-US" sz="4400" b="1" dirty="0" smtClean="0"/>
          </a:p>
        </p:txBody>
      </p:sp>
    </p:spTree>
    <p:extLst>
      <p:ext uri="{BB962C8B-B14F-4D97-AF65-F5344CB8AC3E}">
        <p14:creationId xmlns:p14="http://schemas.microsoft.com/office/powerpoint/2010/main" val="18904559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prstGeom prst="rect">
            <a:avLst/>
          </a:prstGeom>
        </p:spPr>
        <p:txBody>
          <a:bodyPr/>
          <a:lstStyle/>
          <a:p>
            <a:pPr marL="484632" indent="0" eaLnBrk="1" fontAlgn="auto" hangingPunct="1">
              <a:spcAft>
                <a:spcPts val="0"/>
              </a:spcAft>
              <a:defRPr/>
            </a:pPr>
            <a:r>
              <a:rPr lang="en-US" sz="3200" b="1" dirty="0" smtClean="0">
                <a:solidFill>
                  <a:schemeClr val="accent1"/>
                </a:solidFill>
                <a:ea typeface="+mj-ea"/>
                <a:cs typeface="+mj-cs"/>
              </a:rPr>
              <a:t>VPICU Research Data Challenges</a:t>
            </a:r>
            <a:endParaRPr lang="en-US" sz="3200" b="1" dirty="0">
              <a:solidFill>
                <a:schemeClr val="accent1"/>
              </a:solidFill>
              <a:ea typeface="+mj-ea"/>
              <a:cs typeface="+mj-cs"/>
            </a:endParaRPr>
          </a:p>
        </p:txBody>
      </p:sp>
      <p:sp>
        <p:nvSpPr>
          <p:cNvPr id="9222" name="Content Placeholder 19"/>
          <p:cNvSpPr>
            <a:spLocks noGrp="1"/>
          </p:cNvSpPr>
          <p:nvPr>
            <p:ph idx="1"/>
          </p:nvPr>
        </p:nvSpPr>
        <p:spPr/>
        <p:txBody>
          <a:bodyPr>
            <a:normAutofit lnSpcReduction="10000"/>
          </a:bodyPr>
          <a:lstStyle/>
          <a:p>
            <a:pPr eaLnBrk="1" hangingPunct="1"/>
            <a:r>
              <a:rPr lang="en-US" sz="3200" i="1">
                <a:latin typeface="Calibri" charset="0"/>
                <a:cs typeface="ＭＳ Ｐゴシック" charset="0"/>
              </a:rPr>
              <a:t>Secondary use of observational clinical data</a:t>
            </a:r>
          </a:p>
          <a:p>
            <a:pPr lvl="1" eaLnBrk="1" hangingPunct="1"/>
            <a:r>
              <a:rPr lang="en-US" sz="2000" i="1">
                <a:latin typeface="Calibri" charset="0"/>
              </a:rPr>
              <a:t>Collected for clinical purposes</a:t>
            </a:r>
          </a:p>
          <a:p>
            <a:pPr lvl="1" eaLnBrk="1" hangingPunct="1"/>
            <a:r>
              <a:rPr lang="en-US" sz="2000" i="1">
                <a:latin typeface="Calibri" charset="0"/>
              </a:rPr>
              <a:t>Not optimized for research</a:t>
            </a:r>
          </a:p>
          <a:p>
            <a:pPr lvl="1" eaLnBrk="1" hangingPunct="1"/>
            <a:r>
              <a:rPr lang="en-US" sz="2000" i="1">
                <a:latin typeface="Calibri" charset="0"/>
              </a:rPr>
              <a:t>Online (real-time query) access mostly actively discouraged</a:t>
            </a:r>
          </a:p>
          <a:p>
            <a:pPr eaLnBrk="1" hangingPunct="1"/>
            <a:r>
              <a:rPr lang="en-US" sz="3200" i="1">
                <a:latin typeface="Calibri" charset="0"/>
                <a:cs typeface="ＭＳ Ｐゴシック" charset="0"/>
              </a:rPr>
              <a:t>Many data sources and technologies</a:t>
            </a:r>
          </a:p>
          <a:p>
            <a:pPr eaLnBrk="1" hangingPunct="1"/>
            <a:r>
              <a:rPr lang="en-US" sz="3200" i="1">
                <a:latin typeface="Calibri" charset="0"/>
                <a:cs typeface="ＭＳ Ｐゴシック" charset="0"/>
              </a:rPr>
              <a:t>Proprietary formats</a:t>
            </a:r>
            <a:endParaRPr lang="en-US" sz="2000" i="1">
              <a:latin typeface="Calibri" charset="0"/>
              <a:cs typeface="ＭＳ Ｐゴシック" charset="0"/>
            </a:endParaRPr>
          </a:p>
          <a:p>
            <a:pPr eaLnBrk="1" hangingPunct="1"/>
            <a:r>
              <a:rPr lang="en-US" sz="3200" i="1">
                <a:latin typeface="Calibri" charset="0"/>
                <a:cs typeface="ＭＳ Ｐゴシック" charset="0"/>
              </a:rPr>
              <a:t>Missing or incomplete records</a:t>
            </a:r>
          </a:p>
          <a:p>
            <a:pPr lvl="1" eaLnBrk="1" hangingPunct="1"/>
            <a:r>
              <a:rPr lang="en-US" sz="2000" i="1">
                <a:latin typeface="Calibri" charset="0"/>
              </a:rPr>
              <a:t>Gathered over time, highly variable annotations</a:t>
            </a:r>
          </a:p>
          <a:p>
            <a:pPr eaLnBrk="1" hangingPunct="1"/>
            <a:r>
              <a:rPr lang="en-US" sz="3200" i="1">
                <a:latin typeface="Calibri" charset="0"/>
                <a:cs typeface="ＭＳ Ｐゴシック" charset="0"/>
              </a:rPr>
              <a:t>Restrictions on use</a:t>
            </a:r>
            <a:endParaRPr lang="en-US" sz="2400" i="1">
              <a:latin typeface="Calibri" charset="0"/>
              <a:cs typeface="ＭＳ Ｐゴシック" charset="0"/>
            </a:endParaRPr>
          </a:p>
          <a:p>
            <a:pPr lvl="1" eaLnBrk="1" hangingPunct="1"/>
            <a:r>
              <a:rPr lang="en-US" sz="2000" i="1">
                <a:latin typeface="Calibri" charset="0"/>
              </a:rPr>
              <a:t>Legal, ethical, privacy considerations associated with research use </a:t>
            </a:r>
          </a:p>
          <a:p>
            <a:pPr eaLnBrk="1" hangingPunct="1"/>
            <a:endParaRPr lang="en-US" sz="2000">
              <a:latin typeface="Century Gothic" charset="0"/>
              <a:cs typeface="ＭＳ Ｐゴシック" charset="0"/>
            </a:endParaRPr>
          </a:p>
        </p:txBody>
      </p:sp>
    </p:spTree>
    <p:extLst>
      <p:ext uri="{BB962C8B-B14F-4D97-AF65-F5344CB8AC3E}">
        <p14:creationId xmlns:p14="http://schemas.microsoft.com/office/powerpoint/2010/main" val="21609981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2">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22">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22">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22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22">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22">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2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prstGeom prst="rect">
            <a:avLst/>
          </a:prstGeom>
        </p:spPr>
        <p:txBody>
          <a:bodyPr/>
          <a:lstStyle/>
          <a:p>
            <a:pPr marL="484632" indent="0" eaLnBrk="1" fontAlgn="auto" hangingPunct="1">
              <a:spcAft>
                <a:spcPts val="0"/>
              </a:spcAft>
              <a:defRPr/>
            </a:pPr>
            <a:r>
              <a:rPr lang="en-US" sz="3200" b="1" dirty="0" smtClean="0">
                <a:solidFill>
                  <a:schemeClr val="accent1"/>
                </a:solidFill>
                <a:ea typeface="+mj-ea"/>
                <a:cs typeface="+mj-cs"/>
              </a:rPr>
              <a:t>VPICU Research Data Challenges</a:t>
            </a:r>
            <a:endParaRPr lang="en-US" sz="3200" b="1" dirty="0">
              <a:solidFill>
                <a:schemeClr val="accent1"/>
              </a:solidFill>
              <a:ea typeface="+mj-ea"/>
              <a:cs typeface="+mj-cs"/>
            </a:endParaRPr>
          </a:p>
        </p:txBody>
      </p:sp>
      <p:sp>
        <p:nvSpPr>
          <p:cNvPr id="9222" name="Content Placeholder 19"/>
          <p:cNvSpPr>
            <a:spLocks noGrp="1"/>
          </p:cNvSpPr>
          <p:nvPr>
            <p:ph idx="1"/>
          </p:nvPr>
        </p:nvSpPr>
        <p:spPr/>
        <p:txBody>
          <a:bodyPr/>
          <a:lstStyle/>
          <a:p>
            <a:pPr eaLnBrk="1" hangingPunct="1"/>
            <a:r>
              <a:rPr lang="en-US" sz="3200" i="1" dirty="0">
                <a:latin typeface="Calibri" charset="0"/>
                <a:cs typeface="ＭＳ Ｐゴシック" charset="0"/>
              </a:rPr>
              <a:t>Ideal Research Data</a:t>
            </a:r>
          </a:p>
          <a:p>
            <a:pPr lvl="1" eaLnBrk="1" hangingPunct="1"/>
            <a:r>
              <a:rPr lang="en-US" sz="2000" i="1" dirty="0">
                <a:latin typeface="Calibri" charset="0"/>
              </a:rPr>
              <a:t>Collected for research purposes</a:t>
            </a:r>
            <a:br>
              <a:rPr lang="en-US" sz="2000" i="1" dirty="0">
                <a:latin typeface="Calibri" charset="0"/>
              </a:rPr>
            </a:br>
            <a:endParaRPr lang="en-US" sz="2000" i="1" dirty="0">
              <a:latin typeface="Calibri" charset="0"/>
            </a:endParaRPr>
          </a:p>
          <a:p>
            <a:pPr lvl="1" eaLnBrk="1" hangingPunct="1"/>
            <a:r>
              <a:rPr lang="en-US" sz="2000" i="1" dirty="0">
                <a:latin typeface="Calibri" charset="0"/>
              </a:rPr>
              <a:t>Manageable size, static</a:t>
            </a:r>
            <a:br>
              <a:rPr lang="en-US" sz="2000" i="1" dirty="0">
                <a:latin typeface="Calibri" charset="0"/>
              </a:rPr>
            </a:br>
            <a:endParaRPr lang="en-US" sz="2000" i="1" dirty="0">
              <a:latin typeface="Calibri" charset="0"/>
            </a:endParaRPr>
          </a:p>
          <a:p>
            <a:pPr lvl="1" eaLnBrk="1" hangingPunct="1"/>
            <a:r>
              <a:rPr lang="en-US" sz="2000" i="1" dirty="0">
                <a:latin typeface="Calibri" charset="0"/>
              </a:rPr>
              <a:t>Well-described, annotated</a:t>
            </a:r>
            <a:br>
              <a:rPr lang="en-US" sz="2000" i="1" dirty="0">
                <a:latin typeface="Calibri" charset="0"/>
              </a:rPr>
            </a:br>
            <a:endParaRPr lang="en-US" sz="2000" i="1" dirty="0">
              <a:latin typeface="Calibri" charset="0"/>
            </a:endParaRPr>
          </a:p>
          <a:p>
            <a:pPr lvl="1" eaLnBrk="1" hangingPunct="1"/>
            <a:r>
              <a:rPr lang="en-US" sz="2000" i="1" dirty="0">
                <a:latin typeface="Calibri" charset="0"/>
              </a:rPr>
              <a:t>Self-contained</a:t>
            </a:r>
            <a:br>
              <a:rPr lang="en-US" sz="2000" i="1" dirty="0">
                <a:latin typeface="Calibri" charset="0"/>
              </a:rPr>
            </a:br>
            <a:endParaRPr lang="en-US" sz="2000" i="1" dirty="0">
              <a:latin typeface="Calibri" charset="0"/>
            </a:endParaRPr>
          </a:p>
          <a:p>
            <a:pPr lvl="1" eaLnBrk="1" hangingPunct="1"/>
            <a:r>
              <a:rPr lang="en-US" sz="2000" i="1" dirty="0">
                <a:latin typeface="Calibri" charset="0"/>
              </a:rPr>
              <a:t>Complete, internally consistent</a:t>
            </a:r>
            <a:br>
              <a:rPr lang="en-US" sz="2000" i="1" dirty="0">
                <a:latin typeface="Calibri" charset="0"/>
              </a:rPr>
            </a:br>
            <a:endParaRPr lang="en-US" sz="2000" i="1" dirty="0">
              <a:latin typeface="Calibri" charset="0"/>
            </a:endParaRPr>
          </a:p>
          <a:p>
            <a:pPr lvl="1" eaLnBrk="1" hangingPunct="1"/>
            <a:r>
              <a:rPr lang="en-US" sz="2000" i="1" dirty="0">
                <a:latin typeface="Calibri" charset="0"/>
              </a:rPr>
              <a:t>Minimal restrictions on use</a:t>
            </a:r>
          </a:p>
        </p:txBody>
      </p:sp>
      <p:sp>
        <p:nvSpPr>
          <p:cNvPr id="13" name="Content Placeholder 19"/>
          <p:cNvSpPr>
            <a:spLocks noGrp="1"/>
          </p:cNvSpPr>
          <p:nvPr>
            <p:ph idx="4294967295"/>
          </p:nvPr>
        </p:nvSpPr>
        <p:spPr>
          <a:xfrm>
            <a:off x="4343400" y="1600200"/>
            <a:ext cx="4800600" cy="4572000"/>
          </a:xfrm>
        </p:spPr>
        <p:txBody>
          <a:bodyPr/>
          <a:lstStyle/>
          <a:p>
            <a:pPr eaLnBrk="1" hangingPunct="1"/>
            <a:r>
              <a:rPr lang="en-US" sz="3200" i="1" dirty="0">
                <a:latin typeface="Calibri" charset="0"/>
                <a:cs typeface="ＭＳ Ｐゴシック" charset="0"/>
              </a:rPr>
              <a:t>VPICU Research Data</a:t>
            </a:r>
          </a:p>
          <a:p>
            <a:pPr lvl="1" eaLnBrk="1" hangingPunct="1"/>
            <a:r>
              <a:rPr lang="en-US" sz="2000" i="1" dirty="0">
                <a:latin typeface="Calibri" charset="0"/>
              </a:rPr>
              <a:t>Collected for clinical use</a:t>
            </a:r>
            <a:br>
              <a:rPr lang="en-US" sz="2000" i="1" dirty="0">
                <a:latin typeface="Calibri" charset="0"/>
              </a:rPr>
            </a:br>
            <a:endParaRPr lang="en-US" sz="2000" i="1" dirty="0">
              <a:latin typeface="Calibri" charset="0"/>
            </a:endParaRPr>
          </a:p>
          <a:p>
            <a:pPr lvl="1" eaLnBrk="1" hangingPunct="1"/>
            <a:r>
              <a:rPr lang="en-US" sz="2000" i="1" dirty="0">
                <a:latin typeface="Calibri" charset="0"/>
              </a:rPr>
              <a:t>Massive (…and growing)</a:t>
            </a:r>
            <a:br>
              <a:rPr lang="en-US" sz="2000" i="1" dirty="0">
                <a:latin typeface="Calibri" charset="0"/>
              </a:rPr>
            </a:br>
            <a:endParaRPr lang="en-US" sz="2000" i="1" dirty="0">
              <a:latin typeface="Calibri" charset="0"/>
            </a:endParaRPr>
          </a:p>
          <a:p>
            <a:pPr lvl="1" eaLnBrk="1" hangingPunct="1"/>
            <a:r>
              <a:rPr lang="en-US" sz="2000" i="1" dirty="0">
                <a:latin typeface="Calibri" charset="0"/>
              </a:rPr>
              <a:t>Incomplete, proprietary descriptions</a:t>
            </a:r>
            <a:br>
              <a:rPr lang="en-US" sz="2000" i="1" dirty="0">
                <a:latin typeface="Calibri" charset="0"/>
              </a:rPr>
            </a:br>
            <a:endParaRPr lang="en-US" sz="2000" i="1" dirty="0">
              <a:latin typeface="Calibri" charset="0"/>
            </a:endParaRPr>
          </a:p>
          <a:p>
            <a:pPr lvl="1" eaLnBrk="1" hangingPunct="1"/>
            <a:r>
              <a:rPr lang="en-US" sz="2000" i="1" dirty="0">
                <a:latin typeface="Calibri" charset="0"/>
              </a:rPr>
              <a:t>Fragmented across data stores</a:t>
            </a:r>
            <a:br>
              <a:rPr lang="en-US" sz="2000" i="1" dirty="0">
                <a:latin typeface="Calibri" charset="0"/>
              </a:rPr>
            </a:br>
            <a:endParaRPr lang="en-US" sz="2000" i="1" dirty="0">
              <a:latin typeface="Calibri" charset="0"/>
            </a:endParaRPr>
          </a:p>
          <a:p>
            <a:pPr lvl="1" eaLnBrk="1" hangingPunct="1"/>
            <a:r>
              <a:rPr lang="en-US" sz="2000" i="1" dirty="0">
                <a:latin typeface="Calibri" charset="0"/>
              </a:rPr>
              <a:t>Incomplete, inconsistent</a:t>
            </a:r>
            <a:br>
              <a:rPr lang="en-US" sz="2000" i="1" dirty="0">
                <a:latin typeface="Calibri" charset="0"/>
              </a:rPr>
            </a:br>
            <a:endParaRPr lang="en-US" sz="2000" i="1" dirty="0">
              <a:latin typeface="Calibri" charset="0"/>
            </a:endParaRPr>
          </a:p>
          <a:p>
            <a:pPr lvl="1" eaLnBrk="1" hangingPunct="1"/>
            <a:r>
              <a:rPr lang="en-US" sz="2000" i="1" dirty="0">
                <a:latin typeface="Calibri" charset="0"/>
              </a:rPr>
              <a:t>Highly restricted</a:t>
            </a:r>
          </a:p>
          <a:p>
            <a:pPr eaLnBrk="1" hangingPunct="1"/>
            <a:endParaRPr lang="en-US" sz="2000" dirty="0">
              <a:latin typeface="Century Gothic" charset="0"/>
              <a:cs typeface="ＭＳ Ｐゴシック" charset="0"/>
            </a:endParaRPr>
          </a:p>
        </p:txBody>
      </p:sp>
    </p:spTree>
    <p:extLst>
      <p:ext uri="{BB962C8B-B14F-4D97-AF65-F5344CB8AC3E}">
        <p14:creationId xmlns:p14="http://schemas.microsoft.com/office/powerpoint/2010/main" val="1628915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2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2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2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P spid="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4400" dirty="0" smtClean="0"/>
              <a:t/>
            </a:r>
            <a:br>
              <a:rPr lang="en-US" sz="4400" dirty="0" smtClean="0"/>
            </a:br>
            <a:r>
              <a:rPr lang="en-US" sz="4400" dirty="0" smtClean="0"/>
              <a:t>VPICU Data System Principles</a:t>
            </a:r>
            <a:endParaRPr lang="en-US" sz="4400" b="1" dirty="0" smtClean="0"/>
          </a:p>
        </p:txBody>
      </p:sp>
    </p:spTree>
    <p:extLst>
      <p:ext uri="{BB962C8B-B14F-4D97-AF65-F5344CB8AC3E}">
        <p14:creationId xmlns:p14="http://schemas.microsoft.com/office/powerpoint/2010/main" val="39131602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prstGeom prst="rect">
            <a:avLst/>
          </a:prstGeom>
        </p:spPr>
        <p:txBody>
          <a:bodyPr/>
          <a:lstStyle/>
          <a:p>
            <a:pPr marL="484632" indent="0" eaLnBrk="1" fontAlgn="auto" hangingPunct="1">
              <a:spcAft>
                <a:spcPts val="0"/>
              </a:spcAft>
              <a:defRPr/>
            </a:pPr>
            <a:r>
              <a:rPr lang="en-US" sz="3200" b="1" dirty="0" smtClean="0">
                <a:solidFill>
                  <a:schemeClr val="accent1"/>
                </a:solidFill>
                <a:ea typeface="+mj-ea"/>
                <a:cs typeface="+mj-cs"/>
              </a:rPr>
              <a:t>VPICU System Architectural Principles</a:t>
            </a:r>
            <a:endParaRPr lang="en-US" sz="3200" b="1" dirty="0">
              <a:solidFill>
                <a:schemeClr val="accent1"/>
              </a:solidFill>
              <a:ea typeface="+mj-ea"/>
              <a:cs typeface="+mj-cs"/>
            </a:endParaRPr>
          </a:p>
        </p:txBody>
      </p:sp>
      <p:sp>
        <p:nvSpPr>
          <p:cNvPr id="9222" name="Content Placeholder 19"/>
          <p:cNvSpPr>
            <a:spLocks noGrp="1"/>
          </p:cNvSpPr>
          <p:nvPr>
            <p:ph idx="1"/>
          </p:nvPr>
        </p:nvSpPr>
        <p:spPr/>
        <p:txBody>
          <a:bodyPr>
            <a:normAutofit fontScale="92500"/>
          </a:bodyPr>
          <a:lstStyle/>
          <a:p>
            <a:r>
              <a:rPr lang="en-US" sz="2200" b="1" u="sng" dirty="0">
                <a:solidFill>
                  <a:srgbClr val="000000"/>
                </a:solidFill>
                <a:latin typeface="Calibri" charset="0"/>
                <a:cs typeface="Calibri" charset="0"/>
              </a:rPr>
              <a:t>P1 Loose Coupling</a:t>
            </a:r>
            <a:r>
              <a:rPr lang="en-US" sz="2200" dirty="0">
                <a:solidFill>
                  <a:srgbClr val="000000"/>
                </a:solidFill>
                <a:latin typeface="Calibri" charset="0"/>
                <a:cs typeface="Calibri" charset="0"/>
              </a:rPr>
              <a:t> - Allows components of the data system to </a:t>
            </a:r>
            <a:r>
              <a:rPr lang="en-US" sz="2200" dirty="0" smtClean="0">
                <a:solidFill>
                  <a:srgbClr val="000000"/>
                </a:solidFill>
                <a:latin typeface="Calibri" charset="0"/>
                <a:cs typeface="Calibri" charset="0"/>
              </a:rPr>
              <a:t>independently </a:t>
            </a:r>
            <a:r>
              <a:rPr lang="en-US" sz="2200" dirty="0">
                <a:solidFill>
                  <a:srgbClr val="000000"/>
                </a:solidFill>
                <a:latin typeface="Calibri" charset="0"/>
                <a:cs typeface="Calibri" charset="0"/>
              </a:rPr>
              <a:t>evolve, allows easier maintenance, and insulated impact. </a:t>
            </a:r>
          </a:p>
          <a:p>
            <a:endParaRPr lang="en-US" sz="2200" b="1" u="sng" dirty="0">
              <a:solidFill>
                <a:srgbClr val="000000"/>
              </a:solidFill>
              <a:latin typeface="Calibri" charset="0"/>
              <a:cs typeface="Calibri" charset="0"/>
            </a:endParaRPr>
          </a:p>
          <a:p>
            <a:r>
              <a:rPr lang="en-US" sz="2200" b="1" u="sng" dirty="0" smtClean="0">
                <a:solidFill>
                  <a:srgbClr val="000000"/>
                </a:solidFill>
                <a:latin typeface="Calibri" charset="0"/>
                <a:cs typeface="Calibri" charset="0"/>
              </a:rPr>
              <a:t>P2 Distributed Deployment</a:t>
            </a:r>
            <a:r>
              <a:rPr lang="en-US" sz="2200" dirty="0" smtClean="0">
                <a:solidFill>
                  <a:srgbClr val="000000"/>
                </a:solidFill>
                <a:latin typeface="Calibri" charset="0"/>
                <a:cs typeface="Calibri" charset="0"/>
              </a:rPr>
              <a:t> - Distributing, replicating, and allowing for discovery and identification of services supports NFPs like security, extensibility, and scalability. For the VPICU system, each major subsystem can communicate using common protocols.</a:t>
            </a:r>
          </a:p>
          <a:p>
            <a:endParaRPr lang="en-US" sz="2200" b="1" u="sng" dirty="0" smtClean="0">
              <a:solidFill>
                <a:srgbClr val="000000"/>
              </a:solidFill>
              <a:latin typeface="Calibri" charset="0"/>
              <a:cs typeface="Calibri" charset="0"/>
            </a:endParaRPr>
          </a:p>
          <a:p>
            <a:r>
              <a:rPr lang="en-US" sz="2200" b="1" u="sng" dirty="0" smtClean="0">
                <a:solidFill>
                  <a:srgbClr val="000000"/>
                </a:solidFill>
                <a:latin typeface="Calibri" charset="0"/>
                <a:cs typeface="Calibri" charset="0"/>
              </a:rPr>
              <a:t>P3 Information-model Driven</a:t>
            </a:r>
            <a:r>
              <a:rPr lang="en-US" sz="2200" dirty="0" smtClean="0">
                <a:solidFill>
                  <a:srgbClr val="000000"/>
                </a:solidFill>
                <a:latin typeface="Calibri" charset="0"/>
                <a:cs typeface="Calibri" charset="0"/>
              </a:rPr>
              <a:t> - Data system objects and metadata can be described, and validated independently of the system. The information model helps to codify data relationships and exchange of data. In VPICU, the model describes the nature of the data products processed through the system.</a:t>
            </a:r>
            <a:r>
              <a:rPr lang="en-US" sz="2000" dirty="0" smtClean="0">
                <a:solidFill>
                  <a:srgbClr val="000000"/>
                </a:solidFill>
                <a:latin typeface="Calibri" charset="0"/>
                <a:cs typeface="Calibri" charset="0"/>
              </a:rPr>
              <a:t>	</a:t>
            </a:r>
            <a:endParaRPr lang="en-US" sz="2000" dirty="0">
              <a:solidFill>
                <a:srgbClr val="000000"/>
              </a:solidFill>
              <a:latin typeface="Calibri" charset="0"/>
              <a:cs typeface="Calibri" charset="0"/>
            </a:endParaRPr>
          </a:p>
        </p:txBody>
      </p:sp>
    </p:spTree>
    <p:extLst>
      <p:ext uri="{BB962C8B-B14F-4D97-AF65-F5344CB8AC3E}">
        <p14:creationId xmlns:p14="http://schemas.microsoft.com/office/powerpoint/2010/main" val="4670222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prstGeom prst="rect">
            <a:avLst/>
          </a:prstGeom>
        </p:spPr>
        <p:txBody>
          <a:bodyPr/>
          <a:lstStyle/>
          <a:p>
            <a:pPr marL="484632" indent="0" eaLnBrk="1" fontAlgn="auto" hangingPunct="1">
              <a:spcAft>
                <a:spcPts val="0"/>
              </a:spcAft>
              <a:defRPr/>
            </a:pPr>
            <a:r>
              <a:rPr lang="en-US" sz="3200" b="1" dirty="0" smtClean="0">
                <a:solidFill>
                  <a:schemeClr val="accent1"/>
                </a:solidFill>
                <a:ea typeface="+mj-ea"/>
                <a:cs typeface="+mj-cs"/>
              </a:rPr>
              <a:t>VPICU System Architectural Principles</a:t>
            </a:r>
            <a:endParaRPr lang="en-US" sz="3200" b="1" dirty="0">
              <a:solidFill>
                <a:schemeClr val="accent1"/>
              </a:solidFill>
              <a:ea typeface="+mj-ea"/>
              <a:cs typeface="+mj-cs"/>
            </a:endParaRPr>
          </a:p>
        </p:txBody>
      </p:sp>
      <p:sp>
        <p:nvSpPr>
          <p:cNvPr id="9222" name="Content Placeholder 19"/>
          <p:cNvSpPr>
            <a:spLocks noGrp="1"/>
          </p:cNvSpPr>
          <p:nvPr>
            <p:ph idx="1"/>
          </p:nvPr>
        </p:nvSpPr>
        <p:spPr/>
        <p:txBody>
          <a:bodyPr/>
          <a:lstStyle/>
          <a:p>
            <a:r>
              <a:rPr lang="en-US" sz="2200" b="1" u="sng" dirty="0">
                <a:solidFill>
                  <a:srgbClr val="000000"/>
                </a:solidFill>
                <a:latin typeface="Calibri" charset="0"/>
                <a:cs typeface="Calibri" charset="0"/>
              </a:rPr>
              <a:t>P4 Extensibility, Scalability, Security</a:t>
            </a:r>
            <a:r>
              <a:rPr lang="en-US" sz="2200" dirty="0">
                <a:solidFill>
                  <a:srgbClr val="000000"/>
                </a:solidFill>
                <a:latin typeface="Calibri" charset="0"/>
                <a:cs typeface="Calibri" charset="0"/>
              </a:rPr>
              <a:t> - Non-functional properties guiding the development and deployment of the VPICU data system components.	</a:t>
            </a:r>
          </a:p>
          <a:p>
            <a:endParaRPr lang="en-US" sz="2200" b="1" u="sng" dirty="0">
              <a:solidFill>
                <a:srgbClr val="000000"/>
              </a:solidFill>
              <a:latin typeface="Calibri" charset="0"/>
              <a:cs typeface="Calibri" charset="0"/>
            </a:endParaRPr>
          </a:p>
          <a:p>
            <a:r>
              <a:rPr lang="en-US" sz="2200" b="1" u="sng" dirty="0">
                <a:solidFill>
                  <a:srgbClr val="000000"/>
                </a:solidFill>
                <a:latin typeface="Calibri" charset="0"/>
                <a:cs typeface="Calibri" charset="0"/>
              </a:rPr>
              <a:t>P5 Technology Independence</a:t>
            </a:r>
            <a:r>
              <a:rPr lang="en-US" sz="2200" dirty="0">
                <a:solidFill>
                  <a:srgbClr val="000000"/>
                </a:solidFill>
                <a:latin typeface="Calibri" charset="0"/>
                <a:cs typeface="Calibri" charset="0"/>
              </a:rPr>
              <a:t> - Database vendors, middleware platforms, and analysis tools change frequently. The VPICU system should be able to adapt to such changes.	</a:t>
            </a:r>
          </a:p>
          <a:p>
            <a:endParaRPr lang="en-US" sz="2200" b="1" u="sng" dirty="0">
              <a:solidFill>
                <a:srgbClr val="000000"/>
              </a:solidFill>
              <a:latin typeface="Calibri" charset="0"/>
              <a:cs typeface="Calibri" charset="0"/>
            </a:endParaRPr>
          </a:p>
          <a:p>
            <a:r>
              <a:rPr lang="en-US" sz="2200" b="1" u="sng" dirty="0">
                <a:solidFill>
                  <a:srgbClr val="000000"/>
                </a:solidFill>
                <a:latin typeface="Calibri" charset="0"/>
                <a:cs typeface="Calibri" charset="0"/>
              </a:rPr>
              <a:t>P6 Open Standards</a:t>
            </a:r>
            <a:r>
              <a:rPr lang="en-US" sz="2200" dirty="0">
                <a:solidFill>
                  <a:srgbClr val="000000"/>
                </a:solidFill>
                <a:latin typeface="Calibri" charset="0"/>
                <a:cs typeface="Calibri" charset="0"/>
              </a:rPr>
              <a:t> - Data systems and components should be constructed using open standards to reduce vendor lock, and increase the ability to leverage common components</a:t>
            </a:r>
          </a:p>
        </p:txBody>
      </p:sp>
    </p:spTree>
    <p:extLst>
      <p:ext uri="{BB962C8B-B14F-4D97-AF65-F5344CB8AC3E}">
        <p14:creationId xmlns:p14="http://schemas.microsoft.com/office/powerpoint/2010/main" val="515893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4400" dirty="0" smtClean="0"/>
              <a:t/>
            </a:r>
            <a:br>
              <a:rPr lang="en-US" sz="4400" dirty="0" smtClean="0"/>
            </a:br>
            <a:r>
              <a:rPr lang="en-US" sz="4400" dirty="0" smtClean="0"/>
              <a:t>VPICU Systematic Approach</a:t>
            </a:r>
            <a:endParaRPr lang="en-US" sz="4400" b="1" dirty="0" smtClean="0"/>
          </a:p>
        </p:txBody>
      </p:sp>
    </p:spTree>
    <p:extLst>
      <p:ext uri="{BB962C8B-B14F-4D97-AF65-F5344CB8AC3E}">
        <p14:creationId xmlns:p14="http://schemas.microsoft.com/office/powerpoint/2010/main" val="22795036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prstGeom prst="rect">
            <a:avLst/>
          </a:prstGeom>
        </p:spPr>
        <p:txBody>
          <a:bodyPr/>
          <a:lstStyle/>
          <a:p>
            <a:pPr marL="484632" indent="0" eaLnBrk="1" fontAlgn="auto" hangingPunct="1">
              <a:spcAft>
                <a:spcPts val="0"/>
              </a:spcAft>
              <a:defRPr/>
            </a:pPr>
            <a:r>
              <a:rPr lang="en-US" sz="3200" b="1" dirty="0" smtClean="0">
                <a:solidFill>
                  <a:schemeClr val="accent1"/>
                </a:solidFill>
                <a:ea typeface="+mj-ea"/>
                <a:cs typeface="+mj-cs"/>
              </a:rPr>
              <a:t>VPICU Systematic Approach</a:t>
            </a:r>
            <a:endParaRPr lang="en-US" sz="3200" b="1" dirty="0">
              <a:solidFill>
                <a:schemeClr val="accent1"/>
              </a:solidFill>
              <a:ea typeface="+mj-ea"/>
              <a:cs typeface="+mj-cs"/>
            </a:endParaRPr>
          </a:p>
        </p:txBody>
      </p:sp>
      <p:sp>
        <p:nvSpPr>
          <p:cNvPr id="9222" name="Content Placeholder 19"/>
          <p:cNvSpPr>
            <a:spLocks noGrp="1"/>
          </p:cNvSpPr>
          <p:nvPr>
            <p:ph idx="1"/>
          </p:nvPr>
        </p:nvSpPr>
        <p:spPr/>
        <p:txBody>
          <a:bodyPr>
            <a:normAutofit fontScale="92500"/>
          </a:bodyPr>
          <a:lstStyle/>
          <a:p>
            <a:r>
              <a:rPr lang="en-US" i="1" dirty="0">
                <a:latin typeface="Calibri" charset="0"/>
                <a:cs typeface="Calibri" charset="0"/>
              </a:rPr>
              <a:t>Develop a common model to describe the information space.</a:t>
            </a:r>
          </a:p>
          <a:p>
            <a:r>
              <a:rPr lang="en-US" i="1" dirty="0">
                <a:latin typeface="Calibri" charset="0"/>
                <a:cs typeface="Calibri" charset="0"/>
              </a:rPr>
              <a:t>Develop compute services that support extraction of data from existing CHLA databases.</a:t>
            </a:r>
          </a:p>
          <a:p>
            <a:r>
              <a:rPr lang="en-US" i="1" dirty="0">
                <a:latin typeface="Calibri" charset="0"/>
                <a:cs typeface="Calibri" charset="0"/>
              </a:rPr>
              <a:t>Identify mechanisms to integrate data from disparate sources into a common repository and map them to the information model.</a:t>
            </a:r>
          </a:p>
          <a:p>
            <a:r>
              <a:rPr lang="en-US" i="1" dirty="0">
                <a:latin typeface="Calibri" charset="0"/>
                <a:cs typeface="Calibri" charset="0"/>
              </a:rPr>
              <a:t>Construct a set of online research databases to enable data mining and analysis.</a:t>
            </a:r>
          </a:p>
        </p:txBody>
      </p:sp>
    </p:spTree>
    <p:extLst>
      <p:ext uri="{BB962C8B-B14F-4D97-AF65-F5344CB8AC3E}">
        <p14:creationId xmlns:p14="http://schemas.microsoft.com/office/powerpoint/2010/main" val="3841893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prstGeom prst="rect">
            <a:avLst/>
          </a:prstGeom>
        </p:spPr>
        <p:txBody>
          <a:bodyPr/>
          <a:lstStyle/>
          <a:p>
            <a:pPr marL="484632" indent="0" eaLnBrk="1" fontAlgn="auto" hangingPunct="1">
              <a:spcAft>
                <a:spcPts val="0"/>
              </a:spcAft>
              <a:defRPr/>
            </a:pPr>
            <a:r>
              <a:rPr lang="en-US" sz="3200" b="1" dirty="0" smtClean="0">
                <a:solidFill>
                  <a:schemeClr val="accent1"/>
                </a:solidFill>
                <a:ea typeface="+mj-ea"/>
                <a:cs typeface="+mj-cs"/>
              </a:rPr>
              <a:t>What I Will Cover…</a:t>
            </a:r>
            <a:endParaRPr lang="en-US" sz="3200" b="1" dirty="0">
              <a:solidFill>
                <a:schemeClr val="accent1"/>
              </a:solidFill>
              <a:ea typeface="+mj-ea"/>
              <a:cs typeface="+mj-cs"/>
            </a:endParaRPr>
          </a:p>
        </p:txBody>
      </p:sp>
      <p:sp>
        <p:nvSpPr>
          <p:cNvPr id="3" name="Text Placeholder 2"/>
          <p:cNvSpPr>
            <a:spLocks noGrp="1"/>
          </p:cNvSpPr>
          <p:nvPr>
            <p:ph idx="1"/>
          </p:nvPr>
        </p:nvSpPr>
        <p:spPr/>
        <p:txBody>
          <a:bodyPr>
            <a:normAutofit/>
          </a:bodyPr>
          <a:lstStyle/>
          <a:p>
            <a:pPr eaLnBrk="1" hangingPunct="1">
              <a:lnSpc>
                <a:spcPct val="90000"/>
              </a:lnSpc>
            </a:pPr>
            <a:r>
              <a:rPr lang="en-US" sz="2600" dirty="0" smtClean="0">
                <a:latin typeface="Calibri" charset="0"/>
                <a:cs typeface="ＭＳ Ｐゴシック" charset="0"/>
              </a:rPr>
              <a:t>What is the VPICU?</a:t>
            </a:r>
            <a:endParaRPr lang="en-US" sz="2600" dirty="0">
              <a:latin typeface="Calibri" charset="0"/>
              <a:cs typeface="ＭＳ Ｐゴシック" charset="0"/>
            </a:endParaRPr>
          </a:p>
          <a:p>
            <a:pPr eaLnBrk="1" hangingPunct="1">
              <a:lnSpc>
                <a:spcPct val="90000"/>
              </a:lnSpc>
            </a:pPr>
            <a:r>
              <a:rPr lang="en-US" sz="2600" dirty="0">
                <a:latin typeface="Calibri" charset="0"/>
                <a:cs typeface="ＭＳ Ｐゴシック" charset="0"/>
              </a:rPr>
              <a:t>VPICU Research Data Challenges</a:t>
            </a:r>
          </a:p>
          <a:p>
            <a:pPr eaLnBrk="1" hangingPunct="1">
              <a:lnSpc>
                <a:spcPct val="90000"/>
              </a:lnSpc>
            </a:pPr>
            <a:r>
              <a:rPr lang="en-US" sz="2600" dirty="0" smtClean="0">
                <a:latin typeface="Calibri" charset="0"/>
                <a:cs typeface="ＭＳ Ｐゴシック" charset="0"/>
              </a:rPr>
              <a:t>Data </a:t>
            </a:r>
            <a:r>
              <a:rPr lang="en-US" sz="2600" dirty="0">
                <a:latin typeface="Calibri" charset="0"/>
                <a:cs typeface="ＭＳ Ｐゴシック" charset="0"/>
              </a:rPr>
              <a:t>System Architectural </a:t>
            </a:r>
            <a:r>
              <a:rPr lang="en-US" sz="2600" dirty="0" smtClean="0">
                <a:latin typeface="Calibri" charset="0"/>
                <a:cs typeface="ＭＳ Ｐゴシック" charset="0"/>
              </a:rPr>
              <a:t>Principles &amp; Approach</a:t>
            </a:r>
            <a:endParaRPr lang="en-US" sz="2600" dirty="0">
              <a:latin typeface="Calibri" charset="0"/>
              <a:cs typeface="ＭＳ Ｐゴシック" charset="0"/>
            </a:endParaRPr>
          </a:p>
          <a:p>
            <a:pPr eaLnBrk="1" hangingPunct="1">
              <a:lnSpc>
                <a:spcPct val="90000"/>
              </a:lnSpc>
            </a:pPr>
            <a:r>
              <a:rPr lang="en-US" sz="2600" dirty="0" smtClean="0">
                <a:latin typeface="Calibri" charset="0"/>
                <a:cs typeface="ＭＳ Ｐゴシック" charset="0"/>
              </a:rPr>
              <a:t>Overview of the Data System Architecture</a:t>
            </a:r>
          </a:p>
          <a:p>
            <a:pPr eaLnBrk="1" hangingPunct="1">
              <a:lnSpc>
                <a:spcPct val="90000"/>
              </a:lnSpc>
            </a:pPr>
            <a:r>
              <a:rPr lang="en-US" sz="2600" dirty="0" smtClean="0">
                <a:latin typeface="Calibri" charset="0"/>
                <a:cs typeface="ＭＳ Ｐゴシック" charset="0"/>
              </a:rPr>
              <a:t>OODT Components in VPICU</a:t>
            </a:r>
          </a:p>
          <a:p>
            <a:pPr eaLnBrk="1" hangingPunct="1">
              <a:lnSpc>
                <a:spcPct val="90000"/>
              </a:lnSpc>
            </a:pPr>
            <a:r>
              <a:rPr lang="en-US" sz="2600" dirty="0" smtClean="0">
                <a:latin typeface="Calibri" charset="0"/>
                <a:cs typeface="ＭＳ Ｐゴシック" charset="0"/>
              </a:rPr>
              <a:t>Next </a:t>
            </a:r>
            <a:r>
              <a:rPr lang="en-US" sz="2600" dirty="0">
                <a:latin typeface="Calibri" charset="0"/>
                <a:cs typeface="ＭＳ Ｐゴシック" charset="0"/>
              </a:rPr>
              <a:t>Steps</a:t>
            </a:r>
          </a:p>
          <a:p>
            <a:pPr eaLnBrk="1" hangingPunct="1">
              <a:lnSpc>
                <a:spcPct val="90000"/>
              </a:lnSpc>
              <a:buFont typeface="Wingdings 2" charset="0"/>
              <a:buNone/>
            </a:pPr>
            <a:endParaRPr lang="en-US" sz="2600" dirty="0">
              <a:latin typeface="Calibri" charset="0"/>
              <a:cs typeface="ＭＳ Ｐゴシック" charset="0"/>
            </a:endParaRPr>
          </a:p>
          <a:p>
            <a:pPr eaLnBrk="1" hangingPunct="1">
              <a:lnSpc>
                <a:spcPct val="90000"/>
              </a:lnSpc>
            </a:pPr>
            <a:r>
              <a:rPr lang="en-US" sz="2000" dirty="0">
                <a:latin typeface="Calibri" charset="0"/>
                <a:cs typeface="ＭＳ Ｐゴシック" charset="0"/>
              </a:rPr>
              <a:t>An earlier version of this talk was given at the 2010 </a:t>
            </a:r>
            <a:r>
              <a:rPr lang="en-US" sz="2000" dirty="0" smtClean="0">
                <a:latin typeface="Calibri" charset="0"/>
                <a:cs typeface="ＭＳ Ｐゴシック" charset="0"/>
              </a:rPr>
              <a:t>O</a:t>
            </a:r>
            <a:r>
              <a:rPr lang="ja-JP" altLang="en-US" sz="2000" dirty="0" smtClean="0">
                <a:latin typeface="Calibri" charset="0"/>
                <a:cs typeface="ＭＳ Ｐゴシック" charset="0"/>
              </a:rPr>
              <a:t>’</a:t>
            </a:r>
            <a:r>
              <a:rPr lang="en-US" sz="2000" dirty="0" smtClean="0">
                <a:latin typeface="Calibri" charset="0"/>
                <a:cs typeface="ＭＳ Ｐゴシック" charset="0"/>
              </a:rPr>
              <a:t>Reilly </a:t>
            </a:r>
            <a:r>
              <a:rPr lang="en-US" sz="2000" dirty="0">
                <a:latin typeface="Calibri" charset="0"/>
                <a:cs typeface="ＭＳ Ｐゴシック" charset="0"/>
              </a:rPr>
              <a:t>Open Source Convention, in Portland, OR. </a:t>
            </a:r>
            <a:br>
              <a:rPr lang="en-US" sz="2000" dirty="0">
                <a:latin typeface="Calibri" charset="0"/>
                <a:cs typeface="ＭＳ Ｐゴシック" charset="0"/>
              </a:rPr>
            </a:br>
            <a:r>
              <a:rPr lang="en-US" sz="2000" dirty="0">
                <a:latin typeface="Calibri" charset="0"/>
                <a:cs typeface="ＭＳ Ｐゴシック" charset="0"/>
              </a:rPr>
              <a:t>http://</a:t>
            </a:r>
            <a:r>
              <a:rPr lang="en-US" sz="2000" dirty="0" err="1">
                <a:latin typeface="Calibri" charset="0"/>
                <a:cs typeface="ＭＳ Ｐゴシック" charset="0"/>
              </a:rPr>
              <a:t>www.youtube.com</a:t>
            </a:r>
            <a:r>
              <a:rPr lang="en-US" sz="2000" dirty="0">
                <a:latin typeface="Calibri" charset="0"/>
                <a:cs typeface="ＭＳ Ｐゴシック" charset="0"/>
              </a:rPr>
              <a:t>/</a:t>
            </a:r>
            <a:r>
              <a:rPr lang="en-US" sz="2000" dirty="0" err="1">
                <a:latin typeface="Calibri" charset="0"/>
                <a:cs typeface="ＭＳ Ｐゴシック" charset="0"/>
              </a:rPr>
              <a:t>watch?v</a:t>
            </a:r>
            <a:r>
              <a:rPr lang="en-US" sz="2000" dirty="0">
                <a:latin typeface="Calibri" charset="0"/>
                <a:cs typeface="ＭＳ Ｐゴシック" charset="0"/>
              </a:rPr>
              <a:t>=KZd6YJtCWfQ</a:t>
            </a:r>
          </a:p>
        </p:txBody>
      </p:sp>
      <p:sp>
        <p:nvSpPr>
          <p:cNvPr id="8197" name="Slide Number Placeholder 1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37931725" indent="-37474525" eaLnBrk="0" hangingPunct="0">
              <a:defRPr sz="2400">
                <a:solidFill>
                  <a:schemeClr val="tx1"/>
                </a:solidFill>
                <a:latin typeface="Century Gothic" charset="0"/>
                <a:ea typeface="ＭＳ Ｐゴシック" charset="0"/>
              </a:defRPr>
            </a:lvl2pPr>
            <a:lvl3pPr eaLnBrk="0" hangingPunct="0">
              <a:defRPr sz="2400">
                <a:solidFill>
                  <a:schemeClr val="tx1"/>
                </a:solidFill>
                <a:latin typeface="Century Gothic" charset="0"/>
                <a:ea typeface="ＭＳ Ｐゴシック" charset="0"/>
              </a:defRPr>
            </a:lvl3pPr>
            <a:lvl4pPr eaLnBrk="0" hangingPunct="0">
              <a:defRPr sz="2400">
                <a:solidFill>
                  <a:schemeClr val="tx1"/>
                </a:solidFill>
                <a:latin typeface="Century Gothic" charset="0"/>
                <a:ea typeface="ＭＳ Ｐゴシック" charset="0"/>
              </a:defRPr>
            </a:lvl4pPr>
            <a:lvl5pPr eaLnBrk="0" hangingPunct="0">
              <a:defRPr sz="2400">
                <a:solidFill>
                  <a:schemeClr val="tx1"/>
                </a:solidFill>
                <a:latin typeface="Century Gothic" charset="0"/>
                <a:ea typeface="ＭＳ Ｐゴシック" charset="0"/>
              </a:defRPr>
            </a:lvl5pPr>
            <a:lvl6pPr marL="457200" eaLnBrk="0" fontAlgn="base" hangingPunct="0">
              <a:spcBef>
                <a:spcPct val="0"/>
              </a:spcBef>
              <a:spcAft>
                <a:spcPct val="0"/>
              </a:spcAft>
              <a:defRPr sz="2400">
                <a:solidFill>
                  <a:schemeClr val="tx1"/>
                </a:solidFill>
                <a:latin typeface="Century Gothic" charset="0"/>
                <a:ea typeface="ＭＳ Ｐゴシック" charset="0"/>
              </a:defRPr>
            </a:lvl6pPr>
            <a:lvl7pPr marL="914400" eaLnBrk="0" fontAlgn="base" hangingPunct="0">
              <a:spcBef>
                <a:spcPct val="0"/>
              </a:spcBef>
              <a:spcAft>
                <a:spcPct val="0"/>
              </a:spcAft>
              <a:defRPr sz="2400">
                <a:solidFill>
                  <a:schemeClr val="tx1"/>
                </a:solidFill>
                <a:latin typeface="Century Gothic" charset="0"/>
                <a:ea typeface="ＭＳ Ｐゴシック" charset="0"/>
              </a:defRPr>
            </a:lvl7pPr>
            <a:lvl8pPr marL="1371600" eaLnBrk="0" fontAlgn="base" hangingPunct="0">
              <a:spcBef>
                <a:spcPct val="0"/>
              </a:spcBef>
              <a:spcAft>
                <a:spcPct val="0"/>
              </a:spcAft>
              <a:defRPr sz="2400">
                <a:solidFill>
                  <a:schemeClr val="tx1"/>
                </a:solidFill>
                <a:latin typeface="Century Gothic" charset="0"/>
                <a:ea typeface="ＭＳ Ｐゴシック" charset="0"/>
              </a:defRPr>
            </a:lvl8pPr>
            <a:lvl9pPr marL="18288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fld id="{004DDD81-D710-4B46-86C6-5058A927342B}" type="slidenum">
              <a:rPr lang="en-US" sz="1800">
                <a:solidFill>
                  <a:srgbClr val="A29E99"/>
                </a:solidFill>
              </a:rPr>
              <a:pPr eaLnBrk="1" hangingPunct="1"/>
              <a:t>2</a:t>
            </a:fld>
            <a:endParaRPr lang="en-US" sz="1800">
              <a:solidFill>
                <a:srgbClr val="A29E99"/>
              </a:solidFill>
            </a:endParaRPr>
          </a:p>
        </p:txBody>
      </p:sp>
    </p:spTree>
    <p:extLst>
      <p:ext uri="{BB962C8B-B14F-4D97-AF65-F5344CB8AC3E}">
        <p14:creationId xmlns:p14="http://schemas.microsoft.com/office/powerpoint/2010/main" val="41148824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prstGeom prst="rect">
            <a:avLst/>
          </a:prstGeom>
        </p:spPr>
        <p:txBody>
          <a:bodyPr/>
          <a:lstStyle/>
          <a:p>
            <a:pPr marL="484632" indent="0" eaLnBrk="1" fontAlgn="auto" hangingPunct="1">
              <a:spcAft>
                <a:spcPts val="0"/>
              </a:spcAft>
              <a:defRPr/>
            </a:pPr>
            <a:r>
              <a:rPr lang="en-US" sz="3200" b="1" dirty="0" smtClean="0">
                <a:solidFill>
                  <a:schemeClr val="accent1"/>
                </a:solidFill>
                <a:ea typeface="+mj-ea"/>
                <a:cs typeface="+mj-cs"/>
              </a:rPr>
              <a:t>VPICU Systematic Approach, Cont’d	</a:t>
            </a:r>
            <a:endParaRPr lang="en-US" sz="3200" b="1" dirty="0">
              <a:solidFill>
                <a:schemeClr val="accent1"/>
              </a:solidFill>
              <a:ea typeface="+mj-ea"/>
              <a:cs typeface="+mj-cs"/>
            </a:endParaRPr>
          </a:p>
        </p:txBody>
      </p:sp>
      <p:sp>
        <p:nvSpPr>
          <p:cNvPr id="9222" name="Content Placeholder 19"/>
          <p:cNvSpPr>
            <a:spLocks noGrp="1"/>
          </p:cNvSpPr>
          <p:nvPr>
            <p:ph idx="1"/>
          </p:nvPr>
        </p:nvSpPr>
        <p:spPr/>
        <p:txBody>
          <a:bodyPr/>
          <a:lstStyle/>
          <a:p>
            <a:r>
              <a:rPr lang="en-US" i="1" dirty="0">
                <a:solidFill>
                  <a:srgbClr val="000000"/>
                </a:solidFill>
                <a:latin typeface="Calibri" charset="0"/>
                <a:cs typeface="Calibri" charset="0"/>
              </a:rPr>
              <a:t>Deploy a data grid infrastructure of hardware &amp; software to facilitate utilization of the data environment by external entities and applications.</a:t>
            </a:r>
          </a:p>
          <a:p>
            <a:r>
              <a:rPr lang="en-US" i="1" dirty="0">
                <a:solidFill>
                  <a:srgbClr val="000000"/>
                </a:solidFill>
                <a:latin typeface="Calibri" charset="0"/>
                <a:cs typeface="Calibri" charset="0"/>
              </a:rPr>
              <a:t>Deploy a set of compute services to support data mining and analysis.</a:t>
            </a:r>
          </a:p>
          <a:p>
            <a:r>
              <a:rPr lang="en-US" i="1" dirty="0">
                <a:solidFill>
                  <a:srgbClr val="000000"/>
                </a:solidFill>
                <a:latin typeface="Calibri" charset="0"/>
                <a:cs typeface="Calibri" charset="0"/>
              </a:rPr>
              <a:t>Develop an architectural plan and roadmap for scaling and integrating other PICUs.</a:t>
            </a:r>
          </a:p>
        </p:txBody>
      </p:sp>
    </p:spTree>
    <p:extLst>
      <p:ext uri="{BB962C8B-B14F-4D97-AF65-F5344CB8AC3E}">
        <p14:creationId xmlns:p14="http://schemas.microsoft.com/office/powerpoint/2010/main" val="2530602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4400" dirty="0" smtClean="0"/>
              <a:t/>
            </a:r>
            <a:br>
              <a:rPr lang="en-US" sz="4400" dirty="0" smtClean="0"/>
            </a:br>
            <a:r>
              <a:rPr lang="en-US" sz="4400" dirty="0" smtClean="0"/>
              <a:t>VPICU Information Model</a:t>
            </a:r>
            <a:endParaRPr lang="en-US" sz="4400" b="1" dirty="0" smtClean="0"/>
          </a:p>
        </p:txBody>
      </p:sp>
    </p:spTree>
    <p:extLst>
      <p:ext uri="{BB962C8B-B14F-4D97-AF65-F5344CB8AC3E}">
        <p14:creationId xmlns:p14="http://schemas.microsoft.com/office/powerpoint/2010/main" val="8475411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prstGeom prst="rect">
            <a:avLst/>
          </a:prstGeom>
        </p:spPr>
        <p:txBody>
          <a:bodyPr/>
          <a:lstStyle/>
          <a:p>
            <a:pPr marL="484632" indent="0" eaLnBrk="1" fontAlgn="auto" hangingPunct="1">
              <a:spcAft>
                <a:spcPts val="0"/>
              </a:spcAft>
              <a:defRPr/>
            </a:pPr>
            <a:r>
              <a:rPr lang="en-US" sz="3200" b="1" dirty="0" smtClean="0">
                <a:solidFill>
                  <a:schemeClr val="accent1"/>
                </a:solidFill>
                <a:ea typeface="+mj-ea"/>
                <a:cs typeface="+mj-cs"/>
              </a:rPr>
              <a:t>VPICU Information Model</a:t>
            </a:r>
            <a:endParaRPr lang="en-US" sz="3200" b="1" dirty="0">
              <a:solidFill>
                <a:schemeClr val="accent1"/>
              </a:solidFill>
              <a:ea typeface="+mj-ea"/>
              <a:cs typeface="+mj-cs"/>
            </a:endParaRPr>
          </a:p>
        </p:txBody>
      </p:sp>
      <p:pic>
        <p:nvPicPr>
          <p:cNvPr id="21507" name="Content Placeholder 7" descr="ontology-v0.1b.pdf"/>
          <p:cNvPicPr>
            <a:picLocks noGrp="1" noChangeAspect="1"/>
          </p:cNvPicPr>
          <p:nvPr>
            <p:ph idx="1"/>
          </p:nvPr>
        </p:nvPicPr>
        <p:blipFill>
          <a:blip r:embed="rId2">
            <a:extLst>
              <a:ext uri="{28A0092B-C50C-407E-A947-70E740481C1C}">
                <a14:useLocalDpi xmlns:a14="http://schemas.microsoft.com/office/drawing/2010/main" val="0"/>
              </a:ext>
            </a:extLst>
          </a:blip>
          <a:srcRect t="4199" b="4199"/>
          <a:stretch>
            <a:fillRect/>
          </a:stretch>
        </p:blipFill>
        <p:spPr>
          <a:xfrm>
            <a:off x="457200" y="1752600"/>
            <a:ext cx="8229600" cy="4525963"/>
          </a:xfrm>
        </p:spPr>
      </p:pic>
      <p:sp>
        <p:nvSpPr>
          <p:cNvPr id="21510" name="Content Placeholder 19"/>
          <p:cNvSpPr>
            <a:spLocks noGrp="1"/>
          </p:cNvSpPr>
          <p:nvPr>
            <p:ph idx="4294967295"/>
          </p:nvPr>
        </p:nvSpPr>
        <p:spPr>
          <a:xfrm>
            <a:off x="381000" y="1143000"/>
            <a:ext cx="8763000" cy="4572000"/>
          </a:xfrm>
        </p:spPr>
        <p:txBody>
          <a:bodyPr/>
          <a:lstStyle/>
          <a:p>
            <a:pPr eaLnBrk="1" hangingPunct="1"/>
            <a:r>
              <a:rPr lang="en-US" sz="2500" i="1">
                <a:latin typeface="Calibri" charset="0"/>
                <a:cs typeface="ＭＳ Ｐゴシック" charset="0"/>
              </a:rPr>
              <a:t>An ontological representation of the </a:t>
            </a:r>
            <a:r>
              <a:rPr lang="en-US" sz="2500" b="1" i="1">
                <a:latin typeface="Calibri" charset="0"/>
                <a:cs typeface="ＭＳ Ｐゴシック" charset="0"/>
              </a:rPr>
              <a:t>concepts</a:t>
            </a:r>
            <a:r>
              <a:rPr lang="en-US" sz="2500" i="1">
                <a:latin typeface="Calibri" charset="0"/>
                <a:cs typeface="ＭＳ Ｐゴシック" charset="0"/>
              </a:rPr>
              <a:t> and </a:t>
            </a:r>
            <a:r>
              <a:rPr lang="en-US" sz="2500" b="1" i="1">
                <a:latin typeface="Calibri" charset="0"/>
                <a:cs typeface="ＭＳ Ｐゴシック" charset="0"/>
              </a:rPr>
              <a:t>relationships</a:t>
            </a:r>
            <a:r>
              <a:rPr lang="en-US" sz="2500" i="1">
                <a:latin typeface="Calibri" charset="0"/>
                <a:cs typeface="ＭＳ Ｐゴシック" charset="0"/>
              </a:rPr>
              <a:t> in the data</a:t>
            </a:r>
          </a:p>
        </p:txBody>
      </p:sp>
    </p:spTree>
    <p:extLst>
      <p:ext uri="{BB962C8B-B14F-4D97-AF65-F5344CB8AC3E}">
        <p14:creationId xmlns:p14="http://schemas.microsoft.com/office/powerpoint/2010/main" val="341011036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prstGeom prst="rect">
            <a:avLst/>
          </a:prstGeom>
        </p:spPr>
        <p:txBody>
          <a:bodyPr/>
          <a:lstStyle/>
          <a:p>
            <a:pPr marL="484632" indent="0" eaLnBrk="1" fontAlgn="auto" hangingPunct="1">
              <a:spcAft>
                <a:spcPts val="0"/>
              </a:spcAft>
              <a:defRPr/>
            </a:pPr>
            <a:r>
              <a:rPr lang="en-US" sz="3200" b="1" dirty="0" smtClean="0">
                <a:solidFill>
                  <a:schemeClr val="accent1"/>
                </a:solidFill>
                <a:ea typeface="+mj-ea"/>
                <a:cs typeface="+mj-cs"/>
              </a:rPr>
              <a:t>VPICU Information Model</a:t>
            </a:r>
            <a:endParaRPr lang="en-US" sz="3200" b="1" dirty="0">
              <a:solidFill>
                <a:schemeClr val="accent1"/>
              </a:solidFill>
              <a:ea typeface="+mj-ea"/>
              <a:cs typeface="+mj-cs"/>
            </a:endParaRPr>
          </a:p>
        </p:txBody>
      </p:sp>
      <p:sp>
        <p:nvSpPr>
          <p:cNvPr id="22531" name="Content Placeholder 19"/>
          <p:cNvSpPr>
            <a:spLocks noGrp="1"/>
          </p:cNvSpPr>
          <p:nvPr>
            <p:ph idx="1"/>
          </p:nvPr>
        </p:nvSpPr>
        <p:spPr/>
        <p:txBody>
          <a:bodyPr/>
          <a:lstStyle/>
          <a:p>
            <a:pPr eaLnBrk="1" hangingPunct="1"/>
            <a:r>
              <a:rPr lang="en-US" sz="3200" i="1">
                <a:latin typeface="Calibri" charset="0"/>
                <a:cs typeface="ＭＳ Ｐゴシック" charset="0"/>
              </a:rPr>
              <a:t>A </a:t>
            </a:r>
            <a:r>
              <a:rPr lang="ja-JP" altLang="en-US" sz="3200" i="1">
                <a:latin typeface="Calibri" charset="0"/>
                <a:cs typeface="ＭＳ Ｐゴシック" charset="0"/>
              </a:rPr>
              <a:t>“</a:t>
            </a:r>
            <a:r>
              <a:rPr lang="en-US" sz="3200" i="1">
                <a:latin typeface="Calibri" charset="0"/>
                <a:cs typeface="ＭＳ Ｐゴシック" charset="0"/>
              </a:rPr>
              <a:t>Data Dictionary</a:t>
            </a:r>
            <a:r>
              <a:rPr lang="ja-JP" altLang="en-US" sz="3200" i="1">
                <a:latin typeface="Calibri" charset="0"/>
                <a:cs typeface="ＭＳ Ｐゴシック" charset="0"/>
              </a:rPr>
              <a:t>”</a:t>
            </a:r>
            <a:r>
              <a:rPr lang="en-US" sz="3200" i="1">
                <a:latin typeface="Calibri" charset="0"/>
                <a:cs typeface="ＭＳ Ｐゴシック" charset="0"/>
              </a:rPr>
              <a:t> to provide a common interpretation of terminology for inconsistently annotated data</a:t>
            </a:r>
          </a:p>
          <a:p>
            <a:pPr lvl="1" eaLnBrk="1" hangingPunct="1"/>
            <a:r>
              <a:rPr lang="en-US" sz="2300" i="1">
                <a:latin typeface="Calibri" charset="0"/>
              </a:rPr>
              <a:t>Name</a:t>
            </a:r>
          </a:p>
          <a:p>
            <a:pPr lvl="1" eaLnBrk="1" hangingPunct="1"/>
            <a:r>
              <a:rPr lang="en-US" sz="2300" i="1">
                <a:latin typeface="Calibri" charset="0"/>
              </a:rPr>
              <a:t>Alias</a:t>
            </a:r>
          </a:p>
          <a:p>
            <a:pPr lvl="1" eaLnBrk="1" hangingPunct="1"/>
            <a:r>
              <a:rPr lang="en-US" sz="2300" i="1">
                <a:latin typeface="Calibri" charset="0"/>
              </a:rPr>
              <a:t>Units of measure</a:t>
            </a:r>
          </a:p>
          <a:p>
            <a:pPr lvl="1" eaLnBrk="1" hangingPunct="1"/>
            <a:r>
              <a:rPr lang="en-US" sz="2300" i="1">
                <a:latin typeface="Calibri" charset="0"/>
              </a:rPr>
              <a:t>Valid Ranges</a:t>
            </a:r>
          </a:p>
          <a:p>
            <a:pPr lvl="1" eaLnBrk="1" hangingPunct="1"/>
            <a:r>
              <a:rPr lang="en-US" sz="2300" i="1">
                <a:latin typeface="Calibri" charset="0"/>
              </a:rPr>
              <a:t>Equivalence Codes in other taxonomies (e.g.: ICD-9, SNOMED-CT)</a:t>
            </a:r>
            <a:endParaRPr lang="en-US" sz="2300">
              <a:latin typeface="Calibri" charset="0"/>
            </a:endParaRPr>
          </a:p>
          <a:p>
            <a:pPr eaLnBrk="1" hangingPunct="1"/>
            <a:endParaRPr lang="en-US" sz="2000">
              <a:latin typeface="Century Gothic" charset="0"/>
              <a:cs typeface="ＭＳ Ｐゴシック" charset="0"/>
            </a:endParaRPr>
          </a:p>
        </p:txBody>
      </p:sp>
    </p:spTree>
    <p:extLst>
      <p:ext uri="{BB962C8B-B14F-4D97-AF65-F5344CB8AC3E}">
        <p14:creationId xmlns:p14="http://schemas.microsoft.com/office/powerpoint/2010/main" val="40364912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prstGeom prst="rect">
            <a:avLst/>
          </a:prstGeom>
        </p:spPr>
        <p:txBody>
          <a:bodyPr/>
          <a:lstStyle/>
          <a:p>
            <a:pPr marL="484632" indent="0" eaLnBrk="1" fontAlgn="auto" hangingPunct="1">
              <a:spcAft>
                <a:spcPts val="0"/>
              </a:spcAft>
              <a:defRPr/>
            </a:pPr>
            <a:r>
              <a:rPr lang="en-US" sz="3200" b="1" dirty="0" smtClean="0">
                <a:solidFill>
                  <a:schemeClr val="accent1"/>
                </a:solidFill>
                <a:ea typeface="+mj-ea"/>
                <a:cs typeface="+mj-cs"/>
              </a:rPr>
              <a:t>VPICU Information Model</a:t>
            </a:r>
            <a:endParaRPr lang="en-US" sz="3200" b="1" dirty="0">
              <a:solidFill>
                <a:schemeClr val="accent1"/>
              </a:solidFill>
              <a:ea typeface="+mj-ea"/>
              <a:cs typeface="+mj-cs"/>
            </a:endParaRPr>
          </a:p>
        </p:txBody>
      </p:sp>
      <p:sp>
        <p:nvSpPr>
          <p:cNvPr id="23555" name="Content Placeholder 19"/>
          <p:cNvSpPr>
            <a:spLocks noGrp="1"/>
          </p:cNvSpPr>
          <p:nvPr>
            <p:ph idx="1"/>
          </p:nvPr>
        </p:nvSpPr>
        <p:spPr/>
        <p:txBody>
          <a:bodyPr/>
          <a:lstStyle/>
          <a:p>
            <a:pPr eaLnBrk="1" hangingPunct="1"/>
            <a:r>
              <a:rPr lang="en-US" sz="3200" i="1">
                <a:latin typeface="Calibri" charset="0"/>
                <a:cs typeface="ＭＳ Ｐゴシック" charset="0"/>
              </a:rPr>
              <a:t>Infused into each stage of the VPICU data system architecture</a:t>
            </a:r>
          </a:p>
          <a:p>
            <a:pPr eaLnBrk="1" hangingPunct="1"/>
            <a:r>
              <a:rPr lang="en-US" sz="3200" i="1">
                <a:latin typeface="Calibri" charset="0"/>
                <a:cs typeface="ＭＳ Ｐゴシック" charset="0"/>
              </a:rPr>
              <a:t>Enables the </a:t>
            </a:r>
            <a:r>
              <a:rPr lang="ja-JP" altLang="en-US" sz="3200" i="1">
                <a:latin typeface="Calibri" charset="0"/>
                <a:cs typeface="ＭＳ Ｐゴシック" charset="0"/>
              </a:rPr>
              <a:t>“</a:t>
            </a:r>
            <a:r>
              <a:rPr lang="en-US" sz="3200" i="1">
                <a:latin typeface="Calibri" charset="0"/>
                <a:cs typeface="ＭＳ Ｐゴシック" charset="0"/>
              </a:rPr>
              <a:t>loosely connected components</a:t>
            </a:r>
            <a:r>
              <a:rPr lang="ja-JP" altLang="en-US" sz="3200" i="1">
                <a:latin typeface="Calibri" charset="0"/>
                <a:cs typeface="ＭＳ Ｐゴシック" charset="0"/>
              </a:rPr>
              <a:t>”</a:t>
            </a:r>
            <a:r>
              <a:rPr lang="en-US" sz="3200" i="1">
                <a:latin typeface="Calibri" charset="0"/>
                <a:cs typeface="ＭＳ Ｐゴシック" charset="0"/>
              </a:rPr>
              <a:t> approach</a:t>
            </a:r>
          </a:p>
          <a:p>
            <a:pPr eaLnBrk="1" hangingPunct="1"/>
            <a:r>
              <a:rPr lang="en-US" sz="3200" i="1">
                <a:latin typeface="Calibri" charset="0"/>
                <a:cs typeface="ＭＳ Ｐゴシック" charset="0"/>
              </a:rPr>
              <a:t>Common metadata supports a multi-institution, distributed data environment</a:t>
            </a:r>
          </a:p>
          <a:p>
            <a:pPr eaLnBrk="1" hangingPunct="1"/>
            <a:r>
              <a:rPr lang="en-US" sz="3200" i="1">
                <a:latin typeface="Calibri" charset="0"/>
                <a:cs typeface="ＭＳ Ｐゴシック" charset="0"/>
              </a:rPr>
              <a:t>Critical to being able to effectively catalog and archive data for long-term usability</a:t>
            </a:r>
            <a:endParaRPr lang="en-US" sz="1600">
              <a:latin typeface="Calibri" charset="0"/>
              <a:cs typeface="ＭＳ Ｐゴシック" charset="0"/>
            </a:endParaRPr>
          </a:p>
          <a:p>
            <a:pPr eaLnBrk="1" hangingPunct="1"/>
            <a:endParaRPr lang="en-US" sz="2000">
              <a:latin typeface="Century Gothic" charset="0"/>
              <a:cs typeface="ＭＳ Ｐゴシック" charset="0"/>
            </a:endParaRPr>
          </a:p>
        </p:txBody>
      </p:sp>
    </p:spTree>
    <p:extLst>
      <p:ext uri="{BB962C8B-B14F-4D97-AF65-F5344CB8AC3E}">
        <p14:creationId xmlns:p14="http://schemas.microsoft.com/office/powerpoint/2010/main" val="398066267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4400" dirty="0" smtClean="0"/>
              <a:t/>
            </a:r>
            <a:br>
              <a:rPr lang="en-US" sz="4400" dirty="0" smtClean="0"/>
            </a:br>
            <a:r>
              <a:rPr lang="en-US" sz="4400" dirty="0" smtClean="0"/>
              <a:t>VPICU Data System </a:t>
            </a:r>
          </a:p>
          <a:p>
            <a:pPr marL="0" indent="0" algn="ctr">
              <a:buNone/>
            </a:pPr>
            <a:r>
              <a:rPr lang="en-US" sz="4400" dirty="0" smtClean="0"/>
              <a:t>Architecture</a:t>
            </a:r>
            <a:endParaRPr lang="en-US" sz="4400" b="1" dirty="0" smtClean="0"/>
          </a:p>
        </p:txBody>
      </p:sp>
    </p:spTree>
    <p:extLst>
      <p:ext uri="{BB962C8B-B14F-4D97-AF65-F5344CB8AC3E}">
        <p14:creationId xmlns:p14="http://schemas.microsoft.com/office/powerpoint/2010/main" val="418435561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VPICU Data System Architecture</a:t>
            </a:r>
            <a:endParaRPr lang="en-US" dirty="0"/>
          </a:p>
        </p:txBody>
      </p:sp>
      <p:sp>
        <p:nvSpPr>
          <p:cNvPr id="3" name="Content Placeholder 2"/>
          <p:cNvSpPr>
            <a:spLocks noGrp="1"/>
          </p:cNvSpPr>
          <p:nvPr>
            <p:ph idx="1"/>
          </p:nvPr>
        </p:nvSpPr>
        <p:spPr/>
        <p:txBody>
          <a:bodyPr/>
          <a:lstStyle/>
          <a:p>
            <a:endParaRPr lang="en-US"/>
          </a:p>
        </p:txBody>
      </p:sp>
      <p:pic>
        <p:nvPicPr>
          <p:cNvPr id="2560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553450"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76600" y="5029200"/>
            <a:ext cx="609600" cy="279400"/>
          </a:xfrm>
          <a:prstGeom prst="rect">
            <a:avLst/>
          </a:prstGeom>
          <a:solidFill>
            <a:schemeClr val="bg1"/>
          </a:solidFill>
          <a:ln>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800" dirty="0">
                <a:solidFill>
                  <a:srgbClr val="000000"/>
                </a:solidFill>
                <a:latin typeface="Calibri"/>
                <a:cs typeface="Calibri"/>
              </a:rPr>
              <a:t>workflow</a:t>
            </a:r>
          </a:p>
        </p:txBody>
      </p:sp>
      <p:sp>
        <p:nvSpPr>
          <p:cNvPr id="6" name="Rectangle 5"/>
          <p:cNvSpPr/>
          <p:nvPr/>
        </p:nvSpPr>
        <p:spPr>
          <a:xfrm>
            <a:off x="3276600" y="4216400"/>
            <a:ext cx="609600" cy="279400"/>
          </a:xfrm>
          <a:prstGeom prst="rect">
            <a:avLst/>
          </a:prstGeom>
          <a:solidFill>
            <a:schemeClr val="bg1"/>
          </a:solidFill>
          <a:ln>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800" dirty="0">
                <a:solidFill>
                  <a:srgbClr val="000000"/>
                </a:solidFill>
                <a:latin typeface="Calibri"/>
                <a:cs typeface="Calibri"/>
              </a:rPr>
              <a:t>workflow</a:t>
            </a:r>
          </a:p>
        </p:txBody>
      </p:sp>
      <p:sp>
        <p:nvSpPr>
          <p:cNvPr id="7" name="Rectangle 6"/>
          <p:cNvSpPr/>
          <p:nvPr/>
        </p:nvSpPr>
        <p:spPr>
          <a:xfrm>
            <a:off x="3276600" y="3505200"/>
            <a:ext cx="609600" cy="279400"/>
          </a:xfrm>
          <a:prstGeom prst="rect">
            <a:avLst/>
          </a:prstGeom>
          <a:solidFill>
            <a:schemeClr val="bg1"/>
          </a:solidFill>
          <a:ln>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800" dirty="0">
                <a:solidFill>
                  <a:srgbClr val="000000"/>
                </a:solidFill>
                <a:latin typeface="Calibri"/>
                <a:cs typeface="Calibri"/>
              </a:rPr>
              <a:t>workflow</a:t>
            </a:r>
          </a:p>
        </p:txBody>
      </p:sp>
    </p:spTree>
    <p:extLst>
      <p:ext uri="{BB962C8B-B14F-4D97-AF65-F5344CB8AC3E}">
        <p14:creationId xmlns:p14="http://schemas.microsoft.com/office/powerpoint/2010/main" val="396730392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VPICU Data System Architecture</a:t>
            </a:r>
            <a:endParaRPr lang="en-US" dirty="0"/>
          </a:p>
        </p:txBody>
      </p:sp>
      <p:pic>
        <p:nvPicPr>
          <p:cNvPr id="26626" name="Content Placeholder 10" descr="vpicu-arch.pdf"/>
          <p:cNvPicPr>
            <a:picLocks noGrp="1" noChangeAspect="1"/>
          </p:cNvPicPr>
          <p:nvPr>
            <p:ph idx="1"/>
          </p:nvPr>
        </p:nvPicPr>
        <p:blipFill>
          <a:blip r:embed="rId2">
            <a:extLst>
              <a:ext uri="{28A0092B-C50C-407E-A947-70E740481C1C}">
                <a14:useLocalDpi xmlns:a14="http://schemas.microsoft.com/office/drawing/2010/main" val="0"/>
              </a:ext>
            </a:extLst>
          </a:blip>
          <a:srcRect l="2319" r="2319"/>
          <a:stretch>
            <a:fillRect/>
          </a:stretch>
        </p:blipFill>
        <p:spPr/>
      </p:pic>
      <p:sp>
        <p:nvSpPr>
          <p:cNvPr id="2662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37931725" indent="-37474525" eaLnBrk="0" hangingPunct="0">
              <a:defRPr sz="2400">
                <a:solidFill>
                  <a:schemeClr val="tx1"/>
                </a:solidFill>
                <a:latin typeface="Century Gothic" charset="0"/>
                <a:ea typeface="ＭＳ Ｐゴシック" charset="0"/>
              </a:defRPr>
            </a:lvl2pPr>
            <a:lvl3pPr eaLnBrk="0" hangingPunct="0">
              <a:defRPr sz="2400">
                <a:solidFill>
                  <a:schemeClr val="tx1"/>
                </a:solidFill>
                <a:latin typeface="Century Gothic" charset="0"/>
                <a:ea typeface="ＭＳ Ｐゴシック" charset="0"/>
              </a:defRPr>
            </a:lvl3pPr>
            <a:lvl4pPr eaLnBrk="0" hangingPunct="0">
              <a:defRPr sz="2400">
                <a:solidFill>
                  <a:schemeClr val="tx1"/>
                </a:solidFill>
                <a:latin typeface="Century Gothic" charset="0"/>
                <a:ea typeface="ＭＳ Ｐゴシック" charset="0"/>
              </a:defRPr>
            </a:lvl4pPr>
            <a:lvl5pPr eaLnBrk="0" hangingPunct="0">
              <a:defRPr sz="2400">
                <a:solidFill>
                  <a:schemeClr val="tx1"/>
                </a:solidFill>
                <a:latin typeface="Century Gothic" charset="0"/>
                <a:ea typeface="ＭＳ Ｐゴシック" charset="0"/>
              </a:defRPr>
            </a:lvl5pPr>
            <a:lvl6pPr marL="457200" eaLnBrk="0" fontAlgn="base" hangingPunct="0">
              <a:spcBef>
                <a:spcPct val="0"/>
              </a:spcBef>
              <a:spcAft>
                <a:spcPct val="0"/>
              </a:spcAft>
              <a:defRPr sz="2400">
                <a:solidFill>
                  <a:schemeClr val="tx1"/>
                </a:solidFill>
                <a:latin typeface="Century Gothic" charset="0"/>
                <a:ea typeface="ＭＳ Ｐゴシック" charset="0"/>
              </a:defRPr>
            </a:lvl6pPr>
            <a:lvl7pPr marL="914400" eaLnBrk="0" fontAlgn="base" hangingPunct="0">
              <a:spcBef>
                <a:spcPct val="0"/>
              </a:spcBef>
              <a:spcAft>
                <a:spcPct val="0"/>
              </a:spcAft>
              <a:defRPr sz="2400">
                <a:solidFill>
                  <a:schemeClr val="tx1"/>
                </a:solidFill>
                <a:latin typeface="Century Gothic" charset="0"/>
                <a:ea typeface="ＭＳ Ｐゴシック" charset="0"/>
              </a:defRPr>
            </a:lvl7pPr>
            <a:lvl8pPr marL="1371600" eaLnBrk="0" fontAlgn="base" hangingPunct="0">
              <a:spcBef>
                <a:spcPct val="0"/>
              </a:spcBef>
              <a:spcAft>
                <a:spcPct val="0"/>
              </a:spcAft>
              <a:defRPr sz="2400">
                <a:solidFill>
                  <a:schemeClr val="tx1"/>
                </a:solidFill>
                <a:latin typeface="Century Gothic" charset="0"/>
                <a:ea typeface="ＭＳ Ｐゴシック" charset="0"/>
              </a:defRPr>
            </a:lvl8pPr>
            <a:lvl9pPr marL="18288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endParaRPr lang="en-US" sz="1800"/>
          </a:p>
        </p:txBody>
      </p:sp>
      <p:sp>
        <p:nvSpPr>
          <p:cNvPr id="2662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37931725" indent="-37474525" eaLnBrk="0" hangingPunct="0">
              <a:defRPr sz="2400">
                <a:solidFill>
                  <a:schemeClr val="tx1"/>
                </a:solidFill>
                <a:latin typeface="Century Gothic" charset="0"/>
                <a:ea typeface="ＭＳ Ｐゴシック" charset="0"/>
              </a:defRPr>
            </a:lvl2pPr>
            <a:lvl3pPr eaLnBrk="0" hangingPunct="0">
              <a:defRPr sz="2400">
                <a:solidFill>
                  <a:schemeClr val="tx1"/>
                </a:solidFill>
                <a:latin typeface="Century Gothic" charset="0"/>
                <a:ea typeface="ＭＳ Ｐゴシック" charset="0"/>
              </a:defRPr>
            </a:lvl3pPr>
            <a:lvl4pPr eaLnBrk="0" hangingPunct="0">
              <a:defRPr sz="2400">
                <a:solidFill>
                  <a:schemeClr val="tx1"/>
                </a:solidFill>
                <a:latin typeface="Century Gothic" charset="0"/>
                <a:ea typeface="ＭＳ Ｐゴシック" charset="0"/>
              </a:defRPr>
            </a:lvl4pPr>
            <a:lvl5pPr eaLnBrk="0" hangingPunct="0">
              <a:defRPr sz="2400">
                <a:solidFill>
                  <a:schemeClr val="tx1"/>
                </a:solidFill>
                <a:latin typeface="Century Gothic" charset="0"/>
                <a:ea typeface="ＭＳ Ｐゴシック" charset="0"/>
              </a:defRPr>
            </a:lvl5pPr>
            <a:lvl6pPr marL="457200" eaLnBrk="0" fontAlgn="base" hangingPunct="0">
              <a:spcBef>
                <a:spcPct val="0"/>
              </a:spcBef>
              <a:spcAft>
                <a:spcPct val="0"/>
              </a:spcAft>
              <a:defRPr sz="2400">
                <a:solidFill>
                  <a:schemeClr val="tx1"/>
                </a:solidFill>
                <a:latin typeface="Century Gothic" charset="0"/>
                <a:ea typeface="ＭＳ Ｐゴシック" charset="0"/>
              </a:defRPr>
            </a:lvl6pPr>
            <a:lvl7pPr marL="914400" eaLnBrk="0" fontAlgn="base" hangingPunct="0">
              <a:spcBef>
                <a:spcPct val="0"/>
              </a:spcBef>
              <a:spcAft>
                <a:spcPct val="0"/>
              </a:spcAft>
              <a:defRPr sz="2400">
                <a:solidFill>
                  <a:schemeClr val="tx1"/>
                </a:solidFill>
                <a:latin typeface="Century Gothic" charset="0"/>
                <a:ea typeface="ＭＳ Ｐゴシック" charset="0"/>
              </a:defRPr>
            </a:lvl7pPr>
            <a:lvl8pPr marL="1371600" eaLnBrk="0" fontAlgn="base" hangingPunct="0">
              <a:spcBef>
                <a:spcPct val="0"/>
              </a:spcBef>
              <a:spcAft>
                <a:spcPct val="0"/>
              </a:spcAft>
              <a:defRPr sz="2400">
                <a:solidFill>
                  <a:schemeClr val="tx1"/>
                </a:solidFill>
                <a:latin typeface="Century Gothic" charset="0"/>
                <a:ea typeface="ＭＳ Ｐゴシック" charset="0"/>
              </a:defRPr>
            </a:lvl8pPr>
            <a:lvl9pPr marL="18288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fld id="{1D7DF93C-3D3C-E24C-A640-384ABFE6630E}" type="slidenum">
              <a:rPr lang="en-US" sz="1800"/>
              <a:pPr eaLnBrk="1" hangingPunct="1"/>
              <a:t>27</a:t>
            </a:fld>
            <a:endParaRPr lang="en-US" sz="1800"/>
          </a:p>
        </p:txBody>
      </p:sp>
      <p:sp>
        <p:nvSpPr>
          <p:cNvPr id="8" name="Rectangle 7"/>
          <p:cNvSpPr/>
          <p:nvPr/>
        </p:nvSpPr>
        <p:spPr>
          <a:xfrm>
            <a:off x="2590800" y="1143000"/>
            <a:ext cx="6553200" cy="5715000"/>
          </a:xfrm>
          <a:prstGeom prst="rect">
            <a:avLst/>
          </a:prstGeom>
          <a:solidFill>
            <a:schemeClr val="bg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535" name="TextBox 9"/>
          <p:cNvSpPr txBox="1">
            <a:spLocks noChangeArrowheads="1"/>
          </p:cNvSpPr>
          <p:nvPr/>
        </p:nvSpPr>
        <p:spPr bwMode="auto">
          <a:xfrm>
            <a:off x="2438400" y="1295400"/>
            <a:ext cx="6934200" cy="5586413"/>
          </a:xfrm>
          <a:prstGeom prst="rect">
            <a:avLst/>
          </a:prstGeom>
          <a:noFill/>
          <a:ln w="9525">
            <a:noFill/>
            <a:miter lim="800000"/>
            <a:headEnd/>
            <a:tailEnd/>
          </a:ln>
        </p:spPr>
        <p:txBody>
          <a:bodyPr>
            <a:spAutoFit/>
          </a:bodyPr>
          <a:lstStyle>
            <a:lvl1pPr marL="431800" eaLnBrk="0" hangingPunct="0">
              <a:defRPr sz="2400">
                <a:solidFill>
                  <a:schemeClr val="tx1"/>
                </a:solidFill>
                <a:latin typeface="Century Gothic" charset="0"/>
                <a:ea typeface="ＭＳ Ｐゴシック" charset="0"/>
                <a:cs typeface="ＭＳ Ｐゴシック" charset="0"/>
              </a:defRPr>
            </a:lvl1pPr>
            <a:lvl2pPr marL="806450" eaLnBrk="0" hangingPunct="0">
              <a:defRPr sz="2400">
                <a:solidFill>
                  <a:schemeClr val="tx1"/>
                </a:solidFill>
                <a:latin typeface="Century Gothic" charset="0"/>
                <a:ea typeface="ＭＳ Ｐゴシック" charset="0"/>
              </a:defRPr>
            </a:lvl2pPr>
            <a:lvl3pPr eaLnBrk="0" hangingPunct="0">
              <a:defRPr sz="2400">
                <a:solidFill>
                  <a:schemeClr val="tx1"/>
                </a:solidFill>
                <a:latin typeface="Century Gothic" charset="0"/>
                <a:ea typeface="ＭＳ Ｐゴシック" charset="0"/>
              </a:defRPr>
            </a:lvl3pPr>
            <a:lvl4pPr eaLnBrk="0" hangingPunct="0">
              <a:defRPr sz="2400">
                <a:solidFill>
                  <a:schemeClr val="tx1"/>
                </a:solidFill>
                <a:latin typeface="Century Gothic" charset="0"/>
                <a:ea typeface="ＭＳ Ｐゴシック" charset="0"/>
              </a:defRPr>
            </a:lvl4pPr>
            <a:lvl5pPr eaLnBrk="0" hangingPunct="0">
              <a:defRPr sz="2400">
                <a:solidFill>
                  <a:schemeClr val="tx1"/>
                </a:solidFill>
                <a:latin typeface="Century Gothic" charset="0"/>
                <a:ea typeface="ＭＳ Ｐゴシック" charset="0"/>
              </a:defRPr>
            </a:lvl5pPr>
            <a:lvl6pPr marL="457200" eaLnBrk="0" fontAlgn="base" hangingPunct="0">
              <a:spcBef>
                <a:spcPct val="0"/>
              </a:spcBef>
              <a:spcAft>
                <a:spcPct val="0"/>
              </a:spcAft>
              <a:defRPr sz="2400">
                <a:solidFill>
                  <a:schemeClr val="tx1"/>
                </a:solidFill>
                <a:latin typeface="Century Gothic" charset="0"/>
                <a:ea typeface="ＭＳ Ｐゴシック" charset="0"/>
              </a:defRPr>
            </a:lvl6pPr>
            <a:lvl7pPr marL="914400" eaLnBrk="0" fontAlgn="base" hangingPunct="0">
              <a:spcBef>
                <a:spcPct val="0"/>
              </a:spcBef>
              <a:spcAft>
                <a:spcPct val="0"/>
              </a:spcAft>
              <a:defRPr sz="2400">
                <a:solidFill>
                  <a:schemeClr val="tx1"/>
                </a:solidFill>
                <a:latin typeface="Century Gothic" charset="0"/>
                <a:ea typeface="ＭＳ Ｐゴシック" charset="0"/>
              </a:defRPr>
            </a:lvl7pPr>
            <a:lvl8pPr marL="1371600" eaLnBrk="0" fontAlgn="base" hangingPunct="0">
              <a:spcBef>
                <a:spcPct val="0"/>
              </a:spcBef>
              <a:spcAft>
                <a:spcPct val="0"/>
              </a:spcAft>
              <a:defRPr sz="2400">
                <a:solidFill>
                  <a:schemeClr val="tx1"/>
                </a:solidFill>
                <a:latin typeface="Century Gothic" charset="0"/>
                <a:ea typeface="ＭＳ Ｐゴシック" charset="0"/>
              </a:defRPr>
            </a:lvl8pPr>
            <a:lvl9pPr marL="18288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US" sz="2500" i="1">
                <a:latin typeface="Calibri" charset="0"/>
                <a:cs typeface="Calibri" charset="0"/>
              </a:rPr>
              <a:t>Decouple from (proprietary) vendor databases</a:t>
            </a:r>
          </a:p>
          <a:p>
            <a:pPr lvl="1" eaLnBrk="1" hangingPunct="1"/>
            <a:r>
              <a:rPr lang="en-US" sz="2500">
                <a:latin typeface="Calibri" charset="0"/>
                <a:cs typeface="Calibri" charset="0"/>
              </a:rPr>
              <a:t/>
            </a:r>
            <a:br>
              <a:rPr lang="en-US" sz="2500">
                <a:latin typeface="Calibri" charset="0"/>
                <a:cs typeface="Calibri" charset="0"/>
              </a:rPr>
            </a:br>
            <a:r>
              <a:rPr lang="en-US" sz="2500">
                <a:latin typeface="Calibri" charset="0"/>
                <a:cs typeface="Calibri" charset="0"/>
              </a:rPr>
              <a:t>Online queries not always possible</a:t>
            </a:r>
          </a:p>
          <a:p>
            <a:pPr lvl="1" eaLnBrk="1" hangingPunct="1"/>
            <a:r>
              <a:rPr lang="en-US" sz="2500">
                <a:latin typeface="Calibri" charset="0"/>
                <a:cs typeface="Calibri" charset="0"/>
              </a:rPr>
              <a:t>Proprietary formats complicate integration</a:t>
            </a:r>
          </a:p>
          <a:p>
            <a:pPr lvl="1" eaLnBrk="1" hangingPunct="1"/>
            <a:r>
              <a:rPr lang="en-US" sz="2500">
                <a:latin typeface="Calibri" charset="0"/>
                <a:cs typeface="Calibri" charset="0"/>
              </a:rPr>
              <a:t>Long-term availability not guarantee</a:t>
            </a:r>
          </a:p>
          <a:p>
            <a:pPr lvl="1" eaLnBrk="1" hangingPunct="1"/>
            <a:endParaRPr lang="en-US" sz="2500">
              <a:solidFill>
                <a:srgbClr val="F2F2F2"/>
              </a:solidFill>
              <a:latin typeface="Calibri" charset="0"/>
              <a:cs typeface="Calibri" charset="0"/>
            </a:endParaRPr>
          </a:p>
          <a:p>
            <a:pPr lvl="1" eaLnBrk="1" hangingPunct="1"/>
            <a:endParaRPr lang="en-US" sz="2300">
              <a:solidFill>
                <a:srgbClr val="F2F2F2"/>
              </a:solidFill>
              <a:latin typeface="Calibri" charset="0"/>
              <a:cs typeface="Calibri" charset="0"/>
            </a:endParaRPr>
          </a:p>
          <a:p>
            <a:pPr lvl="1" eaLnBrk="1" hangingPunct="1">
              <a:buFont typeface="Arial" charset="0"/>
              <a:buChar char="•"/>
            </a:pPr>
            <a:r>
              <a:rPr lang="en-US" sz="2300">
                <a:solidFill>
                  <a:srgbClr val="F2F2F2"/>
                </a:solidFill>
                <a:latin typeface="Calibri" charset="0"/>
                <a:cs typeface="Calibri" charset="0"/>
              </a:rPr>
              <a:t> Periodic extractions to </a:t>
            </a:r>
            <a:r>
              <a:rPr lang="ja-JP" altLang="en-US" sz="2300">
                <a:solidFill>
                  <a:srgbClr val="F2F2F2"/>
                </a:solidFill>
                <a:latin typeface="Calibri" charset="0"/>
                <a:cs typeface="Calibri" charset="0"/>
              </a:rPr>
              <a:t>“</a:t>
            </a:r>
            <a:r>
              <a:rPr lang="en-US" sz="2300">
                <a:solidFill>
                  <a:srgbClr val="F2F2F2"/>
                </a:solidFill>
                <a:latin typeface="Calibri" charset="0"/>
                <a:cs typeface="Calibri" charset="0"/>
              </a:rPr>
              <a:t>staging</a:t>
            </a:r>
            <a:r>
              <a:rPr lang="ja-JP" altLang="en-US" sz="2300">
                <a:solidFill>
                  <a:srgbClr val="F2F2F2"/>
                </a:solidFill>
                <a:latin typeface="Calibri" charset="0"/>
                <a:cs typeface="Calibri" charset="0"/>
              </a:rPr>
              <a:t>”</a:t>
            </a:r>
            <a:r>
              <a:rPr lang="en-US" sz="2300">
                <a:solidFill>
                  <a:srgbClr val="F2F2F2"/>
                </a:solidFill>
                <a:latin typeface="Calibri" charset="0"/>
                <a:cs typeface="Calibri" charset="0"/>
              </a:rPr>
              <a:t> files</a:t>
            </a:r>
          </a:p>
          <a:p>
            <a:pPr lvl="1" eaLnBrk="1" hangingPunct="1">
              <a:buFont typeface="Arial" charset="0"/>
              <a:buChar char="•"/>
            </a:pPr>
            <a:r>
              <a:rPr lang="en-US" sz="2300">
                <a:solidFill>
                  <a:srgbClr val="F2F2F2"/>
                </a:solidFill>
                <a:latin typeface="Calibri" charset="0"/>
                <a:cs typeface="Calibri" charset="0"/>
              </a:rPr>
              <a:t> Files are universal data connectors</a:t>
            </a:r>
          </a:p>
          <a:p>
            <a:pPr lvl="1" eaLnBrk="1" hangingPunct="1">
              <a:buFont typeface="Arial" charset="0"/>
              <a:buChar char="•"/>
            </a:pPr>
            <a:r>
              <a:rPr lang="en-US" sz="2300">
                <a:solidFill>
                  <a:srgbClr val="F2F2F2"/>
                </a:solidFill>
                <a:latin typeface="Calibri" charset="0"/>
                <a:cs typeface="Calibri" charset="0"/>
              </a:rPr>
              <a:t> Stored on local hardware</a:t>
            </a:r>
          </a:p>
          <a:p>
            <a:pPr lvl="1" eaLnBrk="1" hangingPunct="1">
              <a:buFont typeface="Arial" charset="0"/>
              <a:buChar char="•"/>
            </a:pPr>
            <a:r>
              <a:rPr lang="en-US" sz="2300">
                <a:solidFill>
                  <a:srgbClr val="F2F2F2"/>
                </a:solidFill>
                <a:latin typeface="Calibri" charset="0"/>
                <a:cs typeface="Calibri" charset="0"/>
              </a:rPr>
              <a:t> Minimal transformation; just get data</a:t>
            </a:r>
          </a:p>
          <a:p>
            <a:pPr lvl="1" eaLnBrk="1" hangingPunct="1">
              <a:buFont typeface="Arial" charset="0"/>
              <a:buChar char="•"/>
            </a:pPr>
            <a:r>
              <a:rPr lang="en-US" sz="2300">
                <a:solidFill>
                  <a:srgbClr val="F2F2F2"/>
                </a:solidFill>
                <a:latin typeface="Calibri" charset="0"/>
                <a:cs typeface="Calibri" charset="0"/>
              </a:rPr>
              <a:t> Schedule to minimize impact on production (clinical) servers.</a:t>
            </a:r>
          </a:p>
          <a:p>
            <a:pPr lvl="1" eaLnBrk="1" hangingPunct="1">
              <a:buFont typeface="Arial" charset="0"/>
              <a:buChar char="•"/>
            </a:pPr>
            <a:endParaRPr lang="en-US" sz="2300">
              <a:solidFill>
                <a:srgbClr val="F2F2F2"/>
              </a:solidFill>
              <a:latin typeface="Calibri" charset="0"/>
              <a:cs typeface="Calibri" charset="0"/>
            </a:endParaRPr>
          </a:p>
          <a:p>
            <a:pPr eaLnBrk="1" hangingPunct="1"/>
            <a:endParaRPr lang="en-US" sz="2300" b="1">
              <a:solidFill>
                <a:srgbClr val="F2F2F2"/>
              </a:solidFill>
              <a:latin typeface="Calibri" charset="0"/>
              <a:cs typeface="Calibri" charset="0"/>
            </a:endParaRPr>
          </a:p>
        </p:txBody>
      </p:sp>
      <p:sp>
        <p:nvSpPr>
          <p:cNvPr id="13" name="Oval 12"/>
          <p:cNvSpPr/>
          <p:nvPr/>
        </p:nvSpPr>
        <p:spPr>
          <a:xfrm>
            <a:off x="0" y="1309688"/>
            <a:ext cx="2419350" cy="5548312"/>
          </a:xfrm>
          <a:prstGeom prst="ellipse">
            <a:avLst/>
          </a:prstGeom>
          <a:noFill/>
          <a:ln w="76200">
            <a:solidFill>
              <a:srgbClr val="AE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83141534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VPICU Data System Architecture</a:t>
            </a:r>
            <a:endParaRPr lang="en-US" dirty="0"/>
          </a:p>
        </p:txBody>
      </p:sp>
      <p:pic>
        <p:nvPicPr>
          <p:cNvPr id="27650" name="Content Placeholder 10" descr="vpicu-arch.pdf"/>
          <p:cNvPicPr>
            <a:picLocks noGrp="1" noChangeAspect="1"/>
          </p:cNvPicPr>
          <p:nvPr>
            <p:ph idx="1"/>
          </p:nvPr>
        </p:nvPicPr>
        <p:blipFill>
          <a:blip r:embed="rId2">
            <a:extLst>
              <a:ext uri="{28A0092B-C50C-407E-A947-70E740481C1C}">
                <a14:useLocalDpi xmlns:a14="http://schemas.microsoft.com/office/drawing/2010/main" val="0"/>
              </a:ext>
            </a:extLst>
          </a:blip>
          <a:srcRect l="2319" r="2319"/>
          <a:stretch>
            <a:fillRect/>
          </a:stretch>
        </p:blipFill>
        <p:spPr>
          <a:xfrm>
            <a:off x="-76200" y="1600201"/>
            <a:ext cx="8229600" cy="4525963"/>
          </a:xfrm>
        </p:spPr>
      </p:pic>
      <p:sp>
        <p:nvSpPr>
          <p:cNvPr id="27652"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37931725" indent="-37474525" eaLnBrk="0" hangingPunct="0">
              <a:defRPr sz="2400">
                <a:solidFill>
                  <a:schemeClr val="tx1"/>
                </a:solidFill>
                <a:latin typeface="Century Gothic" charset="0"/>
                <a:ea typeface="ＭＳ Ｐゴシック" charset="0"/>
              </a:defRPr>
            </a:lvl2pPr>
            <a:lvl3pPr eaLnBrk="0" hangingPunct="0">
              <a:defRPr sz="2400">
                <a:solidFill>
                  <a:schemeClr val="tx1"/>
                </a:solidFill>
                <a:latin typeface="Century Gothic" charset="0"/>
                <a:ea typeface="ＭＳ Ｐゴシック" charset="0"/>
              </a:defRPr>
            </a:lvl3pPr>
            <a:lvl4pPr eaLnBrk="0" hangingPunct="0">
              <a:defRPr sz="2400">
                <a:solidFill>
                  <a:schemeClr val="tx1"/>
                </a:solidFill>
                <a:latin typeface="Century Gothic" charset="0"/>
                <a:ea typeface="ＭＳ Ｐゴシック" charset="0"/>
              </a:defRPr>
            </a:lvl4pPr>
            <a:lvl5pPr eaLnBrk="0" hangingPunct="0">
              <a:defRPr sz="2400">
                <a:solidFill>
                  <a:schemeClr val="tx1"/>
                </a:solidFill>
                <a:latin typeface="Century Gothic" charset="0"/>
                <a:ea typeface="ＭＳ Ｐゴシック" charset="0"/>
              </a:defRPr>
            </a:lvl5pPr>
            <a:lvl6pPr marL="457200" eaLnBrk="0" fontAlgn="base" hangingPunct="0">
              <a:spcBef>
                <a:spcPct val="0"/>
              </a:spcBef>
              <a:spcAft>
                <a:spcPct val="0"/>
              </a:spcAft>
              <a:defRPr sz="2400">
                <a:solidFill>
                  <a:schemeClr val="tx1"/>
                </a:solidFill>
                <a:latin typeface="Century Gothic" charset="0"/>
                <a:ea typeface="ＭＳ Ｐゴシック" charset="0"/>
              </a:defRPr>
            </a:lvl6pPr>
            <a:lvl7pPr marL="914400" eaLnBrk="0" fontAlgn="base" hangingPunct="0">
              <a:spcBef>
                <a:spcPct val="0"/>
              </a:spcBef>
              <a:spcAft>
                <a:spcPct val="0"/>
              </a:spcAft>
              <a:defRPr sz="2400">
                <a:solidFill>
                  <a:schemeClr val="tx1"/>
                </a:solidFill>
                <a:latin typeface="Century Gothic" charset="0"/>
                <a:ea typeface="ＭＳ Ｐゴシック" charset="0"/>
              </a:defRPr>
            </a:lvl7pPr>
            <a:lvl8pPr marL="1371600" eaLnBrk="0" fontAlgn="base" hangingPunct="0">
              <a:spcBef>
                <a:spcPct val="0"/>
              </a:spcBef>
              <a:spcAft>
                <a:spcPct val="0"/>
              </a:spcAft>
              <a:defRPr sz="2400">
                <a:solidFill>
                  <a:schemeClr val="tx1"/>
                </a:solidFill>
                <a:latin typeface="Century Gothic" charset="0"/>
                <a:ea typeface="ＭＳ Ｐゴシック" charset="0"/>
              </a:defRPr>
            </a:lvl8pPr>
            <a:lvl9pPr marL="18288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endParaRPr lang="en-US" sz="1800"/>
          </a:p>
        </p:txBody>
      </p:sp>
      <p:sp>
        <p:nvSpPr>
          <p:cNvPr id="2765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37931725" indent="-37474525" eaLnBrk="0" hangingPunct="0">
              <a:defRPr sz="2400">
                <a:solidFill>
                  <a:schemeClr val="tx1"/>
                </a:solidFill>
                <a:latin typeface="Century Gothic" charset="0"/>
                <a:ea typeface="ＭＳ Ｐゴシック" charset="0"/>
              </a:defRPr>
            </a:lvl2pPr>
            <a:lvl3pPr eaLnBrk="0" hangingPunct="0">
              <a:defRPr sz="2400">
                <a:solidFill>
                  <a:schemeClr val="tx1"/>
                </a:solidFill>
                <a:latin typeface="Century Gothic" charset="0"/>
                <a:ea typeface="ＭＳ Ｐゴシック" charset="0"/>
              </a:defRPr>
            </a:lvl3pPr>
            <a:lvl4pPr eaLnBrk="0" hangingPunct="0">
              <a:defRPr sz="2400">
                <a:solidFill>
                  <a:schemeClr val="tx1"/>
                </a:solidFill>
                <a:latin typeface="Century Gothic" charset="0"/>
                <a:ea typeface="ＭＳ Ｐゴシック" charset="0"/>
              </a:defRPr>
            </a:lvl4pPr>
            <a:lvl5pPr eaLnBrk="0" hangingPunct="0">
              <a:defRPr sz="2400">
                <a:solidFill>
                  <a:schemeClr val="tx1"/>
                </a:solidFill>
                <a:latin typeface="Century Gothic" charset="0"/>
                <a:ea typeface="ＭＳ Ｐゴシック" charset="0"/>
              </a:defRPr>
            </a:lvl5pPr>
            <a:lvl6pPr marL="457200" eaLnBrk="0" fontAlgn="base" hangingPunct="0">
              <a:spcBef>
                <a:spcPct val="0"/>
              </a:spcBef>
              <a:spcAft>
                <a:spcPct val="0"/>
              </a:spcAft>
              <a:defRPr sz="2400">
                <a:solidFill>
                  <a:schemeClr val="tx1"/>
                </a:solidFill>
                <a:latin typeface="Century Gothic" charset="0"/>
                <a:ea typeface="ＭＳ Ｐゴシック" charset="0"/>
              </a:defRPr>
            </a:lvl6pPr>
            <a:lvl7pPr marL="914400" eaLnBrk="0" fontAlgn="base" hangingPunct="0">
              <a:spcBef>
                <a:spcPct val="0"/>
              </a:spcBef>
              <a:spcAft>
                <a:spcPct val="0"/>
              </a:spcAft>
              <a:defRPr sz="2400">
                <a:solidFill>
                  <a:schemeClr val="tx1"/>
                </a:solidFill>
                <a:latin typeface="Century Gothic" charset="0"/>
                <a:ea typeface="ＭＳ Ｐゴシック" charset="0"/>
              </a:defRPr>
            </a:lvl7pPr>
            <a:lvl8pPr marL="1371600" eaLnBrk="0" fontAlgn="base" hangingPunct="0">
              <a:spcBef>
                <a:spcPct val="0"/>
              </a:spcBef>
              <a:spcAft>
                <a:spcPct val="0"/>
              </a:spcAft>
              <a:defRPr sz="2400">
                <a:solidFill>
                  <a:schemeClr val="tx1"/>
                </a:solidFill>
                <a:latin typeface="Century Gothic" charset="0"/>
                <a:ea typeface="ＭＳ Ｐゴシック" charset="0"/>
              </a:defRPr>
            </a:lvl8pPr>
            <a:lvl9pPr marL="18288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fld id="{1F702DED-4C2B-C640-9722-7EAC6CC41801}" type="slidenum">
              <a:rPr lang="en-US" sz="1800"/>
              <a:pPr eaLnBrk="1" hangingPunct="1"/>
              <a:t>28</a:t>
            </a:fld>
            <a:endParaRPr lang="en-US" sz="1800"/>
          </a:p>
        </p:txBody>
      </p:sp>
      <p:sp>
        <p:nvSpPr>
          <p:cNvPr id="10" name="Rectangle 9"/>
          <p:cNvSpPr/>
          <p:nvPr/>
        </p:nvSpPr>
        <p:spPr>
          <a:xfrm>
            <a:off x="2590800" y="1066800"/>
            <a:ext cx="6553200" cy="5791200"/>
          </a:xfrm>
          <a:prstGeom prst="rect">
            <a:avLst/>
          </a:prstGeom>
          <a:solidFill>
            <a:schemeClr val="bg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559" name="TextBox 9"/>
          <p:cNvSpPr txBox="1">
            <a:spLocks noChangeArrowheads="1"/>
          </p:cNvSpPr>
          <p:nvPr/>
        </p:nvSpPr>
        <p:spPr bwMode="auto">
          <a:xfrm>
            <a:off x="2895600" y="1139825"/>
            <a:ext cx="6248400" cy="5108575"/>
          </a:xfrm>
          <a:prstGeom prst="rect">
            <a:avLst/>
          </a:prstGeom>
          <a:solidFill>
            <a:schemeClr val="bg1"/>
          </a:solidFill>
          <a:ln w="9525">
            <a:noFill/>
            <a:miter lim="800000"/>
            <a:headEnd/>
            <a:tailEnd/>
          </a:ln>
        </p:spPr>
        <p:txBody>
          <a:bodyPr>
            <a:spAutoFit/>
          </a:bodyPr>
          <a:lstStyle>
            <a:lvl1pPr marL="431800" eaLnBrk="0" hangingPunct="0">
              <a:defRPr sz="2400">
                <a:solidFill>
                  <a:schemeClr val="tx1"/>
                </a:solidFill>
                <a:latin typeface="Century Gothic" charset="0"/>
                <a:ea typeface="ＭＳ Ｐゴシック" charset="0"/>
                <a:cs typeface="ＭＳ Ｐゴシック" charset="0"/>
              </a:defRPr>
            </a:lvl1pPr>
            <a:lvl2pPr marL="806450" eaLnBrk="0" hangingPunct="0">
              <a:defRPr sz="2400">
                <a:solidFill>
                  <a:schemeClr val="tx1"/>
                </a:solidFill>
                <a:latin typeface="Century Gothic" charset="0"/>
                <a:ea typeface="ＭＳ Ｐゴシック" charset="0"/>
              </a:defRPr>
            </a:lvl2pPr>
            <a:lvl3pPr eaLnBrk="0" hangingPunct="0">
              <a:defRPr sz="2400">
                <a:solidFill>
                  <a:schemeClr val="tx1"/>
                </a:solidFill>
                <a:latin typeface="Century Gothic" charset="0"/>
                <a:ea typeface="ＭＳ Ｐゴシック" charset="0"/>
              </a:defRPr>
            </a:lvl3pPr>
            <a:lvl4pPr eaLnBrk="0" hangingPunct="0">
              <a:defRPr sz="2400">
                <a:solidFill>
                  <a:schemeClr val="tx1"/>
                </a:solidFill>
                <a:latin typeface="Century Gothic" charset="0"/>
                <a:ea typeface="ＭＳ Ｐゴシック" charset="0"/>
              </a:defRPr>
            </a:lvl4pPr>
            <a:lvl5pPr eaLnBrk="0" hangingPunct="0">
              <a:defRPr sz="2400">
                <a:solidFill>
                  <a:schemeClr val="tx1"/>
                </a:solidFill>
                <a:latin typeface="Century Gothic" charset="0"/>
                <a:ea typeface="ＭＳ Ｐゴシック" charset="0"/>
              </a:defRPr>
            </a:lvl5pPr>
            <a:lvl6pPr marL="457200" eaLnBrk="0" fontAlgn="base" hangingPunct="0">
              <a:spcBef>
                <a:spcPct val="0"/>
              </a:spcBef>
              <a:spcAft>
                <a:spcPct val="0"/>
              </a:spcAft>
              <a:defRPr sz="2400">
                <a:solidFill>
                  <a:schemeClr val="tx1"/>
                </a:solidFill>
                <a:latin typeface="Century Gothic" charset="0"/>
                <a:ea typeface="ＭＳ Ｐゴシック" charset="0"/>
              </a:defRPr>
            </a:lvl6pPr>
            <a:lvl7pPr marL="914400" eaLnBrk="0" fontAlgn="base" hangingPunct="0">
              <a:spcBef>
                <a:spcPct val="0"/>
              </a:spcBef>
              <a:spcAft>
                <a:spcPct val="0"/>
              </a:spcAft>
              <a:defRPr sz="2400">
                <a:solidFill>
                  <a:schemeClr val="tx1"/>
                </a:solidFill>
                <a:latin typeface="Century Gothic" charset="0"/>
                <a:ea typeface="ＭＳ Ｐゴシック" charset="0"/>
              </a:defRPr>
            </a:lvl7pPr>
            <a:lvl8pPr marL="1371600" eaLnBrk="0" fontAlgn="base" hangingPunct="0">
              <a:spcBef>
                <a:spcPct val="0"/>
              </a:spcBef>
              <a:spcAft>
                <a:spcPct val="0"/>
              </a:spcAft>
              <a:defRPr sz="2400">
                <a:solidFill>
                  <a:schemeClr val="tx1"/>
                </a:solidFill>
                <a:latin typeface="Century Gothic" charset="0"/>
                <a:ea typeface="ＭＳ Ｐゴシック" charset="0"/>
              </a:defRPr>
            </a:lvl8pPr>
            <a:lvl9pPr marL="18288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endParaRPr lang="en-US" sz="2300">
              <a:latin typeface="Calibri" charset="0"/>
              <a:cs typeface="Calibri" charset="0"/>
            </a:endParaRPr>
          </a:p>
          <a:p>
            <a:pPr eaLnBrk="1" hangingPunct="1"/>
            <a:r>
              <a:rPr lang="en-US" sz="2500" i="1">
                <a:latin typeface="Calibri" charset="0"/>
                <a:cs typeface="Calibri" charset="0"/>
              </a:rPr>
              <a:t>Integrate data from disparate sources into a long-term data archive using a common domain model</a:t>
            </a:r>
          </a:p>
          <a:p>
            <a:pPr lvl="1" eaLnBrk="1" hangingPunct="1"/>
            <a:r>
              <a:rPr lang="en-US" sz="2500">
                <a:latin typeface="Calibri" charset="0"/>
                <a:cs typeface="Calibri" charset="0"/>
              </a:rPr>
              <a:t/>
            </a:r>
            <a:br>
              <a:rPr lang="en-US" sz="2500">
                <a:latin typeface="Calibri" charset="0"/>
                <a:cs typeface="Calibri" charset="0"/>
              </a:rPr>
            </a:br>
            <a:r>
              <a:rPr lang="en-US" sz="2500">
                <a:latin typeface="Calibri" charset="0"/>
                <a:cs typeface="Calibri" charset="0"/>
              </a:rPr>
              <a:t>Leverage the information model to overlay a common conceptual representation</a:t>
            </a:r>
          </a:p>
          <a:p>
            <a:pPr lvl="1" eaLnBrk="1" hangingPunct="1"/>
            <a:r>
              <a:rPr lang="en-US" sz="2500">
                <a:latin typeface="Calibri" charset="0"/>
                <a:cs typeface="Calibri" charset="0"/>
              </a:rPr>
              <a:t>Annotate data with consistent terminology</a:t>
            </a:r>
          </a:p>
          <a:p>
            <a:pPr lvl="1" eaLnBrk="1" hangingPunct="1"/>
            <a:r>
              <a:rPr lang="en-US" sz="2500">
                <a:latin typeface="Calibri" charset="0"/>
                <a:cs typeface="Calibri" charset="0"/>
              </a:rPr>
              <a:t>Create an archive for the data, and a catalog for the metadata</a:t>
            </a:r>
            <a:endParaRPr lang="en-US" sz="2500" b="1">
              <a:solidFill>
                <a:srgbClr val="D9D9D9"/>
              </a:solidFill>
              <a:latin typeface="Calibri" charset="0"/>
              <a:cs typeface="Calibri" charset="0"/>
            </a:endParaRPr>
          </a:p>
          <a:p>
            <a:pPr eaLnBrk="1" hangingPunct="1">
              <a:buFont typeface="Arial" charset="0"/>
              <a:buChar char="•"/>
            </a:pPr>
            <a:endParaRPr lang="en-US" sz="2800" b="1">
              <a:solidFill>
                <a:srgbClr val="D9D9D9"/>
              </a:solidFill>
            </a:endParaRPr>
          </a:p>
        </p:txBody>
      </p:sp>
      <p:sp>
        <p:nvSpPr>
          <p:cNvPr id="13" name="Oval 12"/>
          <p:cNvSpPr/>
          <p:nvPr/>
        </p:nvSpPr>
        <p:spPr>
          <a:xfrm>
            <a:off x="26988" y="1309688"/>
            <a:ext cx="2419350" cy="5548312"/>
          </a:xfrm>
          <a:prstGeom prst="ellipse">
            <a:avLst/>
          </a:prstGeom>
          <a:noFill/>
          <a:ln w="76200">
            <a:solidFill>
              <a:srgbClr val="AE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50182517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VPICU Data System Architecture</a:t>
            </a:r>
            <a:endParaRPr lang="en-US" dirty="0"/>
          </a:p>
        </p:txBody>
      </p:sp>
      <p:pic>
        <p:nvPicPr>
          <p:cNvPr id="28674" name="Content Placeholder 10" descr="vpicu-arch.pdf"/>
          <p:cNvPicPr>
            <a:picLocks noGrp="1" noChangeAspect="1"/>
          </p:cNvPicPr>
          <p:nvPr>
            <p:ph idx="1"/>
          </p:nvPr>
        </p:nvPicPr>
        <p:blipFill>
          <a:blip r:embed="rId2">
            <a:extLst>
              <a:ext uri="{28A0092B-C50C-407E-A947-70E740481C1C}">
                <a14:useLocalDpi xmlns:a14="http://schemas.microsoft.com/office/drawing/2010/main" val="0"/>
              </a:ext>
            </a:extLst>
          </a:blip>
          <a:srcRect l="2319" r="2319"/>
          <a:stretch>
            <a:fillRect/>
          </a:stretch>
        </p:blipFill>
        <p:spPr>
          <a:xfrm>
            <a:off x="-2057400" y="1570037"/>
            <a:ext cx="8229600" cy="4525963"/>
          </a:xfrm>
        </p:spPr>
      </p:pic>
      <p:sp>
        <p:nvSpPr>
          <p:cNvPr id="28676"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37931725" indent="-37474525" eaLnBrk="0" hangingPunct="0">
              <a:defRPr sz="2400">
                <a:solidFill>
                  <a:schemeClr val="tx1"/>
                </a:solidFill>
                <a:latin typeface="Century Gothic" charset="0"/>
                <a:ea typeface="ＭＳ Ｐゴシック" charset="0"/>
              </a:defRPr>
            </a:lvl2pPr>
            <a:lvl3pPr eaLnBrk="0" hangingPunct="0">
              <a:defRPr sz="2400">
                <a:solidFill>
                  <a:schemeClr val="tx1"/>
                </a:solidFill>
                <a:latin typeface="Century Gothic" charset="0"/>
                <a:ea typeface="ＭＳ Ｐゴシック" charset="0"/>
              </a:defRPr>
            </a:lvl3pPr>
            <a:lvl4pPr eaLnBrk="0" hangingPunct="0">
              <a:defRPr sz="2400">
                <a:solidFill>
                  <a:schemeClr val="tx1"/>
                </a:solidFill>
                <a:latin typeface="Century Gothic" charset="0"/>
                <a:ea typeface="ＭＳ Ｐゴシック" charset="0"/>
              </a:defRPr>
            </a:lvl4pPr>
            <a:lvl5pPr eaLnBrk="0" hangingPunct="0">
              <a:defRPr sz="2400">
                <a:solidFill>
                  <a:schemeClr val="tx1"/>
                </a:solidFill>
                <a:latin typeface="Century Gothic" charset="0"/>
                <a:ea typeface="ＭＳ Ｐゴシック" charset="0"/>
              </a:defRPr>
            </a:lvl5pPr>
            <a:lvl6pPr marL="457200" eaLnBrk="0" fontAlgn="base" hangingPunct="0">
              <a:spcBef>
                <a:spcPct val="0"/>
              </a:spcBef>
              <a:spcAft>
                <a:spcPct val="0"/>
              </a:spcAft>
              <a:defRPr sz="2400">
                <a:solidFill>
                  <a:schemeClr val="tx1"/>
                </a:solidFill>
                <a:latin typeface="Century Gothic" charset="0"/>
                <a:ea typeface="ＭＳ Ｐゴシック" charset="0"/>
              </a:defRPr>
            </a:lvl6pPr>
            <a:lvl7pPr marL="914400" eaLnBrk="0" fontAlgn="base" hangingPunct="0">
              <a:spcBef>
                <a:spcPct val="0"/>
              </a:spcBef>
              <a:spcAft>
                <a:spcPct val="0"/>
              </a:spcAft>
              <a:defRPr sz="2400">
                <a:solidFill>
                  <a:schemeClr val="tx1"/>
                </a:solidFill>
                <a:latin typeface="Century Gothic" charset="0"/>
                <a:ea typeface="ＭＳ Ｐゴシック" charset="0"/>
              </a:defRPr>
            </a:lvl7pPr>
            <a:lvl8pPr marL="1371600" eaLnBrk="0" fontAlgn="base" hangingPunct="0">
              <a:spcBef>
                <a:spcPct val="0"/>
              </a:spcBef>
              <a:spcAft>
                <a:spcPct val="0"/>
              </a:spcAft>
              <a:defRPr sz="2400">
                <a:solidFill>
                  <a:schemeClr val="tx1"/>
                </a:solidFill>
                <a:latin typeface="Century Gothic" charset="0"/>
                <a:ea typeface="ＭＳ Ｐゴシック" charset="0"/>
              </a:defRPr>
            </a:lvl8pPr>
            <a:lvl9pPr marL="18288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endParaRPr lang="en-US" sz="1800"/>
          </a:p>
        </p:txBody>
      </p:sp>
      <p:sp>
        <p:nvSpPr>
          <p:cNvPr id="286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37931725" indent="-37474525" eaLnBrk="0" hangingPunct="0">
              <a:defRPr sz="2400">
                <a:solidFill>
                  <a:schemeClr val="tx1"/>
                </a:solidFill>
                <a:latin typeface="Century Gothic" charset="0"/>
                <a:ea typeface="ＭＳ Ｐゴシック" charset="0"/>
              </a:defRPr>
            </a:lvl2pPr>
            <a:lvl3pPr eaLnBrk="0" hangingPunct="0">
              <a:defRPr sz="2400">
                <a:solidFill>
                  <a:schemeClr val="tx1"/>
                </a:solidFill>
                <a:latin typeface="Century Gothic" charset="0"/>
                <a:ea typeface="ＭＳ Ｐゴシック" charset="0"/>
              </a:defRPr>
            </a:lvl3pPr>
            <a:lvl4pPr eaLnBrk="0" hangingPunct="0">
              <a:defRPr sz="2400">
                <a:solidFill>
                  <a:schemeClr val="tx1"/>
                </a:solidFill>
                <a:latin typeface="Century Gothic" charset="0"/>
                <a:ea typeface="ＭＳ Ｐゴシック" charset="0"/>
              </a:defRPr>
            </a:lvl4pPr>
            <a:lvl5pPr eaLnBrk="0" hangingPunct="0">
              <a:defRPr sz="2400">
                <a:solidFill>
                  <a:schemeClr val="tx1"/>
                </a:solidFill>
                <a:latin typeface="Century Gothic" charset="0"/>
                <a:ea typeface="ＭＳ Ｐゴシック" charset="0"/>
              </a:defRPr>
            </a:lvl5pPr>
            <a:lvl6pPr marL="457200" eaLnBrk="0" fontAlgn="base" hangingPunct="0">
              <a:spcBef>
                <a:spcPct val="0"/>
              </a:spcBef>
              <a:spcAft>
                <a:spcPct val="0"/>
              </a:spcAft>
              <a:defRPr sz="2400">
                <a:solidFill>
                  <a:schemeClr val="tx1"/>
                </a:solidFill>
                <a:latin typeface="Century Gothic" charset="0"/>
                <a:ea typeface="ＭＳ Ｐゴシック" charset="0"/>
              </a:defRPr>
            </a:lvl6pPr>
            <a:lvl7pPr marL="914400" eaLnBrk="0" fontAlgn="base" hangingPunct="0">
              <a:spcBef>
                <a:spcPct val="0"/>
              </a:spcBef>
              <a:spcAft>
                <a:spcPct val="0"/>
              </a:spcAft>
              <a:defRPr sz="2400">
                <a:solidFill>
                  <a:schemeClr val="tx1"/>
                </a:solidFill>
                <a:latin typeface="Century Gothic" charset="0"/>
                <a:ea typeface="ＭＳ Ｐゴシック" charset="0"/>
              </a:defRPr>
            </a:lvl7pPr>
            <a:lvl8pPr marL="1371600" eaLnBrk="0" fontAlgn="base" hangingPunct="0">
              <a:spcBef>
                <a:spcPct val="0"/>
              </a:spcBef>
              <a:spcAft>
                <a:spcPct val="0"/>
              </a:spcAft>
              <a:defRPr sz="2400">
                <a:solidFill>
                  <a:schemeClr val="tx1"/>
                </a:solidFill>
                <a:latin typeface="Century Gothic" charset="0"/>
                <a:ea typeface="ＭＳ Ｐゴシック" charset="0"/>
              </a:defRPr>
            </a:lvl8pPr>
            <a:lvl9pPr marL="18288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fld id="{3095B6E4-ADD7-9F4D-8789-8B1C510B85E7}" type="slidenum">
              <a:rPr lang="en-US" sz="1800"/>
              <a:pPr eaLnBrk="1" hangingPunct="1"/>
              <a:t>29</a:t>
            </a:fld>
            <a:endParaRPr lang="en-US" sz="1800"/>
          </a:p>
        </p:txBody>
      </p:sp>
      <p:sp>
        <p:nvSpPr>
          <p:cNvPr id="8" name="Rectangle 7"/>
          <p:cNvSpPr/>
          <p:nvPr/>
        </p:nvSpPr>
        <p:spPr>
          <a:xfrm>
            <a:off x="2895600" y="1371600"/>
            <a:ext cx="6248400" cy="5410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TextBox 9"/>
          <p:cNvSpPr txBox="1"/>
          <p:nvPr/>
        </p:nvSpPr>
        <p:spPr>
          <a:xfrm>
            <a:off x="2667000" y="903287"/>
            <a:ext cx="6324600" cy="5878513"/>
          </a:xfrm>
          <a:prstGeom prst="rect">
            <a:avLst/>
          </a:prstGeom>
          <a:noFill/>
        </p:spPr>
        <p:txBody>
          <a:bodyPr>
            <a:spAutoFit/>
          </a:bodyPr>
          <a:lstStyle/>
          <a:p>
            <a:pPr>
              <a:defRPr/>
            </a:pPr>
            <a:endParaRPr lang="en-US" sz="2500" dirty="0">
              <a:solidFill>
                <a:schemeClr val="bg1">
                  <a:lumMod val="95000"/>
                </a:schemeClr>
              </a:solidFill>
              <a:latin typeface="Calibri"/>
              <a:ea typeface="+mn-ea"/>
              <a:cs typeface="Calibri"/>
            </a:endParaRPr>
          </a:p>
          <a:p>
            <a:pPr marL="431800">
              <a:defRPr/>
            </a:pPr>
            <a:r>
              <a:rPr lang="en-US" sz="2500" i="1" dirty="0">
                <a:latin typeface="Calibri"/>
                <a:ea typeface="ＭＳ Ｐゴシック" charset="-128"/>
                <a:cs typeface="Calibri"/>
              </a:rPr>
              <a:t>Provide an environment for executing dynamic, configurable processing tasks  ( e.g. computational “workflows”)</a:t>
            </a:r>
          </a:p>
          <a:p>
            <a:pPr marL="806450" lvl="1">
              <a:defRPr/>
            </a:pPr>
            <a:r>
              <a:rPr lang="en-US" sz="2300" dirty="0">
                <a:latin typeface="Calibri"/>
                <a:ea typeface="ＭＳ Ｐゴシック" charset="-128"/>
                <a:cs typeface="Calibri"/>
              </a:rPr>
              <a:t/>
            </a:r>
            <a:br>
              <a:rPr lang="en-US" sz="2300" dirty="0">
                <a:latin typeface="Calibri"/>
                <a:ea typeface="ＭＳ Ｐゴシック" charset="-128"/>
                <a:cs typeface="Calibri"/>
              </a:rPr>
            </a:br>
            <a:r>
              <a:rPr lang="en-US" sz="2300" dirty="0">
                <a:latin typeface="Calibri"/>
                <a:ea typeface="ＭＳ Ｐゴシック" charset="-128"/>
                <a:cs typeface="Calibri"/>
              </a:rPr>
              <a:t>Develop processing pipelines that perform specific tasks (de-identification, de-duplication, normalization, etc.) on the data to prepare it for research use</a:t>
            </a:r>
          </a:p>
          <a:p>
            <a:pPr marL="806450" lvl="1">
              <a:defRPr/>
            </a:pPr>
            <a:endParaRPr lang="en-US" sz="2300" dirty="0">
              <a:latin typeface="Calibri"/>
              <a:ea typeface="ＭＳ Ｐゴシック" charset="-128"/>
              <a:cs typeface="Calibri"/>
            </a:endParaRPr>
          </a:p>
          <a:p>
            <a:pPr marL="806450" lvl="1">
              <a:defRPr/>
            </a:pPr>
            <a:r>
              <a:rPr lang="en-US" sz="2300" dirty="0">
                <a:latin typeface="Calibri"/>
                <a:ea typeface="ＭＳ Ｐゴシック" charset="-128"/>
                <a:cs typeface="Calibri"/>
              </a:rPr>
              <a:t>Provide a single standard interface (and API) for accessing raw VPICU research data</a:t>
            </a:r>
          </a:p>
          <a:p>
            <a:pPr marL="806450" lvl="1">
              <a:defRPr/>
            </a:pPr>
            <a:endParaRPr lang="en-US" sz="2300" dirty="0">
              <a:latin typeface="Calibri"/>
              <a:ea typeface="ＭＳ Ｐゴシック" charset="-128"/>
              <a:cs typeface="Calibri"/>
            </a:endParaRPr>
          </a:p>
          <a:p>
            <a:pPr marL="806450" lvl="1">
              <a:defRPr/>
            </a:pPr>
            <a:r>
              <a:rPr lang="en-US" sz="2300" dirty="0">
                <a:latin typeface="Calibri"/>
                <a:ea typeface="ＭＳ Ｐゴシック" charset="-128"/>
                <a:cs typeface="Calibri"/>
              </a:rPr>
              <a:t>Generate research-ready databases or datasets by invoking workflow tasks on raw VPICU data</a:t>
            </a:r>
          </a:p>
        </p:txBody>
      </p:sp>
      <p:sp>
        <p:nvSpPr>
          <p:cNvPr id="13" name="Oval 12"/>
          <p:cNvSpPr/>
          <p:nvPr/>
        </p:nvSpPr>
        <p:spPr>
          <a:xfrm>
            <a:off x="152400" y="1309688"/>
            <a:ext cx="2419350" cy="5548312"/>
          </a:xfrm>
          <a:prstGeom prst="ellipse">
            <a:avLst/>
          </a:prstGeom>
          <a:noFill/>
          <a:ln w="76200">
            <a:solidFill>
              <a:srgbClr val="AE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533400" y="4191000"/>
            <a:ext cx="838200" cy="279400"/>
          </a:xfrm>
          <a:prstGeom prst="rect">
            <a:avLst/>
          </a:prstGeom>
          <a:solidFill>
            <a:srgbClr val="FFFFFF"/>
          </a:solidFill>
          <a:ln>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000000"/>
                </a:solidFill>
                <a:latin typeface="Calibri"/>
                <a:cs typeface="Calibri"/>
              </a:rPr>
              <a:t>workflow</a:t>
            </a:r>
          </a:p>
        </p:txBody>
      </p:sp>
    </p:spTree>
    <p:extLst>
      <p:ext uri="{BB962C8B-B14F-4D97-AF65-F5344CB8AC3E}">
        <p14:creationId xmlns:p14="http://schemas.microsoft.com/office/powerpoint/2010/main" val="41149210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3978" y="152681"/>
            <a:ext cx="8152822" cy="944096"/>
          </a:xfrm>
        </p:spPr>
        <p:txBody>
          <a:bodyPr/>
          <a:lstStyle/>
          <a:p>
            <a:pPr eaLnBrk="1" hangingPunct="1"/>
            <a:r>
              <a:rPr lang="en-US" dirty="0" smtClean="0">
                <a:solidFill>
                  <a:schemeClr val="tx1"/>
                </a:solidFill>
                <a:ea typeface="ＭＳ Ｐゴシック" pitchFamily="34" charset="-128"/>
              </a:rPr>
              <a:t>My Background</a:t>
            </a:r>
          </a:p>
        </p:txBody>
      </p:sp>
      <p:sp>
        <p:nvSpPr>
          <p:cNvPr id="5" name="Rectangle 3"/>
          <p:cNvSpPr txBox="1">
            <a:spLocks noChangeArrowheads="1"/>
          </p:cNvSpPr>
          <p:nvPr/>
        </p:nvSpPr>
        <p:spPr>
          <a:xfrm>
            <a:off x="533978" y="1143001"/>
            <a:ext cx="8076045" cy="4983816"/>
          </a:xfrm>
          <a:prstGeom prst="rect">
            <a:avLst/>
          </a:prstGeom>
        </p:spPr>
        <p:txBody>
          <a:bodyPr vert="horz" lIns="91429" tIns="45714" rIns="91429" bIns="45714" rtlCol="0">
            <a:normAutofit/>
          </a:bodyPr>
          <a:lst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buFont typeface="Wingdings" pitchFamily="2" charset="2"/>
              <a:buChar char="§"/>
            </a:pPr>
            <a:r>
              <a:rPr lang="en-US" dirty="0" smtClean="0">
                <a:ea typeface="ＭＳ Ｐゴシック" pitchFamily="34" charset="-128"/>
              </a:rPr>
              <a:t>Andrew Hart</a:t>
            </a:r>
          </a:p>
          <a:p>
            <a:pPr>
              <a:buFont typeface="Wingdings" pitchFamily="2" charset="2"/>
              <a:buChar char="§"/>
            </a:pPr>
            <a:r>
              <a:rPr lang="en-US" dirty="0" smtClean="0">
                <a:ea typeface="ＭＳ Ｐゴシック" pitchFamily="34" charset="-128"/>
              </a:rPr>
              <a:t>NASA Jet Propulsion Laboratory</a:t>
            </a:r>
          </a:p>
          <a:p>
            <a:pPr lvl="1">
              <a:buFont typeface="Wingdings" pitchFamily="2" charset="2"/>
              <a:buChar char="§"/>
            </a:pPr>
            <a:r>
              <a:rPr lang="en-US" dirty="0" smtClean="0">
                <a:ea typeface="ＭＳ Ｐゴシック" pitchFamily="34" charset="-128"/>
              </a:rPr>
              <a:t>Software Engineer</a:t>
            </a:r>
            <a:br>
              <a:rPr lang="en-US" dirty="0" smtClean="0">
                <a:ea typeface="ＭＳ Ｐゴシック" pitchFamily="34" charset="-128"/>
              </a:rPr>
            </a:br>
            <a:r>
              <a:rPr lang="en-US" sz="2200" i="1" dirty="0" smtClean="0">
                <a:ea typeface="ＭＳ Ｐゴシック" pitchFamily="34" charset="-128"/>
              </a:rPr>
              <a:t>Data Management Systems and Technologies Group</a:t>
            </a:r>
          </a:p>
          <a:p>
            <a:pPr>
              <a:buFont typeface="Wingdings" pitchFamily="2" charset="2"/>
              <a:buChar char="§"/>
            </a:pPr>
            <a:r>
              <a:rPr lang="en-US" dirty="0" smtClean="0">
                <a:ea typeface="ＭＳ Ｐゴシック" pitchFamily="34" charset="-128"/>
              </a:rPr>
              <a:t>Expertise / Interests:</a:t>
            </a:r>
          </a:p>
          <a:p>
            <a:pPr lvl="1">
              <a:buFont typeface="Arial" pitchFamily="34" charset="0"/>
              <a:buChar char="•"/>
            </a:pPr>
            <a:r>
              <a:rPr lang="en-US" b="1" dirty="0" smtClean="0">
                <a:solidFill>
                  <a:schemeClr val="tx1">
                    <a:lumMod val="50000"/>
                    <a:lumOff val="50000"/>
                  </a:schemeClr>
                </a:solidFill>
                <a:ea typeface="ＭＳ Ｐゴシック" pitchFamily="34" charset="-128"/>
              </a:rPr>
              <a:t>Committer/PMC member Apache OODT</a:t>
            </a:r>
          </a:p>
          <a:p>
            <a:pPr lvl="1">
              <a:buFont typeface="Arial" pitchFamily="34" charset="0"/>
              <a:buChar char="•"/>
            </a:pPr>
            <a:r>
              <a:rPr lang="en-US" b="1" dirty="0" smtClean="0">
                <a:solidFill>
                  <a:schemeClr val="tx1">
                    <a:lumMod val="50000"/>
                    <a:lumOff val="50000"/>
                  </a:schemeClr>
                </a:solidFill>
                <a:ea typeface="ＭＳ Ｐゴシック" pitchFamily="34" charset="-128"/>
              </a:rPr>
              <a:t>Interested in Web User Interfaces, User Experience, Data Management</a:t>
            </a:r>
          </a:p>
          <a:p>
            <a:endParaRPr lang="en-US" dirty="0">
              <a:ea typeface="ＭＳ Ｐゴシック" pitchFamily="34" charset="-128"/>
            </a:endParaRPr>
          </a:p>
        </p:txBody>
      </p:sp>
    </p:spTree>
    <p:extLst>
      <p:ext uri="{BB962C8B-B14F-4D97-AF65-F5344CB8AC3E}">
        <p14:creationId xmlns:p14="http://schemas.microsoft.com/office/powerpoint/2010/main" val="310541832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Content Placeholder 3" descr="vpicu-arch.pdf"/>
          <p:cNvPicPr>
            <a:picLocks noChangeAspect="1"/>
          </p:cNvPicPr>
          <p:nvPr/>
        </p:nvPicPr>
        <p:blipFill>
          <a:blip r:embed="rId3">
            <a:alphaModFix amt="15000"/>
            <a:extLst>
              <a:ext uri="{28A0092B-C50C-407E-A947-70E740481C1C}">
                <a14:useLocalDpi xmlns:a14="http://schemas.microsoft.com/office/drawing/2010/main" val="0"/>
              </a:ext>
            </a:extLst>
          </a:blip>
          <a:srcRect t="-191" b="-191"/>
          <a:stretch>
            <a:fillRect/>
          </a:stretch>
        </p:blipFill>
        <p:spPr bwMode="auto">
          <a:xfrm>
            <a:off x="0" y="0"/>
            <a:ext cx="9144000" cy="6107906"/>
          </a:xfrm>
          <a:prstGeom prst="rect">
            <a:avLst/>
          </a:prstGeom>
          <a:solidFill>
            <a:schemeClr val="bg1">
              <a:alpha val="14902"/>
            </a:schemeClr>
          </a:solidFill>
          <a:ln w="9525">
            <a:solidFill>
              <a:schemeClr val="bg1"/>
            </a:solidFill>
            <a:miter lim="800000"/>
            <a:headEnd/>
            <a:tailEnd/>
          </a:ln>
        </p:spPr>
      </p:pic>
      <p:sp>
        <p:nvSpPr>
          <p:cNvPr id="47107" name="Rectangle 8"/>
          <p:cNvSpPr>
            <a:spLocks noChangeArrowheads="1"/>
          </p:cNvSpPr>
          <p:nvPr/>
        </p:nvSpPr>
        <p:spPr bwMode="auto">
          <a:xfrm>
            <a:off x="0" y="0"/>
            <a:ext cx="6822281" cy="696516"/>
          </a:xfrm>
          <a:prstGeom prst="rect">
            <a:avLst/>
          </a:prstGeom>
          <a:solidFill>
            <a:schemeClr val="bg1"/>
          </a:solidFill>
          <a:ln w="25400">
            <a:solidFill>
              <a:schemeClr val="bg1"/>
            </a:solidFill>
            <a:round/>
            <a:headEnd/>
            <a:tailEnd/>
          </a:ln>
        </p:spPr>
        <p:txBody>
          <a:bodyPr lIns="64291" tIns="32146" rIns="64291" bIns="32146"/>
          <a:lstStyle/>
          <a:p>
            <a:endParaRPr lang="en-US"/>
          </a:p>
        </p:txBody>
      </p:sp>
      <p:sp>
        <p:nvSpPr>
          <p:cNvPr id="47108" name="Rectangle 1"/>
          <p:cNvSpPr>
            <a:spLocks noChangeArrowheads="1"/>
          </p:cNvSpPr>
          <p:nvPr>
            <p:ph type="title"/>
          </p:nvPr>
        </p:nvSpPr>
        <p:spPr>
          <a:xfrm>
            <a:off x="457200" y="0"/>
            <a:ext cx="8229600" cy="685800"/>
          </a:xfrm>
        </p:spPr>
        <p:txBody>
          <a:bodyPr>
            <a:normAutofit fontScale="90000"/>
          </a:bodyPr>
          <a:lstStyle/>
          <a:p>
            <a:pPr eaLnBrk="1" hangingPunct="1"/>
            <a:r>
              <a:rPr lang="en-US" dirty="0">
                <a:latin typeface="Arial" charset="0"/>
                <a:ea typeface="ヒラギノ角ゴ ProN W6" charset="0"/>
                <a:cs typeface="ヒラギノ角ゴ ProN W6" charset="0"/>
              </a:rPr>
              <a:t>What are </a:t>
            </a:r>
            <a:r>
              <a:rPr lang="ja-JP" altLang="en-US" dirty="0">
                <a:latin typeface="Arial" charset="0"/>
                <a:ea typeface="ヒラギノ角ゴ ProN W6" charset="0"/>
                <a:cs typeface="ヒラギノ角ゴ ProN W6" charset="0"/>
              </a:rPr>
              <a:t>“</a:t>
            </a:r>
            <a:r>
              <a:rPr lang="en-US" dirty="0">
                <a:latin typeface="Arial" charset="0"/>
                <a:ea typeface="ヒラギノ角ゴ ProN W6" charset="0"/>
                <a:cs typeface="ヒラギノ角ゴ ProN W6" charset="0"/>
              </a:rPr>
              <a:t>research databases?</a:t>
            </a:r>
            <a:r>
              <a:rPr lang="ja-JP" altLang="en-US" dirty="0">
                <a:latin typeface="Arial" charset="0"/>
                <a:ea typeface="ヒラギノ角ゴ ProN W6" charset="0"/>
                <a:cs typeface="ヒラギノ角ゴ ProN W6" charset="0"/>
              </a:rPr>
              <a:t>”</a:t>
            </a:r>
            <a:endParaRPr lang="en-US" dirty="0">
              <a:latin typeface="Arial" charset="0"/>
              <a:ea typeface="ヒラギノ角ゴ ProN W6" charset="0"/>
              <a:cs typeface="ヒラギノ角ゴ ProN W6" charset="0"/>
            </a:endParaRPr>
          </a:p>
        </p:txBody>
      </p:sp>
      <p:sp>
        <p:nvSpPr>
          <p:cNvPr id="47109" name="Rectangle 6"/>
          <p:cNvSpPr>
            <a:spLocks noChangeArrowheads="1"/>
          </p:cNvSpPr>
          <p:nvPr/>
        </p:nvSpPr>
        <p:spPr bwMode="auto">
          <a:xfrm>
            <a:off x="2107406" y="3321844"/>
            <a:ext cx="964406" cy="696516"/>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47110" name="Rectangle 13"/>
          <p:cNvSpPr>
            <a:spLocks noChangeArrowheads="1"/>
          </p:cNvSpPr>
          <p:nvPr/>
        </p:nvSpPr>
        <p:spPr bwMode="auto">
          <a:xfrm>
            <a:off x="446485" y="1768078"/>
            <a:ext cx="535781" cy="321469"/>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47111" name="Rectangle 14"/>
          <p:cNvSpPr>
            <a:spLocks noChangeArrowheads="1"/>
          </p:cNvSpPr>
          <p:nvPr/>
        </p:nvSpPr>
        <p:spPr bwMode="auto">
          <a:xfrm>
            <a:off x="446485" y="2678906"/>
            <a:ext cx="535781" cy="321469"/>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47112" name="Rectangle 22"/>
          <p:cNvSpPr>
            <a:spLocks noChangeArrowheads="1"/>
          </p:cNvSpPr>
          <p:nvPr/>
        </p:nvSpPr>
        <p:spPr bwMode="auto">
          <a:xfrm>
            <a:off x="285750" y="1178719"/>
            <a:ext cx="910828" cy="375047"/>
          </a:xfrm>
          <a:prstGeom prst="rect">
            <a:avLst/>
          </a:prstGeom>
          <a:solidFill>
            <a:schemeClr val="bg1"/>
          </a:solidFill>
          <a:ln w="25400">
            <a:solidFill>
              <a:schemeClr val="bg1"/>
            </a:solidFill>
            <a:round/>
            <a:headEnd/>
            <a:tailEnd/>
          </a:ln>
        </p:spPr>
        <p:txBody>
          <a:bodyPr lIns="64291" tIns="32146" rIns="64291" bIns="32146"/>
          <a:lstStyle/>
          <a:p>
            <a:endParaRPr lang="en-US"/>
          </a:p>
        </p:txBody>
      </p:sp>
      <p:sp>
        <p:nvSpPr>
          <p:cNvPr id="47113" name="Rectangle 9"/>
          <p:cNvSpPr>
            <a:spLocks noChangeArrowheads="1"/>
          </p:cNvSpPr>
          <p:nvPr/>
        </p:nvSpPr>
        <p:spPr bwMode="auto">
          <a:xfrm>
            <a:off x="2107406" y="2893219"/>
            <a:ext cx="964406" cy="482203"/>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11" name="Rectangle 2"/>
          <p:cNvSpPr txBox="1">
            <a:spLocks noChangeArrowheads="1"/>
          </p:cNvSpPr>
          <p:nvPr/>
        </p:nvSpPr>
        <p:spPr bwMode="auto">
          <a:xfrm>
            <a:off x="205383" y="723305"/>
            <a:ext cx="8795742" cy="5348883"/>
          </a:xfrm>
          <a:prstGeom prst="rect">
            <a:avLst/>
          </a:prstGeom>
          <a:noFill/>
          <a:ln w="12700">
            <a:noFill/>
            <a:miter lim="800000"/>
            <a:headEnd/>
            <a:tailEnd/>
          </a:ln>
        </p:spPr>
        <p:txBody>
          <a:bodyPr lIns="35717" tIns="35717" rIns="35717" bIns="35717"/>
          <a:lstStyle>
            <a:lvl1pPr marL="431800" indent="-344488" eaLnBrk="0" hangingPunct="0">
              <a:defRPr sz="1200">
                <a:solidFill>
                  <a:srgbClr val="000000"/>
                </a:solidFill>
                <a:latin typeface="Gill Sans" charset="0"/>
                <a:ea typeface="ヒラギノ角ゴ ProN W3" charset="0"/>
                <a:cs typeface="ヒラギノ角ゴ ProN W3" charset="0"/>
                <a:sym typeface="Gill Sans" charset="0"/>
              </a:defRPr>
            </a:lvl1pPr>
            <a:lvl2pPr marL="889000" indent="-344488"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lnSpc>
                <a:spcPct val="90000"/>
              </a:lnSpc>
              <a:spcBef>
                <a:spcPts val="844"/>
              </a:spcBef>
              <a:buClr>
                <a:srgbClr val="FF7A24"/>
              </a:buClr>
              <a:buSzPct val="100000"/>
              <a:buFont typeface="Wingdings" charset="0"/>
              <a:buChar char="§"/>
            </a:pPr>
            <a:r>
              <a:rPr lang="en-US" sz="2300" dirty="0">
                <a:solidFill>
                  <a:srgbClr val="000406"/>
                </a:solidFill>
                <a:latin typeface="Arial" charset="0"/>
                <a:sym typeface="Arial" charset="0"/>
              </a:rPr>
              <a:t>Designed for specific research questions, analytical techniques</a:t>
            </a:r>
          </a:p>
          <a:p>
            <a:pPr eaLnBrk="1" hangingPunct="1">
              <a:lnSpc>
                <a:spcPct val="90000"/>
              </a:lnSpc>
              <a:spcBef>
                <a:spcPts val="844"/>
              </a:spcBef>
              <a:buClr>
                <a:srgbClr val="FF7A24"/>
              </a:buClr>
              <a:buSzPct val="100000"/>
              <a:buFont typeface="Wingdings" charset="0"/>
              <a:buChar char="§"/>
            </a:pPr>
            <a:r>
              <a:rPr lang="en-US" sz="2300" dirty="0">
                <a:solidFill>
                  <a:srgbClr val="000406"/>
                </a:solidFill>
                <a:latin typeface="Arial" charset="0"/>
                <a:sym typeface="Arial" charset="0"/>
              </a:rPr>
              <a:t>Need not always be relational or databases at all</a:t>
            </a:r>
          </a:p>
          <a:p>
            <a:pPr eaLnBrk="1" hangingPunct="1">
              <a:lnSpc>
                <a:spcPct val="90000"/>
              </a:lnSpc>
              <a:spcBef>
                <a:spcPts val="844"/>
              </a:spcBef>
              <a:buClr>
                <a:srgbClr val="FF7A24"/>
              </a:buClr>
              <a:buSzPct val="100000"/>
              <a:buFont typeface="Wingdings" charset="0"/>
              <a:buChar char="§"/>
            </a:pPr>
            <a:r>
              <a:rPr lang="en-US" sz="2300" dirty="0">
                <a:solidFill>
                  <a:srgbClr val="000406"/>
                </a:solidFill>
                <a:latin typeface="Arial" charset="0"/>
                <a:sym typeface="Arial" charset="0"/>
              </a:rPr>
              <a:t>Available via web interfaces and software services</a:t>
            </a:r>
            <a:br>
              <a:rPr lang="en-US" sz="2300" dirty="0">
                <a:solidFill>
                  <a:srgbClr val="000406"/>
                </a:solidFill>
                <a:latin typeface="Arial" charset="0"/>
                <a:sym typeface="Arial" charset="0"/>
              </a:rPr>
            </a:br>
            <a:r>
              <a:rPr lang="en-US" sz="2300" dirty="0">
                <a:solidFill>
                  <a:schemeClr val="bg2"/>
                </a:solidFill>
                <a:latin typeface="Arial" charset="0"/>
                <a:sym typeface="Arial" charset="0"/>
              </a:rPr>
              <a:t>Researcher using </a:t>
            </a:r>
            <a:r>
              <a:rPr lang="en-US" sz="2300" i="1" dirty="0">
                <a:solidFill>
                  <a:schemeClr val="bg2"/>
                </a:solidFill>
                <a:latin typeface="Arial" charset="0"/>
                <a:sym typeface="Arial" charset="0"/>
              </a:rPr>
              <a:t>R</a:t>
            </a:r>
            <a:r>
              <a:rPr lang="en-US" sz="2300" dirty="0">
                <a:solidFill>
                  <a:schemeClr val="bg2"/>
                </a:solidFill>
                <a:latin typeface="Arial" charset="0"/>
                <a:sym typeface="Arial" charset="0"/>
              </a:rPr>
              <a:t> can connect directly through </a:t>
            </a:r>
            <a:r>
              <a:rPr lang="en-US" sz="2300" i="1" dirty="0">
                <a:solidFill>
                  <a:schemeClr val="bg2"/>
                </a:solidFill>
                <a:latin typeface="Arial" charset="0"/>
                <a:sym typeface="Arial" charset="0"/>
              </a:rPr>
              <a:t>R</a:t>
            </a:r>
            <a:r>
              <a:rPr lang="en-US" sz="2300" dirty="0">
                <a:solidFill>
                  <a:schemeClr val="bg2"/>
                </a:solidFill>
                <a:latin typeface="Arial" charset="0"/>
                <a:sym typeface="Arial" charset="0"/>
              </a:rPr>
              <a:t> bindings</a:t>
            </a:r>
            <a:br>
              <a:rPr lang="en-US" sz="2300" dirty="0">
                <a:solidFill>
                  <a:schemeClr val="bg2"/>
                </a:solidFill>
                <a:latin typeface="Arial" charset="0"/>
                <a:sym typeface="Arial" charset="0"/>
              </a:rPr>
            </a:br>
            <a:endParaRPr lang="en-US" sz="2300" dirty="0">
              <a:solidFill>
                <a:srgbClr val="000406"/>
              </a:solidFill>
              <a:latin typeface="Arial" charset="0"/>
              <a:sym typeface="Arial" charset="0"/>
            </a:endParaRPr>
          </a:p>
          <a:p>
            <a:pPr eaLnBrk="1" hangingPunct="1">
              <a:lnSpc>
                <a:spcPct val="90000"/>
              </a:lnSpc>
              <a:spcBef>
                <a:spcPts val="844"/>
              </a:spcBef>
              <a:buClr>
                <a:srgbClr val="FF7A24"/>
              </a:buClr>
              <a:buSzPct val="100000"/>
              <a:buFont typeface="Wingdings" charset="0"/>
              <a:buChar char="§"/>
            </a:pPr>
            <a:r>
              <a:rPr lang="en-US" sz="2300" dirty="0">
                <a:solidFill>
                  <a:srgbClr val="000406"/>
                </a:solidFill>
                <a:latin typeface="Arial" charset="0"/>
                <a:sym typeface="Arial" charset="0"/>
              </a:rPr>
              <a:t>Examples:</a:t>
            </a:r>
          </a:p>
          <a:p>
            <a:pPr lvl="1" eaLnBrk="1" hangingPunct="1">
              <a:lnSpc>
                <a:spcPct val="90000"/>
              </a:lnSpc>
              <a:spcBef>
                <a:spcPts val="844"/>
              </a:spcBef>
              <a:buClr>
                <a:srgbClr val="FF7A24"/>
              </a:buClr>
              <a:buSzPct val="100000"/>
              <a:buFont typeface="Wingdings" charset="0"/>
              <a:buChar char="§"/>
            </a:pPr>
            <a:r>
              <a:rPr lang="en-US" sz="2300" i="1" dirty="0">
                <a:solidFill>
                  <a:srgbClr val="000406"/>
                </a:solidFill>
                <a:latin typeface="Arial" charset="0"/>
                <a:sym typeface="Arial" charset="0"/>
              </a:rPr>
              <a:t>Relational database</a:t>
            </a:r>
            <a:r>
              <a:rPr lang="en-US" sz="2300" dirty="0">
                <a:solidFill>
                  <a:srgbClr val="000406"/>
                </a:solidFill>
                <a:latin typeface="Arial" charset="0"/>
                <a:sym typeface="Arial" charset="0"/>
              </a:rPr>
              <a:t> for traditional retrospective studies</a:t>
            </a:r>
          </a:p>
          <a:p>
            <a:pPr lvl="1" eaLnBrk="1" hangingPunct="1">
              <a:lnSpc>
                <a:spcPct val="90000"/>
              </a:lnSpc>
              <a:spcBef>
                <a:spcPts val="844"/>
              </a:spcBef>
              <a:buClr>
                <a:srgbClr val="FF7A24"/>
              </a:buClr>
              <a:buSzPct val="100000"/>
              <a:buFont typeface="Wingdings" charset="0"/>
              <a:buChar char="§"/>
            </a:pPr>
            <a:r>
              <a:rPr lang="en-US" sz="2300" i="1" dirty="0">
                <a:solidFill>
                  <a:srgbClr val="000406"/>
                </a:solidFill>
                <a:latin typeface="Arial" charset="0"/>
                <a:sym typeface="Arial" charset="0"/>
              </a:rPr>
              <a:t>Search engine</a:t>
            </a:r>
            <a:r>
              <a:rPr lang="en-US" sz="2300" dirty="0">
                <a:solidFill>
                  <a:srgbClr val="000406"/>
                </a:solidFill>
                <a:latin typeface="Arial" charset="0"/>
                <a:sym typeface="Arial" charset="0"/>
              </a:rPr>
              <a:t> over free text clinical notes, etc.</a:t>
            </a:r>
          </a:p>
          <a:p>
            <a:pPr lvl="1" eaLnBrk="1" hangingPunct="1">
              <a:lnSpc>
                <a:spcPct val="90000"/>
              </a:lnSpc>
              <a:spcBef>
                <a:spcPts val="844"/>
              </a:spcBef>
              <a:buClr>
                <a:srgbClr val="FF7A24"/>
              </a:buClr>
              <a:buSzPct val="100000"/>
              <a:buFont typeface="Wingdings" charset="0"/>
              <a:buChar char="§"/>
            </a:pPr>
            <a:r>
              <a:rPr lang="en-US" sz="2300" i="1" dirty="0">
                <a:solidFill>
                  <a:srgbClr val="000406"/>
                </a:solidFill>
                <a:latin typeface="Arial" charset="0"/>
                <a:sym typeface="Arial" charset="0"/>
              </a:rPr>
              <a:t>Patient/patient comparison, retrieval</a:t>
            </a:r>
            <a:r>
              <a:rPr lang="en-US" sz="2300" dirty="0">
                <a:solidFill>
                  <a:srgbClr val="000406"/>
                </a:solidFill>
                <a:latin typeface="Arial" charset="0"/>
                <a:sym typeface="Arial" charset="0"/>
              </a:rPr>
              <a:t> (find patient like this one)</a:t>
            </a:r>
          </a:p>
          <a:p>
            <a:pPr lvl="1" eaLnBrk="1" hangingPunct="1">
              <a:lnSpc>
                <a:spcPct val="90000"/>
              </a:lnSpc>
              <a:spcBef>
                <a:spcPts val="844"/>
              </a:spcBef>
              <a:buClr>
                <a:srgbClr val="FF7A24"/>
              </a:buClr>
              <a:buSzPct val="100000"/>
              <a:buFont typeface="Wingdings" charset="0"/>
              <a:buChar char="§"/>
            </a:pPr>
            <a:r>
              <a:rPr lang="en-US" sz="2300" dirty="0">
                <a:solidFill>
                  <a:srgbClr val="000406"/>
                </a:solidFill>
                <a:latin typeface="Arial" charset="0"/>
                <a:sym typeface="Arial" charset="0"/>
              </a:rPr>
              <a:t>Data-backed </a:t>
            </a:r>
            <a:r>
              <a:rPr lang="en-US" sz="2300" i="1" dirty="0">
                <a:solidFill>
                  <a:srgbClr val="000406"/>
                </a:solidFill>
                <a:latin typeface="Arial" charset="0"/>
                <a:sym typeface="Arial" charset="0"/>
              </a:rPr>
              <a:t>patient simulator</a:t>
            </a:r>
            <a:r>
              <a:rPr lang="en-US" sz="2300" dirty="0">
                <a:solidFill>
                  <a:srgbClr val="000406"/>
                </a:solidFill>
                <a:latin typeface="Arial" charset="0"/>
                <a:sym typeface="Arial" charset="0"/>
              </a:rPr>
              <a:t> for </a:t>
            </a:r>
            <a:r>
              <a:rPr lang="ja-JP" altLang="en-US" sz="2300" dirty="0">
                <a:solidFill>
                  <a:srgbClr val="000406"/>
                </a:solidFill>
                <a:latin typeface="Arial" charset="0"/>
                <a:sym typeface="Arial" charset="0"/>
              </a:rPr>
              <a:t>“</a:t>
            </a:r>
            <a:r>
              <a:rPr lang="en-US" sz="2300" dirty="0">
                <a:solidFill>
                  <a:srgbClr val="000406"/>
                </a:solidFill>
                <a:latin typeface="Arial" charset="0"/>
                <a:sym typeface="Arial" charset="0"/>
              </a:rPr>
              <a:t>testing</a:t>
            </a:r>
            <a:r>
              <a:rPr lang="ja-JP" altLang="en-US" sz="2300" dirty="0">
                <a:solidFill>
                  <a:srgbClr val="000406"/>
                </a:solidFill>
                <a:latin typeface="Arial" charset="0"/>
                <a:sym typeface="Arial" charset="0"/>
              </a:rPr>
              <a:t>”</a:t>
            </a:r>
            <a:r>
              <a:rPr lang="en-US" sz="2300" dirty="0">
                <a:solidFill>
                  <a:srgbClr val="000406"/>
                </a:solidFill>
                <a:latin typeface="Arial" charset="0"/>
                <a:sym typeface="Arial" charset="0"/>
              </a:rPr>
              <a:t> interventions</a:t>
            </a:r>
            <a:br>
              <a:rPr lang="en-US" sz="2300" dirty="0">
                <a:solidFill>
                  <a:srgbClr val="000406"/>
                </a:solidFill>
                <a:latin typeface="Arial" charset="0"/>
                <a:sym typeface="Arial" charset="0"/>
              </a:rPr>
            </a:br>
            <a:endParaRPr lang="en-US" sz="2300" dirty="0">
              <a:solidFill>
                <a:srgbClr val="000406"/>
              </a:solidFill>
              <a:latin typeface="Arial" charset="0"/>
              <a:sym typeface="Arial" charset="0"/>
            </a:endParaRPr>
          </a:p>
          <a:p>
            <a:pPr eaLnBrk="1" hangingPunct="1">
              <a:lnSpc>
                <a:spcPct val="90000"/>
              </a:lnSpc>
              <a:spcBef>
                <a:spcPts val="844"/>
              </a:spcBef>
              <a:buClr>
                <a:srgbClr val="FF7A24"/>
              </a:buClr>
              <a:buSzPct val="100000"/>
              <a:buFont typeface="Wingdings" charset="0"/>
              <a:buChar char="§"/>
            </a:pPr>
            <a:r>
              <a:rPr lang="en-US" sz="2300" b="1" dirty="0" smtClean="0">
                <a:solidFill>
                  <a:srgbClr val="000406"/>
                </a:solidFill>
                <a:latin typeface="Arial" charset="0"/>
                <a:sym typeface="Arial" charset="0"/>
              </a:rPr>
              <a:t>Public-facing, de-identified</a:t>
            </a:r>
            <a:r>
              <a:rPr lang="en-US" sz="2300" b="1" dirty="0">
                <a:solidFill>
                  <a:srgbClr val="000406"/>
                </a:solidFill>
                <a:latin typeface="Arial" charset="0"/>
                <a:sym typeface="Arial" charset="0"/>
              </a:rPr>
              <a:t/>
            </a:r>
            <a:br>
              <a:rPr lang="en-US" sz="2300" b="1" dirty="0">
                <a:solidFill>
                  <a:srgbClr val="000406"/>
                </a:solidFill>
                <a:latin typeface="Arial" charset="0"/>
                <a:sym typeface="Arial" charset="0"/>
              </a:rPr>
            </a:br>
            <a:r>
              <a:rPr lang="en-US" sz="2300" dirty="0">
                <a:solidFill>
                  <a:schemeClr val="bg2"/>
                </a:solidFill>
                <a:latin typeface="Arial" charset="0"/>
                <a:sym typeface="Arial" charset="0"/>
              </a:rPr>
              <a:t>* Available to legitimate researchers</a:t>
            </a:r>
          </a:p>
        </p:txBody>
      </p:sp>
    </p:spTree>
    <p:extLst>
      <p:ext uri="{BB962C8B-B14F-4D97-AF65-F5344CB8AC3E}">
        <p14:creationId xmlns:p14="http://schemas.microsoft.com/office/powerpoint/2010/main" val="32416654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VPICU Data System Architecture</a:t>
            </a:r>
            <a:endParaRPr lang="en-US" dirty="0"/>
          </a:p>
        </p:txBody>
      </p:sp>
      <p:pic>
        <p:nvPicPr>
          <p:cNvPr id="29699" name="Content Placeholder 10" descr="vpicu-arch.pdf"/>
          <p:cNvPicPr>
            <a:picLocks noGrp="1" noChangeAspect="1"/>
          </p:cNvPicPr>
          <p:nvPr>
            <p:ph idx="1"/>
          </p:nvPr>
        </p:nvPicPr>
        <p:blipFill>
          <a:blip r:embed="rId2">
            <a:extLst>
              <a:ext uri="{28A0092B-C50C-407E-A947-70E740481C1C}">
                <a14:useLocalDpi xmlns:a14="http://schemas.microsoft.com/office/drawing/2010/main" val="0"/>
              </a:ext>
            </a:extLst>
          </a:blip>
          <a:srcRect t="1121" b="1121"/>
          <a:stretch>
            <a:fillRect/>
          </a:stretch>
        </p:blipFill>
        <p:spPr>
          <a:xfrm>
            <a:off x="-3200400" y="1600201"/>
            <a:ext cx="8229600" cy="4525963"/>
          </a:xfrm>
        </p:spPr>
      </p:pic>
      <p:sp>
        <p:nvSpPr>
          <p:cNvPr id="2970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37931725" indent="-37474525" eaLnBrk="0" hangingPunct="0">
              <a:defRPr sz="2400">
                <a:solidFill>
                  <a:schemeClr val="tx1"/>
                </a:solidFill>
                <a:latin typeface="Century Gothic" charset="0"/>
                <a:ea typeface="ＭＳ Ｐゴシック" charset="0"/>
              </a:defRPr>
            </a:lvl2pPr>
            <a:lvl3pPr eaLnBrk="0" hangingPunct="0">
              <a:defRPr sz="2400">
                <a:solidFill>
                  <a:schemeClr val="tx1"/>
                </a:solidFill>
                <a:latin typeface="Century Gothic" charset="0"/>
                <a:ea typeface="ＭＳ Ｐゴシック" charset="0"/>
              </a:defRPr>
            </a:lvl3pPr>
            <a:lvl4pPr eaLnBrk="0" hangingPunct="0">
              <a:defRPr sz="2400">
                <a:solidFill>
                  <a:schemeClr val="tx1"/>
                </a:solidFill>
                <a:latin typeface="Century Gothic" charset="0"/>
                <a:ea typeface="ＭＳ Ｐゴシック" charset="0"/>
              </a:defRPr>
            </a:lvl4pPr>
            <a:lvl5pPr eaLnBrk="0" hangingPunct="0">
              <a:defRPr sz="2400">
                <a:solidFill>
                  <a:schemeClr val="tx1"/>
                </a:solidFill>
                <a:latin typeface="Century Gothic" charset="0"/>
                <a:ea typeface="ＭＳ Ｐゴシック" charset="0"/>
              </a:defRPr>
            </a:lvl5pPr>
            <a:lvl6pPr marL="457200" eaLnBrk="0" fontAlgn="base" hangingPunct="0">
              <a:spcBef>
                <a:spcPct val="0"/>
              </a:spcBef>
              <a:spcAft>
                <a:spcPct val="0"/>
              </a:spcAft>
              <a:defRPr sz="2400">
                <a:solidFill>
                  <a:schemeClr val="tx1"/>
                </a:solidFill>
                <a:latin typeface="Century Gothic" charset="0"/>
                <a:ea typeface="ＭＳ Ｐゴシック" charset="0"/>
              </a:defRPr>
            </a:lvl6pPr>
            <a:lvl7pPr marL="914400" eaLnBrk="0" fontAlgn="base" hangingPunct="0">
              <a:spcBef>
                <a:spcPct val="0"/>
              </a:spcBef>
              <a:spcAft>
                <a:spcPct val="0"/>
              </a:spcAft>
              <a:defRPr sz="2400">
                <a:solidFill>
                  <a:schemeClr val="tx1"/>
                </a:solidFill>
                <a:latin typeface="Century Gothic" charset="0"/>
                <a:ea typeface="ＭＳ Ｐゴシック" charset="0"/>
              </a:defRPr>
            </a:lvl7pPr>
            <a:lvl8pPr marL="1371600" eaLnBrk="0" fontAlgn="base" hangingPunct="0">
              <a:spcBef>
                <a:spcPct val="0"/>
              </a:spcBef>
              <a:spcAft>
                <a:spcPct val="0"/>
              </a:spcAft>
              <a:defRPr sz="2400">
                <a:solidFill>
                  <a:schemeClr val="tx1"/>
                </a:solidFill>
                <a:latin typeface="Century Gothic" charset="0"/>
                <a:ea typeface="ＭＳ Ｐゴシック" charset="0"/>
              </a:defRPr>
            </a:lvl8pPr>
            <a:lvl9pPr marL="18288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fld id="{B45B87B3-FEF4-4645-9DEF-C926BE12B313}" type="slidenum">
              <a:rPr lang="en-US" sz="1800"/>
              <a:pPr eaLnBrk="1" hangingPunct="1"/>
              <a:t>31</a:t>
            </a:fld>
            <a:endParaRPr lang="en-US" sz="1800"/>
          </a:p>
        </p:txBody>
      </p:sp>
      <p:sp>
        <p:nvSpPr>
          <p:cNvPr id="8" name="Oval 7"/>
          <p:cNvSpPr/>
          <p:nvPr/>
        </p:nvSpPr>
        <p:spPr>
          <a:xfrm>
            <a:off x="107950" y="1524000"/>
            <a:ext cx="6553200" cy="5314950"/>
          </a:xfrm>
          <a:prstGeom prst="ellipse">
            <a:avLst/>
          </a:prstGeom>
          <a:noFill/>
          <a:ln w="76200">
            <a:solidFill>
              <a:srgbClr val="AE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705" name="Slide Number Placeholder 4"/>
          <p:cNvSpPr txBox="1">
            <a:spLocks/>
          </p:cNvSpPr>
          <p:nvPr/>
        </p:nvSpPr>
        <p:spPr bwMode="auto">
          <a:xfrm>
            <a:off x="5791200" y="62801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37931725" indent="-37474525" eaLnBrk="0" hangingPunct="0">
              <a:defRPr sz="2400">
                <a:solidFill>
                  <a:schemeClr val="tx1"/>
                </a:solidFill>
                <a:latin typeface="Century Gothic" charset="0"/>
                <a:ea typeface="ＭＳ Ｐゴシック" charset="0"/>
              </a:defRPr>
            </a:lvl2pPr>
            <a:lvl3pPr eaLnBrk="0" hangingPunct="0">
              <a:defRPr sz="2400">
                <a:solidFill>
                  <a:schemeClr val="tx1"/>
                </a:solidFill>
                <a:latin typeface="Century Gothic" charset="0"/>
                <a:ea typeface="ＭＳ Ｐゴシック" charset="0"/>
              </a:defRPr>
            </a:lvl3pPr>
            <a:lvl4pPr eaLnBrk="0" hangingPunct="0">
              <a:defRPr sz="2400">
                <a:solidFill>
                  <a:schemeClr val="tx1"/>
                </a:solidFill>
                <a:latin typeface="Century Gothic" charset="0"/>
                <a:ea typeface="ＭＳ Ｐゴシック" charset="0"/>
              </a:defRPr>
            </a:lvl4pPr>
            <a:lvl5pPr eaLnBrk="0" hangingPunct="0">
              <a:defRPr sz="2400">
                <a:solidFill>
                  <a:schemeClr val="tx1"/>
                </a:solidFill>
                <a:latin typeface="Century Gothic" charset="0"/>
                <a:ea typeface="ＭＳ Ｐゴシック" charset="0"/>
              </a:defRPr>
            </a:lvl5pPr>
            <a:lvl6pPr marL="457200" eaLnBrk="0" fontAlgn="base" hangingPunct="0">
              <a:spcBef>
                <a:spcPct val="0"/>
              </a:spcBef>
              <a:spcAft>
                <a:spcPct val="0"/>
              </a:spcAft>
              <a:defRPr sz="2400">
                <a:solidFill>
                  <a:schemeClr val="tx1"/>
                </a:solidFill>
                <a:latin typeface="Century Gothic" charset="0"/>
                <a:ea typeface="ＭＳ Ｐゴシック" charset="0"/>
              </a:defRPr>
            </a:lvl6pPr>
            <a:lvl7pPr marL="914400" eaLnBrk="0" fontAlgn="base" hangingPunct="0">
              <a:spcBef>
                <a:spcPct val="0"/>
              </a:spcBef>
              <a:spcAft>
                <a:spcPct val="0"/>
              </a:spcAft>
              <a:defRPr sz="2400">
                <a:solidFill>
                  <a:schemeClr val="tx1"/>
                </a:solidFill>
                <a:latin typeface="Century Gothic" charset="0"/>
                <a:ea typeface="ＭＳ Ｐゴシック" charset="0"/>
              </a:defRPr>
            </a:lvl7pPr>
            <a:lvl8pPr marL="1371600" eaLnBrk="0" fontAlgn="base" hangingPunct="0">
              <a:spcBef>
                <a:spcPct val="0"/>
              </a:spcBef>
              <a:spcAft>
                <a:spcPct val="0"/>
              </a:spcAft>
              <a:defRPr sz="2400">
                <a:solidFill>
                  <a:schemeClr val="tx1"/>
                </a:solidFill>
                <a:latin typeface="Century Gothic" charset="0"/>
                <a:ea typeface="ＭＳ Ｐゴシック" charset="0"/>
              </a:defRPr>
            </a:lvl8pPr>
            <a:lvl9pPr marL="18288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fld id="{B612ED33-4B45-9F46-9DEC-FF34D8FCA50D}" type="slidenum">
              <a:rPr lang="en-US" sz="1800"/>
              <a:pPr eaLnBrk="1" hangingPunct="1"/>
              <a:t>31</a:t>
            </a:fld>
            <a:endParaRPr lang="en-US" sz="1800"/>
          </a:p>
        </p:txBody>
      </p:sp>
      <p:sp>
        <p:nvSpPr>
          <p:cNvPr id="13" name="Rectangle 12"/>
          <p:cNvSpPr/>
          <p:nvPr/>
        </p:nvSpPr>
        <p:spPr>
          <a:xfrm>
            <a:off x="4953000" y="1447800"/>
            <a:ext cx="4191000" cy="5410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31800"/>
            <a:r>
              <a:rPr lang="en-US" sz="2500" i="1" dirty="0">
                <a:solidFill>
                  <a:srgbClr val="000000"/>
                </a:solidFill>
                <a:latin typeface="Calibri" charset="0"/>
                <a:ea typeface="ＭＳ Ｐゴシック" charset="0"/>
                <a:cs typeface="Calibri" charset="0"/>
              </a:rPr>
              <a:t>Provide options for multi-faceted access to the data to enable discovery &amp; analysis</a:t>
            </a:r>
          </a:p>
          <a:p>
            <a:pPr marL="431800"/>
            <a:endParaRPr lang="en-US" sz="2500" i="1" dirty="0">
              <a:solidFill>
                <a:srgbClr val="000000"/>
              </a:solidFill>
              <a:latin typeface="Calibri" charset="0"/>
              <a:ea typeface="ＭＳ Ｐゴシック" charset="0"/>
              <a:cs typeface="Calibri" charset="0"/>
            </a:endParaRPr>
          </a:p>
          <a:p>
            <a:pPr marL="806450" lvl="1"/>
            <a:r>
              <a:rPr lang="en-US" sz="2300" dirty="0">
                <a:solidFill>
                  <a:srgbClr val="000000"/>
                </a:solidFill>
                <a:latin typeface="Calibri" charset="0"/>
                <a:ea typeface="ＭＳ Ｐゴシック" charset="0"/>
                <a:cs typeface="Calibri" charset="0"/>
              </a:rPr>
              <a:t>Tiered data portal with secure, role based access to features and data</a:t>
            </a:r>
          </a:p>
          <a:p>
            <a:pPr marL="806450" lvl="1"/>
            <a:endParaRPr lang="en-US" sz="2300" dirty="0">
              <a:solidFill>
                <a:srgbClr val="000000"/>
              </a:solidFill>
              <a:latin typeface="Calibri" charset="0"/>
              <a:ea typeface="ＭＳ Ｐゴシック" charset="0"/>
              <a:cs typeface="Calibri" charset="0"/>
            </a:endParaRPr>
          </a:p>
          <a:p>
            <a:pPr marL="806450" lvl="1"/>
            <a:r>
              <a:rPr lang="en-US" sz="2300" dirty="0">
                <a:solidFill>
                  <a:srgbClr val="000000"/>
                </a:solidFill>
                <a:latin typeface="Calibri" charset="0"/>
                <a:ea typeface="ＭＳ Ｐゴシック" charset="0"/>
                <a:cs typeface="Calibri" charset="0"/>
              </a:rPr>
              <a:t>Direct access via language-specific bindings and/or </a:t>
            </a:r>
            <a:r>
              <a:rPr lang="en-US" sz="2300" dirty="0" err="1">
                <a:solidFill>
                  <a:srgbClr val="000000"/>
                </a:solidFill>
                <a:latin typeface="Calibri" charset="0"/>
                <a:ea typeface="ＭＳ Ｐゴシック" charset="0"/>
                <a:cs typeface="Calibri" charset="0"/>
              </a:rPr>
              <a:t>RESTful</a:t>
            </a:r>
            <a:r>
              <a:rPr lang="en-US" sz="2300" dirty="0">
                <a:solidFill>
                  <a:srgbClr val="000000"/>
                </a:solidFill>
                <a:latin typeface="Calibri" charset="0"/>
                <a:ea typeface="ＭＳ Ｐゴシック" charset="0"/>
                <a:cs typeface="Calibri" charset="0"/>
              </a:rPr>
              <a:t> services</a:t>
            </a:r>
            <a:endParaRPr lang="en-US" dirty="0">
              <a:solidFill>
                <a:srgbClr val="000000"/>
              </a:solidFill>
              <a:latin typeface="Century Gothic" charset="0"/>
              <a:ea typeface="ＭＳ Ｐゴシック" charset="0"/>
              <a:cs typeface="ＭＳ Ｐゴシック" charset="0"/>
            </a:endParaRPr>
          </a:p>
        </p:txBody>
      </p:sp>
    </p:spTree>
    <p:extLst>
      <p:ext uri="{BB962C8B-B14F-4D97-AF65-F5344CB8AC3E}">
        <p14:creationId xmlns:p14="http://schemas.microsoft.com/office/powerpoint/2010/main" val="9755729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VPICU Data System Architecture</a:t>
            </a:r>
            <a:endParaRPr lang="en-US" dirty="0"/>
          </a:p>
        </p:txBody>
      </p:sp>
      <p:sp>
        <p:nvSpPr>
          <p:cNvPr id="3" name="Content Placeholder 2"/>
          <p:cNvSpPr>
            <a:spLocks noGrp="1"/>
          </p:cNvSpPr>
          <p:nvPr>
            <p:ph idx="1"/>
          </p:nvPr>
        </p:nvSpPr>
        <p:spPr/>
        <p:txBody>
          <a:bodyPr/>
          <a:lstStyle/>
          <a:p>
            <a:endParaRPr lang="en-US"/>
          </a:p>
        </p:txBody>
      </p:sp>
      <p:pic>
        <p:nvPicPr>
          <p:cNvPr id="3072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8553450"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76600" y="5029200"/>
            <a:ext cx="609600" cy="279400"/>
          </a:xfrm>
          <a:prstGeom prst="rect">
            <a:avLst/>
          </a:prstGeom>
          <a:solidFill>
            <a:srgbClr val="FFFFFF"/>
          </a:solidFill>
          <a:ln>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800" dirty="0">
                <a:solidFill>
                  <a:srgbClr val="000000"/>
                </a:solidFill>
                <a:latin typeface="Calibri"/>
                <a:cs typeface="Calibri"/>
              </a:rPr>
              <a:t>workflow</a:t>
            </a:r>
          </a:p>
        </p:txBody>
      </p:sp>
      <p:sp>
        <p:nvSpPr>
          <p:cNvPr id="9" name="Rectangle 8"/>
          <p:cNvSpPr/>
          <p:nvPr/>
        </p:nvSpPr>
        <p:spPr>
          <a:xfrm>
            <a:off x="3276600" y="4216400"/>
            <a:ext cx="609600" cy="279400"/>
          </a:xfrm>
          <a:prstGeom prst="rect">
            <a:avLst/>
          </a:prstGeom>
          <a:solidFill>
            <a:srgbClr val="FFFFFF"/>
          </a:solidFill>
          <a:ln>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800" dirty="0">
                <a:solidFill>
                  <a:srgbClr val="000000"/>
                </a:solidFill>
                <a:latin typeface="Calibri"/>
                <a:cs typeface="Calibri"/>
              </a:rPr>
              <a:t>workflow</a:t>
            </a:r>
          </a:p>
        </p:txBody>
      </p:sp>
      <p:sp>
        <p:nvSpPr>
          <p:cNvPr id="10" name="Rectangle 9"/>
          <p:cNvSpPr/>
          <p:nvPr/>
        </p:nvSpPr>
        <p:spPr>
          <a:xfrm>
            <a:off x="3276600" y="3505200"/>
            <a:ext cx="609600" cy="279400"/>
          </a:xfrm>
          <a:prstGeom prst="rect">
            <a:avLst/>
          </a:prstGeom>
          <a:solidFill>
            <a:srgbClr val="FFFFFF"/>
          </a:solidFill>
          <a:ln>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800" dirty="0">
                <a:solidFill>
                  <a:srgbClr val="000000"/>
                </a:solidFill>
                <a:latin typeface="Calibri"/>
                <a:cs typeface="Calibri"/>
              </a:rPr>
              <a:t>workflow</a:t>
            </a:r>
          </a:p>
        </p:txBody>
      </p:sp>
    </p:spTree>
    <p:extLst>
      <p:ext uri="{BB962C8B-B14F-4D97-AF65-F5344CB8AC3E}">
        <p14:creationId xmlns:p14="http://schemas.microsoft.com/office/powerpoint/2010/main" val="381554898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prstGeom prst="rect">
            <a:avLst/>
          </a:prstGeom>
        </p:spPr>
        <p:txBody>
          <a:bodyPr/>
          <a:lstStyle/>
          <a:p>
            <a:pPr marL="484632" indent="0" eaLnBrk="1" fontAlgn="auto" hangingPunct="1">
              <a:spcAft>
                <a:spcPts val="0"/>
              </a:spcAft>
              <a:defRPr/>
            </a:pPr>
            <a:r>
              <a:rPr lang="en-US" sz="3200" b="1" dirty="0" smtClean="0">
                <a:solidFill>
                  <a:schemeClr val="accent1"/>
                </a:solidFill>
                <a:ea typeface="+mj-ea"/>
                <a:cs typeface="+mj-cs"/>
              </a:rPr>
              <a:t>Recall…</a:t>
            </a:r>
            <a:endParaRPr lang="en-US" sz="3200" b="1" dirty="0">
              <a:solidFill>
                <a:schemeClr val="accent1"/>
              </a:solidFill>
              <a:ea typeface="+mj-ea"/>
              <a:cs typeface="+mj-cs"/>
            </a:endParaRPr>
          </a:p>
        </p:txBody>
      </p:sp>
      <p:sp>
        <p:nvSpPr>
          <p:cNvPr id="9222" name="Content Placeholder 19"/>
          <p:cNvSpPr>
            <a:spLocks noGrp="1"/>
          </p:cNvSpPr>
          <p:nvPr>
            <p:ph idx="1"/>
          </p:nvPr>
        </p:nvSpPr>
        <p:spPr/>
        <p:txBody>
          <a:bodyPr/>
          <a:lstStyle/>
          <a:p>
            <a:pPr marL="431800" eaLnBrk="1" hangingPunct="1"/>
            <a:r>
              <a:rPr lang="en-US" sz="3600" dirty="0" smtClean="0">
                <a:latin typeface="Calibri" charset="0"/>
                <a:cs typeface="Calibri" charset="0"/>
              </a:rPr>
              <a:t>Grant funded…</a:t>
            </a:r>
          </a:p>
          <a:p>
            <a:pPr marL="431800" eaLnBrk="1" hangingPunct="1"/>
            <a:r>
              <a:rPr lang="en-US" sz="3600" dirty="0" smtClean="0">
                <a:latin typeface="Calibri" charset="0"/>
                <a:cs typeface="Calibri" charset="0"/>
              </a:rPr>
              <a:t>+ 2 Year fixed timeline…</a:t>
            </a:r>
          </a:p>
          <a:p>
            <a:pPr marL="431800" eaLnBrk="1" hangingPunct="1"/>
            <a:r>
              <a:rPr lang="en-US" sz="3300" dirty="0" smtClean="0">
                <a:latin typeface="Calibri" charset="0"/>
                <a:cs typeface="Calibri" charset="0"/>
              </a:rPr>
              <a:t>+ Ambitious goals</a:t>
            </a:r>
          </a:p>
          <a:p>
            <a:pPr marL="431800" eaLnBrk="1" hangingPunct="1"/>
            <a:endParaRPr lang="en-US" sz="3300" dirty="0">
              <a:latin typeface="Calibri" charset="0"/>
              <a:cs typeface="Calibri" charset="0"/>
            </a:endParaRPr>
          </a:p>
          <a:p>
            <a:pPr marL="431800" eaLnBrk="1" hangingPunct="1"/>
            <a:r>
              <a:rPr lang="en-US" sz="3300" dirty="0" smtClean="0">
                <a:latin typeface="Calibri" charset="0"/>
                <a:cs typeface="Calibri" charset="0"/>
              </a:rPr>
              <a:t>= Not a lot of resources available to develop robust, scalable data system components from scratch</a:t>
            </a:r>
            <a:endParaRPr lang="en-US" sz="3300" dirty="0">
              <a:latin typeface="Calibri" charset="0"/>
              <a:cs typeface="Calibri" charset="0"/>
            </a:endParaRPr>
          </a:p>
        </p:txBody>
      </p:sp>
    </p:spTree>
    <p:extLst>
      <p:ext uri="{BB962C8B-B14F-4D97-AF65-F5344CB8AC3E}">
        <p14:creationId xmlns:p14="http://schemas.microsoft.com/office/powerpoint/2010/main" val="1523443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4400" dirty="0" smtClean="0"/>
          </a:p>
          <a:p>
            <a:pPr marL="0" indent="0" algn="ctr">
              <a:buNone/>
            </a:pPr>
            <a:r>
              <a:rPr lang="en-US" sz="4400" dirty="0" smtClean="0"/>
              <a:t>OODT to the Rescue</a:t>
            </a:r>
            <a:endParaRPr lang="en-US" sz="4400" dirty="0" smtClean="0"/>
          </a:p>
        </p:txBody>
      </p:sp>
    </p:spTree>
    <p:extLst>
      <p:ext uri="{BB962C8B-B14F-4D97-AF65-F5344CB8AC3E}">
        <p14:creationId xmlns:p14="http://schemas.microsoft.com/office/powerpoint/2010/main" val="286593668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OODT + VPICU</a:t>
            </a:r>
            <a:endParaRPr lang="en-US" dirty="0"/>
          </a:p>
        </p:txBody>
      </p:sp>
      <p:sp>
        <p:nvSpPr>
          <p:cNvPr id="3" name="Content Placeholder 2"/>
          <p:cNvSpPr>
            <a:spLocks noGrp="1"/>
          </p:cNvSpPr>
          <p:nvPr>
            <p:ph idx="1"/>
          </p:nvPr>
        </p:nvSpPr>
        <p:spPr/>
        <p:txBody>
          <a:bodyPr/>
          <a:lstStyle/>
          <a:p>
            <a:r>
              <a:rPr lang="en-US" dirty="0" smtClean="0"/>
              <a:t>OODT components form the base of every phase of the VPICU data system architecture.</a:t>
            </a:r>
          </a:p>
          <a:p>
            <a:endParaRPr lang="en-US" dirty="0"/>
          </a:p>
          <a:p>
            <a:r>
              <a:rPr lang="en-US" dirty="0" smtClean="0"/>
              <a:t>Most of the actual data system effort is configuration</a:t>
            </a:r>
          </a:p>
          <a:p>
            <a:endParaRPr lang="en-US" dirty="0"/>
          </a:p>
          <a:p>
            <a:r>
              <a:rPr lang="en-US" dirty="0" smtClean="0"/>
              <a:t>…plus a little bit of wrapper code</a:t>
            </a:r>
            <a:endParaRPr lang="en-US" dirty="0"/>
          </a:p>
        </p:txBody>
      </p:sp>
    </p:spTree>
    <p:extLst>
      <p:ext uri="{BB962C8B-B14F-4D97-AF65-F5344CB8AC3E}">
        <p14:creationId xmlns:p14="http://schemas.microsoft.com/office/powerpoint/2010/main" val="104457415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ontent Placeholder 3" descr="vpicu-arch.pdf"/>
          <p:cNvPicPr>
            <a:picLocks noChangeAspect="1"/>
          </p:cNvPicPr>
          <p:nvPr/>
        </p:nvPicPr>
        <p:blipFill>
          <a:blip r:embed="rId3">
            <a:extLst>
              <a:ext uri="{28A0092B-C50C-407E-A947-70E740481C1C}">
                <a14:useLocalDpi xmlns:a14="http://schemas.microsoft.com/office/drawing/2010/main" val="0"/>
              </a:ext>
            </a:extLst>
          </a:blip>
          <a:srcRect t="-191" b="-191"/>
          <a:stretch>
            <a:fillRect/>
          </a:stretch>
        </p:blipFill>
        <p:spPr bwMode="auto">
          <a:xfrm>
            <a:off x="0" y="0"/>
            <a:ext cx="9144000" cy="6107906"/>
          </a:xfrm>
          <a:prstGeom prst="rect">
            <a:avLst/>
          </a:prstGeom>
          <a:solidFill>
            <a:schemeClr val="bg1"/>
          </a:solidFill>
          <a:ln w="9525">
            <a:solidFill>
              <a:schemeClr val="bg1"/>
            </a:solidFill>
            <a:miter lim="800000"/>
            <a:headEnd/>
            <a:tailEnd/>
          </a:ln>
        </p:spPr>
      </p:pic>
      <p:sp>
        <p:nvSpPr>
          <p:cNvPr id="38915" name="Rectangle 8"/>
          <p:cNvSpPr>
            <a:spLocks noChangeArrowheads="1"/>
          </p:cNvSpPr>
          <p:nvPr/>
        </p:nvSpPr>
        <p:spPr bwMode="auto">
          <a:xfrm>
            <a:off x="0" y="0"/>
            <a:ext cx="6822281" cy="696516"/>
          </a:xfrm>
          <a:prstGeom prst="rect">
            <a:avLst/>
          </a:prstGeom>
          <a:solidFill>
            <a:schemeClr val="bg1"/>
          </a:solidFill>
          <a:ln w="25400">
            <a:solidFill>
              <a:schemeClr val="bg1"/>
            </a:solidFill>
            <a:round/>
            <a:headEnd/>
            <a:tailEnd/>
          </a:ln>
        </p:spPr>
        <p:txBody>
          <a:bodyPr lIns="64291" tIns="32146" rIns="64291" bIns="32146"/>
          <a:lstStyle/>
          <a:p>
            <a:endParaRPr lang="en-US"/>
          </a:p>
        </p:txBody>
      </p:sp>
      <p:sp>
        <p:nvSpPr>
          <p:cNvPr id="38916" name="Rectangle 1"/>
          <p:cNvSpPr>
            <a:spLocks noChangeArrowheads="1"/>
          </p:cNvSpPr>
          <p:nvPr>
            <p:ph type="title"/>
          </p:nvPr>
        </p:nvSpPr>
        <p:spPr/>
        <p:txBody>
          <a:bodyPr/>
          <a:lstStyle/>
          <a:p>
            <a:pPr eaLnBrk="1" hangingPunct="1"/>
            <a:r>
              <a:rPr lang="en-US">
                <a:latin typeface="Arial" charset="0"/>
                <a:ea typeface="ヒラギノ角ゴ ProN W6" charset="0"/>
                <a:cs typeface="ヒラギノ角ゴ ProN W6" charset="0"/>
              </a:rPr>
              <a:t>VPICU Architecture</a:t>
            </a:r>
          </a:p>
        </p:txBody>
      </p:sp>
      <p:sp>
        <p:nvSpPr>
          <p:cNvPr id="38917" name="Rectangle 6"/>
          <p:cNvSpPr>
            <a:spLocks noChangeArrowheads="1"/>
          </p:cNvSpPr>
          <p:nvPr/>
        </p:nvSpPr>
        <p:spPr bwMode="auto">
          <a:xfrm>
            <a:off x="2107406" y="3321844"/>
            <a:ext cx="964406" cy="696516"/>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38918" name="TextBox 7"/>
          <p:cNvSpPr txBox="1">
            <a:spLocks noChangeArrowheads="1"/>
          </p:cNvSpPr>
          <p:nvPr/>
        </p:nvSpPr>
        <p:spPr bwMode="auto">
          <a:xfrm>
            <a:off x="2160984" y="3375422"/>
            <a:ext cx="910828" cy="46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1300">
                <a:latin typeface="Arial" charset="0"/>
                <a:cs typeface="Arial" charset="0"/>
              </a:rPr>
              <a:t>File-based storage</a:t>
            </a:r>
          </a:p>
        </p:txBody>
      </p:sp>
      <p:sp>
        <p:nvSpPr>
          <p:cNvPr id="10" name="Rectangle 9"/>
          <p:cNvSpPr/>
          <p:nvPr/>
        </p:nvSpPr>
        <p:spPr bwMode="auto">
          <a:xfrm>
            <a:off x="178594" y="533400"/>
            <a:ext cx="8840391" cy="5574507"/>
          </a:xfrm>
          <a:prstGeom prst="rect">
            <a:avLst/>
          </a:prstGeom>
          <a:gradFill flip="none" rotWithShape="1">
            <a:gsLst>
              <a:gs pos="10000">
                <a:schemeClr val="bg1">
                  <a:alpha val="0"/>
                </a:schemeClr>
              </a:gs>
              <a:gs pos="15000">
                <a:schemeClr val="bg1"/>
              </a:gs>
            </a:gsLst>
            <a:lin ang="0" scaled="1"/>
            <a:tileRect/>
          </a:gradFill>
          <a:ln w="25400" cap="flat" cmpd="sng" algn="ctr">
            <a:noFill/>
            <a:prstDash val="solid"/>
            <a:round/>
            <a:headEnd type="none" w="med" len="med"/>
            <a:tailEnd type="none" w="med" len="med"/>
          </a:ln>
          <a:effectLst/>
        </p:spPr>
        <p:txBody>
          <a:bodyPr lIns="64291" tIns="32146" rIns="64291" bIns="32146"/>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p>
        </p:txBody>
      </p:sp>
      <p:sp>
        <p:nvSpPr>
          <p:cNvPr id="38922" name="Rectangle 2"/>
          <p:cNvSpPr txBox="1">
            <a:spLocks noChangeArrowheads="1"/>
          </p:cNvSpPr>
          <p:nvPr/>
        </p:nvSpPr>
        <p:spPr bwMode="auto">
          <a:xfrm>
            <a:off x="1964531" y="857250"/>
            <a:ext cx="6893719" cy="573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5717" tIns="35717" rIns="35717" bIns="35717"/>
          <a:lstStyle>
            <a:lvl1pPr marL="431800" indent="-344488" eaLnBrk="0" hangingPunct="0">
              <a:defRPr sz="1200">
                <a:solidFill>
                  <a:srgbClr val="000000"/>
                </a:solidFill>
                <a:latin typeface="Gill Sans" charset="0"/>
                <a:ea typeface="ヒラギノ角ゴ ProN W3" charset="0"/>
                <a:cs typeface="ヒラギノ角ゴ ProN W3" charset="0"/>
                <a:sym typeface="Gill Sans" charset="0"/>
              </a:defRPr>
            </a:lvl1pPr>
            <a:lvl2pPr marL="889000" indent="-344488"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lnSpc>
                <a:spcPct val="90000"/>
              </a:lnSpc>
              <a:spcBef>
                <a:spcPts val="844"/>
              </a:spcBef>
              <a:buClr>
                <a:srgbClr val="FF7A24"/>
              </a:buClr>
              <a:buSzPct val="100000"/>
              <a:buFont typeface="Wingdings" charset="0"/>
              <a:buChar char="§"/>
            </a:pPr>
            <a:r>
              <a:rPr lang="en-US" sz="2300" b="1" dirty="0" smtClean="0">
                <a:solidFill>
                  <a:srgbClr val="000406"/>
                </a:solidFill>
                <a:latin typeface="Arial" charset="0"/>
                <a:sym typeface="Arial" charset="0"/>
              </a:rPr>
              <a:t>OODT Components in Use</a:t>
            </a:r>
            <a:endParaRPr lang="en-US" sz="2300" dirty="0">
              <a:solidFill>
                <a:srgbClr val="000406"/>
              </a:solidFill>
              <a:latin typeface="Arial" charset="0"/>
              <a:sym typeface="Arial" charset="0"/>
            </a:endParaRPr>
          </a:p>
          <a:p>
            <a:pPr lvl="1" eaLnBrk="1" hangingPunct="1">
              <a:lnSpc>
                <a:spcPct val="90000"/>
              </a:lnSpc>
              <a:spcBef>
                <a:spcPts val="844"/>
              </a:spcBef>
              <a:buClr>
                <a:srgbClr val="FF7A24"/>
              </a:buClr>
              <a:buSzPct val="100000"/>
              <a:buFont typeface="Wingdings" charset="0"/>
              <a:buChar char="§"/>
            </a:pPr>
            <a:r>
              <a:rPr lang="en-US" sz="2300" dirty="0" smtClean="0">
                <a:solidFill>
                  <a:srgbClr val="000406"/>
                </a:solidFill>
                <a:latin typeface="Arial" charset="0"/>
                <a:sym typeface="Arial" charset="0"/>
              </a:rPr>
              <a:t>OODT Xml Product Service (XML-PS)</a:t>
            </a:r>
          </a:p>
          <a:p>
            <a:pPr lvl="1" eaLnBrk="1" hangingPunct="1">
              <a:lnSpc>
                <a:spcPct val="90000"/>
              </a:lnSpc>
              <a:spcBef>
                <a:spcPts val="844"/>
              </a:spcBef>
              <a:buClr>
                <a:srgbClr val="FF7A24"/>
              </a:buClr>
              <a:buSzPct val="100000"/>
              <a:buFont typeface="Wingdings" charset="0"/>
              <a:buChar char="§"/>
            </a:pPr>
            <a:r>
              <a:rPr lang="en-US" sz="2300" dirty="0" smtClean="0">
                <a:solidFill>
                  <a:srgbClr val="000406"/>
                </a:solidFill>
                <a:latin typeface="Arial" charset="0"/>
                <a:sym typeface="Arial" charset="0"/>
              </a:rPr>
              <a:t>OODT Web Grid</a:t>
            </a:r>
          </a:p>
          <a:p>
            <a:pPr lvl="2" eaLnBrk="1" hangingPunct="1">
              <a:lnSpc>
                <a:spcPct val="90000"/>
              </a:lnSpc>
              <a:spcBef>
                <a:spcPts val="844"/>
              </a:spcBef>
              <a:buClr>
                <a:srgbClr val="FF7A24"/>
              </a:buClr>
              <a:buSzPct val="100000"/>
              <a:buFont typeface="Wingdings" charset="0"/>
              <a:buChar char="§"/>
            </a:pPr>
            <a:r>
              <a:rPr lang="en-US" sz="2300" dirty="0" smtClean="0">
                <a:solidFill>
                  <a:srgbClr val="000406"/>
                </a:solidFill>
                <a:latin typeface="Arial" charset="0"/>
                <a:sym typeface="Arial" charset="0"/>
              </a:rPr>
              <a:t> Container for XML-PS</a:t>
            </a:r>
          </a:p>
          <a:p>
            <a:pPr lvl="2" eaLnBrk="1" hangingPunct="1">
              <a:lnSpc>
                <a:spcPct val="90000"/>
              </a:lnSpc>
              <a:spcBef>
                <a:spcPts val="844"/>
              </a:spcBef>
              <a:buClr>
                <a:srgbClr val="FF7A24"/>
              </a:buClr>
              <a:buSzPct val="100000"/>
              <a:buFont typeface="Wingdings" charset="0"/>
              <a:buChar char="§"/>
            </a:pPr>
            <a:r>
              <a:rPr lang="en-US" sz="2300" dirty="0" smtClean="0">
                <a:solidFill>
                  <a:srgbClr val="000406"/>
                </a:solidFill>
                <a:latin typeface="Arial" charset="0"/>
                <a:sym typeface="Arial" charset="0"/>
              </a:rPr>
              <a:t> </a:t>
            </a:r>
            <a:r>
              <a:rPr lang="en-US" sz="2300" dirty="0" err="1" smtClean="0">
                <a:solidFill>
                  <a:srgbClr val="000406"/>
                </a:solidFill>
                <a:latin typeface="Arial" charset="0"/>
                <a:sym typeface="Arial" charset="0"/>
              </a:rPr>
              <a:t>RESTful</a:t>
            </a:r>
            <a:r>
              <a:rPr lang="en-US" sz="2300" dirty="0" smtClean="0">
                <a:solidFill>
                  <a:srgbClr val="000406"/>
                </a:solidFill>
                <a:latin typeface="Arial" charset="0"/>
                <a:sym typeface="Arial" charset="0"/>
              </a:rPr>
              <a:t> query interface</a:t>
            </a:r>
          </a:p>
          <a:p>
            <a:pPr lvl="2" eaLnBrk="1" hangingPunct="1">
              <a:lnSpc>
                <a:spcPct val="90000"/>
              </a:lnSpc>
              <a:spcBef>
                <a:spcPts val="844"/>
              </a:spcBef>
              <a:buClr>
                <a:srgbClr val="FF7A24"/>
              </a:buClr>
              <a:buSzPct val="100000"/>
              <a:buFont typeface="Wingdings" charset="0"/>
              <a:buChar char="§"/>
            </a:pPr>
            <a:endParaRPr lang="en-US" sz="2300" dirty="0">
              <a:solidFill>
                <a:srgbClr val="000406"/>
              </a:solidFill>
              <a:latin typeface="Arial" charset="0"/>
              <a:sym typeface="Arial" charset="0"/>
            </a:endParaRPr>
          </a:p>
          <a:p>
            <a:pPr eaLnBrk="1" hangingPunct="1">
              <a:lnSpc>
                <a:spcPct val="90000"/>
              </a:lnSpc>
              <a:spcBef>
                <a:spcPts val="844"/>
              </a:spcBef>
              <a:buClr>
                <a:srgbClr val="FF7A24"/>
              </a:buClr>
              <a:buSzPct val="100000"/>
              <a:buFont typeface="Wingdings" charset="0"/>
              <a:buChar char="§"/>
            </a:pPr>
            <a:r>
              <a:rPr lang="en-US" sz="2300" b="1" dirty="0" smtClean="0">
                <a:solidFill>
                  <a:srgbClr val="000406"/>
                </a:solidFill>
                <a:latin typeface="Arial" charset="0"/>
                <a:sym typeface="Arial" charset="0"/>
              </a:rPr>
              <a:t>Function:</a:t>
            </a:r>
            <a:endParaRPr lang="en-US" sz="2300" b="1" dirty="0">
              <a:solidFill>
                <a:srgbClr val="000406"/>
              </a:solidFill>
              <a:latin typeface="Arial" charset="0"/>
              <a:sym typeface="Arial" charset="0"/>
            </a:endParaRPr>
          </a:p>
          <a:p>
            <a:pPr lvl="1" eaLnBrk="1" hangingPunct="1">
              <a:lnSpc>
                <a:spcPct val="90000"/>
              </a:lnSpc>
              <a:spcBef>
                <a:spcPts val="844"/>
              </a:spcBef>
              <a:buClr>
                <a:srgbClr val="FF7A24"/>
              </a:buClr>
              <a:buSzPct val="100000"/>
              <a:buFont typeface="Wingdings" charset="0"/>
              <a:buChar char="§"/>
            </a:pPr>
            <a:r>
              <a:rPr lang="en-US" sz="2300" dirty="0" smtClean="0">
                <a:solidFill>
                  <a:srgbClr val="000406"/>
                </a:solidFill>
                <a:latin typeface="Arial" charset="0"/>
                <a:sym typeface="Arial" charset="0"/>
              </a:rPr>
              <a:t>Extraction from proprietary, upstream data sources</a:t>
            </a:r>
          </a:p>
          <a:p>
            <a:pPr lvl="1" eaLnBrk="1" hangingPunct="1">
              <a:lnSpc>
                <a:spcPct val="90000"/>
              </a:lnSpc>
              <a:spcBef>
                <a:spcPts val="844"/>
              </a:spcBef>
              <a:buClr>
                <a:srgbClr val="FF7A24"/>
              </a:buClr>
              <a:buSzPct val="100000"/>
              <a:buFont typeface="Wingdings" charset="0"/>
              <a:buChar char="§"/>
            </a:pPr>
            <a:r>
              <a:rPr lang="en-US" sz="2300" dirty="0" smtClean="0">
                <a:solidFill>
                  <a:srgbClr val="000406"/>
                </a:solidFill>
                <a:latin typeface="Arial" charset="0"/>
                <a:sym typeface="Arial" charset="0"/>
              </a:rPr>
              <a:t>Alignment to common information model</a:t>
            </a:r>
            <a:endParaRPr lang="en-US" sz="2300" dirty="0">
              <a:solidFill>
                <a:srgbClr val="000406"/>
              </a:solidFill>
              <a:latin typeface="Arial" charset="0"/>
              <a:sym typeface="Arial" charset="0"/>
            </a:endParaRPr>
          </a:p>
        </p:txBody>
      </p:sp>
      <p:sp>
        <p:nvSpPr>
          <p:cNvPr id="38923" name="Rectangle 13"/>
          <p:cNvSpPr>
            <a:spLocks noChangeArrowheads="1"/>
          </p:cNvSpPr>
          <p:nvPr/>
        </p:nvSpPr>
        <p:spPr bwMode="auto">
          <a:xfrm>
            <a:off x="446485" y="1768078"/>
            <a:ext cx="535781" cy="321469"/>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38924" name="Rectangle 14"/>
          <p:cNvSpPr>
            <a:spLocks noChangeArrowheads="1"/>
          </p:cNvSpPr>
          <p:nvPr/>
        </p:nvSpPr>
        <p:spPr bwMode="auto">
          <a:xfrm>
            <a:off x="446485" y="2678906"/>
            <a:ext cx="535781" cy="321469"/>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38925" name="TextBox 15"/>
          <p:cNvSpPr txBox="1">
            <a:spLocks noChangeArrowheads="1"/>
          </p:cNvSpPr>
          <p:nvPr/>
        </p:nvSpPr>
        <p:spPr bwMode="auto">
          <a:xfrm>
            <a:off x="392906" y="1768078"/>
            <a:ext cx="589359" cy="28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1400" b="1">
                <a:solidFill>
                  <a:srgbClr val="FF7A24"/>
                </a:solidFill>
                <a:latin typeface="Arial" charset="0"/>
              </a:rPr>
              <a:t>EHR</a:t>
            </a:r>
          </a:p>
        </p:txBody>
      </p:sp>
      <p:sp>
        <p:nvSpPr>
          <p:cNvPr id="38926" name="TextBox 16"/>
          <p:cNvSpPr txBox="1">
            <a:spLocks noChangeArrowheads="1"/>
          </p:cNvSpPr>
          <p:nvPr/>
        </p:nvSpPr>
        <p:spPr bwMode="auto">
          <a:xfrm>
            <a:off x="232172" y="2625328"/>
            <a:ext cx="1285875" cy="28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1400" b="1">
                <a:solidFill>
                  <a:srgbClr val="FF7A24"/>
                </a:solidFill>
                <a:latin typeface="Arial" charset="0"/>
              </a:rPr>
              <a:t>Homegrown</a:t>
            </a:r>
          </a:p>
        </p:txBody>
      </p:sp>
      <p:sp>
        <p:nvSpPr>
          <p:cNvPr id="38927" name="TextBox 17"/>
          <p:cNvSpPr txBox="1">
            <a:spLocks noChangeArrowheads="1"/>
          </p:cNvSpPr>
          <p:nvPr/>
        </p:nvSpPr>
        <p:spPr bwMode="auto">
          <a:xfrm>
            <a:off x="232172" y="3482578"/>
            <a:ext cx="1339453" cy="28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1400" b="1">
                <a:solidFill>
                  <a:srgbClr val="FF7A24"/>
                </a:solidFill>
                <a:latin typeface="Arial" charset="0"/>
              </a:rPr>
              <a:t>Clinical apps</a:t>
            </a:r>
          </a:p>
        </p:txBody>
      </p:sp>
      <p:sp>
        <p:nvSpPr>
          <p:cNvPr id="38928" name="TextBox 18"/>
          <p:cNvSpPr txBox="1">
            <a:spLocks noChangeArrowheads="1"/>
          </p:cNvSpPr>
          <p:nvPr/>
        </p:nvSpPr>
        <p:spPr bwMode="auto">
          <a:xfrm>
            <a:off x="285750" y="4339828"/>
            <a:ext cx="1232297" cy="28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1400" b="1">
                <a:solidFill>
                  <a:srgbClr val="FF7A24"/>
                </a:solidFill>
                <a:latin typeface="Arial" charset="0"/>
              </a:rPr>
              <a:t>Monitor data</a:t>
            </a:r>
          </a:p>
        </p:txBody>
      </p:sp>
      <p:sp>
        <p:nvSpPr>
          <p:cNvPr id="38929" name="Rectangle 22"/>
          <p:cNvSpPr>
            <a:spLocks noChangeArrowheads="1"/>
          </p:cNvSpPr>
          <p:nvPr/>
        </p:nvSpPr>
        <p:spPr bwMode="auto">
          <a:xfrm>
            <a:off x="285750" y="1178719"/>
            <a:ext cx="910828" cy="375047"/>
          </a:xfrm>
          <a:prstGeom prst="rect">
            <a:avLst/>
          </a:prstGeom>
          <a:solidFill>
            <a:schemeClr val="bg1"/>
          </a:solidFill>
          <a:ln w="25400">
            <a:solidFill>
              <a:schemeClr val="bg1"/>
            </a:solidFill>
            <a:round/>
            <a:headEnd/>
            <a:tailEnd/>
          </a:ln>
        </p:spPr>
        <p:txBody>
          <a:bodyPr lIns="64291" tIns="32146" rIns="64291" bIns="32146"/>
          <a:lstStyle/>
          <a:p>
            <a:endParaRPr lang="en-US"/>
          </a:p>
        </p:txBody>
      </p:sp>
      <p:sp>
        <p:nvSpPr>
          <p:cNvPr id="38930" name="Rectangle 20"/>
          <p:cNvSpPr>
            <a:spLocks noChangeArrowheads="1"/>
          </p:cNvSpPr>
          <p:nvPr/>
        </p:nvSpPr>
        <p:spPr bwMode="auto">
          <a:xfrm>
            <a:off x="178594" y="1071563"/>
            <a:ext cx="910828" cy="4822031"/>
          </a:xfrm>
          <a:prstGeom prst="rect">
            <a:avLst/>
          </a:prstGeom>
          <a:solidFill>
            <a:srgbClr val="FF7A24">
              <a:alpha val="25098"/>
            </a:srgbClr>
          </a:solidFill>
          <a:ln w="50800">
            <a:solidFill>
              <a:srgbClr val="FF7A24">
                <a:alpha val="25098"/>
              </a:srgbClr>
            </a:solidFill>
            <a:round/>
            <a:headEnd/>
            <a:tailEnd/>
          </a:ln>
        </p:spPr>
        <p:txBody>
          <a:bodyPr lIns="64291" tIns="32146" rIns="64291" bIns="32146"/>
          <a:lstStyle/>
          <a:p>
            <a:endParaRPr lang="en-US"/>
          </a:p>
        </p:txBody>
      </p:sp>
      <p:sp>
        <p:nvSpPr>
          <p:cNvPr id="38931" name="TextBox 23"/>
          <p:cNvSpPr txBox="1">
            <a:spLocks noChangeArrowheads="1"/>
          </p:cNvSpPr>
          <p:nvPr/>
        </p:nvSpPr>
        <p:spPr bwMode="auto">
          <a:xfrm>
            <a:off x="71437" y="5826621"/>
            <a:ext cx="2357438" cy="28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1400" b="1" i="1">
                <a:solidFill>
                  <a:srgbClr val="FF7A24"/>
                </a:solidFill>
                <a:latin typeface="Arial" charset="0"/>
              </a:rPr>
              <a:t>Proprietary data sources</a:t>
            </a:r>
          </a:p>
        </p:txBody>
      </p:sp>
    </p:spTree>
    <p:extLst>
      <p:ext uri="{BB962C8B-B14F-4D97-AF65-F5344CB8AC3E}">
        <p14:creationId xmlns:p14="http://schemas.microsoft.com/office/powerpoint/2010/main" val="36534909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3" descr="vpicu-arch.pdf"/>
          <p:cNvPicPr>
            <a:picLocks noChangeAspect="1"/>
          </p:cNvPicPr>
          <p:nvPr/>
        </p:nvPicPr>
        <p:blipFill>
          <a:blip r:embed="rId3">
            <a:extLst>
              <a:ext uri="{28A0092B-C50C-407E-A947-70E740481C1C}">
                <a14:useLocalDpi xmlns:a14="http://schemas.microsoft.com/office/drawing/2010/main" val="0"/>
              </a:ext>
            </a:extLst>
          </a:blip>
          <a:srcRect t="-191" b="-191"/>
          <a:stretch>
            <a:fillRect/>
          </a:stretch>
        </p:blipFill>
        <p:spPr bwMode="auto">
          <a:xfrm>
            <a:off x="0" y="0"/>
            <a:ext cx="9144000" cy="6107906"/>
          </a:xfrm>
          <a:prstGeom prst="rect">
            <a:avLst/>
          </a:prstGeom>
          <a:solidFill>
            <a:schemeClr val="bg1"/>
          </a:solidFill>
          <a:ln w="9525">
            <a:solidFill>
              <a:schemeClr val="bg1"/>
            </a:solidFill>
            <a:miter lim="800000"/>
            <a:headEnd/>
            <a:tailEnd/>
          </a:ln>
        </p:spPr>
      </p:pic>
      <p:sp>
        <p:nvSpPr>
          <p:cNvPr id="40963" name="Rectangle 8"/>
          <p:cNvSpPr>
            <a:spLocks noChangeArrowheads="1"/>
          </p:cNvSpPr>
          <p:nvPr/>
        </p:nvSpPr>
        <p:spPr bwMode="auto">
          <a:xfrm>
            <a:off x="0" y="0"/>
            <a:ext cx="6822281" cy="696516"/>
          </a:xfrm>
          <a:prstGeom prst="rect">
            <a:avLst/>
          </a:prstGeom>
          <a:solidFill>
            <a:schemeClr val="bg1"/>
          </a:solidFill>
          <a:ln w="25400">
            <a:solidFill>
              <a:schemeClr val="bg1"/>
            </a:solidFill>
            <a:round/>
            <a:headEnd/>
            <a:tailEnd/>
          </a:ln>
        </p:spPr>
        <p:txBody>
          <a:bodyPr lIns="64291" tIns="32146" rIns="64291" bIns="32146"/>
          <a:lstStyle/>
          <a:p>
            <a:endParaRPr lang="en-US"/>
          </a:p>
        </p:txBody>
      </p:sp>
      <p:sp>
        <p:nvSpPr>
          <p:cNvPr id="40965" name="Rectangle 6"/>
          <p:cNvSpPr>
            <a:spLocks noChangeArrowheads="1"/>
          </p:cNvSpPr>
          <p:nvPr/>
        </p:nvSpPr>
        <p:spPr bwMode="auto">
          <a:xfrm>
            <a:off x="2107406" y="3321844"/>
            <a:ext cx="964406" cy="696516"/>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40966" name="TextBox 7"/>
          <p:cNvSpPr txBox="1">
            <a:spLocks noChangeArrowheads="1"/>
          </p:cNvSpPr>
          <p:nvPr/>
        </p:nvSpPr>
        <p:spPr bwMode="auto">
          <a:xfrm>
            <a:off x="2160984" y="3375422"/>
            <a:ext cx="910828" cy="46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1300">
                <a:latin typeface="Arial" charset="0"/>
                <a:cs typeface="Arial" charset="0"/>
              </a:rPr>
              <a:t>File-based storage</a:t>
            </a:r>
          </a:p>
        </p:txBody>
      </p:sp>
      <p:sp>
        <p:nvSpPr>
          <p:cNvPr id="10" name="Rectangle 9"/>
          <p:cNvSpPr/>
          <p:nvPr/>
        </p:nvSpPr>
        <p:spPr bwMode="auto">
          <a:xfrm>
            <a:off x="303609" y="369094"/>
            <a:ext cx="8840391" cy="5726906"/>
          </a:xfrm>
          <a:prstGeom prst="rect">
            <a:avLst/>
          </a:prstGeom>
          <a:gradFill flip="none" rotWithShape="1">
            <a:gsLst>
              <a:gs pos="34000">
                <a:schemeClr val="bg1">
                  <a:alpha val="0"/>
                </a:schemeClr>
              </a:gs>
              <a:gs pos="38000">
                <a:schemeClr val="bg1"/>
              </a:gs>
            </a:gsLst>
            <a:lin ang="0" scaled="1"/>
            <a:tileRect/>
          </a:gradFill>
          <a:ln w="25400" cap="flat" cmpd="sng" algn="ctr">
            <a:noFill/>
            <a:prstDash val="solid"/>
            <a:round/>
            <a:headEnd type="none" w="med" len="med"/>
            <a:tailEnd type="none" w="med" len="med"/>
          </a:ln>
          <a:effectLst/>
        </p:spPr>
        <p:txBody>
          <a:bodyPr lIns="64291" tIns="32146" rIns="64291" bIns="32146"/>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p>
        </p:txBody>
      </p:sp>
      <p:sp>
        <p:nvSpPr>
          <p:cNvPr id="40970" name="Rectangle 13"/>
          <p:cNvSpPr>
            <a:spLocks noChangeArrowheads="1"/>
          </p:cNvSpPr>
          <p:nvPr/>
        </p:nvSpPr>
        <p:spPr bwMode="auto">
          <a:xfrm>
            <a:off x="446485" y="1768078"/>
            <a:ext cx="535781" cy="321469"/>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40971" name="Rectangle 14"/>
          <p:cNvSpPr>
            <a:spLocks noChangeArrowheads="1"/>
          </p:cNvSpPr>
          <p:nvPr/>
        </p:nvSpPr>
        <p:spPr bwMode="auto">
          <a:xfrm>
            <a:off x="446485" y="2678906"/>
            <a:ext cx="535781" cy="321469"/>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40972" name="Rectangle 22"/>
          <p:cNvSpPr>
            <a:spLocks noChangeArrowheads="1"/>
          </p:cNvSpPr>
          <p:nvPr/>
        </p:nvSpPr>
        <p:spPr bwMode="auto">
          <a:xfrm>
            <a:off x="285750" y="1178719"/>
            <a:ext cx="910828" cy="375047"/>
          </a:xfrm>
          <a:prstGeom prst="rect">
            <a:avLst/>
          </a:prstGeom>
          <a:solidFill>
            <a:schemeClr val="bg1"/>
          </a:solidFill>
          <a:ln w="25400">
            <a:solidFill>
              <a:schemeClr val="bg1"/>
            </a:solidFill>
            <a:round/>
            <a:headEnd/>
            <a:tailEnd/>
          </a:ln>
        </p:spPr>
        <p:txBody>
          <a:bodyPr lIns="64291" tIns="32146" rIns="64291" bIns="32146"/>
          <a:lstStyle/>
          <a:p>
            <a:endParaRPr lang="en-US"/>
          </a:p>
        </p:txBody>
      </p:sp>
      <p:sp>
        <p:nvSpPr>
          <p:cNvPr id="40973" name="Rectangle 20"/>
          <p:cNvSpPr>
            <a:spLocks noChangeArrowheads="1"/>
          </p:cNvSpPr>
          <p:nvPr/>
        </p:nvSpPr>
        <p:spPr bwMode="auto">
          <a:xfrm>
            <a:off x="178594" y="1071563"/>
            <a:ext cx="910828" cy="4822031"/>
          </a:xfrm>
          <a:prstGeom prst="rect">
            <a:avLst/>
          </a:prstGeom>
          <a:solidFill>
            <a:srgbClr val="FF7A24">
              <a:alpha val="0"/>
            </a:srgbClr>
          </a:solidFill>
          <a:ln w="50800">
            <a:solidFill>
              <a:srgbClr val="FF7A24"/>
            </a:solidFill>
            <a:round/>
            <a:headEnd/>
            <a:tailEnd/>
          </a:ln>
        </p:spPr>
        <p:txBody>
          <a:bodyPr lIns="64291" tIns="32146" rIns="64291" bIns="32146"/>
          <a:lstStyle/>
          <a:p>
            <a:endParaRPr lang="en-US"/>
          </a:p>
        </p:txBody>
      </p:sp>
      <p:sp>
        <p:nvSpPr>
          <p:cNvPr id="40974" name="Rectangle 26"/>
          <p:cNvSpPr>
            <a:spLocks noChangeArrowheads="1"/>
          </p:cNvSpPr>
          <p:nvPr/>
        </p:nvSpPr>
        <p:spPr bwMode="auto">
          <a:xfrm>
            <a:off x="2107406" y="2893219"/>
            <a:ext cx="964406" cy="482203"/>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40975" name="Rectangle 20"/>
          <p:cNvSpPr>
            <a:spLocks noChangeArrowheads="1"/>
          </p:cNvSpPr>
          <p:nvPr/>
        </p:nvSpPr>
        <p:spPr bwMode="auto">
          <a:xfrm>
            <a:off x="1089422" y="1071563"/>
            <a:ext cx="2250281" cy="4822031"/>
          </a:xfrm>
          <a:prstGeom prst="rect">
            <a:avLst/>
          </a:prstGeom>
          <a:solidFill>
            <a:srgbClr val="FF7A24">
              <a:alpha val="25098"/>
            </a:srgbClr>
          </a:solidFill>
          <a:ln w="50800">
            <a:solidFill>
              <a:srgbClr val="FF7A24">
                <a:alpha val="25098"/>
              </a:srgbClr>
            </a:solidFill>
            <a:round/>
            <a:headEnd/>
            <a:tailEnd/>
          </a:ln>
        </p:spPr>
        <p:txBody>
          <a:bodyPr lIns="64291" tIns="32146" rIns="64291" bIns="32146"/>
          <a:lstStyle/>
          <a:p>
            <a:endParaRPr lang="en-US"/>
          </a:p>
        </p:txBody>
      </p:sp>
      <p:sp>
        <p:nvSpPr>
          <p:cNvPr id="40977" name="TextBox 25"/>
          <p:cNvSpPr txBox="1">
            <a:spLocks noChangeArrowheads="1"/>
          </p:cNvSpPr>
          <p:nvPr/>
        </p:nvSpPr>
        <p:spPr bwMode="auto">
          <a:xfrm>
            <a:off x="982265" y="5840016"/>
            <a:ext cx="2357438" cy="28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1400" b="1" i="1">
                <a:solidFill>
                  <a:srgbClr val="FF7A24"/>
                </a:solidFill>
                <a:latin typeface="Arial" charset="0"/>
              </a:rPr>
              <a:t>VPICU-owned resources</a:t>
            </a:r>
          </a:p>
        </p:txBody>
      </p:sp>
      <p:sp>
        <p:nvSpPr>
          <p:cNvPr id="17" name="Rectangle 2"/>
          <p:cNvSpPr txBox="1">
            <a:spLocks noChangeArrowheads="1"/>
          </p:cNvSpPr>
          <p:nvPr/>
        </p:nvSpPr>
        <p:spPr bwMode="auto">
          <a:xfrm>
            <a:off x="3657600" y="857250"/>
            <a:ext cx="5200650" cy="573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5717" tIns="35717" rIns="35717" bIns="35717"/>
          <a:lstStyle>
            <a:lvl1pPr marL="431800" indent="-344488" eaLnBrk="0" hangingPunct="0">
              <a:defRPr sz="1200">
                <a:solidFill>
                  <a:srgbClr val="000000"/>
                </a:solidFill>
                <a:latin typeface="Gill Sans" charset="0"/>
                <a:ea typeface="ヒラギノ角ゴ ProN W3" charset="0"/>
                <a:cs typeface="ヒラギノ角ゴ ProN W3" charset="0"/>
                <a:sym typeface="Gill Sans" charset="0"/>
              </a:defRPr>
            </a:lvl1pPr>
            <a:lvl2pPr marL="889000" indent="-344488"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lnSpc>
                <a:spcPct val="90000"/>
              </a:lnSpc>
              <a:spcBef>
                <a:spcPts val="844"/>
              </a:spcBef>
              <a:buClr>
                <a:srgbClr val="FF7A24"/>
              </a:buClr>
              <a:buSzPct val="100000"/>
              <a:buFont typeface="Wingdings" charset="0"/>
              <a:buChar char="§"/>
            </a:pPr>
            <a:r>
              <a:rPr lang="en-US" sz="2300" b="1" dirty="0" smtClean="0">
                <a:solidFill>
                  <a:srgbClr val="000406"/>
                </a:solidFill>
                <a:latin typeface="Arial" charset="0"/>
                <a:sym typeface="Arial" charset="0"/>
              </a:rPr>
              <a:t>OODT Components in Use</a:t>
            </a:r>
            <a:endParaRPr lang="en-US" sz="2300" dirty="0">
              <a:solidFill>
                <a:srgbClr val="000406"/>
              </a:solidFill>
              <a:latin typeface="Arial" charset="0"/>
              <a:sym typeface="Arial" charset="0"/>
            </a:endParaRPr>
          </a:p>
          <a:p>
            <a:pPr lvl="1" eaLnBrk="1" hangingPunct="1">
              <a:lnSpc>
                <a:spcPct val="90000"/>
              </a:lnSpc>
              <a:spcBef>
                <a:spcPts val="844"/>
              </a:spcBef>
              <a:buClr>
                <a:srgbClr val="FF7A24"/>
              </a:buClr>
              <a:buSzPct val="100000"/>
              <a:buFont typeface="Wingdings" charset="0"/>
              <a:buChar char="§"/>
            </a:pPr>
            <a:r>
              <a:rPr lang="en-US" sz="2300" dirty="0" smtClean="0">
                <a:solidFill>
                  <a:srgbClr val="000406"/>
                </a:solidFill>
                <a:latin typeface="Arial" charset="0"/>
                <a:sym typeface="Arial" charset="0"/>
              </a:rPr>
              <a:t>OODT Crawler</a:t>
            </a:r>
          </a:p>
          <a:p>
            <a:pPr lvl="2" eaLnBrk="1" hangingPunct="1">
              <a:lnSpc>
                <a:spcPct val="90000"/>
              </a:lnSpc>
              <a:spcBef>
                <a:spcPts val="844"/>
              </a:spcBef>
              <a:buClr>
                <a:srgbClr val="FF7A24"/>
              </a:buClr>
              <a:buSzPct val="100000"/>
              <a:buFont typeface="Wingdings" charset="0"/>
              <a:buChar char="§"/>
            </a:pPr>
            <a:r>
              <a:rPr lang="en-US" sz="2300" dirty="0" smtClean="0">
                <a:solidFill>
                  <a:srgbClr val="000406"/>
                </a:solidFill>
                <a:latin typeface="Arial" charset="0"/>
                <a:sym typeface="Arial" charset="0"/>
              </a:rPr>
              <a:t> Directory crawling, staging</a:t>
            </a:r>
          </a:p>
          <a:p>
            <a:pPr lvl="1" eaLnBrk="1" hangingPunct="1">
              <a:lnSpc>
                <a:spcPct val="90000"/>
              </a:lnSpc>
              <a:spcBef>
                <a:spcPts val="844"/>
              </a:spcBef>
              <a:buClr>
                <a:srgbClr val="FF7A24"/>
              </a:buClr>
              <a:buSzPct val="100000"/>
              <a:buFont typeface="Wingdings" charset="0"/>
              <a:buChar char="§"/>
            </a:pPr>
            <a:r>
              <a:rPr lang="en-US" sz="2300" dirty="0">
                <a:solidFill>
                  <a:srgbClr val="000406"/>
                </a:solidFill>
                <a:latin typeface="Arial" charset="0"/>
                <a:sym typeface="Arial" charset="0"/>
              </a:rPr>
              <a:t>OODT File Manager</a:t>
            </a:r>
          </a:p>
          <a:p>
            <a:pPr lvl="2" eaLnBrk="1" hangingPunct="1">
              <a:lnSpc>
                <a:spcPct val="90000"/>
              </a:lnSpc>
              <a:spcBef>
                <a:spcPts val="844"/>
              </a:spcBef>
              <a:buClr>
                <a:srgbClr val="FF7A24"/>
              </a:buClr>
              <a:buSzPct val="100000"/>
              <a:buFont typeface="Wingdings" charset="0"/>
              <a:buChar char="§"/>
            </a:pPr>
            <a:r>
              <a:rPr lang="en-US" sz="2300" dirty="0">
                <a:solidFill>
                  <a:srgbClr val="000406"/>
                </a:solidFill>
                <a:latin typeface="Arial" charset="0"/>
                <a:sym typeface="Arial" charset="0"/>
              </a:rPr>
              <a:t> Cataloging and </a:t>
            </a:r>
            <a:r>
              <a:rPr lang="en-US" sz="2300" dirty="0" smtClean="0">
                <a:solidFill>
                  <a:srgbClr val="000406"/>
                </a:solidFill>
                <a:latin typeface="Arial" charset="0"/>
                <a:sym typeface="Arial" charset="0"/>
              </a:rPr>
              <a:t>archiving</a:t>
            </a:r>
          </a:p>
          <a:p>
            <a:pPr lvl="2" eaLnBrk="1" hangingPunct="1">
              <a:lnSpc>
                <a:spcPct val="90000"/>
              </a:lnSpc>
              <a:spcBef>
                <a:spcPts val="844"/>
              </a:spcBef>
              <a:buClr>
                <a:srgbClr val="FF7A24"/>
              </a:buClr>
              <a:buSzPct val="100000"/>
              <a:buFont typeface="Wingdings" charset="0"/>
              <a:buChar char="§"/>
            </a:pPr>
            <a:endParaRPr lang="en-US" sz="2300" dirty="0">
              <a:solidFill>
                <a:srgbClr val="000406"/>
              </a:solidFill>
              <a:latin typeface="Arial" charset="0"/>
              <a:sym typeface="Arial" charset="0"/>
            </a:endParaRPr>
          </a:p>
          <a:p>
            <a:pPr eaLnBrk="1" hangingPunct="1">
              <a:lnSpc>
                <a:spcPct val="90000"/>
              </a:lnSpc>
              <a:spcBef>
                <a:spcPts val="844"/>
              </a:spcBef>
              <a:buClr>
                <a:srgbClr val="FF7A24"/>
              </a:buClr>
              <a:buSzPct val="100000"/>
              <a:buFont typeface="Wingdings" charset="0"/>
              <a:buChar char="§"/>
            </a:pPr>
            <a:r>
              <a:rPr lang="en-US" sz="2300" b="1" dirty="0" smtClean="0">
                <a:solidFill>
                  <a:srgbClr val="000406"/>
                </a:solidFill>
                <a:latin typeface="Arial" charset="0"/>
                <a:sym typeface="Arial" charset="0"/>
              </a:rPr>
              <a:t>Function:</a:t>
            </a:r>
            <a:endParaRPr lang="en-US" sz="2300" b="1" dirty="0">
              <a:solidFill>
                <a:srgbClr val="000406"/>
              </a:solidFill>
              <a:latin typeface="Arial" charset="0"/>
              <a:sym typeface="Arial" charset="0"/>
            </a:endParaRPr>
          </a:p>
          <a:p>
            <a:pPr lvl="1" eaLnBrk="1" hangingPunct="1">
              <a:lnSpc>
                <a:spcPct val="90000"/>
              </a:lnSpc>
              <a:spcBef>
                <a:spcPts val="844"/>
              </a:spcBef>
              <a:buClr>
                <a:srgbClr val="FF7A24"/>
              </a:buClr>
              <a:buSzPct val="100000"/>
              <a:buFont typeface="Wingdings" charset="0"/>
              <a:buChar char="§"/>
            </a:pPr>
            <a:r>
              <a:rPr lang="en-US" sz="2300" dirty="0" smtClean="0">
                <a:solidFill>
                  <a:srgbClr val="000406"/>
                </a:solidFill>
                <a:latin typeface="Arial" charset="0"/>
                <a:sym typeface="Arial" charset="0"/>
              </a:rPr>
              <a:t>Ingestion of raw data products into a heterogeneous, long-term archive we control</a:t>
            </a:r>
            <a:endParaRPr lang="en-US" sz="2300" dirty="0">
              <a:solidFill>
                <a:srgbClr val="000406"/>
              </a:solidFill>
              <a:latin typeface="Arial" charset="0"/>
              <a:sym typeface="Arial" charset="0"/>
            </a:endParaRPr>
          </a:p>
        </p:txBody>
      </p:sp>
    </p:spTree>
    <p:extLst>
      <p:ext uri="{BB962C8B-B14F-4D97-AF65-F5344CB8AC3E}">
        <p14:creationId xmlns:p14="http://schemas.microsoft.com/office/powerpoint/2010/main" val="19702892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Content Placeholder 3" descr="vpicu-arch.pdf"/>
          <p:cNvPicPr>
            <a:picLocks noChangeAspect="1"/>
          </p:cNvPicPr>
          <p:nvPr/>
        </p:nvPicPr>
        <p:blipFill>
          <a:blip r:embed="rId3">
            <a:extLst>
              <a:ext uri="{28A0092B-C50C-407E-A947-70E740481C1C}">
                <a14:useLocalDpi xmlns:a14="http://schemas.microsoft.com/office/drawing/2010/main" val="0"/>
              </a:ext>
            </a:extLst>
          </a:blip>
          <a:srcRect t="-191" b="-191"/>
          <a:stretch>
            <a:fillRect/>
          </a:stretch>
        </p:blipFill>
        <p:spPr bwMode="auto">
          <a:xfrm>
            <a:off x="0" y="0"/>
            <a:ext cx="9144000" cy="6107906"/>
          </a:xfrm>
          <a:prstGeom prst="rect">
            <a:avLst/>
          </a:prstGeom>
          <a:solidFill>
            <a:schemeClr val="bg1"/>
          </a:solidFill>
          <a:ln w="9525">
            <a:solidFill>
              <a:schemeClr val="bg1"/>
            </a:solidFill>
            <a:miter lim="800000"/>
            <a:headEnd/>
            <a:tailEnd/>
          </a:ln>
        </p:spPr>
      </p:pic>
      <p:sp>
        <p:nvSpPr>
          <p:cNvPr id="43011" name="Rectangle 8"/>
          <p:cNvSpPr>
            <a:spLocks noChangeArrowheads="1"/>
          </p:cNvSpPr>
          <p:nvPr/>
        </p:nvSpPr>
        <p:spPr bwMode="auto">
          <a:xfrm>
            <a:off x="0" y="0"/>
            <a:ext cx="6822281" cy="696516"/>
          </a:xfrm>
          <a:prstGeom prst="rect">
            <a:avLst/>
          </a:prstGeom>
          <a:solidFill>
            <a:schemeClr val="bg1"/>
          </a:solidFill>
          <a:ln w="25400">
            <a:solidFill>
              <a:schemeClr val="bg1"/>
            </a:solidFill>
            <a:round/>
            <a:headEnd/>
            <a:tailEnd/>
          </a:ln>
        </p:spPr>
        <p:txBody>
          <a:bodyPr lIns="64291" tIns="32146" rIns="64291" bIns="32146"/>
          <a:lstStyle/>
          <a:p>
            <a:endParaRPr lang="en-US"/>
          </a:p>
        </p:txBody>
      </p:sp>
      <p:sp>
        <p:nvSpPr>
          <p:cNvPr id="43013" name="Rectangle 6"/>
          <p:cNvSpPr>
            <a:spLocks noChangeArrowheads="1"/>
          </p:cNvSpPr>
          <p:nvPr/>
        </p:nvSpPr>
        <p:spPr bwMode="auto">
          <a:xfrm>
            <a:off x="2107406" y="3321844"/>
            <a:ext cx="964406" cy="696516"/>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43014" name="TextBox 7"/>
          <p:cNvSpPr txBox="1">
            <a:spLocks noChangeArrowheads="1"/>
          </p:cNvSpPr>
          <p:nvPr/>
        </p:nvSpPr>
        <p:spPr bwMode="auto">
          <a:xfrm>
            <a:off x="2160984" y="3375422"/>
            <a:ext cx="910828" cy="46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1300">
                <a:latin typeface="Arial" charset="0"/>
                <a:cs typeface="Arial" charset="0"/>
              </a:rPr>
              <a:t>File-based storage</a:t>
            </a:r>
          </a:p>
        </p:txBody>
      </p:sp>
      <p:sp>
        <p:nvSpPr>
          <p:cNvPr id="10" name="Rectangle 9"/>
          <p:cNvSpPr/>
          <p:nvPr/>
        </p:nvSpPr>
        <p:spPr bwMode="auto">
          <a:xfrm>
            <a:off x="178594" y="609600"/>
            <a:ext cx="8840391" cy="5498306"/>
          </a:xfrm>
          <a:prstGeom prst="rect">
            <a:avLst/>
          </a:prstGeom>
          <a:gradFill flip="none" rotWithShape="1">
            <a:gsLst>
              <a:gs pos="63000">
                <a:schemeClr val="bg1">
                  <a:alpha val="0"/>
                </a:schemeClr>
              </a:gs>
              <a:gs pos="68000">
                <a:schemeClr val="bg1"/>
              </a:gs>
            </a:gsLst>
            <a:lin ang="0" scaled="1"/>
            <a:tileRect/>
          </a:gradFill>
          <a:ln w="25400" cap="flat" cmpd="sng" algn="ctr">
            <a:noFill/>
            <a:prstDash val="solid"/>
            <a:round/>
            <a:headEnd type="none" w="med" len="med"/>
            <a:tailEnd type="none" w="med" len="med"/>
          </a:ln>
          <a:effectLst/>
        </p:spPr>
        <p:txBody>
          <a:bodyPr lIns="64291" tIns="32146" rIns="64291" bIns="32146"/>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p>
        </p:txBody>
      </p:sp>
      <p:sp>
        <p:nvSpPr>
          <p:cNvPr id="43018" name="Rectangle 13"/>
          <p:cNvSpPr>
            <a:spLocks noChangeArrowheads="1"/>
          </p:cNvSpPr>
          <p:nvPr/>
        </p:nvSpPr>
        <p:spPr bwMode="auto">
          <a:xfrm>
            <a:off x="446485" y="1768078"/>
            <a:ext cx="535781" cy="321469"/>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43019" name="Rectangle 14"/>
          <p:cNvSpPr>
            <a:spLocks noChangeArrowheads="1"/>
          </p:cNvSpPr>
          <p:nvPr/>
        </p:nvSpPr>
        <p:spPr bwMode="auto">
          <a:xfrm>
            <a:off x="446485" y="2678906"/>
            <a:ext cx="535781" cy="321469"/>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43020" name="Rectangle 22"/>
          <p:cNvSpPr>
            <a:spLocks noChangeArrowheads="1"/>
          </p:cNvSpPr>
          <p:nvPr/>
        </p:nvSpPr>
        <p:spPr bwMode="auto">
          <a:xfrm>
            <a:off x="285750" y="1178719"/>
            <a:ext cx="910828" cy="375047"/>
          </a:xfrm>
          <a:prstGeom prst="rect">
            <a:avLst/>
          </a:prstGeom>
          <a:solidFill>
            <a:schemeClr val="bg1"/>
          </a:solidFill>
          <a:ln w="25400">
            <a:solidFill>
              <a:schemeClr val="bg1"/>
            </a:solidFill>
            <a:round/>
            <a:headEnd/>
            <a:tailEnd/>
          </a:ln>
        </p:spPr>
        <p:txBody>
          <a:bodyPr lIns="64291" tIns="32146" rIns="64291" bIns="32146"/>
          <a:lstStyle/>
          <a:p>
            <a:endParaRPr lang="en-US"/>
          </a:p>
        </p:txBody>
      </p:sp>
      <p:sp>
        <p:nvSpPr>
          <p:cNvPr id="43021" name="Rectangle 20"/>
          <p:cNvSpPr>
            <a:spLocks noChangeArrowheads="1"/>
          </p:cNvSpPr>
          <p:nvPr/>
        </p:nvSpPr>
        <p:spPr bwMode="auto">
          <a:xfrm>
            <a:off x="178594" y="1071563"/>
            <a:ext cx="910828" cy="4822031"/>
          </a:xfrm>
          <a:prstGeom prst="rect">
            <a:avLst/>
          </a:prstGeom>
          <a:solidFill>
            <a:srgbClr val="FF7A24">
              <a:alpha val="0"/>
            </a:srgbClr>
          </a:solidFill>
          <a:ln w="50800">
            <a:solidFill>
              <a:srgbClr val="FF7A24"/>
            </a:solidFill>
            <a:round/>
            <a:headEnd/>
            <a:tailEnd/>
          </a:ln>
        </p:spPr>
        <p:txBody>
          <a:bodyPr lIns="64291" tIns="32146" rIns="64291" bIns="32146"/>
          <a:lstStyle/>
          <a:p>
            <a:endParaRPr lang="en-US"/>
          </a:p>
        </p:txBody>
      </p:sp>
      <p:sp>
        <p:nvSpPr>
          <p:cNvPr id="43022" name="Rectangle 20"/>
          <p:cNvSpPr>
            <a:spLocks noChangeArrowheads="1"/>
          </p:cNvSpPr>
          <p:nvPr/>
        </p:nvSpPr>
        <p:spPr bwMode="auto">
          <a:xfrm>
            <a:off x="1089422" y="1071563"/>
            <a:ext cx="2250281" cy="4822031"/>
          </a:xfrm>
          <a:prstGeom prst="rect">
            <a:avLst/>
          </a:prstGeom>
          <a:solidFill>
            <a:srgbClr val="FF7A24">
              <a:alpha val="0"/>
            </a:srgbClr>
          </a:solidFill>
          <a:ln w="50800">
            <a:solidFill>
              <a:srgbClr val="FF7A24"/>
            </a:solidFill>
            <a:round/>
            <a:headEnd/>
            <a:tailEnd/>
          </a:ln>
        </p:spPr>
        <p:txBody>
          <a:bodyPr lIns="64291" tIns="32146" rIns="64291" bIns="32146"/>
          <a:lstStyle/>
          <a:p>
            <a:endParaRPr lang="en-US"/>
          </a:p>
        </p:txBody>
      </p:sp>
      <p:sp>
        <p:nvSpPr>
          <p:cNvPr id="43023" name="Rectangle 13"/>
          <p:cNvSpPr>
            <a:spLocks noChangeArrowheads="1"/>
          </p:cNvSpPr>
          <p:nvPr/>
        </p:nvSpPr>
        <p:spPr bwMode="auto">
          <a:xfrm>
            <a:off x="5054203" y="696516"/>
            <a:ext cx="1178719" cy="1681014"/>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43024" name="Rectangle 24"/>
          <p:cNvSpPr>
            <a:spLocks noChangeArrowheads="1"/>
          </p:cNvSpPr>
          <p:nvPr/>
        </p:nvSpPr>
        <p:spPr bwMode="auto">
          <a:xfrm>
            <a:off x="3339703" y="1071563"/>
            <a:ext cx="1660922" cy="4822031"/>
          </a:xfrm>
          <a:prstGeom prst="rect">
            <a:avLst/>
          </a:prstGeom>
          <a:solidFill>
            <a:srgbClr val="FF7A24">
              <a:alpha val="25098"/>
            </a:srgbClr>
          </a:solidFill>
          <a:ln w="50800">
            <a:solidFill>
              <a:srgbClr val="FF7A24">
                <a:alpha val="25098"/>
              </a:srgbClr>
            </a:solidFill>
            <a:round/>
            <a:headEnd/>
            <a:tailEnd/>
          </a:ln>
        </p:spPr>
        <p:txBody>
          <a:bodyPr lIns="64291" tIns="32146" rIns="64291" bIns="32146"/>
          <a:lstStyle/>
          <a:p>
            <a:endParaRPr lang="en-US"/>
          </a:p>
        </p:txBody>
      </p:sp>
      <p:sp>
        <p:nvSpPr>
          <p:cNvPr id="43025" name="Rectangle 24"/>
          <p:cNvSpPr>
            <a:spLocks noChangeArrowheads="1"/>
          </p:cNvSpPr>
          <p:nvPr/>
        </p:nvSpPr>
        <p:spPr bwMode="auto">
          <a:xfrm>
            <a:off x="5000625" y="2518172"/>
            <a:ext cx="857250" cy="1491258"/>
          </a:xfrm>
          <a:prstGeom prst="rect">
            <a:avLst/>
          </a:prstGeom>
          <a:solidFill>
            <a:srgbClr val="FF7A24">
              <a:alpha val="25098"/>
            </a:srgbClr>
          </a:solidFill>
          <a:ln w="50800">
            <a:solidFill>
              <a:srgbClr val="FF7A24">
                <a:alpha val="25098"/>
              </a:srgbClr>
            </a:solidFill>
            <a:round/>
            <a:headEnd/>
            <a:tailEnd/>
          </a:ln>
        </p:spPr>
        <p:txBody>
          <a:bodyPr lIns="64291" tIns="32146" rIns="64291" bIns="32146"/>
          <a:lstStyle/>
          <a:p>
            <a:endParaRPr lang="en-US"/>
          </a:p>
        </p:txBody>
      </p:sp>
      <p:sp>
        <p:nvSpPr>
          <p:cNvPr id="43026" name="Rectangle 17"/>
          <p:cNvSpPr>
            <a:spLocks noChangeArrowheads="1"/>
          </p:cNvSpPr>
          <p:nvPr/>
        </p:nvSpPr>
        <p:spPr bwMode="auto">
          <a:xfrm>
            <a:off x="5054203" y="4071938"/>
            <a:ext cx="1178719" cy="1875234"/>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43027" name="Rectangle 18"/>
          <p:cNvSpPr>
            <a:spLocks noChangeArrowheads="1"/>
          </p:cNvSpPr>
          <p:nvPr/>
        </p:nvSpPr>
        <p:spPr bwMode="auto">
          <a:xfrm>
            <a:off x="5804297" y="2303860"/>
            <a:ext cx="1178719" cy="1875234"/>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43028" name="Rectangle 2"/>
          <p:cNvSpPr txBox="1">
            <a:spLocks noChangeArrowheads="1"/>
          </p:cNvSpPr>
          <p:nvPr/>
        </p:nvSpPr>
        <p:spPr bwMode="auto">
          <a:xfrm>
            <a:off x="5638800" y="750094"/>
            <a:ext cx="3429000" cy="573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5717" tIns="35717" rIns="35717" bIns="35717"/>
          <a:lstStyle>
            <a:lvl1pPr marL="431800" indent="-344488" eaLnBrk="0" hangingPunct="0">
              <a:defRPr sz="1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marL="87312" indent="0" eaLnBrk="1" hangingPunct="1">
              <a:lnSpc>
                <a:spcPct val="90000"/>
              </a:lnSpc>
              <a:spcBef>
                <a:spcPts val="844"/>
              </a:spcBef>
              <a:buClr>
                <a:srgbClr val="FF7A24"/>
              </a:buClr>
              <a:buSzPct val="100000"/>
            </a:pPr>
            <a:r>
              <a:rPr lang="ja-JP" altLang="en-US" sz="2300" dirty="0">
                <a:solidFill>
                  <a:srgbClr val="000406"/>
                </a:solidFill>
                <a:latin typeface="Arial" charset="0"/>
                <a:sym typeface="Arial" charset="0"/>
              </a:rPr>
              <a:t>“</a:t>
            </a:r>
            <a:r>
              <a:rPr lang="en-US" sz="2300" dirty="0">
                <a:solidFill>
                  <a:srgbClr val="000406"/>
                </a:solidFill>
                <a:latin typeface="Arial" charset="0"/>
                <a:sym typeface="Arial" charset="0"/>
              </a:rPr>
              <a:t>Research databases</a:t>
            </a:r>
            <a:r>
              <a:rPr lang="ja-JP" altLang="en-US" sz="2300" dirty="0">
                <a:solidFill>
                  <a:srgbClr val="000406"/>
                </a:solidFill>
                <a:latin typeface="Arial" charset="0"/>
                <a:sym typeface="Arial" charset="0"/>
              </a:rPr>
              <a:t>”</a:t>
            </a:r>
            <a:r>
              <a:rPr lang="en-US" sz="2300" dirty="0">
                <a:solidFill>
                  <a:srgbClr val="000406"/>
                </a:solidFill>
                <a:latin typeface="Arial" charset="0"/>
                <a:sym typeface="Arial" charset="0"/>
              </a:rPr>
              <a:t/>
            </a:r>
            <a:br>
              <a:rPr lang="en-US" sz="2300" dirty="0">
                <a:solidFill>
                  <a:srgbClr val="000406"/>
                </a:solidFill>
                <a:latin typeface="Arial" charset="0"/>
                <a:sym typeface="Arial" charset="0"/>
              </a:rPr>
            </a:br>
            <a:endParaRPr lang="en-US" sz="2300" dirty="0" smtClean="0">
              <a:solidFill>
                <a:srgbClr val="000406"/>
              </a:solidFill>
              <a:latin typeface="Arial" charset="0"/>
              <a:sym typeface="Arial" charset="0"/>
            </a:endParaRPr>
          </a:p>
          <a:p>
            <a:pPr marL="87312" indent="0" eaLnBrk="1" hangingPunct="1">
              <a:lnSpc>
                <a:spcPct val="90000"/>
              </a:lnSpc>
              <a:spcBef>
                <a:spcPts val="844"/>
              </a:spcBef>
              <a:buClr>
                <a:srgbClr val="FF7A24"/>
              </a:buClr>
              <a:buSzPct val="100000"/>
            </a:pPr>
            <a:r>
              <a:rPr lang="en-US" sz="2300" b="1" dirty="0" smtClean="0">
                <a:solidFill>
                  <a:srgbClr val="000406"/>
                </a:solidFill>
                <a:latin typeface="Arial" charset="0"/>
                <a:sym typeface="Arial" charset="0"/>
              </a:rPr>
              <a:t>OODT Components:</a:t>
            </a:r>
          </a:p>
          <a:p>
            <a:pPr eaLnBrk="1" hangingPunct="1">
              <a:lnSpc>
                <a:spcPct val="90000"/>
              </a:lnSpc>
              <a:spcBef>
                <a:spcPts val="844"/>
              </a:spcBef>
              <a:buClr>
                <a:srgbClr val="FF7A24"/>
              </a:buClr>
              <a:buSzPct val="100000"/>
              <a:buFont typeface="Wingdings" charset="0"/>
              <a:buChar char="§"/>
            </a:pPr>
            <a:r>
              <a:rPr lang="en-US" sz="2300" dirty="0" smtClean="0">
                <a:solidFill>
                  <a:srgbClr val="000406"/>
                </a:solidFill>
                <a:latin typeface="Arial" charset="0"/>
                <a:sym typeface="Arial" charset="0"/>
              </a:rPr>
              <a:t>OODT File </a:t>
            </a:r>
            <a:r>
              <a:rPr lang="en-US" sz="2300" dirty="0" err="1" smtClean="0">
                <a:solidFill>
                  <a:srgbClr val="000406"/>
                </a:solidFill>
                <a:latin typeface="Arial" charset="0"/>
                <a:sym typeface="Arial" charset="0"/>
              </a:rPr>
              <a:t>Mgr</a:t>
            </a:r>
            <a:endParaRPr lang="en-US" sz="2300" dirty="0" smtClean="0">
              <a:solidFill>
                <a:srgbClr val="000406"/>
              </a:solidFill>
              <a:latin typeface="Arial" charset="0"/>
              <a:sym typeface="Arial" charset="0"/>
            </a:endParaRPr>
          </a:p>
          <a:p>
            <a:pPr eaLnBrk="1" hangingPunct="1">
              <a:lnSpc>
                <a:spcPct val="90000"/>
              </a:lnSpc>
              <a:spcBef>
                <a:spcPts val="844"/>
              </a:spcBef>
              <a:buClr>
                <a:srgbClr val="FF7A24"/>
              </a:buClr>
              <a:buSzPct val="100000"/>
              <a:buFont typeface="Wingdings" charset="0"/>
              <a:buChar char="§"/>
            </a:pPr>
            <a:r>
              <a:rPr lang="en-US" sz="2300" dirty="0" smtClean="0">
                <a:solidFill>
                  <a:srgbClr val="000406"/>
                </a:solidFill>
                <a:latin typeface="Arial" charset="0"/>
                <a:sym typeface="Arial" charset="0"/>
              </a:rPr>
              <a:t>OODT Workflow </a:t>
            </a:r>
            <a:r>
              <a:rPr lang="en-US" sz="2300" dirty="0" err="1" smtClean="0">
                <a:solidFill>
                  <a:srgbClr val="000406"/>
                </a:solidFill>
                <a:latin typeface="Arial" charset="0"/>
                <a:sym typeface="Arial" charset="0"/>
              </a:rPr>
              <a:t>Mgr</a:t>
            </a:r>
            <a:endParaRPr lang="en-US" sz="2300" dirty="0" smtClean="0">
              <a:solidFill>
                <a:srgbClr val="000406"/>
              </a:solidFill>
              <a:latin typeface="Arial" charset="0"/>
              <a:sym typeface="Arial" charset="0"/>
            </a:endParaRPr>
          </a:p>
          <a:p>
            <a:pPr eaLnBrk="1" hangingPunct="1">
              <a:lnSpc>
                <a:spcPct val="90000"/>
              </a:lnSpc>
              <a:spcBef>
                <a:spcPts val="844"/>
              </a:spcBef>
              <a:buClr>
                <a:srgbClr val="FF7A24"/>
              </a:buClr>
              <a:buSzPct val="100000"/>
              <a:buFont typeface="Wingdings" charset="0"/>
              <a:buChar char="§"/>
            </a:pPr>
            <a:r>
              <a:rPr lang="en-US" sz="2300" dirty="0" smtClean="0">
                <a:solidFill>
                  <a:srgbClr val="000406"/>
                </a:solidFill>
                <a:latin typeface="Arial" charset="0"/>
                <a:sym typeface="Arial" charset="0"/>
              </a:rPr>
              <a:t>OODT Resource </a:t>
            </a:r>
            <a:r>
              <a:rPr lang="en-US" sz="2300" dirty="0" err="1" smtClean="0">
                <a:solidFill>
                  <a:srgbClr val="000406"/>
                </a:solidFill>
                <a:latin typeface="Arial" charset="0"/>
                <a:sym typeface="Arial" charset="0"/>
              </a:rPr>
              <a:t>Mgr</a:t>
            </a:r>
            <a:endParaRPr lang="en-US" sz="2300" dirty="0" smtClean="0">
              <a:solidFill>
                <a:srgbClr val="000406"/>
              </a:solidFill>
              <a:latin typeface="Arial" charset="0"/>
              <a:sym typeface="Arial" charset="0"/>
            </a:endParaRPr>
          </a:p>
          <a:p>
            <a:pPr eaLnBrk="1" hangingPunct="1">
              <a:lnSpc>
                <a:spcPct val="90000"/>
              </a:lnSpc>
              <a:spcBef>
                <a:spcPts val="844"/>
              </a:spcBef>
              <a:buClr>
                <a:srgbClr val="FF7A24"/>
              </a:buClr>
              <a:buSzPct val="100000"/>
              <a:buFont typeface="Wingdings" charset="0"/>
              <a:buChar char="§"/>
            </a:pPr>
            <a:r>
              <a:rPr lang="en-US" sz="2300" dirty="0" smtClean="0">
                <a:solidFill>
                  <a:srgbClr val="000406"/>
                </a:solidFill>
                <a:latin typeface="Arial" charset="0"/>
                <a:sym typeface="Arial" charset="0"/>
              </a:rPr>
              <a:t>OODT PCS PGE</a:t>
            </a:r>
          </a:p>
          <a:p>
            <a:pPr eaLnBrk="1" hangingPunct="1">
              <a:lnSpc>
                <a:spcPct val="90000"/>
              </a:lnSpc>
              <a:spcBef>
                <a:spcPts val="844"/>
              </a:spcBef>
              <a:buClr>
                <a:srgbClr val="FF7A24"/>
              </a:buClr>
              <a:buSzPct val="100000"/>
              <a:buFont typeface="Wingdings" charset="0"/>
              <a:buChar char="§"/>
            </a:pPr>
            <a:r>
              <a:rPr lang="en-US" sz="2300" dirty="0">
                <a:solidFill>
                  <a:srgbClr val="000406"/>
                </a:solidFill>
                <a:latin typeface="Arial" charset="0"/>
                <a:sym typeface="Arial" charset="0"/>
              </a:rPr>
              <a:t>OODT PCS Services</a:t>
            </a:r>
          </a:p>
          <a:p>
            <a:pPr eaLnBrk="1" hangingPunct="1">
              <a:lnSpc>
                <a:spcPct val="90000"/>
              </a:lnSpc>
              <a:spcBef>
                <a:spcPts val="844"/>
              </a:spcBef>
              <a:buClr>
                <a:srgbClr val="FF7A24"/>
              </a:buClr>
              <a:buSzPct val="100000"/>
              <a:buFont typeface="Wingdings" charset="0"/>
              <a:buChar char="§"/>
            </a:pPr>
            <a:endParaRPr lang="en-US" sz="2300" dirty="0" smtClean="0">
              <a:solidFill>
                <a:srgbClr val="000406"/>
              </a:solidFill>
              <a:latin typeface="Arial" charset="0"/>
              <a:sym typeface="Arial" charset="0"/>
            </a:endParaRPr>
          </a:p>
          <a:p>
            <a:pPr eaLnBrk="1" hangingPunct="1">
              <a:lnSpc>
                <a:spcPct val="90000"/>
              </a:lnSpc>
              <a:spcBef>
                <a:spcPts val="844"/>
              </a:spcBef>
              <a:buClr>
                <a:srgbClr val="FF7A24"/>
              </a:buClr>
              <a:buSzPct val="100000"/>
              <a:buFont typeface="Wingdings" charset="0"/>
              <a:buChar char="§"/>
            </a:pPr>
            <a:endParaRPr lang="en-US" sz="2300" dirty="0">
              <a:solidFill>
                <a:srgbClr val="000406"/>
              </a:solidFill>
              <a:latin typeface="Arial" charset="0"/>
              <a:sym typeface="Arial" charset="0"/>
            </a:endParaRPr>
          </a:p>
          <a:p>
            <a:pPr eaLnBrk="1" hangingPunct="1">
              <a:lnSpc>
                <a:spcPct val="90000"/>
              </a:lnSpc>
              <a:spcBef>
                <a:spcPts val="844"/>
              </a:spcBef>
              <a:buClr>
                <a:srgbClr val="FF7A24"/>
              </a:buClr>
              <a:buSzPct val="100000"/>
              <a:buFont typeface="Wingdings" charset="0"/>
              <a:buChar char="§"/>
            </a:pPr>
            <a:endParaRPr lang="en-US" sz="2300" dirty="0" smtClean="0">
              <a:solidFill>
                <a:srgbClr val="000406"/>
              </a:solidFill>
              <a:latin typeface="Arial" charset="0"/>
              <a:sym typeface="Arial" charset="0"/>
            </a:endParaRPr>
          </a:p>
          <a:p>
            <a:pPr marL="87312" indent="0" eaLnBrk="1" hangingPunct="1">
              <a:lnSpc>
                <a:spcPct val="90000"/>
              </a:lnSpc>
              <a:spcBef>
                <a:spcPts val="844"/>
              </a:spcBef>
              <a:buClr>
                <a:srgbClr val="FF7A24"/>
              </a:buClr>
              <a:buSzPct val="100000"/>
            </a:pPr>
            <a:r>
              <a:rPr lang="en-US" sz="2300" b="1" dirty="0" smtClean="0">
                <a:solidFill>
                  <a:srgbClr val="000406"/>
                </a:solidFill>
                <a:latin typeface="Arial" charset="0"/>
                <a:sym typeface="Arial" charset="0"/>
              </a:rPr>
              <a:t>Function:</a:t>
            </a:r>
          </a:p>
          <a:p>
            <a:pPr eaLnBrk="1" hangingPunct="1">
              <a:lnSpc>
                <a:spcPct val="90000"/>
              </a:lnSpc>
              <a:spcBef>
                <a:spcPts val="844"/>
              </a:spcBef>
              <a:buClr>
                <a:srgbClr val="FF7A24"/>
              </a:buClr>
              <a:buSzPct val="100000"/>
              <a:buFont typeface="Wingdings" charset="0"/>
              <a:buChar char="§"/>
            </a:pPr>
            <a:r>
              <a:rPr lang="en-US" sz="2300" dirty="0" smtClean="0">
                <a:solidFill>
                  <a:srgbClr val="000406"/>
                </a:solidFill>
                <a:latin typeface="Arial" charset="0"/>
                <a:sym typeface="Arial" charset="0"/>
              </a:rPr>
              <a:t>Development of research data products for end-users </a:t>
            </a:r>
          </a:p>
          <a:p>
            <a:pPr lvl="1" eaLnBrk="1" hangingPunct="1">
              <a:lnSpc>
                <a:spcPct val="90000"/>
              </a:lnSpc>
              <a:spcBef>
                <a:spcPts val="844"/>
              </a:spcBef>
              <a:buClr>
                <a:srgbClr val="FF7A24"/>
              </a:buClr>
              <a:buSzPct val="100000"/>
              <a:buFont typeface="Wingdings" charset="0"/>
              <a:buChar char="§"/>
            </a:pPr>
            <a:endParaRPr lang="en-US" sz="2300" dirty="0" smtClean="0">
              <a:solidFill>
                <a:srgbClr val="000406"/>
              </a:solidFill>
              <a:latin typeface="Arial" charset="0"/>
              <a:sym typeface="Arial" charset="0"/>
            </a:endParaRPr>
          </a:p>
        </p:txBody>
      </p:sp>
      <p:sp>
        <p:nvSpPr>
          <p:cNvPr id="43029" name="Rectangle 21"/>
          <p:cNvSpPr>
            <a:spLocks noChangeArrowheads="1"/>
          </p:cNvSpPr>
          <p:nvPr/>
        </p:nvSpPr>
        <p:spPr bwMode="auto">
          <a:xfrm>
            <a:off x="2107406" y="2893219"/>
            <a:ext cx="964406" cy="482203"/>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Tree>
    <p:extLst>
      <p:ext uri="{BB962C8B-B14F-4D97-AF65-F5344CB8AC3E}">
        <p14:creationId xmlns:p14="http://schemas.microsoft.com/office/powerpoint/2010/main" val="5215164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8"/>
          <p:cNvSpPr>
            <a:spLocks noChangeArrowheads="1"/>
          </p:cNvSpPr>
          <p:nvPr/>
        </p:nvSpPr>
        <p:spPr bwMode="auto">
          <a:xfrm>
            <a:off x="0" y="0"/>
            <a:ext cx="6822281" cy="696516"/>
          </a:xfrm>
          <a:prstGeom prst="rect">
            <a:avLst/>
          </a:prstGeom>
          <a:solidFill>
            <a:schemeClr val="bg1"/>
          </a:solidFill>
          <a:ln w="25400">
            <a:solidFill>
              <a:schemeClr val="bg1"/>
            </a:solidFill>
            <a:round/>
            <a:headEnd/>
            <a:tailEnd/>
          </a:ln>
        </p:spPr>
        <p:txBody>
          <a:bodyPr lIns="64291" tIns="32146" rIns="64291" bIns="32146"/>
          <a:lstStyle/>
          <a:p>
            <a:endParaRPr lang="en-US"/>
          </a:p>
        </p:txBody>
      </p:sp>
      <p:sp>
        <p:nvSpPr>
          <p:cNvPr id="43013" name="Rectangle 6"/>
          <p:cNvSpPr>
            <a:spLocks noChangeArrowheads="1"/>
          </p:cNvSpPr>
          <p:nvPr/>
        </p:nvSpPr>
        <p:spPr bwMode="auto">
          <a:xfrm>
            <a:off x="2107406" y="3321844"/>
            <a:ext cx="964406" cy="696516"/>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43014" name="TextBox 7"/>
          <p:cNvSpPr txBox="1">
            <a:spLocks noChangeArrowheads="1"/>
          </p:cNvSpPr>
          <p:nvPr/>
        </p:nvSpPr>
        <p:spPr bwMode="auto">
          <a:xfrm>
            <a:off x="2160984" y="3375422"/>
            <a:ext cx="910828" cy="46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1300">
                <a:latin typeface="Arial" charset="0"/>
                <a:cs typeface="Arial" charset="0"/>
              </a:rPr>
              <a:t>File-based storage</a:t>
            </a:r>
          </a:p>
        </p:txBody>
      </p:sp>
      <p:sp>
        <p:nvSpPr>
          <p:cNvPr id="43018" name="Rectangle 13"/>
          <p:cNvSpPr>
            <a:spLocks noChangeArrowheads="1"/>
          </p:cNvSpPr>
          <p:nvPr/>
        </p:nvSpPr>
        <p:spPr bwMode="auto">
          <a:xfrm>
            <a:off x="446485" y="1768078"/>
            <a:ext cx="535781" cy="321469"/>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43019" name="Rectangle 14"/>
          <p:cNvSpPr>
            <a:spLocks noChangeArrowheads="1"/>
          </p:cNvSpPr>
          <p:nvPr/>
        </p:nvSpPr>
        <p:spPr bwMode="auto">
          <a:xfrm>
            <a:off x="446485" y="2678906"/>
            <a:ext cx="535781" cy="321469"/>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43020" name="Rectangle 22"/>
          <p:cNvSpPr>
            <a:spLocks noChangeArrowheads="1"/>
          </p:cNvSpPr>
          <p:nvPr/>
        </p:nvSpPr>
        <p:spPr bwMode="auto">
          <a:xfrm>
            <a:off x="285750" y="1178719"/>
            <a:ext cx="910828" cy="375047"/>
          </a:xfrm>
          <a:prstGeom prst="rect">
            <a:avLst/>
          </a:prstGeom>
          <a:solidFill>
            <a:schemeClr val="bg1"/>
          </a:solidFill>
          <a:ln w="25400">
            <a:solidFill>
              <a:schemeClr val="bg1"/>
            </a:solidFill>
            <a:round/>
            <a:headEnd/>
            <a:tailEnd/>
          </a:ln>
        </p:spPr>
        <p:txBody>
          <a:bodyPr lIns="64291" tIns="32146" rIns="64291" bIns="32146"/>
          <a:lstStyle/>
          <a:p>
            <a:endParaRPr lang="en-US"/>
          </a:p>
        </p:txBody>
      </p:sp>
      <p:sp>
        <p:nvSpPr>
          <p:cNvPr id="43021" name="Rectangle 20"/>
          <p:cNvSpPr>
            <a:spLocks noChangeArrowheads="1"/>
          </p:cNvSpPr>
          <p:nvPr/>
        </p:nvSpPr>
        <p:spPr bwMode="auto">
          <a:xfrm>
            <a:off x="178594" y="1071563"/>
            <a:ext cx="910828" cy="4822031"/>
          </a:xfrm>
          <a:prstGeom prst="rect">
            <a:avLst/>
          </a:prstGeom>
          <a:solidFill>
            <a:srgbClr val="FF7A24">
              <a:alpha val="0"/>
            </a:srgbClr>
          </a:solidFill>
          <a:ln w="50800">
            <a:solidFill>
              <a:srgbClr val="FF7A24"/>
            </a:solidFill>
            <a:round/>
            <a:headEnd/>
            <a:tailEnd/>
          </a:ln>
        </p:spPr>
        <p:txBody>
          <a:bodyPr lIns="64291" tIns="32146" rIns="64291" bIns="32146"/>
          <a:lstStyle/>
          <a:p>
            <a:endParaRPr lang="en-US"/>
          </a:p>
        </p:txBody>
      </p:sp>
      <p:sp>
        <p:nvSpPr>
          <p:cNvPr id="43022" name="Rectangle 20"/>
          <p:cNvSpPr>
            <a:spLocks noChangeArrowheads="1"/>
          </p:cNvSpPr>
          <p:nvPr/>
        </p:nvSpPr>
        <p:spPr bwMode="auto">
          <a:xfrm>
            <a:off x="1089422" y="1071563"/>
            <a:ext cx="2250281" cy="4822031"/>
          </a:xfrm>
          <a:prstGeom prst="rect">
            <a:avLst/>
          </a:prstGeom>
          <a:solidFill>
            <a:srgbClr val="FF7A24">
              <a:alpha val="0"/>
            </a:srgbClr>
          </a:solidFill>
          <a:ln w="50800">
            <a:solidFill>
              <a:srgbClr val="FF7A24"/>
            </a:solidFill>
            <a:round/>
            <a:headEnd/>
            <a:tailEnd/>
          </a:ln>
        </p:spPr>
        <p:txBody>
          <a:bodyPr lIns="64291" tIns="32146" rIns="64291" bIns="32146"/>
          <a:lstStyle/>
          <a:p>
            <a:endParaRPr lang="en-US"/>
          </a:p>
        </p:txBody>
      </p:sp>
      <p:sp>
        <p:nvSpPr>
          <p:cNvPr id="43023" name="Rectangle 13"/>
          <p:cNvSpPr>
            <a:spLocks noChangeArrowheads="1"/>
          </p:cNvSpPr>
          <p:nvPr/>
        </p:nvSpPr>
        <p:spPr bwMode="auto">
          <a:xfrm>
            <a:off x="5054203" y="696516"/>
            <a:ext cx="1178719" cy="1681014"/>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43026" name="Rectangle 17"/>
          <p:cNvSpPr>
            <a:spLocks noChangeArrowheads="1"/>
          </p:cNvSpPr>
          <p:nvPr/>
        </p:nvSpPr>
        <p:spPr bwMode="auto">
          <a:xfrm>
            <a:off x="5054203" y="4071938"/>
            <a:ext cx="1178719" cy="1875234"/>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43027" name="Rectangle 18"/>
          <p:cNvSpPr>
            <a:spLocks noChangeArrowheads="1"/>
          </p:cNvSpPr>
          <p:nvPr/>
        </p:nvSpPr>
        <p:spPr bwMode="auto">
          <a:xfrm>
            <a:off x="5804297" y="2303860"/>
            <a:ext cx="1178719" cy="1875234"/>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43028" name="Rectangle 2"/>
          <p:cNvSpPr txBox="1">
            <a:spLocks noChangeArrowheads="1"/>
          </p:cNvSpPr>
          <p:nvPr/>
        </p:nvSpPr>
        <p:spPr bwMode="auto">
          <a:xfrm>
            <a:off x="4724400" y="750094"/>
            <a:ext cx="4343400" cy="573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5717" tIns="35717" rIns="35717" bIns="35717"/>
          <a:lstStyle>
            <a:lvl1pPr marL="431800" indent="-344488" eaLnBrk="0" hangingPunct="0">
              <a:defRPr sz="1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marL="87312" indent="0" eaLnBrk="1" hangingPunct="1">
              <a:lnSpc>
                <a:spcPct val="90000"/>
              </a:lnSpc>
              <a:spcBef>
                <a:spcPts val="844"/>
              </a:spcBef>
              <a:buClr>
                <a:srgbClr val="FF7A24"/>
              </a:buClr>
              <a:buSzPct val="100000"/>
            </a:pPr>
            <a:endParaRPr lang="en-US" sz="2300" b="1" dirty="0" smtClean="0">
              <a:solidFill>
                <a:srgbClr val="000406"/>
              </a:solidFill>
              <a:latin typeface="Arial" charset="0"/>
              <a:sym typeface="Arial" charset="0"/>
            </a:endParaRPr>
          </a:p>
          <a:p>
            <a:pPr marL="87312" indent="0" eaLnBrk="1" hangingPunct="1">
              <a:lnSpc>
                <a:spcPct val="90000"/>
              </a:lnSpc>
              <a:spcBef>
                <a:spcPts val="844"/>
              </a:spcBef>
              <a:buClr>
                <a:srgbClr val="FF7A24"/>
              </a:buClr>
              <a:buSzPct val="100000"/>
            </a:pPr>
            <a:r>
              <a:rPr lang="en-US" sz="2300" b="1" dirty="0" smtClean="0">
                <a:solidFill>
                  <a:srgbClr val="000406"/>
                </a:solidFill>
                <a:latin typeface="Arial" charset="0"/>
                <a:sym typeface="Arial" charset="0"/>
              </a:rPr>
              <a:t>OODT Components:</a:t>
            </a:r>
          </a:p>
          <a:p>
            <a:pPr eaLnBrk="1" hangingPunct="1">
              <a:lnSpc>
                <a:spcPct val="90000"/>
              </a:lnSpc>
              <a:spcBef>
                <a:spcPts val="844"/>
              </a:spcBef>
              <a:buClr>
                <a:srgbClr val="FF7A24"/>
              </a:buClr>
              <a:buSzPct val="100000"/>
              <a:buFont typeface="Wingdings" charset="0"/>
              <a:buChar char="§"/>
            </a:pPr>
            <a:r>
              <a:rPr lang="en-US" sz="2300" dirty="0" smtClean="0">
                <a:solidFill>
                  <a:srgbClr val="000406"/>
                </a:solidFill>
                <a:latin typeface="Arial" charset="0"/>
                <a:sym typeface="Arial" charset="0"/>
              </a:rPr>
              <a:t>OODT File Manager</a:t>
            </a:r>
          </a:p>
          <a:p>
            <a:pPr eaLnBrk="1" hangingPunct="1">
              <a:lnSpc>
                <a:spcPct val="90000"/>
              </a:lnSpc>
              <a:spcBef>
                <a:spcPts val="844"/>
              </a:spcBef>
              <a:buClr>
                <a:srgbClr val="FF7A24"/>
              </a:buClr>
              <a:buSzPct val="100000"/>
              <a:buFont typeface="Wingdings" charset="0"/>
              <a:buChar char="§"/>
            </a:pPr>
            <a:r>
              <a:rPr lang="en-US" sz="2300" dirty="0" smtClean="0">
                <a:solidFill>
                  <a:srgbClr val="000406"/>
                </a:solidFill>
                <a:latin typeface="Arial" charset="0"/>
                <a:sym typeface="Arial" charset="0"/>
              </a:rPr>
              <a:t>OODT Web Grid</a:t>
            </a:r>
          </a:p>
          <a:p>
            <a:pPr eaLnBrk="1" hangingPunct="1">
              <a:lnSpc>
                <a:spcPct val="90000"/>
              </a:lnSpc>
              <a:spcBef>
                <a:spcPts val="844"/>
              </a:spcBef>
              <a:buClr>
                <a:srgbClr val="FF7A24"/>
              </a:buClr>
              <a:buSzPct val="100000"/>
              <a:buFont typeface="Wingdings" charset="0"/>
              <a:buChar char="§"/>
            </a:pPr>
            <a:r>
              <a:rPr lang="en-US" sz="2300" dirty="0" smtClean="0">
                <a:solidFill>
                  <a:srgbClr val="000406"/>
                </a:solidFill>
                <a:latin typeface="Arial" charset="0"/>
                <a:sym typeface="Arial" charset="0"/>
              </a:rPr>
              <a:t>OODT Balance</a:t>
            </a:r>
            <a:endParaRPr lang="en-US" sz="2300" dirty="0">
              <a:solidFill>
                <a:srgbClr val="000406"/>
              </a:solidFill>
              <a:latin typeface="Arial" charset="0"/>
              <a:sym typeface="Arial" charset="0"/>
            </a:endParaRPr>
          </a:p>
          <a:p>
            <a:pPr eaLnBrk="1" hangingPunct="1">
              <a:lnSpc>
                <a:spcPct val="90000"/>
              </a:lnSpc>
              <a:spcBef>
                <a:spcPts val="844"/>
              </a:spcBef>
              <a:buClr>
                <a:srgbClr val="FF7A24"/>
              </a:buClr>
              <a:buSzPct val="100000"/>
              <a:buFont typeface="Wingdings" charset="0"/>
              <a:buChar char="§"/>
            </a:pPr>
            <a:endParaRPr lang="en-US" sz="2300" dirty="0" smtClean="0">
              <a:solidFill>
                <a:srgbClr val="000406"/>
              </a:solidFill>
              <a:latin typeface="Arial" charset="0"/>
              <a:sym typeface="Arial" charset="0"/>
            </a:endParaRPr>
          </a:p>
          <a:p>
            <a:pPr marL="87312" indent="0" eaLnBrk="1" hangingPunct="1">
              <a:lnSpc>
                <a:spcPct val="90000"/>
              </a:lnSpc>
              <a:spcBef>
                <a:spcPts val="844"/>
              </a:spcBef>
              <a:buClr>
                <a:srgbClr val="FF7A24"/>
              </a:buClr>
              <a:buSzPct val="100000"/>
            </a:pPr>
            <a:r>
              <a:rPr lang="en-US" sz="2300" b="1" dirty="0" smtClean="0">
                <a:solidFill>
                  <a:srgbClr val="000406"/>
                </a:solidFill>
                <a:latin typeface="Arial" charset="0"/>
                <a:sym typeface="Arial" charset="0"/>
              </a:rPr>
              <a:t>Function:</a:t>
            </a:r>
          </a:p>
          <a:p>
            <a:pPr eaLnBrk="1" hangingPunct="1">
              <a:lnSpc>
                <a:spcPct val="90000"/>
              </a:lnSpc>
              <a:spcBef>
                <a:spcPts val="844"/>
              </a:spcBef>
              <a:buClr>
                <a:srgbClr val="FF7A24"/>
              </a:buClr>
              <a:buSzPct val="100000"/>
              <a:buFont typeface="Wingdings" charset="0"/>
              <a:buChar char="§"/>
            </a:pPr>
            <a:r>
              <a:rPr lang="en-US" sz="2300" dirty="0" smtClean="0">
                <a:solidFill>
                  <a:srgbClr val="000406"/>
                </a:solidFill>
                <a:latin typeface="Arial" charset="0"/>
                <a:sym typeface="Arial" charset="0"/>
              </a:rPr>
              <a:t>Dissemination of research data products to the community</a:t>
            </a:r>
          </a:p>
          <a:p>
            <a:pPr lvl="1" eaLnBrk="1" hangingPunct="1">
              <a:lnSpc>
                <a:spcPct val="90000"/>
              </a:lnSpc>
              <a:spcBef>
                <a:spcPts val="844"/>
              </a:spcBef>
              <a:buClr>
                <a:srgbClr val="FF7A24"/>
              </a:buClr>
              <a:buSzPct val="100000"/>
              <a:buFont typeface="Wingdings" charset="0"/>
              <a:buChar char="§"/>
            </a:pPr>
            <a:endParaRPr lang="en-US" sz="2300" dirty="0" smtClean="0">
              <a:solidFill>
                <a:srgbClr val="000406"/>
              </a:solidFill>
              <a:latin typeface="Arial" charset="0"/>
              <a:sym typeface="Arial" charset="0"/>
            </a:endParaRPr>
          </a:p>
        </p:txBody>
      </p:sp>
      <p:sp>
        <p:nvSpPr>
          <p:cNvPr id="43029" name="Rectangle 21"/>
          <p:cNvSpPr>
            <a:spLocks noChangeArrowheads="1"/>
          </p:cNvSpPr>
          <p:nvPr/>
        </p:nvSpPr>
        <p:spPr bwMode="auto">
          <a:xfrm>
            <a:off x="2107406" y="2893219"/>
            <a:ext cx="964406" cy="482203"/>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pic>
        <p:nvPicPr>
          <p:cNvPr id="19" name="Content Placeholder 3" descr="vpicu-arch.pdf"/>
          <p:cNvPicPr>
            <a:picLocks noChangeAspect="1"/>
          </p:cNvPicPr>
          <p:nvPr/>
        </p:nvPicPr>
        <p:blipFill>
          <a:blip r:embed="rId3">
            <a:extLst>
              <a:ext uri="{28A0092B-C50C-407E-A947-70E740481C1C}">
                <a14:useLocalDpi xmlns:a14="http://schemas.microsoft.com/office/drawing/2010/main" val="0"/>
              </a:ext>
            </a:extLst>
          </a:blip>
          <a:srcRect t="-191" b="-191"/>
          <a:stretch>
            <a:fillRect/>
          </a:stretch>
        </p:blipFill>
        <p:spPr bwMode="auto">
          <a:xfrm>
            <a:off x="-4572000" y="152400"/>
            <a:ext cx="9144000" cy="6107906"/>
          </a:xfrm>
          <a:prstGeom prst="rect">
            <a:avLst/>
          </a:prstGeom>
          <a:solidFill>
            <a:schemeClr val="bg1"/>
          </a:solidFill>
          <a:ln w="9525">
            <a:solidFill>
              <a:schemeClr val="bg1"/>
            </a:solidFill>
            <a:miter lim="800000"/>
            <a:headEnd/>
            <a:tailEnd/>
          </a:ln>
        </p:spPr>
      </p:pic>
      <p:sp>
        <p:nvSpPr>
          <p:cNvPr id="20" name="Rectangle 24"/>
          <p:cNvSpPr>
            <a:spLocks noChangeArrowheads="1"/>
          </p:cNvSpPr>
          <p:nvPr/>
        </p:nvSpPr>
        <p:spPr bwMode="auto">
          <a:xfrm>
            <a:off x="304800" y="1143000"/>
            <a:ext cx="4191000" cy="4822031"/>
          </a:xfrm>
          <a:prstGeom prst="rect">
            <a:avLst/>
          </a:prstGeom>
          <a:solidFill>
            <a:srgbClr val="FF7A24">
              <a:alpha val="25098"/>
            </a:srgbClr>
          </a:solidFill>
          <a:ln w="50800">
            <a:solidFill>
              <a:srgbClr val="FF7A24">
                <a:alpha val="25098"/>
              </a:srgbClr>
            </a:solidFill>
            <a:round/>
            <a:headEnd/>
            <a:tailEnd/>
          </a:ln>
        </p:spPr>
        <p:txBody>
          <a:bodyPr lIns="64291" tIns="32146" rIns="64291" bIns="32146"/>
          <a:lstStyle/>
          <a:p>
            <a:endParaRPr lang="en-US"/>
          </a:p>
        </p:txBody>
      </p:sp>
    </p:spTree>
    <p:extLst>
      <p:ext uri="{BB962C8B-B14F-4D97-AF65-F5344CB8AC3E}">
        <p14:creationId xmlns:p14="http://schemas.microsoft.com/office/powerpoint/2010/main" val="3799245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OODT Background</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sz="2400" dirty="0" smtClean="0"/>
          </a:p>
          <a:p>
            <a:r>
              <a:rPr lang="en-US" sz="2400" dirty="0" smtClean="0"/>
              <a:t>Reference </a:t>
            </a:r>
            <a:r>
              <a:rPr lang="en-US" sz="2400" dirty="0" smtClean="0"/>
              <a:t>Architecture</a:t>
            </a:r>
          </a:p>
          <a:p>
            <a:endParaRPr lang="en-US" sz="2400" dirty="0"/>
          </a:p>
          <a:p>
            <a:r>
              <a:rPr lang="en-US" sz="2400" dirty="0" smtClean="0"/>
              <a:t>Software Product Line</a:t>
            </a:r>
          </a:p>
          <a:p>
            <a:endParaRPr lang="en-US" sz="2400" dirty="0" smtClean="0"/>
          </a:p>
          <a:p>
            <a:r>
              <a:rPr lang="en-US" sz="2400" dirty="0" smtClean="0"/>
              <a:t>Reusable Components</a:t>
            </a:r>
          </a:p>
          <a:p>
            <a:endParaRPr lang="en-US" sz="2400" dirty="0" smtClean="0"/>
          </a:p>
          <a:p>
            <a:r>
              <a:rPr lang="en-US" sz="2400" dirty="0" smtClean="0"/>
              <a:t>Common Patterns</a:t>
            </a:r>
            <a:endParaRPr lang="en-US" sz="24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4328" y="3124200"/>
            <a:ext cx="447340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 y="1371600"/>
            <a:ext cx="8229600" cy="1200328"/>
          </a:xfrm>
          <a:prstGeom prst="rect">
            <a:avLst/>
          </a:prstGeom>
        </p:spPr>
        <p:txBody>
          <a:bodyPr wrap="square">
            <a:spAutoFit/>
          </a:bodyPr>
          <a:lstStyle/>
          <a:p>
            <a:r>
              <a:rPr lang="ja-JP" altLang="en-US" sz="2400" i="1" dirty="0">
                <a:latin typeface="Arial" charset="0"/>
                <a:ea typeface="ヒラギノ角ゴ ProN W3" charset="0"/>
                <a:cs typeface="ヒラギノ角ゴ ProN W3" charset="0"/>
              </a:rPr>
              <a:t>“</a:t>
            </a:r>
            <a:r>
              <a:rPr lang="en-US" sz="2400" i="1" dirty="0">
                <a:latin typeface="Arial" charset="0"/>
                <a:ea typeface="ヒラギノ角ゴ ProN W3" charset="0"/>
                <a:cs typeface="ヒラギノ角ゴ ProN W3" charset="0"/>
              </a:rPr>
              <a:t>A data grid software infrastructure for constructing large-scale, distributed data-intensive systems</a:t>
            </a:r>
            <a:r>
              <a:rPr lang="ja-JP" altLang="en-US" sz="2400" i="1" dirty="0">
                <a:latin typeface="Arial" charset="0"/>
                <a:ea typeface="ヒラギノ角ゴ ProN W3" charset="0"/>
                <a:cs typeface="ヒラギノ角ゴ ProN W3" charset="0"/>
              </a:rPr>
              <a:t>”</a:t>
            </a:r>
            <a:r>
              <a:rPr lang="en-US" sz="2400" i="1" dirty="0">
                <a:latin typeface="Arial" charset="0"/>
                <a:ea typeface="ヒラギノ角ゴ ProN W3" charset="0"/>
                <a:cs typeface="ヒラギノ角ゴ ProN W3" charset="0"/>
              </a:rPr>
              <a:t/>
            </a:r>
            <a:br>
              <a:rPr lang="en-US" sz="2400" i="1" dirty="0">
                <a:latin typeface="Arial" charset="0"/>
                <a:ea typeface="ヒラギノ角ゴ ProN W3" charset="0"/>
                <a:cs typeface="ヒラギノ角ゴ ProN W3" charset="0"/>
              </a:rPr>
            </a:br>
            <a:endParaRPr lang="en-US" sz="2400" i="1" dirty="0" smtClean="0">
              <a:latin typeface="Arial" charset="0"/>
              <a:ea typeface="ヒラギノ角ゴ ProN W3" charset="0"/>
              <a:cs typeface="ヒラギノ角ゴ ProN W3" charset="0"/>
            </a:endParaRPr>
          </a:p>
        </p:txBody>
      </p:sp>
    </p:spTree>
    <p:extLst>
      <p:ext uri="{BB962C8B-B14F-4D97-AF65-F5344CB8AC3E}">
        <p14:creationId xmlns:p14="http://schemas.microsoft.com/office/powerpoint/2010/main" val="27503710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8"/>
          <p:cNvSpPr>
            <a:spLocks noChangeArrowheads="1"/>
          </p:cNvSpPr>
          <p:nvPr/>
        </p:nvSpPr>
        <p:spPr bwMode="auto">
          <a:xfrm>
            <a:off x="0" y="0"/>
            <a:ext cx="6822281" cy="696516"/>
          </a:xfrm>
          <a:prstGeom prst="rect">
            <a:avLst/>
          </a:prstGeom>
          <a:solidFill>
            <a:schemeClr val="bg1"/>
          </a:solidFill>
          <a:ln w="25400">
            <a:solidFill>
              <a:schemeClr val="bg1"/>
            </a:solidFill>
            <a:round/>
            <a:headEnd/>
            <a:tailEnd/>
          </a:ln>
        </p:spPr>
        <p:txBody>
          <a:bodyPr lIns="64291" tIns="32146" rIns="64291" bIns="32146"/>
          <a:lstStyle/>
          <a:p>
            <a:endParaRPr lang="en-US"/>
          </a:p>
        </p:txBody>
      </p:sp>
      <p:sp>
        <p:nvSpPr>
          <p:cNvPr id="45060" name="Rectangle 1"/>
          <p:cNvSpPr>
            <a:spLocks noChangeArrowheads="1"/>
          </p:cNvSpPr>
          <p:nvPr>
            <p:ph type="title"/>
          </p:nvPr>
        </p:nvSpPr>
        <p:spPr>
          <a:xfrm>
            <a:off x="457200" y="76200"/>
            <a:ext cx="8229600" cy="563562"/>
          </a:xfrm>
        </p:spPr>
        <p:txBody>
          <a:bodyPr>
            <a:normAutofit fontScale="90000"/>
          </a:bodyPr>
          <a:lstStyle/>
          <a:p>
            <a:pPr eaLnBrk="1" hangingPunct="1"/>
            <a:r>
              <a:rPr lang="en-US" dirty="0">
                <a:latin typeface="Arial" charset="0"/>
                <a:ea typeface="ヒラギノ角ゴ ProN W6" charset="0"/>
                <a:cs typeface="ヒラギノ角ゴ ProN W6" charset="0"/>
              </a:rPr>
              <a:t>VPICU Architecture</a:t>
            </a:r>
          </a:p>
        </p:txBody>
      </p:sp>
      <p:sp>
        <p:nvSpPr>
          <p:cNvPr id="45061" name="Rectangle 6"/>
          <p:cNvSpPr>
            <a:spLocks noChangeArrowheads="1"/>
          </p:cNvSpPr>
          <p:nvPr/>
        </p:nvSpPr>
        <p:spPr bwMode="auto">
          <a:xfrm>
            <a:off x="2107406" y="3321844"/>
            <a:ext cx="964406" cy="696516"/>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45062" name="TextBox 7"/>
          <p:cNvSpPr txBox="1">
            <a:spLocks noChangeArrowheads="1"/>
          </p:cNvSpPr>
          <p:nvPr/>
        </p:nvSpPr>
        <p:spPr bwMode="auto">
          <a:xfrm>
            <a:off x="2160984" y="3375422"/>
            <a:ext cx="910828" cy="46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1300">
                <a:latin typeface="Arial" charset="0"/>
                <a:cs typeface="Arial" charset="0"/>
              </a:rPr>
              <a:t>File-based storage</a:t>
            </a:r>
          </a:p>
        </p:txBody>
      </p:sp>
      <p:sp>
        <p:nvSpPr>
          <p:cNvPr id="45063" name="Rectangle 13"/>
          <p:cNvSpPr>
            <a:spLocks noChangeArrowheads="1"/>
          </p:cNvSpPr>
          <p:nvPr/>
        </p:nvSpPr>
        <p:spPr bwMode="auto">
          <a:xfrm>
            <a:off x="446485" y="1768078"/>
            <a:ext cx="535781" cy="321469"/>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45064" name="Rectangle 14"/>
          <p:cNvSpPr>
            <a:spLocks noChangeArrowheads="1"/>
          </p:cNvSpPr>
          <p:nvPr/>
        </p:nvSpPr>
        <p:spPr bwMode="auto">
          <a:xfrm>
            <a:off x="446485" y="2678906"/>
            <a:ext cx="535781" cy="321469"/>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45065" name="Rectangle 22"/>
          <p:cNvSpPr>
            <a:spLocks noChangeArrowheads="1"/>
          </p:cNvSpPr>
          <p:nvPr/>
        </p:nvSpPr>
        <p:spPr bwMode="auto">
          <a:xfrm>
            <a:off x="285750" y="1178719"/>
            <a:ext cx="910828" cy="375047"/>
          </a:xfrm>
          <a:prstGeom prst="rect">
            <a:avLst/>
          </a:prstGeom>
          <a:solidFill>
            <a:schemeClr val="bg1"/>
          </a:solidFill>
          <a:ln w="25400">
            <a:solidFill>
              <a:schemeClr val="bg1"/>
            </a:solidFill>
            <a:round/>
            <a:headEnd/>
            <a:tailEnd/>
          </a:ln>
        </p:spPr>
        <p:txBody>
          <a:bodyPr lIns="64291" tIns="32146" rIns="64291" bIns="32146"/>
          <a:lstStyle/>
          <a:p>
            <a:endParaRPr lang="en-US"/>
          </a:p>
        </p:txBody>
      </p:sp>
      <p:sp>
        <p:nvSpPr>
          <p:cNvPr id="45066" name="Rectangle 21"/>
          <p:cNvSpPr>
            <a:spLocks noChangeArrowheads="1"/>
          </p:cNvSpPr>
          <p:nvPr/>
        </p:nvSpPr>
        <p:spPr bwMode="auto">
          <a:xfrm>
            <a:off x="2107406" y="2893219"/>
            <a:ext cx="964406" cy="482203"/>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pic>
        <p:nvPicPr>
          <p:cNvPr id="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85534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3159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4400" dirty="0" smtClean="0"/>
              <a:t/>
            </a:r>
            <a:br>
              <a:rPr lang="en-US" sz="4400" dirty="0" smtClean="0"/>
            </a:br>
            <a:r>
              <a:rPr lang="en-US" sz="4400" dirty="0" smtClean="0"/>
              <a:t>Wrapping Up</a:t>
            </a:r>
            <a:endParaRPr lang="en-US" sz="4400" b="1" dirty="0" smtClean="0"/>
          </a:p>
        </p:txBody>
      </p:sp>
    </p:spTree>
    <p:extLst>
      <p:ext uri="{BB962C8B-B14F-4D97-AF65-F5344CB8AC3E}">
        <p14:creationId xmlns:p14="http://schemas.microsoft.com/office/powerpoint/2010/main" val="293907956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prstGeom prst="rect">
            <a:avLst/>
          </a:prstGeom>
        </p:spPr>
        <p:txBody>
          <a:bodyPr/>
          <a:lstStyle/>
          <a:p>
            <a:pPr marL="484632" indent="0" eaLnBrk="1" fontAlgn="auto" hangingPunct="1">
              <a:spcAft>
                <a:spcPts val="0"/>
              </a:spcAft>
              <a:defRPr/>
            </a:pPr>
            <a:r>
              <a:rPr lang="en-US" sz="3200" b="1" dirty="0" smtClean="0">
                <a:solidFill>
                  <a:schemeClr val="accent1"/>
                </a:solidFill>
                <a:ea typeface="+mj-ea"/>
                <a:cs typeface="+mj-cs"/>
              </a:rPr>
              <a:t>VPICU Data System Wrap-Up</a:t>
            </a:r>
            <a:endParaRPr lang="en-US" sz="3200" b="1" dirty="0">
              <a:solidFill>
                <a:schemeClr val="accent1"/>
              </a:solidFill>
              <a:ea typeface="+mj-ea"/>
              <a:cs typeface="+mj-cs"/>
            </a:endParaRPr>
          </a:p>
        </p:txBody>
      </p:sp>
      <p:sp>
        <p:nvSpPr>
          <p:cNvPr id="9222" name="Content Placeholder 19"/>
          <p:cNvSpPr>
            <a:spLocks noGrp="1"/>
          </p:cNvSpPr>
          <p:nvPr>
            <p:ph idx="1"/>
          </p:nvPr>
        </p:nvSpPr>
        <p:spPr/>
        <p:txBody>
          <a:bodyPr/>
          <a:lstStyle/>
          <a:p>
            <a:pPr marL="431800" eaLnBrk="1" hangingPunct="1"/>
            <a:r>
              <a:rPr lang="en-US" sz="3600" i="1">
                <a:latin typeface="Calibri" charset="0"/>
                <a:cs typeface="Calibri" charset="0"/>
              </a:rPr>
              <a:t>Development of a </a:t>
            </a:r>
            <a:r>
              <a:rPr lang="en-US" sz="3600" b="1">
                <a:latin typeface="Calibri" charset="0"/>
                <a:cs typeface="Calibri" charset="0"/>
              </a:rPr>
              <a:t>long-term archive &amp; metadata catalog</a:t>
            </a:r>
            <a:r>
              <a:rPr lang="en-US" sz="3600" i="1">
                <a:latin typeface="Calibri" charset="0"/>
                <a:cs typeface="Calibri" charset="0"/>
              </a:rPr>
              <a:t> of PICU patient data </a:t>
            </a:r>
            <a:r>
              <a:rPr lang="en-US" sz="3600" b="1">
                <a:latin typeface="Calibri" charset="0"/>
                <a:cs typeface="Calibri" charset="0"/>
              </a:rPr>
              <a:t>from multiple sources</a:t>
            </a:r>
            <a:r>
              <a:rPr lang="en-US" sz="3600" i="1">
                <a:latin typeface="Calibri" charset="0"/>
                <a:cs typeface="Calibri" charset="0"/>
              </a:rPr>
              <a:t>, aligned to a </a:t>
            </a:r>
            <a:r>
              <a:rPr lang="en-US" sz="3600" b="1">
                <a:latin typeface="Calibri" charset="0"/>
                <a:cs typeface="Calibri" charset="0"/>
              </a:rPr>
              <a:t>common information model</a:t>
            </a:r>
            <a:r>
              <a:rPr lang="en-US" sz="3600" i="1">
                <a:latin typeface="Calibri" charset="0"/>
                <a:cs typeface="Calibri" charset="0"/>
              </a:rPr>
              <a:t>, suitable for development of </a:t>
            </a:r>
            <a:r>
              <a:rPr lang="en-US" sz="3600" b="1">
                <a:latin typeface="Calibri" charset="0"/>
                <a:cs typeface="Calibri" charset="0"/>
              </a:rPr>
              <a:t>purpose-driven research databases</a:t>
            </a:r>
            <a:r>
              <a:rPr lang="en-US" sz="3600" i="1">
                <a:latin typeface="Calibri" charset="0"/>
                <a:cs typeface="Calibri" charset="0"/>
              </a:rPr>
              <a:t>/datasets generated by applying </a:t>
            </a:r>
            <a:r>
              <a:rPr lang="en-US" sz="3600" b="1">
                <a:latin typeface="Calibri" charset="0"/>
                <a:cs typeface="Calibri" charset="0"/>
              </a:rPr>
              <a:t>customizable, reusable workflows</a:t>
            </a:r>
            <a:r>
              <a:rPr lang="en-US" sz="3600" i="1">
                <a:latin typeface="Calibri" charset="0"/>
                <a:cs typeface="Calibri" charset="0"/>
              </a:rPr>
              <a:t> to the raw data.</a:t>
            </a:r>
            <a:endParaRPr lang="en-US" sz="3300">
              <a:latin typeface="Calibri" charset="0"/>
              <a:cs typeface="Calibri" charset="0"/>
            </a:endParaRPr>
          </a:p>
        </p:txBody>
      </p:sp>
    </p:spTree>
    <p:extLst>
      <p:ext uri="{BB962C8B-B14F-4D97-AF65-F5344CB8AC3E}">
        <p14:creationId xmlns:p14="http://schemas.microsoft.com/office/powerpoint/2010/main" val="29522073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prstGeom prst="rect">
            <a:avLst/>
          </a:prstGeom>
        </p:spPr>
        <p:txBody>
          <a:bodyPr/>
          <a:lstStyle/>
          <a:p>
            <a:pPr marL="484632" indent="0" eaLnBrk="1" fontAlgn="auto" hangingPunct="1">
              <a:spcAft>
                <a:spcPts val="0"/>
              </a:spcAft>
              <a:defRPr/>
            </a:pPr>
            <a:r>
              <a:rPr lang="en-US" sz="3200" b="1" dirty="0" smtClean="0">
                <a:solidFill>
                  <a:schemeClr val="accent1"/>
                </a:solidFill>
              </a:rPr>
              <a:t>VPICU Data System Wrap-Up</a:t>
            </a:r>
            <a:endParaRPr lang="en-US" sz="3200" b="1" dirty="0">
              <a:solidFill>
                <a:schemeClr val="accent1"/>
              </a:solidFill>
              <a:ea typeface="+mj-ea"/>
              <a:cs typeface="+mj-cs"/>
            </a:endParaRPr>
          </a:p>
        </p:txBody>
      </p:sp>
      <p:sp>
        <p:nvSpPr>
          <p:cNvPr id="9222" name="Content Placeholder 19"/>
          <p:cNvSpPr>
            <a:spLocks noGrp="1"/>
          </p:cNvSpPr>
          <p:nvPr>
            <p:ph idx="1"/>
          </p:nvPr>
        </p:nvSpPr>
        <p:spPr/>
        <p:txBody>
          <a:bodyPr/>
          <a:lstStyle/>
          <a:p>
            <a:pPr marL="431800" eaLnBrk="1" hangingPunct="1"/>
            <a:r>
              <a:rPr lang="en-US" sz="3600" i="1" dirty="0" smtClean="0">
                <a:latin typeface="Calibri" charset="0"/>
                <a:cs typeface="Calibri" charset="0"/>
              </a:rPr>
              <a:t>The NLM </a:t>
            </a:r>
            <a:r>
              <a:rPr lang="en-US" sz="3600" i="1" dirty="0">
                <a:latin typeface="Calibri" charset="0"/>
                <a:cs typeface="Calibri" charset="0"/>
              </a:rPr>
              <a:t>investment in </a:t>
            </a:r>
            <a:r>
              <a:rPr lang="en-US" sz="3600" i="1" dirty="0" smtClean="0">
                <a:latin typeface="Calibri" charset="0"/>
                <a:cs typeface="Calibri" charset="0"/>
              </a:rPr>
              <a:t>the CHLA</a:t>
            </a:r>
            <a:r>
              <a:rPr lang="en-US" sz="3600" i="1" dirty="0">
                <a:latin typeface="Calibri" charset="0"/>
                <a:cs typeface="Calibri" charset="0"/>
              </a:rPr>
              <a:t>/JPL partnership has resulted in an architecture that </a:t>
            </a:r>
            <a:r>
              <a:rPr lang="en-US" sz="3600" b="1" dirty="0">
                <a:latin typeface="Calibri" charset="0"/>
                <a:cs typeface="Calibri" charset="0"/>
              </a:rPr>
              <a:t>Improves accessibility of PICU data </a:t>
            </a:r>
            <a:r>
              <a:rPr lang="en-US" sz="3600" i="1" dirty="0" smtClean="0">
                <a:latin typeface="Calibri" charset="0"/>
                <a:cs typeface="Calibri" charset="0"/>
              </a:rPr>
              <a:t>resources. OODT </a:t>
            </a:r>
            <a:r>
              <a:rPr lang="en-US" sz="3600" i="1" dirty="0">
                <a:latin typeface="Calibri" charset="0"/>
                <a:cs typeface="Calibri" charset="0"/>
              </a:rPr>
              <a:t>provides </a:t>
            </a:r>
            <a:r>
              <a:rPr lang="en-US" sz="3600" i="1" dirty="0" smtClean="0">
                <a:latin typeface="Calibri" charset="0"/>
                <a:cs typeface="Calibri" charset="0"/>
              </a:rPr>
              <a:t>an open-source, low-cost</a:t>
            </a:r>
            <a:r>
              <a:rPr lang="en-US" sz="3600" i="1" dirty="0" smtClean="0">
                <a:latin typeface="Calibri" charset="0"/>
                <a:cs typeface="Calibri" charset="0"/>
              </a:rPr>
              <a:t> component framework suitable as the software backbone for </a:t>
            </a:r>
            <a:r>
              <a:rPr lang="en-US" sz="3600" i="1" dirty="0">
                <a:latin typeface="Calibri" charset="0"/>
                <a:cs typeface="Calibri" charset="0"/>
              </a:rPr>
              <a:t>a </a:t>
            </a:r>
            <a:r>
              <a:rPr lang="en-US" sz="3600" b="1" dirty="0">
                <a:latin typeface="Calibri" charset="0"/>
                <a:cs typeface="Calibri" charset="0"/>
              </a:rPr>
              <a:t>national network of connected PICU sites</a:t>
            </a:r>
            <a:r>
              <a:rPr lang="en-US" sz="3600" dirty="0">
                <a:latin typeface="Calibri" charset="0"/>
                <a:cs typeface="Calibri" charset="0"/>
              </a:rPr>
              <a:t>.</a:t>
            </a:r>
            <a:endParaRPr lang="en-US" sz="3600" b="1" dirty="0">
              <a:latin typeface="Calibri" charset="0"/>
              <a:cs typeface="Calibri" charset="0"/>
            </a:endParaRPr>
          </a:p>
        </p:txBody>
      </p:sp>
    </p:spTree>
    <p:extLst>
      <p:ext uri="{BB962C8B-B14F-4D97-AF65-F5344CB8AC3E}">
        <p14:creationId xmlns:p14="http://schemas.microsoft.com/office/powerpoint/2010/main" val="4199287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11-09 at 3.15.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0200"/>
            <a:ext cx="3429000" cy="3791638"/>
          </a:xfrm>
          <a:prstGeom prst="rect">
            <a:avLst/>
          </a:prstGeom>
        </p:spPr>
      </p:pic>
      <p:sp>
        <p:nvSpPr>
          <p:cNvPr id="6" name="Content Placeholder 5"/>
          <p:cNvSpPr>
            <a:spLocks noGrp="1"/>
          </p:cNvSpPr>
          <p:nvPr>
            <p:ph idx="1"/>
          </p:nvPr>
        </p:nvSpPr>
        <p:spPr>
          <a:xfrm>
            <a:off x="3962400" y="1600201"/>
            <a:ext cx="4724400" cy="4525963"/>
          </a:xfrm>
        </p:spPr>
        <p:txBody>
          <a:bodyPr>
            <a:normAutofit/>
          </a:bodyPr>
          <a:lstStyle/>
          <a:p>
            <a:r>
              <a:rPr lang="en-US" dirty="0" smtClean="0"/>
              <a:t>Making the public face of the data system</a:t>
            </a:r>
          </a:p>
          <a:p>
            <a:endParaRPr lang="en-US" dirty="0" smtClean="0"/>
          </a:p>
          <a:p>
            <a:r>
              <a:rPr lang="en-US" dirty="0"/>
              <a:t>Building streamlined interfaces for access</a:t>
            </a:r>
          </a:p>
          <a:p>
            <a:pPr marL="0" indent="0">
              <a:buNone/>
            </a:pPr>
            <a:endParaRPr lang="en-US" dirty="0" smtClean="0"/>
          </a:p>
          <a:p>
            <a:r>
              <a:rPr lang="en-US" dirty="0" smtClean="0"/>
              <a:t>Fostering collaboration among principals</a:t>
            </a:r>
          </a:p>
          <a:p>
            <a:endParaRPr lang="en-US" dirty="0"/>
          </a:p>
        </p:txBody>
      </p:sp>
      <p:sp>
        <p:nvSpPr>
          <p:cNvPr id="8" name="Title 1"/>
          <p:cNvSpPr txBox="1">
            <a:spLocks/>
          </p:cNvSpPr>
          <p:nvPr/>
        </p:nvSpPr>
        <p:spPr>
          <a:xfrm>
            <a:off x="609600" y="427038"/>
            <a:ext cx="8229600" cy="1143000"/>
          </a:xfrm>
          <a:prstGeom prst="rect">
            <a:avLst/>
          </a:prstGeom>
        </p:spPr>
        <p:txBody>
          <a:bodyPr vert="horz" lIns="91429" tIns="45714" rIns="91429" bIns="45714" rtlCol="0" anchor="ctr">
            <a:normAutofit/>
          </a:bodyPr>
          <a:lstStyle>
            <a:lvl1pPr algn="ctr" defTabSz="914293" rtl="0" eaLnBrk="1" latinLnBrk="0" hangingPunct="1">
              <a:spcBef>
                <a:spcPct val="0"/>
              </a:spcBef>
              <a:buNone/>
              <a:defRPr sz="4400" kern="1200">
                <a:solidFill>
                  <a:schemeClr val="tx1"/>
                </a:solidFill>
                <a:latin typeface="+mj-lt"/>
                <a:ea typeface="+mj-ea"/>
                <a:cs typeface="+mj-cs"/>
              </a:defRPr>
            </a:lvl1pPr>
          </a:lstStyle>
          <a:p>
            <a:pPr marL="484632">
              <a:defRPr/>
            </a:pPr>
            <a:r>
              <a:rPr lang="en-US" sz="3200" b="1" smtClean="0">
                <a:solidFill>
                  <a:schemeClr val="accent1"/>
                </a:solidFill>
              </a:rPr>
              <a:t>VPICU Data System Next Steps</a:t>
            </a:r>
            <a:endParaRPr lang="en-US" sz="3200" b="1" dirty="0">
              <a:solidFill>
                <a:schemeClr val="accent1"/>
              </a:solidFill>
            </a:endParaRPr>
          </a:p>
        </p:txBody>
      </p:sp>
    </p:spTree>
    <p:extLst>
      <p:ext uri="{BB962C8B-B14F-4D97-AF65-F5344CB8AC3E}">
        <p14:creationId xmlns:p14="http://schemas.microsoft.com/office/powerpoint/2010/main" val="120491557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prstGeom prst="rect">
            <a:avLst/>
          </a:prstGeom>
        </p:spPr>
        <p:txBody>
          <a:bodyPr/>
          <a:lstStyle/>
          <a:p>
            <a:pPr marL="484632" indent="0" eaLnBrk="1" fontAlgn="auto" hangingPunct="1">
              <a:spcAft>
                <a:spcPts val="0"/>
              </a:spcAft>
              <a:defRPr/>
            </a:pPr>
            <a:r>
              <a:rPr lang="en-US" sz="3200" b="1" dirty="0" smtClean="0">
                <a:solidFill>
                  <a:schemeClr val="accent1"/>
                </a:solidFill>
                <a:ea typeface="+mj-ea"/>
                <a:cs typeface="+mj-cs"/>
              </a:rPr>
              <a:t>VPICU Data System Next Steps</a:t>
            </a:r>
            <a:endParaRPr lang="en-US" sz="3200" b="1" dirty="0">
              <a:solidFill>
                <a:schemeClr val="accent1"/>
              </a:solidFill>
              <a:ea typeface="+mj-ea"/>
              <a:cs typeface="+mj-cs"/>
            </a:endParaRPr>
          </a:p>
        </p:txBody>
      </p:sp>
      <p:sp>
        <p:nvSpPr>
          <p:cNvPr id="37891" name="Content Placeholder 19"/>
          <p:cNvSpPr>
            <a:spLocks noGrp="1"/>
          </p:cNvSpPr>
          <p:nvPr>
            <p:ph idx="1"/>
          </p:nvPr>
        </p:nvSpPr>
        <p:spPr/>
        <p:txBody>
          <a:bodyPr/>
          <a:lstStyle/>
          <a:p>
            <a:pPr marL="431800" eaLnBrk="1" hangingPunct="1"/>
            <a:r>
              <a:rPr lang="en-US" sz="3600" i="1">
                <a:latin typeface="Calibri" charset="0"/>
                <a:cs typeface="Calibri" charset="0"/>
              </a:rPr>
              <a:t>Iteratively improve the existing CHLA deployment</a:t>
            </a:r>
          </a:p>
          <a:p>
            <a:pPr marL="806450" lvl="1" eaLnBrk="1" hangingPunct="1"/>
            <a:r>
              <a:rPr lang="en-US" sz="2300" i="1">
                <a:latin typeface="Calibri" charset="0"/>
                <a:cs typeface="Calibri" charset="0"/>
              </a:rPr>
              <a:t>Additional datasets, workflows</a:t>
            </a:r>
          </a:p>
          <a:p>
            <a:pPr marL="806450" lvl="1" eaLnBrk="1" hangingPunct="1"/>
            <a:r>
              <a:rPr lang="en-US" sz="2300" i="1">
                <a:latin typeface="Calibri" charset="0"/>
                <a:cs typeface="Calibri" charset="0"/>
              </a:rPr>
              <a:t>Improved management, configuration</a:t>
            </a:r>
          </a:p>
          <a:p>
            <a:pPr marL="431800" eaLnBrk="1" hangingPunct="1"/>
            <a:r>
              <a:rPr lang="en-US" sz="3600" i="1">
                <a:latin typeface="Calibri" charset="0"/>
                <a:cs typeface="Calibri" charset="0"/>
              </a:rPr>
              <a:t>Support federation among multiple PICU sites</a:t>
            </a:r>
            <a:endParaRPr lang="en-US" sz="3300">
              <a:latin typeface="Calibri" charset="0"/>
              <a:cs typeface="Calibri" charset="0"/>
            </a:endParaRPr>
          </a:p>
          <a:p>
            <a:pPr marL="806450" lvl="1" eaLnBrk="1" hangingPunct="1"/>
            <a:r>
              <a:rPr lang="en-US" sz="2300">
                <a:latin typeface="Calibri" charset="0"/>
                <a:cs typeface="Calibri" charset="0"/>
              </a:rPr>
              <a:t>Data sharing among PICU sites to facilitate analysis and decision support</a:t>
            </a:r>
          </a:p>
          <a:p>
            <a:pPr marL="806450" lvl="1" eaLnBrk="1" hangingPunct="1"/>
            <a:r>
              <a:rPr lang="en-US" sz="2300">
                <a:latin typeface="Calibri" charset="0"/>
                <a:cs typeface="Calibri" charset="0"/>
              </a:rPr>
              <a:t>Greater re-use of data, processing, and analysis algorithms</a:t>
            </a:r>
          </a:p>
        </p:txBody>
      </p:sp>
    </p:spTree>
    <p:extLst>
      <p:ext uri="{BB962C8B-B14F-4D97-AF65-F5344CB8AC3E}">
        <p14:creationId xmlns:p14="http://schemas.microsoft.com/office/powerpoint/2010/main" val="270263193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
          <p:cNvSpPr>
            <a:spLocks noChangeArrowheads="1"/>
          </p:cNvSpPr>
          <p:nvPr>
            <p:ph type="title"/>
          </p:nvPr>
        </p:nvSpPr>
        <p:spPr/>
        <p:txBody>
          <a:bodyPr/>
          <a:lstStyle/>
          <a:p>
            <a:pPr eaLnBrk="1" hangingPunct="1"/>
            <a:r>
              <a:rPr lang="en-US">
                <a:latin typeface="Arial" charset="0"/>
                <a:ea typeface="ヒラギノ角ゴ ProN W6" charset="0"/>
                <a:cs typeface="ヒラギノ角ゴ ProN W6" charset="0"/>
              </a:rPr>
              <a:t>Acknowledgements</a:t>
            </a:r>
          </a:p>
        </p:txBody>
      </p:sp>
      <p:sp>
        <p:nvSpPr>
          <p:cNvPr id="8194" name="Rectangle 2"/>
          <p:cNvSpPr>
            <a:spLocks noGrp="1" noChangeArrowheads="1"/>
          </p:cNvSpPr>
          <p:nvPr>
            <p:ph type="body" idx="1"/>
          </p:nvPr>
        </p:nvSpPr>
        <p:spPr/>
        <p:txBody>
          <a:bodyPr>
            <a:normAutofit/>
          </a:bodyPr>
          <a:lstStyle/>
          <a:p>
            <a:pPr eaLnBrk="1" hangingPunct="1"/>
            <a:r>
              <a:rPr lang="en-US" b="1" dirty="0">
                <a:latin typeface="Arial" charset="0"/>
                <a:ea typeface="ＭＳ Ｐゴシック" charset="0"/>
                <a:cs typeface="ＭＳ Ｐゴシック" charset="0"/>
              </a:rPr>
              <a:t>Jet Propulsion Laboratory</a:t>
            </a:r>
            <a:r>
              <a:rPr lang="en-US" dirty="0">
                <a:latin typeface="Arial" charset="0"/>
                <a:ea typeface="ＭＳ Ｐゴシック" charset="0"/>
                <a:cs typeface="ＭＳ Ｐゴシック" charset="0"/>
              </a:rPr>
              <a:t>: </a:t>
            </a:r>
            <a:r>
              <a:rPr lang="en-US" i="1" dirty="0">
                <a:latin typeface="Arial" charset="0"/>
                <a:ea typeface="ＭＳ Ｐゴシック" charset="0"/>
                <a:cs typeface="ＭＳ Ｐゴシック" charset="0"/>
              </a:rPr>
              <a:t>Dan Crichton, Chris </a:t>
            </a:r>
            <a:r>
              <a:rPr lang="en-US" i="1" dirty="0" err="1">
                <a:latin typeface="Arial" charset="0"/>
                <a:ea typeface="ＭＳ Ｐゴシック" charset="0"/>
                <a:cs typeface="ＭＳ Ｐゴシック" charset="0"/>
              </a:rPr>
              <a:t>Mattmann</a:t>
            </a:r>
            <a:r>
              <a:rPr lang="en-US" i="1" dirty="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Cameron </a:t>
            </a:r>
            <a:r>
              <a:rPr lang="en-US" i="1" dirty="0" err="1" smtClean="0">
                <a:latin typeface="Arial" charset="0"/>
                <a:ea typeface="ＭＳ Ｐゴシック" charset="0"/>
                <a:cs typeface="ＭＳ Ｐゴシック" charset="0"/>
              </a:rPr>
              <a:t>Goodale</a:t>
            </a:r>
            <a:r>
              <a:rPr lang="en-US" i="1" dirty="0" smtClean="0">
                <a:latin typeface="Arial" charset="0"/>
                <a:ea typeface="ＭＳ Ｐゴシック" charset="0"/>
                <a:cs typeface="ＭＳ Ｐゴシック" charset="0"/>
              </a:rPr>
              <a:t>, Sean </a:t>
            </a:r>
            <a:r>
              <a:rPr lang="en-US" i="1" dirty="0">
                <a:latin typeface="Arial" charset="0"/>
                <a:ea typeface="ＭＳ Ｐゴシック" charset="0"/>
                <a:cs typeface="ＭＳ Ｐゴシック" charset="0"/>
              </a:rPr>
              <a:t>Kelly, Steve Hughes, Amy </a:t>
            </a:r>
            <a:r>
              <a:rPr lang="en-US" i="1" dirty="0" err="1">
                <a:latin typeface="Arial" charset="0"/>
                <a:ea typeface="ＭＳ Ｐゴシック" charset="0"/>
                <a:cs typeface="ＭＳ Ｐゴシック" charset="0"/>
              </a:rPr>
              <a:t>Braverman</a:t>
            </a:r>
            <a:r>
              <a:rPr lang="en-US" i="1" dirty="0">
                <a:latin typeface="Arial" charset="0"/>
                <a:ea typeface="ＭＳ Ｐゴシック" charset="0"/>
                <a:cs typeface="ＭＳ Ｐゴシック" charset="0"/>
              </a:rPr>
              <a:t>, </a:t>
            </a:r>
            <a:r>
              <a:rPr lang="en-US" i="1" dirty="0" err="1">
                <a:latin typeface="Arial" charset="0"/>
                <a:ea typeface="ＭＳ Ｐゴシック" charset="0"/>
                <a:cs typeface="ＭＳ Ｐゴシック" charset="0"/>
              </a:rPr>
              <a:t>Thuy</a:t>
            </a:r>
            <a:r>
              <a:rPr lang="en-US" i="1" dirty="0">
                <a:latin typeface="Arial" charset="0"/>
                <a:ea typeface="ＭＳ Ｐゴシック" charset="0"/>
                <a:cs typeface="ＭＳ Ｐゴシック" charset="0"/>
              </a:rPr>
              <a:t> Tran</a:t>
            </a:r>
          </a:p>
          <a:p>
            <a:pPr eaLnBrk="1" hangingPunct="1"/>
            <a:r>
              <a:rPr lang="en-US" b="1" dirty="0" smtClean="0">
                <a:latin typeface="Arial" charset="0"/>
                <a:ea typeface="ＭＳ Ｐゴシック" charset="0"/>
                <a:cs typeface="ＭＳ Ｐゴシック" charset="0"/>
              </a:rPr>
              <a:t>Children</a:t>
            </a:r>
            <a:r>
              <a:rPr lang="ja-JP" altLang="en-US" b="1" dirty="0" smtClean="0">
                <a:latin typeface="Arial" charset="0"/>
                <a:ea typeface="ＭＳ Ｐゴシック" charset="0"/>
                <a:cs typeface="ＭＳ Ｐゴシック" charset="0"/>
              </a:rPr>
              <a:t>’</a:t>
            </a:r>
            <a:r>
              <a:rPr lang="en-US" b="1" dirty="0" smtClean="0">
                <a:latin typeface="Arial" charset="0"/>
                <a:ea typeface="ＭＳ Ｐゴシック" charset="0"/>
                <a:cs typeface="ＭＳ Ｐゴシック" charset="0"/>
              </a:rPr>
              <a:t>s </a:t>
            </a:r>
            <a:r>
              <a:rPr lang="en-US" b="1" dirty="0">
                <a:latin typeface="Arial" charset="0"/>
                <a:ea typeface="ＭＳ Ｐゴシック" charset="0"/>
                <a:cs typeface="ＭＳ Ｐゴシック" charset="0"/>
              </a:rPr>
              <a:t>Hospital Los Angeles: </a:t>
            </a:r>
            <a:br>
              <a:rPr lang="en-US" b="1" dirty="0">
                <a:latin typeface="Arial" charset="0"/>
                <a:ea typeface="ＭＳ Ｐゴシック" charset="0"/>
                <a:cs typeface="ＭＳ Ｐゴシック" charset="0"/>
              </a:rPr>
            </a:br>
            <a:r>
              <a:rPr lang="en-US" i="1" dirty="0">
                <a:latin typeface="Arial" charset="0"/>
                <a:ea typeface="ヒラギノ角ゴ ProN W3" charset="0"/>
                <a:cs typeface="ヒラギノ角ゴ ProN W3" charset="0"/>
              </a:rPr>
              <a:t>Randall Wetzel, </a:t>
            </a:r>
            <a:r>
              <a:rPr lang="en-US" i="1" dirty="0" smtClean="0">
                <a:latin typeface="Arial" charset="0"/>
                <a:ea typeface="ヒラギノ角ゴ ProN W3" charset="0"/>
                <a:cs typeface="ヒラギノ角ゴ ProN W3" charset="0"/>
              </a:rPr>
              <a:t>Paul </a:t>
            </a:r>
            <a:r>
              <a:rPr lang="en-US" i="1" dirty="0" err="1" smtClean="0">
                <a:latin typeface="Arial" charset="0"/>
                <a:ea typeface="ヒラギノ角ゴ ProN W3" charset="0"/>
                <a:cs typeface="ヒラギノ角ゴ ProN W3" charset="0"/>
              </a:rPr>
              <a:t>Vee</a:t>
            </a:r>
            <a:r>
              <a:rPr lang="en-US" i="1" dirty="0" smtClean="0">
                <a:latin typeface="Arial" charset="0"/>
                <a:ea typeface="ヒラギノ角ゴ ProN W3" charset="0"/>
                <a:cs typeface="ヒラギノ角ゴ ProN W3" charset="0"/>
              </a:rPr>
              <a:t>, David Kale, Roby </a:t>
            </a:r>
            <a:r>
              <a:rPr lang="en-US" i="1" dirty="0" err="1" smtClean="0">
                <a:latin typeface="Arial" charset="0"/>
                <a:ea typeface="ヒラギノ角ゴ ProN W3" charset="0"/>
                <a:cs typeface="ヒラギノ角ゴ ProN W3" charset="0"/>
              </a:rPr>
              <a:t>Khemani</a:t>
            </a:r>
            <a:r>
              <a:rPr lang="en-US" i="1" dirty="0" smtClean="0">
                <a:latin typeface="Arial" charset="0"/>
                <a:ea typeface="ヒラギノ角ゴ ProN W3" charset="0"/>
                <a:cs typeface="ヒラギノ角ゴ ProN W3" charset="0"/>
              </a:rPr>
              <a:t>, </a:t>
            </a:r>
            <a:r>
              <a:rPr lang="en-US" i="1" dirty="0" err="1" smtClean="0">
                <a:latin typeface="Arial" charset="0"/>
                <a:ea typeface="ヒラギノ角ゴ ProN W3" charset="0"/>
                <a:cs typeface="ヒラギノ角ゴ ProN W3" charset="0"/>
              </a:rPr>
              <a:t>Ptrick</a:t>
            </a:r>
            <a:r>
              <a:rPr lang="en-US" i="1" dirty="0" smtClean="0">
                <a:latin typeface="Arial" charset="0"/>
                <a:ea typeface="ヒラギノ角ゴ ProN W3" charset="0"/>
                <a:cs typeface="ヒラギノ角ゴ ProN W3" charset="0"/>
              </a:rPr>
              <a:t> Ross, Jeff </a:t>
            </a:r>
            <a:r>
              <a:rPr lang="en-US" i="1" dirty="0">
                <a:latin typeface="Arial" charset="0"/>
                <a:ea typeface="ヒラギノ角ゴ ProN W3" charset="0"/>
                <a:cs typeface="ヒラギノ角ゴ ProN W3" charset="0"/>
              </a:rPr>
              <a:t>Terry, Robert </a:t>
            </a:r>
            <a:r>
              <a:rPr lang="en-US" i="1" dirty="0" err="1">
                <a:latin typeface="Arial" charset="0"/>
                <a:ea typeface="ヒラギノ角ゴ ProN W3" charset="0"/>
                <a:cs typeface="ヒラギノ角ゴ ProN W3" charset="0"/>
              </a:rPr>
              <a:t>Kaptan</a:t>
            </a:r>
            <a:r>
              <a:rPr lang="en-US" i="1" dirty="0" smtClean="0">
                <a:latin typeface="Arial" charset="0"/>
                <a:ea typeface="ヒラギノ角ゴ ProN W3" charset="0"/>
                <a:cs typeface="ヒラギノ角ゴ ProN W3" charset="0"/>
              </a:rPr>
              <a:t>, Doug </a:t>
            </a:r>
            <a:r>
              <a:rPr lang="en-US" i="1" dirty="0" err="1">
                <a:latin typeface="Arial" charset="0"/>
                <a:ea typeface="ヒラギノ角ゴ ProN W3" charset="0"/>
                <a:cs typeface="ヒラギノ角ゴ ProN W3" charset="0"/>
              </a:rPr>
              <a:t>Hallam</a:t>
            </a:r>
            <a:endParaRPr lang="en-US" i="1" dirty="0">
              <a:latin typeface="Arial" charset="0"/>
              <a:ea typeface="ヒラギノ角ゴ ProN W3" charset="0"/>
              <a:cs typeface="ヒラギノ角ゴ ProN W3" charset="0"/>
            </a:endParaRPr>
          </a:p>
          <a:p>
            <a:pPr eaLnBrk="1" hangingPunct="1"/>
            <a:endParaRPr lang="en-US" dirty="0">
              <a:latin typeface="Arial" charset="0"/>
              <a:ea typeface="ヒラギノ角ゴ ProN W3" charset="0"/>
              <a:cs typeface="ヒラギノ角ゴ ProN W3" charset="0"/>
            </a:endParaRPr>
          </a:p>
        </p:txBody>
      </p:sp>
    </p:spTree>
    <p:extLst>
      <p:ext uri="{BB962C8B-B14F-4D97-AF65-F5344CB8AC3E}">
        <p14:creationId xmlns:p14="http://schemas.microsoft.com/office/powerpoint/2010/main" val="2144648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prstGeom prst="rect">
            <a:avLst/>
          </a:prstGeom>
        </p:spPr>
        <p:txBody>
          <a:bodyPr>
            <a:normAutofit/>
          </a:bodyPr>
          <a:lstStyle/>
          <a:p>
            <a:pPr marL="484632" indent="0" eaLnBrk="1" fontAlgn="auto" hangingPunct="1">
              <a:spcAft>
                <a:spcPts val="0"/>
              </a:spcAft>
              <a:defRPr/>
            </a:pPr>
            <a:r>
              <a:rPr lang="en-US" dirty="0" smtClean="0">
                <a:solidFill>
                  <a:srgbClr val="000000"/>
                </a:solidFill>
                <a:ea typeface="+mj-ea"/>
                <a:cs typeface="+mj-cs"/>
              </a:rPr>
              <a:t>More Information - VPICU</a:t>
            </a:r>
            <a:endParaRPr lang="en-US" dirty="0">
              <a:solidFill>
                <a:srgbClr val="000000"/>
              </a:solidFill>
              <a:ea typeface="+mj-ea"/>
              <a:cs typeface="+mj-cs"/>
            </a:endParaRPr>
          </a:p>
        </p:txBody>
      </p:sp>
      <p:sp>
        <p:nvSpPr>
          <p:cNvPr id="13" name="TextBox 12"/>
          <p:cNvSpPr txBox="1"/>
          <p:nvPr/>
        </p:nvSpPr>
        <p:spPr>
          <a:xfrm>
            <a:off x="533400" y="1524000"/>
            <a:ext cx="1471151" cy="646331"/>
          </a:xfrm>
          <a:prstGeom prst="rect">
            <a:avLst/>
          </a:prstGeom>
          <a:noFill/>
        </p:spPr>
        <p:txBody>
          <a:bodyPr wrap="none">
            <a:spAutoFit/>
          </a:bodyPr>
          <a:lstStyle/>
          <a:p>
            <a:pPr fontAlgn="auto">
              <a:spcBef>
                <a:spcPts val="0"/>
              </a:spcBef>
              <a:spcAft>
                <a:spcPts val="0"/>
              </a:spcAft>
              <a:defRPr/>
            </a:pPr>
            <a:r>
              <a:rPr lang="en-US" b="1" dirty="0">
                <a:solidFill>
                  <a:srgbClr val="000000"/>
                </a:solidFill>
                <a:latin typeface="+mn-lt"/>
                <a:ea typeface="+mn-ea"/>
                <a:cs typeface="+mn-cs"/>
              </a:rPr>
              <a:t>Phone:</a:t>
            </a:r>
          </a:p>
          <a:p>
            <a:pPr fontAlgn="auto">
              <a:spcBef>
                <a:spcPts val="0"/>
              </a:spcBef>
              <a:spcAft>
                <a:spcPts val="0"/>
              </a:spcAft>
              <a:defRPr/>
            </a:pPr>
            <a:r>
              <a:rPr lang="en-US" dirty="0">
                <a:solidFill>
                  <a:srgbClr val="000000"/>
                </a:solidFill>
                <a:latin typeface="+mn-lt"/>
                <a:ea typeface="+mn-ea"/>
                <a:cs typeface="+mn-cs"/>
              </a:rPr>
              <a:t>323.361.2557</a:t>
            </a:r>
          </a:p>
        </p:txBody>
      </p:sp>
      <p:sp>
        <p:nvSpPr>
          <p:cNvPr id="17" name="TextBox 16"/>
          <p:cNvSpPr txBox="1"/>
          <p:nvPr/>
        </p:nvSpPr>
        <p:spPr>
          <a:xfrm>
            <a:off x="533400" y="2371725"/>
            <a:ext cx="2379603" cy="646331"/>
          </a:xfrm>
          <a:prstGeom prst="rect">
            <a:avLst/>
          </a:prstGeom>
          <a:noFill/>
        </p:spPr>
        <p:txBody>
          <a:bodyPr wrap="none">
            <a:spAutoFit/>
          </a:bodyPr>
          <a:lstStyle/>
          <a:p>
            <a:pPr fontAlgn="auto">
              <a:spcBef>
                <a:spcPts val="0"/>
              </a:spcBef>
              <a:spcAft>
                <a:spcPts val="0"/>
              </a:spcAft>
              <a:defRPr/>
            </a:pPr>
            <a:r>
              <a:rPr lang="en-US" b="1" dirty="0">
                <a:solidFill>
                  <a:srgbClr val="000000"/>
                </a:solidFill>
                <a:latin typeface="+mn-lt"/>
                <a:ea typeface="+mn-ea"/>
                <a:cs typeface="+mn-cs"/>
              </a:rPr>
              <a:t>Email:</a:t>
            </a:r>
          </a:p>
          <a:p>
            <a:pPr fontAlgn="auto">
              <a:spcBef>
                <a:spcPts val="0"/>
              </a:spcBef>
              <a:spcAft>
                <a:spcPts val="0"/>
              </a:spcAft>
              <a:defRPr/>
            </a:pPr>
            <a:r>
              <a:rPr lang="en-US" dirty="0" err="1" smtClean="0">
                <a:solidFill>
                  <a:srgbClr val="000000"/>
                </a:solidFill>
              </a:rPr>
              <a:t>Paul.Vee</a:t>
            </a:r>
            <a:r>
              <a:rPr lang="en-US" dirty="0" err="1" smtClean="0">
                <a:solidFill>
                  <a:srgbClr val="000000"/>
                </a:solidFill>
                <a:latin typeface="+mn-lt"/>
                <a:ea typeface="+mn-ea"/>
                <a:cs typeface="+mn-cs"/>
              </a:rPr>
              <a:t>@chla.usc.edu</a:t>
            </a:r>
            <a:endParaRPr lang="en-US" dirty="0">
              <a:solidFill>
                <a:srgbClr val="000000"/>
              </a:solidFill>
              <a:latin typeface="+mn-lt"/>
              <a:ea typeface="+mn-ea"/>
              <a:cs typeface="+mn-cs"/>
            </a:endParaRPr>
          </a:p>
        </p:txBody>
      </p:sp>
      <p:sp>
        <p:nvSpPr>
          <p:cNvPr id="19" name="TextBox 18"/>
          <p:cNvSpPr txBox="1"/>
          <p:nvPr/>
        </p:nvSpPr>
        <p:spPr>
          <a:xfrm>
            <a:off x="533400" y="3219450"/>
            <a:ext cx="6477000" cy="922338"/>
          </a:xfrm>
          <a:prstGeom prst="rect">
            <a:avLst/>
          </a:prstGeom>
          <a:noFill/>
        </p:spPr>
        <p:txBody>
          <a:bodyPr>
            <a:spAutoFit/>
          </a:bodyPr>
          <a:lstStyle/>
          <a:p>
            <a:pPr fontAlgn="auto">
              <a:spcBef>
                <a:spcPts val="0"/>
              </a:spcBef>
              <a:spcAft>
                <a:spcPts val="0"/>
              </a:spcAft>
              <a:defRPr/>
            </a:pPr>
            <a:r>
              <a:rPr lang="en-US" b="1" dirty="0">
                <a:solidFill>
                  <a:srgbClr val="000000"/>
                </a:solidFill>
                <a:latin typeface="+mn-lt"/>
                <a:ea typeface="+mn-ea"/>
                <a:cs typeface="+mn-cs"/>
              </a:rPr>
              <a:t>Address:</a:t>
            </a:r>
          </a:p>
          <a:p>
            <a:pPr fontAlgn="auto">
              <a:spcBef>
                <a:spcPts val="0"/>
              </a:spcBef>
              <a:spcAft>
                <a:spcPts val="0"/>
              </a:spcAft>
              <a:defRPr/>
            </a:pPr>
            <a:r>
              <a:rPr lang="en-US" dirty="0">
                <a:solidFill>
                  <a:srgbClr val="000000"/>
                </a:solidFill>
                <a:latin typeface="+mn-lt"/>
                <a:ea typeface="+mn-ea"/>
                <a:cs typeface="+mn-cs"/>
              </a:rPr>
              <a:t>4650 Sunset Blvd. MS#12 </a:t>
            </a:r>
          </a:p>
          <a:p>
            <a:pPr fontAlgn="auto">
              <a:spcBef>
                <a:spcPts val="0"/>
              </a:spcBef>
              <a:spcAft>
                <a:spcPts val="0"/>
              </a:spcAft>
              <a:defRPr/>
            </a:pPr>
            <a:r>
              <a:rPr lang="en-US" dirty="0">
                <a:solidFill>
                  <a:srgbClr val="000000"/>
                </a:solidFill>
                <a:latin typeface="+mn-lt"/>
                <a:ea typeface="+mn-ea"/>
                <a:cs typeface="+mn-cs"/>
              </a:rPr>
              <a:t>Los Angeles, CA 90027</a:t>
            </a:r>
          </a:p>
        </p:txBody>
      </p:sp>
      <p:sp>
        <p:nvSpPr>
          <p:cNvPr id="21" name="TextBox 20"/>
          <p:cNvSpPr txBox="1"/>
          <p:nvPr/>
        </p:nvSpPr>
        <p:spPr>
          <a:xfrm>
            <a:off x="533400" y="4343400"/>
            <a:ext cx="3581400" cy="923330"/>
          </a:xfrm>
          <a:prstGeom prst="rect">
            <a:avLst/>
          </a:prstGeom>
          <a:noFill/>
        </p:spPr>
        <p:txBody>
          <a:bodyPr>
            <a:spAutoFit/>
          </a:bodyPr>
          <a:lstStyle/>
          <a:p>
            <a:pPr fontAlgn="auto">
              <a:spcBef>
                <a:spcPts val="0"/>
              </a:spcBef>
              <a:spcAft>
                <a:spcPts val="0"/>
              </a:spcAft>
              <a:defRPr/>
            </a:pPr>
            <a:r>
              <a:rPr lang="en-US" b="1" dirty="0">
                <a:solidFill>
                  <a:srgbClr val="000000"/>
                </a:solidFill>
                <a:latin typeface="+mn-lt"/>
                <a:ea typeface="+mn-ea"/>
                <a:cs typeface="+mn-cs"/>
              </a:rPr>
              <a:t>Web:</a:t>
            </a:r>
          </a:p>
          <a:p>
            <a:pPr fontAlgn="auto">
              <a:spcBef>
                <a:spcPts val="0"/>
              </a:spcBef>
              <a:spcAft>
                <a:spcPts val="0"/>
              </a:spcAft>
              <a:defRPr/>
            </a:pPr>
            <a:r>
              <a:rPr lang="en-US" dirty="0" err="1" smtClean="0">
                <a:solidFill>
                  <a:srgbClr val="000000"/>
                </a:solidFill>
                <a:latin typeface="+mn-lt"/>
                <a:ea typeface="+mn-ea"/>
                <a:cs typeface="+mn-cs"/>
              </a:rPr>
              <a:t>www.vpicu.org</a:t>
            </a:r>
            <a:endParaRPr lang="en-US" dirty="0">
              <a:solidFill>
                <a:srgbClr val="000000"/>
              </a:solidFill>
              <a:latin typeface="+mn-lt"/>
              <a:ea typeface="+mn-ea"/>
              <a:cs typeface="+mn-cs"/>
            </a:endParaRPr>
          </a:p>
          <a:p>
            <a:pPr fontAlgn="auto">
              <a:spcBef>
                <a:spcPts val="0"/>
              </a:spcBef>
              <a:spcAft>
                <a:spcPts val="0"/>
              </a:spcAft>
              <a:defRPr/>
            </a:pPr>
            <a:r>
              <a:rPr lang="en-US" dirty="0">
                <a:solidFill>
                  <a:srgbClr val="000000"/>
                </a:solidFill>
                <a:latin typeface="+mn-lt"/>
                <a:ea typeface="+mn-ea"/>
                <a:cs typeface="+mn-cs"/>
              </a:rPr>
              <a:t> </a:t>
            </a:r>
          </a:p>
        </p:txBody>
      </p:sp>
      <p:sp>
        <p:nvSpPr>
          <p:cNvPr id="29" name="Rectangle 28"/>
          <p:cNvSpPr/>
          <p:nvPr/>
        </p:nvSpPr>
        <p:spPr>
          <a:xfrm>
            <a:off x="4876800" y="1600200"/>
            <a:ext cx="3294063" cy="2209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grpSp>
        <p:nvGrpSpPr>
          <p:cNvPr id="39951" name="Group 24"/>
          <p:cNvGrpSpPr>
            <a:grpSpLocks/>
          </p:cNvGrpSpPr>
          <p:nvPr/>
        </p:nvGrpSpPr>
        <p:grpSpPr bwMode="auto">
          <a:xfrm>
            <a:off x="5041900" y="1804988"/>
            <a:ext cx="2963863" cy="1646237"/>
            <a:chOff x="5114355" y="3505200"/>
            <a:chExt cx="1524000" cy="844138"/>
          </a:xfrm>
        </p:grpSpPr>
        <p:sp>
          <p:nvSpPr>
            <p:cNvPr id="31" name="Rectangle 30"/>
            <p:cNvSpPr/>
            <p:nvPr/>
          </p:nvSpPr>
          <p:spPr>
            <a:xfrm>
              <a:off x="5114355" y="3505200"/>
              <a:ext cx="1524000" cy="844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pic>
          <p:nvPicPr>
            <p:cNvPr id="399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13" y="3511138"/>
              <a:ext cx="1492250" cy="82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52" name="TextBox 32"/>
          <p:cNvSpPr txBox="1">
            <a:spLocks noChangeArrowheads="1"/>
          </p:cNvSpPr>
          <p:nvPr/>
        </p:nvSpPr>
        <p:spPr bwMode="auto">
          <a:xfrm>
            <a:off x="4800600" y="3962400"/>
            <a:ext cx="37338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ＭＳ Ｐゴシック" charset="0"/>
                <a:cs typeface="ＭＳ Ｐゴシック" charset="0"/>
              </a:defRPr>
            </a:lvl1pPr>
            <a:lvl2pPr marL="37931725" indent="-37474525" eaLnBrk="0" hangingPunct="0">
              <a:defRPr sz="2400">
                <a:solidFill>
                  <a:schemeClr val="tx1"/>
                </a:solidFill>
                <a:latin typeface="Century Gothic" charset="0"/>
                <a:ea typeface="ＭＳ Ｐゴシック" charset="0"/>
              </a:defRPr>
            </a:lvl2pPr>
            <a:lvl3pPr eaLnBrk="0" hangingPunct="0">
              <a:defRPr sz="2400">
                <a:solidFill>
                  <a:schemeClr val="tx1"/>
                </a:solidFill>
                <a:latin typeface="Century Gothic" charset="0"/>
                <a:ea typeface="ＭＳ Ｐゴシック" charset="0"/>
              </a:defRPr>
            </a:lvl3pPr>
            <a:lvl4pPr eaLnBrk="0" hangingPunct="0">
              <a:defRPr sz="2400">
                <a:solidFill>
                  <a:schemeClr val="tx1"/>
                </a:solidFill>
                <a:latin typeface="Century Gothic" charset="0"/>
                <a:ea typeface="ＭＳ Ｐゴシック" charset="0"/>
              </a:defRPr>
            </a:lvl4pPr>
            <a:lvl5pPr eaLnBrk="0" hangingPunct="0">
              <a:defRPr sz="2400">
                <a:solidFill>
                  <a:schemeClr val="tx1"/>
                </a:solidFill>
                <a:latin typeface="Century Gothic" charset="0"/>
                <a:ea typeface="ＭＳ Ｐゴシック" charset="0"/>
              </a:defRPr>
            </a:lvl5pPr>
            <a:lvl6pPr marL="457200" eaLnBrk="0" fontAlgn="base" hangingPunct="0">
              <a:spcBef>
                <a:spcPct val="0"/>
              </a:spcBef>
              <a:spcAft>
                <a:spcPct val="0"/>
              </a:spcAft>
              <a:defRPr sz="2400">
                <a:solidFill>
                  <a:schemeClr val="tx1"/>
                </a:solidFill>
                <a:latin typeface="Century Gothic" charset="0"/>
                <a:ea typeface="ＭＳ Ｐゴシック" charset="0"/>
              </a:defRPr>
            </a:lvl6pPr>
            <a:lvl7pPr marL="914400" eaLnBrk="0" fontAlgn="base" hangingPunct="0">
              <a:spcBef>
                <a:spcPct val="0"/>
              </a:spcBef>
              <a:spcAft>
                <a:spcPct val="0"/>
              </a:spcAft>
              <a:defRPr sz="2400">
                <a:solidFill>
                  <a:schemeClr val="tx1"/>
                </a:solidFill>
                <a:latin typeface="Century Gothic" charset="0"/>
                <a:ea typeface="ＭＳ Ｐゴシック" charset="0"/>
              </a:defRPr>
            </a:lvl7pPr>
            <a:lvl8pPr marL="1371600" eaLnBrk="0" fontAlgn="base" hangingPunct="0">
              <a:spcBef>
                <a:spcPct val="0"/>
              </a:spcBef>
              <a:spcAft>
                <a:spcPct val="0"/>
              </a:spcAft>
              <a:defRPr sz="2400">
                <a:solidFill>
                  <a:schemeClr val="tx1"/>
                </a:solidFill>
                <a:latin typeface="Century Gothic" charset="0"/>
                <a:ea typeface="ＭＳ Ｐゴシック" charset="0"/>
              </a:defRPr>
            </a:lvl8pPr>
            <a:lvl9pPr marL="18288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US" sz="1000">
                <a:solidFill>
                  <a:srgbClr val="000000"/>
                </a:solidFill>
              </a:rPr>
              <a:t>We will create a common information space for the international community of care givers providing critical care for children. Every critically ill child will have access to the Virtual PICU which will provide the essential information required to optimize their outcome.</a:t>
            </a:r>
          </a:p>
        </p:txBody>
      </p:sp>
    </p:spTree>
    <p:extLst>
      <p:ext uri="{BB962C8B-B14F-4D97-AF65-F5344CB8AC3E}">
        <p14:creationId xmlns:p14="http://schemas.microsoft.com/office/powerpoint/2010/main" val="108261755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3978" y="152681"/>
            <a:ext cx="8152822" cy="944096"/>
          </a:xfrm>
        </p:spPr>
        <p:txBody>
          <a:bodyPr/>
          <a:lstStyle/>
          <a:p>
            <a:pPr eaLnBrk="1" hangingPunct="1"/>
            <a:r>
              <a:rPr lang="en-US" dirty="0" smtClean="0">
                <a:ea typeface="ＭＳ Ｐゴシック" pitchFamily="34" charset="-128"/>
              </a:rPr>
              <a:t>More Information - OODT</a:t>
            </a:r>
            <a:endParaRPr lang="en-US" dirty="0" smtClean="0">
              <a:solidFill>
                <a:schemeClr val="tx1"/>
              </a:solidFill>
              <a:ea typeface="ＭＳ Ｐゴシック" pitchFamily="34" charset="-128"/>
            </a:endParaRPr>
          </a:p>
        </p:txBody>
      </p:sp>
      <p:sp>
        <p:nvSpPr>
          <p:cNvPr id="5" name="Rectangle 3"/>
          <p:cNvSpPr txBox="1">
            <a:spLocks noChangeArrowheads="1"/>
          </p:cNvSpPr>
          <p:nvPr/>
        </p:nvSpPr>
        <p:spPr>
          <a:xfrm>
            <a:off x="533978" y="1143001"/>
            <a:ext cx="8076045" cy="4983816"/>
          </a:xfrm>
          <a:prstGeom prst="rect">
            <a:avLst/>
          </a:prstGeom>
        </p:spPr>
        <p:txBody>
          <a:bodyPr vert="horz" lIns="91429" tIns="45714" rIns="91429" bIns="45714" rtlCol="0">
            <a:normAutofit fontScale="92500"/>
          </a:bodyPr>
          <a:lst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buFont typeface="Wingdings" pitchFamily="2" charset="2"/>
              <a:buChar char="§"/>
            </a:pPr>
            <a:r>
              <a:rPr lang="en-US" dirty="0" smtClean="0">
                <a:ea typeface="ＭＳ Ｐゴシック" pitchFamily="34" charset="-128"/>
              </a:rPr>
              <a:t>Web: </a:t>
            </a:r>
          </a:p>
          <a:p>
            <a:pPr lvl="1">
              <a:buFont typeface="Wingdings" pitchFamily="2" charset="2"/>
              <a:buChar char="§"/>
            </a:pPr>
            <a:r>
              <a:rPr lang="en-US" dirty="0" smtClean="0">
                <a:ea typeface="ＭＳ Ｐゴシック" pitchFamily="34" charset="-128"/>
                <a:hlinkClick r:id="rId2"/>
              </a:rPr>
              <a:t>http://oodt.apache.org</a:t>
            </a:r>
            <a:endParaRPr lang="en-US" dirty="0" smtClean="0">
              <a:ea typeface="ＭＳ Ｐゴシック" pitchFamily="34" charset="-128"/>
            </a:endParaRPr>
          </a:p>
          <a:p>
            <a:pPr>
              <a:buFont typeface="Wingdings" pitchFamily="2" charset="2"/>
              <a:buChar char="§"/>
            </a:pPr>
            <a:r>
              <a:rPr lang="en-US" dirty="0" smtClean="0">
                <a:ea typeface="ＭＳ Ｐゴシック" pitchFamily="34" charset="-128"/>
              </a:rPr>
              <a:t>JIRA:</a:t>
            </a:r>
          </a:p>
          <a:p>
            <a:pPr lvl="1">
              <a:buFont typeface="Wingdings" pitchFamily="2" charset="2"/>
              <a:buChar char="§"/>
            </a:pPr>
            <a:r>
              <a:rPr lang="en-US" dirty="0" smtClean="0">
                <a:ea typeface="ＭＳ Ｐゴシック" pitchFamily="34" charset="-128"/>
                <a:hlinkClick r:id="rId3"/>
              </a:rPr>
              <a:t>https</a:t>
            </a:r>
            <a:r>
              <a:rPr lang="en-US" dirty="0">
                <a:ea typeface="ＭＳ Ｐゴシック" pitchFamily="34" charset="-128"/>
                <a:hlinkClick r:id="rId3"/>
              </a:rPr>
              <a:t>://issues.apache.org/jira/browse/</a:t>
            </a:r>
            <a:r>
              <a:rPr lang="en-US" dirty="0" smtClean="0">
                <a:ea typeface="ＭＳ Ｐゴシック" pitchFamily="34" charset="-128"/>
                <a:hlinkClick r:id="rId3"/>
              </a:rPr>
              <a:t>OODT</a:t>
            </a:r>
            <a:endParaRPr lang="en-US" dirty="0" smtClean="0">
              <a:ea typeface="ＭＳ Ｐゴシック" pitchFamily="34" charset="-128"/>
            </a:endParaRPr>
          </a:p>
          <a:p>
            <a:pPr>
              <a:buFont typeface="Wingdings" pitchFamily="2" charset="2"/>
              <a:buChar char="§"/>
            </a:pPr>
            <a:r>
              <a:rPr lang="en-US" dirty="0" smtClean="0">
                <a:ea typeface="ＭＳ Ｐゴシック" pitchFamily="34" charset="-128"/>
              </a:rPr>
              <a:t>Wiki:</a:t>
            </a:r>
          </a:p>
          <a:p>
            <a:pPr lvl="1">
              <a:buFont typeface="Wingdings" pitchFamily="2" charset="2"/>
              <a:buChar char="§"/>
            </a:pPr>
            <a:r>
              <a:rPr lang="en-US" dirty="0">
                <a:ea typeface="ＭＳ Ｐゴシック" pitchFamily="34" charset="-128"/>
                <a:hlinkClick r:id="rId4"/>
              </a:rPr>
              <a:t>https://cwiki.apache.org/confluence/display/</a:t>
            </a:r>
            <a:r>
              <a:rPr lang="en-US" dirty="0" smtClean="0">
                <a:ea typeface="ＭＳ Ｐゴシック" pitchFamily="34" charset="-128"/>
                <a:hlinkClick r:id="rId4"/>
              </a:rPr>
              <a:t>OODT</a:t>
            </a:r>
            <a:endParaRPr lang="en-US" dirty="0" smtClean="0">
              <a:ea typeface="ＭＳ Ｐゴシック" pitchFamily="34" charset="-128"/>
            </a:endParaRPr>
          </a:p>
          <a:p>
            <a:pPr>
              <a:buFont typeface="Wingdings" pitchFamily="2" charset="2"/>
              <a:buChar char="§"/>
            </a:pPr>
            <a:r>
              <a:rPr lang="en-US" dirty="0" smtClean="0">
                <a:ea typeface="ＭＳ Ｐゴシック" pitchFamily="34" charset="-128"/>
              </a:rPr>
              <a:t>Email:</a:t>
            </a:r>
          </a:p>
          <a:p>
            <a:pPr lvl="1">
              <a:buFont typeface="Wingdings" pitchFamily="2" charset="2"/>
              <a:buChar char="§"/>
            </a:pPr>
            <a:r>
              <a:rPr lang="en-US" dirty="0" err="1" smtClean="0">
                <a:ea typeface="ＭＳ Ｐゴシック" pitchFamily="34" charset="-128"/>
              </a:rPr>
              <a:t>user@oodt.apache.org</a:t>
            </a:r>
            <a:endParaRPr lang="en-US" dirty="0" smtClean="0">
              <a:ea typeface="ＭＳ Ｐゴシック" pitchFamily="34" charset="-128"/>
            </a:endParaRPr>
          </a:p>
          <a:p>
            <a:pPr lvl="1">
              <a:buFont typeface="Wingdings" pitchFamily="2" charset="2"/>
              <a:buChar char="§"/>
            </a:pPr>
            <a:endParaRPr lang="en-US" dirty="0" smtClean="0">
              <a:ea typeface="ＭＳ Ｐゴシック" pitchFamily="34" charset="-128"/>
            </a:endParaRPr>
          </a:p>
        </p:txBody>
      </p:sp>
    </p:spTree>
    <p:extLst>
      <p:ext uri="{BB962C8B-B14F-4D97-AF65-F5344CB8AC3E}">
        <p14:creationId xmlns:p14="http://schemas.microsoft.com/office/powerpoint/2010/main" val="136210542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3978" y="152681"/>
            <a:ext cx="8152822" cy="944096"/>
          </a:xfrm>
        </p:spPr>
        <p:txBody>
          <a:bodyPr/>
          <a:lstStyle/>
          <a:p>
            <a:pPr eaLnBrk="1" hangingPunct="1"/>
            <a:r>
              <a:rPr lang="en-US" b="1" dirty="0" smtClean="0">
                <a:solidFill>
                  <a:schemeClr val="tx1"/>
                </a:solidFill>
                <a:ea typeface="ＭＳ Ｐゴシック" pitchFamily="34" charset="-128"/>
              </a:rPr>
              <a:t>Contact</a:t>
            </a:r>
          </a:p>
        </p:txBody>
      </p:sp>
      <p:sp>
        <p:nvSpPr>
          <p:cNvPr id="5" name="Rectangle 3"/>
          <p:cNvSpPr txBox="1">
            <a:spLocks noChangeArrowheads="1"/>
          </p:cNvSpPr>
          <p:nvPr/>
        </p:nvSpPr>
        <p:spPr>
          <a:xfrm>
            <a:off x="533978" y="1143001"/>
            <a:ext cx="8076045" cy="4983816"/>
          </a:xfrm>
          <a:prstGeom prst="rect">
            <a:avLst/>
          </a:prstGeom>
        </p:spPr>
        <p:txBody>
          <a:bodyPr vert="horz" lIns="91429" tIns="45714" rIns="91429" bIns="45714" rtlCol="0">
            <a:normAutofit/>
          </a:bodyPr>
          <a:lst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buFont typeface="Wingdings" pitchFamily="2" charset="2"/>
              <a:buChar char="§"/>
            </a:pPr>
            <a:r>
              <a:rPr lang="en-US" dirty="0" smtClean="0">
                <a:ea typeface="ＭＳ Ｐゴシック" pitchFamily="34" charset="-128"/>
              </a:rPr>
              <a:t>Andrew Hart</a:t>
            </a:r>
          </a:p>
          <a:p>
            <a:pPr lvl="1">
              <a:buFont typeface="Arial" pitchFamily="34" charset="0"/>
              <a:buChar char="•"/>
            </a:pPr>
            <a:r>
              <a:rPr lang="en-US" dirty="0" err="1" smtClean="0">
                <a:solidFill>
                  <a:schemeClr val="tx1">
                    <a:lumMod val="50000"/>
                    <a:lumOff val="50000"/>
                  </a:schemeClr>
                </a:solidFill>
                <a:ea typeface="ＭＳ Ｐゴシック" pitchFamily="34" charset="-128"/>
                <a:hlinkClick r:id="rId3"/>
              </a:rPr>
              <a:t>ahart@apache.org</a:t>
            </a:r>
            <a:endParaRPr lang="en-US" dirty="0" smtClean="0">
              <a:solidFill>
                <a:schemeClr val="tx1">
                  <a:lumMod val="50000"/>
                  <a:lumOff val="50000"/>
                </a:schemeClr>
              </a:solidFill>
              <a:ea typeface="ＭＳ Ｐゴシック" pitchFamily="34" charset="-128"/>
            </a:endParaRPr>
          </a:p>
          <a:p>
            <a:pPr lvl="1">
              <a:buFont typeface="Arial" pitchFamily="34" charset="0"/>
              <a:buChar char="•"/>
            </a:pPr>
            <a:r>
              <a:rPr lang="en-US" dirty="0" smtClean="0">
                <a:solidFill>
                  <a:schemeClr val="tx1">
                    <a:lumMod val="50000"/>
                    <a:lumOff val="50000"/>
                  </a:schemeClr>
                </a:solidFill>
                <a:ea typeface="ＭＳ Ｐゴシック" pitchFamily="34" charset="-128"/>
                <a:hlinkClick r:id="rId4"/>
              </a:rPr>
              <a:t>http://people.apache.org/~ahart</a:t>
            </a:r>
            <a:endParaRPr lang="en-US" dirty="0" smtClean="0">
              <a:solidFill>
                <a:schemeClr val="tx1">
                  <a:lumMod val="50000"/>
                  <a:lumOff val="50000"/>
                </a:schemeClr>
              </a:solidFill>
              <a:ea typeface="ＭＳ Ｐゴシック" pitchFamily="34" charset="-128"/>
            </a:endParaRPr>
          </a:p>
          <a:p>
            <a:pPr lvl="1">
              <a:buFont typeface="Arial" pitchFamily="34" charset="0"/>
              <a:buChar char="•"/>
            </a:pPr>
            <a:r>
              <a:rPr lang="en-US" dirty="0" smtClean="0">
                <a:solidFill>
                  <a:schemeClr val="tx1">
                    <a:lumMod val="50000"/>
                    <a:lumOff val="50000"/>
                  </a:schemeClr>
                </a:solidFill>
                <a:ea typeface="ＭＳ Ｐゴシック" pitchFamily="34" charset="-128"/>
              </a:rPr>
              <a:t>@</a:t>
            </a:r>
            <a:r>
              <a:rPr lang="en-US" dirty="0" err="1" smtClean="0">
                <a:solidFill>
                  <a:schemeClr val="tx1">
                    <a:lumMod val="50000"/>
                    <a:lumOff val="50000"/>
                  </a:schemeClr>
                </a:solidFill>
                <a:ea typeface="ＭＳ Ｐゴシック" pitchFamily="34" charset="-128"/>
              </a:rPr>
              <a:t>andrewfhart</a:t>
            </a:r>
            <a:r>
              <a:rPr lang="en-US" dirty="0" smtClean="0">
                <a:solidFill>
                  <a:schemeClr val="tx1">
                    <a:lumMod val="50000"/>
                    <a:lumOff val="50000"/>
                  </a:schemeClr>
                </a:solidFill>
                <a:ea typeface="ＭＳ Ｐゴシック" pitchFamily="34" charset="-128"/>
              </a:rPr>
              <a:t> on Twitter</a:t>
            </a:r>
            <a:endParaRPr lang="en-US" dirty="0">
              <a:solidFill>
                <a:schemeClr val="tx1">
                  <a:lumMod val="50000"/>
                  <a:lumOff val="50000"/>
                </a:schemeClr>
              </a:solidFill>
              <a:ea typeface="ＭＳ Ｐゴシック" pitchFamily="34" charset="-128"/>
            </a:endParaRPr>
          </a:p>
          <a:p>
            <a:endParaRPr lang="en-US" b="1" dirty="0" smtClean="0">
              <a:solidFill>
                <a:schemeClr val="tx1">
                  <a:lumMod val="50000"/>
                  <a:lumOff val="50000"/>
                </a:schemeClr>
              </a:solidFill>
              <a:ea typeface="ＭＳ Ｐゴシック" pitchFamily="34" charset="-128"/>
            </a:endParaRPr>
          </a:p>
        </p:txBody>
      </p:sp>
    </p:spTree>
    <p:extLst>
      <p:ext uri="{BB962C8B-B14F-4D97-AF65-F5344CB8AC3E}">
        <p14:creationId xmlns:p14="http://schemas.microsoft.com/office/powerpoint/2010/main" val="39822803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4400" dirty="0" smtClean="0"/>
          </a:p>
          <a:p>
            <a:pPr marL="0" indent="0" algn="ctr">
              <a:buNone/>
            </a:pPr>
            <a:r>
              <a:rPr lang="en-US" sz="4400" dirty="0" smtClean="0"/>
              <a:t>What’s a VPICU?</a:t>
            </a:r>
            <a:endParaRPr lang="en-US" sz="4400" b="1" dirty="0" smtClean="0"/>
          </a:p>
        </p:txBody>
      </p:sp>
    </p:spTree>
    <p:extLst>
      <p:ext uri="{BB962C8B-B14F-4D97-AF65-F5344CB8AC3E}">
        <p14:creationId xmlns:p14="http://schemas.microsoft.com/office/powerpoint/2010/main" val="176088936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4400" dirty="0" smtClean="0"/>
              <a:t/>
            </a:r>
            <a:br>
              <a:rPr lang="en-US" sz="4400" dirty="0" smtClean="0"/>
            </a:br>
            <a:r>
              <a:rPr lang="en-US" sz="4400" dirty="0" smtClean="0"/>
              <a:t>Thanks!</a:t>
            </a:r>
          </a:p>
          <a:p>
            <a:pPr marL="0" indent="0" algn="ctr">
              <a:buNone/>
            </a:pPr>
            <a:endParaRPr lang="en-US" sz="4400" dirty="0"/>
          </a:p>
          <a:p>
            <a:pPr marL="0" indent="0" algn="ctr">
              <a:buNone/>
            </a:pPr>
            <a:endParaRPr lang="en-US" sz="2800" dirty="0"/>
          </a:p>
        </p:txBody>
      </p:sp>
    </p:spTree>
    <p:extLst>
      <p:ext uri="{BB962C8B-B14F-4D97-AF65-F5344CB8AC3E}">
        <p14:creationId xmlns:p14="http://schemas.microsoft.com/office/powerpoint/2010/main" val="5051256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prstGeom prst="rect">
            <a:avLst/>
          </a:prstGeom>
        </p:spPr>
        <p:txBody>
          <a:bodyPr/>
          <a:lstStyle/>
          <a:p>
            <a:pPr marL="484632" indent="0" eaLnBrk="1" fontAlgn="auto" hangingPunct="1">
              <a:spcAft>
                <a:spcPts val="0"/>
              </a:spcAft>
              <a:defRPr/>
            </a:pPr>
            <a:r>
              <a:rPr lang="en-US" sz="3200" b="1" dirty="0" smtClean="0">
                <a:solidFill>
                  <a:schemeClr val="accent1"/>
                </a:solidFill>
              </a:rPr>
              <a:t>What is the VPICU?</a:t>
            </a:r>
            <a:endParaRPr lang="en-US" sz="3200" b="1" dirty="0">
              <a:solidFill>
                <a:schemeClr val="accent1"/>
              </a:solidFill>
              <a:ea typeface="+mj-ea"/>
              <a:cs typeface="+mj-cs"/>
            </a:endParaRPr>
          </a:p>
        </p:txBody>
      </p:sp>
      <p:sp>
        <p:nvSpPr>
          <p:cNvPr id="9222" name="Content Placeholder 19"/>
          <p:cNvSpPr>
            <a:spLocks noGrp="1"/>
          </p:cNvSpPr>
          <p:nvPr>
            <p:ph idx="1"/>
          </p:nvPr>
        </p:nvSpPr>
        <p:spPr/>
        <p:txBody>
          <a:bodyPr/>
          <a:lstStyle/>
          <a:p>
            <a:pPr eaLnBrk="1" hangingPunct="1"/>
            <a:r>
              <a:rPr lang="en-US" sz="3200" dirty="0" smtClean="0">
                <a:latin typeface="Calibri" charset="0"/>
                <a:cs typeface="Calibri" charset="0"/>
              </a:rPr>
              <a:t>Whittier Virtual Pediatric Intensive Care Unit</a:t>
            </a:r>
          </a:p>
          <a:p>
            <a:pPr lvl="1"/>
            <a:r>
              <a:rPr lang="en-US" sz="2800" dirty="0" smtClean="0">
                <a:latin typeface="Calibri" charset="0"/>
                <a:cs typeface="Calibri" charset="0"/>
              </a:rPr>
              <a:t>Children’s Hospital Los Angeles</a:t>
            </a:r>
            <a:br>
              <a:rPr lang="en-US" sz="2800" dirty="0" smtClean="0">
                <a:latin typeface="Calibri" charset="0"/>
                <a:cs typeface="Calibri" charset="0"/>
              </a:rPr>
            </a:br>
            <a:endParaRPr lang="en-US" sz="2800" dirty="0" smtClean="0">
              <a:latin typeface="Calibri" charset="0"/>
              <a:cs typeface="Calibri" charset="0"/>
            </a:endParaRPr>
          </a:p>
          <a:p>
            <a:pPr lvl="1"/>
            <a:r>
              <a:rPr lang="en-US" dirty="0" smtClean="0">
                <a:latin typeface="Calibri" charset="0"/>
                <a:cs typeface="Calibri" charset="0"/>
              </a:rPr>
              <a:t>Multi-disciplinary</a:t>
            </a:r>
            <a:br>
              <a:rPr lang="en-US" dirty="0" smtClean="0">
                <a:latin typeface="Calibri" charset="0"/>
                <a:cs typeface="Calibri" charset="0"/>
              </a:rPr>
            </a:br>
            <a:endParaRPr lang="en-US" dirty="0" smtClean="0">
              <a:latin typeface="Calibri" charset="0"/>
              <a:cs typeface="Calibri" charset="0"/>
            </a:endParaRPr>
          </a:p>
          <a:p>
            <a:pPr lvl="2"/>
            <a:r>
              <a:rPr lang="en-US" sz="2400" dirty="0" smtClean="0">
                <a:latin typeface="Calibri" charset="0"/>
                <a:cs typeface="Calibri" charset="0"/>
              </a:rPr>
              <a:t>Clinical </a:t>
            </a:r>
            <a:r>
              <a:rPr lang="en-US" sz="2400" dirty="0" err="1" smtClean="0">
                <a:latin typeface="Calibri" charset="0"/>
                <a:cs typeface="Calibri" charset="0"/>
              </a:rPr>
              <a:t>Intensivists</a:t>
            </a:r>
            <a:endParaRPr lang="en-US" sz="2400" dirty="0" smtClean="0">
              <a:latin typeface="Calibri" charset="0"/>
              <a:cs typeface="Calibri" charset="0"/>
            </a:endParaRPr>
          </a:p>
          <a:p>
            <a:pPr lvl="2"/>
            <a:r>
              <a:rPr lang="en-US" dirty="0" smtClean="0">
                <a:latin typeface="Calibri" charset="0"/>
                <a:cs typeface="Calibri" charset="0"/>
              </a:rPr>
              <a:t>Data Modeling</a:t>
            </a:r>
          </a:p>
          <a:p>
            <a:pPr lvl="2"/>
            <a:r>
              <a:rPr lang="en-US" dirty="0" smtClean="0">
                <a:latin typeface="Calibri" charset="0"/>
                <a:cs typeface="Calibri" charset="0"/>
              </a:rPr>
              <a:t>Data Mining</a:t>
            </a:r>
          </a:p>
          <a:p>
            <a:pPr lvl="2"/>
            <a:r>
              <a:rPr lang="en-US" dirty="0" smtClean="0">
                <a:latin typeface="Calibri" charset="0"/>
                <a:cs typeface="Calibri" charset="0"/>
              </a:rPr>
              <a:t>Software Engineering</a:t>
            </a:r>
          </a:p>
          <a:p>
            <a:pPr lvl="2"/>
            <a:endParaRPr lang="en-US" sz="2400" dirty="0">
              <a:latin typeface="Calibri" charset="0"/>
              <a:cs typeface="Calibri" charset="0"/>
            </a:endParaRPr>
          </a:p>
          <a:p>
            <a:pPr eaLnBrk="1" hangingPunct="1">
              <a:buFont typeface="Wingdings 2" charset="0"/>
              <a:buNone/>
            </a:pPr>
            <a:endParaRPr lang="en-US" sz="3200" i="1" dirty="0">
              <a:latin typeface="Calibri" charset="0"/>
              <a:cs typeface="ＭＳ Ｐゴシック" charset="0"/>
            </a:endParaRPr>
          </a:p>
        </p:txBody>
      </p:sp>
      <p:pic>
        <p:nvPicPr>
          <p:cNvPr id="3" name="Picture 2" descr="Screen shot 2011-11-09 at 11.22.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971800"/>
            <a:ext cx="4443046" cy="2736739"/>
          </a:xfrm>
          <a:prstGeom prst="rect">
            <a:avLst/>
          </a:prstGeom>
        </p:spPr>
      </p:pic>
    </p:spTree>
    <p:extLst>
      <p:ext uri="{BB962C8B-B14F-4D97-AF65-F5344CB8AC3E}">
        <p14:creationId xmlns:p14="http://schemas.microsoft.com/office/powerpoint/2010/main" val="7789836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686800" y="0"/>
            <a:ext cx="457200" cy="381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prstGeom prst="rect">
            <a:avLst/>
          </a:prstGeom>
        </p:spPr>
        <p:txBody>
          <a:bodyPr/>
          <a:lstStyle/>
          <a:p>
            <a:pPr marL="484632" indent="0" eaLnBrk="1" fontAlgn="auto" hangingPunct="1">
              <a:spcAft>
                <a:spcPts val="0"/>
              </a:spcAft>
              <a:defRPr/>
            </a:pPr>
            <a:r>
              <a:rPr lang="en-US" sz="3200" b="1" dirty="0" smtClean="0">
                <a:solidFill>
                  <a:schemeClr val="accent1"/>
                </a:solidFill>
                <a:ea typeface="+mj-ea"/>
                <a:cs typeface="+mj-cs"/>
              </a:rPr>
              <a:t>VPICU Vision</a:t>
            </a:r>
            <a:endParaRPr lang="en-US" sz="3200" b="1" dirty="0">
              <a:solidFill>
                <a:schemeClr val="accent1"/>
              </a:solidFill>
              <a:ea typeface="+mj-ea"/>
              <a:cs typeface="+mj-cs"/>
            </a:endParaRPr>
          </a:p>
        </p:txBody>
      </p:sp>
      <p:sp>
        <p:nvSpPr>
          <p:cNvPr id="9222" name="Content Placeholder 19"/>
          <p:cNvSpPr>
            <a:spLocks noGrp="1"/>
          </p:cNvSpPr>
          <p:nvPr>
            <p:ph idx="1"/>
          </p:nvPr>
        </p:nvSpPr>
        <p:spPr/>
        <p:txBody>
          <a:bodyPr/>
          <a:lstStyle/>
          <a:p>
            <a:pPr eaLnBrk="1" hangingPunct="1"/>
            <a:r>
              <a:rPr lang="en-US" sz="3200" dirty="0">
                <a:latin typeface="Calibri" charset="0"/>
                <a:cs typeface="Calibri" charset="0"/>
              </a:rPr>
              <a:t>To create a common information space for the international community of care givers providing critical care for children.</a:t>
            </a:r>
          </a:p>
          <a:p>
            <a:pPr eaLnBrk="1" hangingPunct="1"/>
            <a:r>
              <a:rPr lang="en-US" sz="3200" dirty="0">
                <a:latin typeface="Calibri" charset="0"/>
                <a:cs typeface="Calibri" charset="0"/>
              </a:rPr>
              <a:t>Every critically ill child will have access to the Virtual PICU which will provide the essential information required to optimize their outcome. </a:t>
            </a:r>
          </a:p>
          <a:p>
            <a:pPr eaLnBrk="1" hangingPunct="1">
              <a:buFont typeface="Wingdings 2" charset="0"/>
              <a:buNone/>
            </a:pPr>
            <a:endParaRPr lang="en-US" sz="3200" i="1" dirty="0">
              <a:latin typeface="Calibri" charset="0"/>
              <a:cs typeface="ＭＳ Ｐゴシック" charset="0"/>
            </a:endParaRPr>
          </a:p>
        </p:txBody>
      </p:sp>
    </p:spTree>
    <p:extLst>
      <p:ext uri="{BB962C8B-B14F-4D97-AF65-F5344CB8AC3E}">
        <p14:creationId xmlns:p14="http://schemas.microsoft.com/office/powerpoint/2010/main" val="1280415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ph type="title"/>
          </p:nvPr>
        </p:nvSpPr>
        <p:spPr/>
        <p:txBody>
          <a:bodyPr/>
          <a:lstStyle/>
          <a:p>
            <a:pPr eaLnBrk="1" hangingPunct="1"/>
            <a:r>
              <a:rPr lang="en-US">
                <a:latin typeface="Arial" charset="0"/>
                <a:ea typeface="ヒラギノ角ゴ ProN W6" charset="0"/>
                <a:cs typeface="ヒラギノ角ゴ ProN W6" charset="0"/>
              </a:rPr>
              <a:t>VPICU projects</a:t>
            </a:r>
          </a:p>
        </p:txBody>
      </p:sp>
      <p:sp>
        <p:nvSpPr>
          <p:cNvPr id="36867" name="Rectangle 2"/>
          <p:cNvSpPr>
            <a:spLocks noChangeArrowheads="1"/>
          </p:cNvSpPr>
          <p:nvPr>
            <p:ph type="body" idx="1"/>
          </p:nvPr>
        </p:nvSpPr>
        <p:spPr/>
        <p:txBody>
          <a:bodyPr>
            <a:normAutofit fontScale="92500" lnSpcReduction="10000"/>
          </a:bodyPr>
          <a:lstStyle/>
          <a:p>
            <a:pPr marL="303599"/>
            <a:r>
              <a:rPr lang="en-US" sz="2100" b="1" dirty="0">
                <a:solidFill>
                  <a:srgbClr val="000000"/>
                </a:solidFill>
                <a:latin typeface="Arial" charset="0"/>
                <a:ea typeface="ヒラギノ角ゴ ProN W3" charset="0"/>
                <a:cs typeface="ヒラギノ角ゴ ProN W3" charset="0"/>
              </a:rPr>
              <a:t>Data extraction and management</a:t>
            </a:r>
            <a:r>
              <a:rPr lang="en-US" sz="2100" dirty="0">
                <a:solidFill>
                  <a:srgbClr val="000000"/>
                </a:solidFill>
                <a:latin typeface="Arial" charset="0"/>
                <a:ea typeface="ヒラギノ角ゴ ProN W3" charset="0"/>
                <a:cs typeface="ヒラギノ角ゴ ProN W3" charset="0"/>
              </a:rPr>
              <a:t/>
            </a:r>
            <a:br>
              <a:rPr lang="en-US" sz="2100" dirty="0">
                <a:solidFill>
                  <a:srgbClr val="000000"/>
                </a:solidFill>
                <a:latin typeface="Arial" charset="0"/>
                <a:ea typeface="ヒラギノ角ゴ ProN W3" charset="0"/>
                <a:cs typeface="ヒラギノ角ゴ ProN W3" charset="0"/>
              </a:rPr>
            </a:br>
            <a:r>
              <a:rPr lang="en-US" sz="2100" i="1" dirty="0">
                <a:solidFill>
                  <a:srgbClr val="000000"/>
                </a:solidFill>
                <a:latin typeface="Arial" charset="0"/>
                <a:ea typeface="ヒラギノ角ゴ ProN W3" charset="0"/>
                <a:cs typeface="ヒラギノ角ゴ ProN W3" charset="0"/>
              </a:rPr>
              <a:t>Take data from proprietary stores, make it accessible</a:t>
            </a:r>
          </a:p>
          <a:p>
            <a:pPr marL="303599"/>
            <a:endParaRPr lang="en-US" sz="2100" dirty="0">
              <a:solidFill>
                <a:srgbClr val="000000"/>
              </a:solidFill>
              <a:latin typeface="Arial" charset="0"/>
              <a:ea typeface="ヒラギノ角ゴ ProN W3" charset="0"/>
              <a:cs typeface="ヒラギノ角ゴ ProN W3" charset="0"/>
            </a:endParaRPr>
          </a:p>
          <a:p>
            <a:pPr marL="303599"/>
            <a:r>
              <a:rPr lang="en-US" sz="2100" b="1" dirty="0">
                <a:solidFill>
                  <a:srgbClr val="000000"/>
                </a:solidFill>
                <a:latin typeface="Arial" charset="0"/>
                <a:ea typeface="ヒラギノ角ゴ ProN W3" charset="0"/>
                <a:cs typeface="ヒラギノ角ゴ ProN W3" charset="0"/>
              </a:rPr>
              <a:t>Data-driven decision support</a:t>
            </a:r>
            <a:r>
              <a:rPr lang="en-US" sz="2100" dirty="0">
                <a:solidFill>
                  <a:srgbClr val="000000"/>
                </a:solidFill>
                <a:latin typeface="Arial" charset="0"/>
                <a:ea typeface="ヒラギノ角ゴ ProN W3" charset="0"/>
                <a:cs typeface="ヒラギノ角ゴ ProN W3" charset="0"/>
              </a:rPr>
              <a:t/>
            </a:r>
            <a:br>
              <a:rPr lang="en-US" sz="2100" dirty="0">
                <a:solidFill>
                  <a:srgbClr val="000000"/>
                </a:solidFill>
                <a:latin typeface="Arial" charset="0"/>
                <a:ea typeface="ヒラギノ角ゴ ProN W3" charset="0"/>
                <a:cs typeface="ヒラギノ角ゴ ProN W3" charset="0"/>
              </a:rPr>
            </a:br>
            <a:r>
              <a:rPr lang="en-US" sz="2100" i="1" dirty="0">
                <a:solidFill>
                  <a:srgbClr val="000000"/>
                </a:solidFill>
                <a:latin typeface="Arial" charset="0"/>
                <a:ea typeface="ヒラギノ角ゴ ProN W3" charset="0"/>
                <a:cs typeface="ヒラギノ角ゴ ProN W3" charset="0"/>
              </a:rPr>
              <a:t>Tools that learn continuously from the data</a:t>
            </a:r>
          </a:p>
          <a:p>
            <a:pPr marL="303599"/>
            <a:endParaRPr lang="en-US" sz="2100" dirty="0">
              <a:solidFill>
                <a:srgbClr val="000000"/>
              </a:solidFill>
              <a:latin typeface="Arial" charset="0"/>
              <a:ea typeface="ヒラギノ角ゴ ProN W3" charset="0"/>
              <a:cs typeface="ヒラギノ角ゴ ProN W3" charset="0"/>
            </a:endParaRPr>
          </a:p>
          <a:p>
            <a:pPr marL="303599"/>
            <a:r>
              <a:rPr lang="en-US" sz="2100" b="1" dirty="0">
                <a:solidFill>
                  <a:srgbClr val="000000"/>
                </a:solidFill>
                <a:latin typeface="Arial" charset="0"/>
                <a:ea typeface="ヒラギノ角ゴ ProN W3" charset="0"/>
                <a:cs typeface="ヒラギノ角ゴ ProN W3" charset="0"/>
              </a:rPr>
              <a:t>National, distributed data-sharing network</a:t>
            </a:r>
            <a:r>
              <a:rPr lang="en-US" sz="2100" dirty="0">
                <a:solidFill>
                  <a:srgbClr val="000000"/>
                </a:solidFill>
                <a:latin typeface="Arial" charset="0"/>
                <a:ea typeface="ヒラギノ角ゴ ProN W3" charset="0"/>
                <a:cs typeface="ヒラギノ角ゴ ProN W3" charset="0"/>
              </a:rPr>
              <a:t/>
            </a:r>
            <a:br>
              <a:rPr lang="en-US" sz="2100" dirty="0">
                <a:solidFill>
                  <a:srgbClr val="000000"/>
                </a:solidFill>
                <a:latin typeface="Arial" charset="0"/>
                <a:ea typeface="ヒラギノ角ゴ ProN W3" charset="0"/>
                <a:cs typeface="ヒラギノ角ゴ ProN W3" charset="0"/>
              </a:rPr>
            </a:br>
            <a:r>
              <a:rPr lang="en-US" sz="2100" i="1" dirty="0">
                <a:solidFill>
                  <a:srgbClr val="000000"/>
                </a:solidFill>
                <a:latin typeface="Arial" charset="0"/>
                <a:ea typeface="ヒラギノ角ゴ ProN W3" charset="0"/>
                <a:cs typeface="ヒラギノ角ゴ ProN W3" charset="0"/>
              </a:rPr>
              <a:t>Enable research on scales previously impossible while maintaining security, privacy, compliance</a:t>
            </a:r>
            <a:br>
              <a:rPr lang="en-US" sz="2100" i="1" dirty="0">
                <a:solidFill>
                  <a:srgbClr val="000000"/>
                </a:solidFill>
                <a:latin typeface="Arial" charset="0"/>
                <a:ea typeface="ヒラギノ角ゴ ProN W3" charset="0"/>
                <a:cs typeface="ヒラギノ角ゴ ProN W3" charset="0"/>
              </a:rPr>
            </a:br>
            <a:endParaRPr lang="en-US" sz="2100" i="1" dirty="0">
              <a:solidFill>
                <a:srgbClr val="000000"/>
              </a:solidFill>
              <a:latin typeface="Arial" charset="0"/>
              <a:ea typeface="ヒラギノ角ゴ ProN W3" charset="0"/>
              <a:cs typeface="ヒラギノ角ゴ ProN W3" charset="0"/>
            </a:endParaRPr>
          </a:p>
          <a:p>
            <a:pPr marL="303599"/>
            <a:r>
              <a:rPr lang="en-US" sz="2000" dirty="0">
                <a:solidFill>
                  <a:srgbClr val="000000"/>
                </a:solidFill>
                <a:latin typeface="Arial" charset="0"/>
                <a:ea typeface="ヒラギノ角ゴ ProN W3" charset="0"/>
                <a:cs typeface="ヒラギノ角ゴ ProN W3" charset="0"/>
              </a:rPr>
              <a:t>Other projects (beyond the scope of this talk):</a:t>
            </a:r>
          </a:p>
          <a:p>
            <a:pPr marL="580409" lvl="1"/>
            <a:r>
              <a:rPr lang="en-US" sz="2000" dirty="0">
                <a:solidFill>
                  <a:srgbClr val="000000"/>
                </a:solidFill>
                <a:latin typeface="Arial" charset="0"/>
                <a:ea typeface="ヒラギノ角ゴ ProN W3" charset="0"/>
                <a:cs typeface="ヒラギノ角ゴ ProN W3" charset="0"/>
              </a:rPr>
              <a:t>Standardized benchmarking for PICU performance</a:t>
            </a:r>
          </a:p>
          <a:p>
            <a:pPr marL="580409" lvl="1"/>
            <a:r>
              <a:rPr lang="en-US" sz="2000" dirty="0">
                <a:solidFill>
                  <a:srgbClr val="000000"/>
                </a:solidFill>
                <a:latin typeface="Arial" charset="0"/>
                <a:ea typeface="ヒラギノ角ゴ ProN W3" charset="0"/>
                <a:cs typeface="ヒラギノ角ゴ ProN W3" charset="0"/>
              </a:rPr>
              <a:t>Support for clinical practice and research at CHLA</a:t>
            </a:r>
          </a:p>
          <a:p>
            <a:pPr marL="580409" lvl="1"/>
            <a:r>
              <a:rPr lang="en-US" sz="2000" dirty="0">
                <a:solidFill>
                  <a:srgbClr val="000000"/>
                </a:solidFill>
                <a:latin typeface="Arial" charset="0"/>
                <a:ea typeface="ヒラギノ角ゴ ProN W3" charset="0"/>
                <a:cs typeface="ヒラギノ角ゴ ProN W3" charset="0"/>
              </a:rPr>
              <a:t>Integration of </a:t>
            </a:r>
            <a:r>
              <a:rPr lang="en-US" sz="2000" dirty="0" err="1" smtClean="0">
                <a:solidFill>
                  <a:srgbClr val="000000"/>
                </a:solidFill>
                <a:latin typeface="Arial" charset="0"/>
                <a:ea typeface="ヒラギノ角ゴ ProN W3" charset="0"/>
                <a:cs typeface="ヒラギノ角ゴ ProN W3" charset="0"/>
              </a:rPr>
              <a:t>tele</a:t>
            </a:r>
            <a:r>
              <a:rPr lang="en-US" sz="2000" dirty="0" smtClean="0">
                <a:solidFill>
                  <a:srgbClr val="000000"/>
                </a:solidFill>
                <a:latin typeface="Arial" charset="0"/>
                <a:ea typeface="ヒラギノ角ゴ ProN W3" charset="0"/>
                <a:cs typeface="ヒラギノ角ゴ ProN W3" charset="0"/>
              </a:rPr>
              <a:t>-presence </a:t>
            </a:r>
            <a:r>
              <a:rPr lang="en-US" sz="2000" dirty="0">
                <a:solidFill>
                  <a:srgbClr val="000000"/>
                </a:solidFill>
                <a:latin typeface="Arial" charset="0"/>
                <a:ea typeface="ヒラギノ角ゴ ProN W3" charset="0"/>
                <a:cs typeface="ヒラギノ角ゴ ProN W3" charset="0"/>
              </a:rPr>
              <a:t>technology into PICU practice</a:t>
            </a:r>
          </a:p>
        </p:txBody>
      </p:sp>
    </p:spTree>
    <p:extLst>
      <p:ext uri="{BB962C8B-B14F-4D97-AF65-F5344CB8AC3E}">
        <p14:creationId xmlns:p14="http://schemas.microsoft.com/office/powerpoint/2010/main" val="38406702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this happen?</a:t>
            </a:r>
            <a:endParaRPr lang="en-US" dirty="0"/>
          </a:p>
        </p:txBody>
      </p:sp>
      <p:sp>
        <p:nvSpPr>
          <p:cNvPr id="3" name="Content Placeholder 2"/>
          <p:cNvSpPr>
            <a:spLocks noGrp="1"/>
          </p:cNvSpPr>
          <p:nvPr>
            <p:ph idx="1"/>
          </p:nvPr>
        </p:nvSpPr>
        <p:spPr/>
        <p:txBody>
          <a:bodyPr/>
          <a:lstStyle/>
          <a:p>
            <a:endParaRPr lang="en-US" dirty="0"/>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0"/>
            <a:ext cx="38841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4"/>
          <p:cNvGrpSpPr>
            <a:grpSpLocks/>
          </p:cNvGrpSpPr>
          <p:nvPr/>
        </p:nvGrpSpPr>
        <p:grpSpPr bwMode="auto">
          <a:xfrm>
            <a:off x="5267960" y="2026590"/>
            <a:ext cx="2963863" cy="1646235"/>
            <a:chOff x="5119579" y="3606625"/>
            <a:chExt cx="1524000" cy="844138"/>
          </a:xfrm>
        </p:grpSpPr>
        <p:sp>
          <p:nvSpPr>
            <p:cNvPr id="7" name="Rectangle 6"/>
            <p:cNvSpPr/>
            <p:nvPr/>
          </p:nvSpPr>
          <p:spPr>
            <a:xfrm>
              <a:off x="5119579" y="3606625"/>
              <a:ext cx="1524000" cy="844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113" y="3619877"/>
              <a:ext cx="1492250" cy="82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5" descr="Screen shot 2010-07-21 at 12.04.19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102100"/>
            <a:ext cx="2403856"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8543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1653</TotalTime>
  <Words>1370</Words>
  <Application>Microsoft Macintosh PowerPoint</Application>
  <PresentationFormat>On-screen Show (4:3)</PresentationFormat>
  <Paragraphs>309</Paragraphs>
  <Slides>50</Slides>
  <Notes>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Using OODT to Support Data-driven Clinical Decision Support </vt:lpstr>
      <vt:lpstr>What I Will Cover…</vt:lpstr>
      <vt:lpstr>My Background</vt:lpstr>
      <vt:lpstr>OODT Background</vt:lpstr>
      <vt:lpstr>PowerPoint Presentation</vt:lpstr>
      <vt:lpstr>What is the VPICU?</vt:lpstr>
      <vt:lpstr>VPICU Vision</vt:lpstr>
      <vt:lpstr>VPICU projects</vt:lpstr>
      <vt:lpstr>How did this happen?</vt:lpstr>
      <vt:lpstr>Collaboration Background</vt:lpstr>
      <vt:lpstr>What Data are we Collecting?</vt:lpstr>
      <vt:lpstr>PowerPoint Presentation</vt:lpstr>
      <vt:lpstr>VPICU Research Data Challenges</vt:lpstr>
      <vt:lpstr>VPICU Research Data Challenges</vt:lpstr>
      <vt:lpstr>PowerPoint Presentation</vt:lpstr>
      <vt:lpstr>VPICU System Architectural Principles</vt:lpstr>
      <vt:lpstr>VPICU System Architectural Principles</vt:lpstr>
      <vt:lpstr>PowerPoint Presentation</vt:lpstr>
      <vt:lpstr>VPICU Systematic Approach</vt:lpstr>
      <vt:lpstr>VPICU Systematic Approach, Cont’d </vt:lpstr>
      <vt:lpstr>PowerPoint Presentation</vt:lpstr>
      <vt:lpstr>VPICU Information Model</vt:lpstr>
      <vt:lpstr>VPICU Information Model</vt:lpstr>
      <vt:lpstr>VPICU Information Model</vt:lpstr>
      <vt:lpstr>PowerPoint Presentation</vt:lpstr>
      <vt:lpstr>VPICU Data System Architecture</vt:lpstr>
      <vt:lpstr>VPICU Data System Architecture</vt:lpstr>
      <vt:lpstr>VPICU Data System Architecture</vt:lpstr>
      <vt:lpstr>VPICU Data System Architecture</vt:lpstr>
      <vt:lpstr>What are “research databases?”</vt:lpstr>
      <vt:lpstr>VPICU Data System Architecture</vt:lpstr>
      <vt:lpstr>VPICU Data System Architecture</vt:lpstr>
      <vt:lpstr>Recall…</vt:lpstr>
      <vt:lpstr>PowerPoint Presentation</vt:lpstr>
      <vt:lpstr>OODT + VPICU</vt:lpstr>
      <vt:lpstr>VPICU Architecture</vt:lpstr>
      <vt:lpstr>PowerPoint Presentation</vt:lpstr>
      <vt:lpstr>PowerPoint Presentation</vt:lpstr>
      <vt:lpstr>PowerPoint Presentation</vt:lpstr>
      <vt:lpstr>VPICU Architecture</vt:lpstr>
      <vt:lpstr>PowerPoint Presentation</vt:lpstr>
      <vt:lpstr>VPICU Data System Wrap-Up</vt:lpstr>
      <vt:lpstr>VPICU Data System Wrap-Up</vt:lpstr>
      <vt:lpstr>PowerPoint Presentation</vt:lpstr>
      <vt:lpstr>VPICU Data System Next Steps</vt:lpstr>
      <vt:lpstr>Acknowledgements</vt:lpstr>
      <vt:lpstr>More Information - VPICU</vt:lpstr>
      <vt:lpstr>More Information - OODT</vt:lpstr>
      <vt:lpstr>Contact</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Delia</dc:creator>
  <cp:lastModifiedBy>JPL</cp:lastModifiedBy>
  <cp:revision>85</cp:revision>
  <dcterms:created xsi:type="dcterms:W3CDTF">2011-10-07T00:17:58Z</dcterms:created>
  <dcterms:modified xsi:type="dcterms:W3CDTF">2011-11-09T23:45:36Z</dcterms:modified>
</cp:coreProperties>
</file>