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9"/>
  </p:notesMasterIdLst>
  <p:sldIdLst>
    <p:sldId id="256" r:id="rId3"/>
    <p:sldId id="298" r:id="rId4"/>
    <p:sldId id="257" r:id="rId5"/>
    <p:sldId id="258" r:id="rId6"/>
    <p:sldId id="259" r:id="rId7"/>
    <p:sldId id="260" r:id="rId8"/>
    <p:sldId id="276" r:id="rId9"/>
    <p:sldId id="277" r:id="rId10"/>
    <p:sldId id="278" r:id="rId11"/>
    <p:sldId id="279" r:id="rId12"/>
    <p:sldId id="264" r:id="rId13"/>
    <p:sldId id="265" r:id="rId14"/>
    <p:sldId id="262" r:id="rId15"/>
    <p:sldId id="267" r:id="rId16"/>
    <p:sldId id="269" r:id="rId17"/>
    <p:sldId id="271" r:id="rId18"/>
    <p:sldId id="270" r:id="rId19"/>
    <p:sldId id="268" r:id="rId20"/>
    <p:sldId id="272" r:id="rId21"/>
    <p:sldId id="273" r:id="rId22"/>
    <p:sldId id="275" r:id="rId23"/>
    <p:sldId id="280" r:id="rId24"/>
    <p:sldId id="282" r:id="rId25"/>
    <p:sldId id="283" r:id="rId26"/>
    <p:sldId id="288" r:id="rId27"/>
    <p:sldId id="285" r:id="rId28"/>
    <p:sldId id="286" r:id="rId29"/>
    <p:sldId id="289" r:id="rId30"/>
    <p:sldId id="290" r:id="rId31"/>
    <p:sldId id="291" r:id="rId32"/>
    <p:sldId id="294" r:id="rId33"/>
    <p:sldId id="299" r:id="rId34"/>
    <p:sldId id="296" r:id="rId35"/>
    <p:sldId id="297" r:id="rId36"/>
    <p:sldId id="295" r:id="rId37"/>
    <p:sldId id="293" r:id="rId38"/>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BFFC1"/>
    <a:srgbClr val="F7FF8B"/>
    <a:srgbClr val="92C0EA"/>
    <a:srgbClr val="FF7C80"/>
    <a:srgbClr val="005D7E"/>
    <a:srgbClr val="E36969"/>
    <a:srgbClr val="996633"/>
    <a:srgbClr val="93C07A"/>
    <a:srgbClr val="3F7193"/>
    <a:srgbClr val="2358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46" autoAdjust="0"/>
  </p:normalViewPr>
  <p:slideViewPr>
    <p:cSldViewPr>
      <p:cViewPr>
        <p:scale>
          <a:sx n="60" d="100"/>
          <a:sy n="60" d="100"/>
        </p:scale>
        <p:origin x="-148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5" name="Rectangle 3"/>
          <p:cNvSpPr>
            <a:spLocks noGrp="1" noChangeArrowheads="1"/>
          </p:cNvSpPr>
          <p:nvPr>
            <p:ph type="hdr"/>
          </p:nvPr>
        </p:nvSpPr>
        <p:spPr bwMode="auto">
          <a:xfrm>
            <a:off x="0" y="0"/>
            <a:ext cx="3279775" cy="533400"/>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pPr>
              <a:defRPr/>
            </a:pPr>
            <a:endParaRPr lang="en-US"/>
          </a:p>
        </p:txBody>
      </p:sp>
      <p:sp>
        <p:nvSpPr>
          <p:cNvPr id="3076" name="Rectangle 4"/>
          <p:cNvSpPr>
            <a:spLocks noGrp="1" noChangeArrowheads="1"/>
          </p:cNvSpPr>
          <p:nvPr>
            <p:ph type="dt"/>
          </p:nvPr>
        </p:nvSpPr>
        <p:spPr bwMode="auto">
          <a:xfrm>
            <a:off x="4278313" y="0"/>
            <a:ext cx="3279775" cy="533400"/>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pPr>
              <a:defRPr/>
            </a:pPr>
            <a:endParaRPr lang="en-US"/>
          </a:p>
        </p:txBody>
      </p:sp>
      <p:sp>
        <p:nvSpPr>
          <p:cNvPr id="3077" name="Rectangle 5"/>
          <p:cNvSpPr>
            <a:spLocks noGrp="1" noChangeArrowheads="1"/>
          </p:cNvSpPr>
          <p:nvPr>
            <p:ph type="ftr"/>
          </p:nvPr>
        </p:nvSpPr>
        <p:spPr bwMode="auto">
          <a:xfrm>
            <a:off x="0" y="10156825"/>
            <a:ext cx="3279775" cy="533400"/>
          </a:xfrm>
          <a:prstGeom prst="rect">
            <a:avLst/>
          </a:prstGeom>
          <a:noFill/>
          <a:ln w="21600" cap="flat">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pPr>
              <a:defRPr/>
            </a:pPr>
            <a:endParaRPr 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w="21600" cap="flat">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pPr>
              <a:defRPr/>
            </a:pPr>
            <a:fld id="{F3ABDFBF-DA3A-4625-A842-0275CAB4A2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ln/>
        </p:spPr>
        <p:txBody>
          <a:bodyPr/>
          <a:lstStyle/>
          <a:p>
            <a:fld id="{7B28AEFE-C34A-4DBA-A0D0-422FAD714F43}" type="slidenum">
              <a:rPr lang="en-US" smtClean="0"/>
              <a:pPr/>
              <a:t>1</a:t>
            </a:fld>
            <a:endParaRPr lang="en-US" smtClean="0"/>
          </a:p>
        </p:txBody>
      </p:sp>
      <p:sp>
        <p:nvSpPr>
          <p:cNvPr id="17411" name="Rectangle 1"/>
          <p:cNvSpPr>
            <a:spLocks noGrp="1" noChangeArrowheads="1"/>
          </p:cNvSpPr>
          <p:nvPr>
            <p:ph type="body"/>
          </p:nvPr>
        </p:nvSpPr>
        <p:spPr>
          <a:xfrm>
            <a:off x="755650" y="5078413"/>
            <a:ext cx="6048375" cy="4811712"/>
          </a:xfrm>
          <a:noFill/>
          <a:ln/>
        </p:spPr>
        <p:txBody>
          <a:bodyPr wrap="none" anchor="ctr"/>
          <a:lstStyle/>
          <a:p>
            <a:endParaRPr lang="en-US" smtClean="0"/>
          </a:p>
        </p:txBody>
      </p:sp>
      <p:sp>
        <p:nvSpPr>
          <p:cNvPr id="17412" name="Rectangle 2"/>
          <p:cNvSpPr>
            <a:spLocks noGrp="1" noRot="1" noChangeAspect="1" noChangeArrowheads="1" noTextEdit="1"/>
          </p:cNvSpPr>
          <p:nvPr>
            <p:ph type="sldImg" idx="1"/>
          </p:nvPr>
        </p:nvSpPr>
        <p:spPr>
          <a:xfrm>
            <a:off x="1106488" y="812800"/>
            <a:ext cx="5345112" cy="4008438"/>
          </a:xfrm>
          <a:solidFill>
            <a:srgbClr val="FFFFFF"/>
          </a:solidFill>
          <a:ln>
            <a:solidFill>
              <a:srgbClr val="000000"/>
            </a:solidFill>
            <a:miter lim="800000"/>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propose a two a layered architecture in</a:t>
            </a:r>
            <a:r>
              <a:rPr lang="en-US" baseline="0" dirty="0" smtClean="0"/>
              <a:t> which we realized the machinery for semantic indexing and search.</a:t>
            </a:r>
          </a:p>
          <a:p>
            <a:r>
              <a:rPr lang="en-US" baseline="0" dirty="0" smtClean="0"/>
              <a:t>The layers are storage &amp; indexing.</a:t>
            </a:r>
          </a:p>
          <a:p>
            <a:endParaRPr lang="en-US" baseline="0" dirty="0" smtClean="0"/>
          </a:p>
          <a:p>
            <a:r>
              <a:rPr lang="en-US" baseline="0" dirty="0" smtClean="0"/>
              <a:t>The storage layer is the layer in which we keep the actual documents/items or to be indexed. This is done by the </a:t>
            </a:r>
            <a:r>
              <a:rPr lang="en-US" baseline="0" dirty="0" err="1" smtClean="0"/>
              <a:t>IndexingSources</a:t>
            </a:r>
            <a:r>
              <a:rPr lang="en-US" baseline="0" dirty="0" smtClean="0"/>
              <a:t>. Indeed, it is not mandatory to keep the raw data of the document. </a:t>
            </a:r>
            <a:r>
              <a:rPr lang="en-US" baseline="0" dirty="0" err="1" smtClean="0"/>
              <a:t>IndexingSources</a:t>
            </a:r>
            <a:r>
              <a:rPr lang="en-US" baseline="0" dirty="0" smtClean="0"/>
              <a:t> can have different types of implementations. For instance, file based implementation of </a:t>
            </a:r>
            <a:r>
              <a:rPr lang="en-US" baseline="0" dirty="0" err="1" smtClean="0"/>
              <a:t>IndexingSource</a:t>
            </a:r>
            <a:r>
              <a:rPr lang="en-US" baseline="0" dirty="0" smtClean="0"/>
              <a:t> keeps the documents themselves in the local file system of the user. On the other hand, CMS Adapter based implementations would wrap the </a:t>
            </a:r>
            <a:r>
              <a:rPr lang="en-US" baseline="0" dirty="0" err="1" smtClean="0"/>
              <a:t>documens</a:t>
            </a:r>
            <a:r>
              <a:rPr lang="en-US" baseline="0" dirty="0" smtClean="0"/>
              <a:t> residing in the CMS itself. Usage of JCR and CMIS standards would provide to access to CMS in a standardized way. As a result, it would provide </a:t>
            </a:r>
            <a:r>
              <a:rPr lang="en-US" baseline="0" dirty="0" err="1" smtClean="0"/>
              <a:t>automized</a:t>
            </a:r>
            <a:r>
              <a:rPr lang="en-US" baseline="0" dirty="0" smtClean="0"/>
              <a:t> interaction with </a:t>
            </a:r>
            <a:r>
              <a:rPr lang="en-US" baseline="0" dirty="0" err="1" smtClean="0"/>
              <a:t>CMSes</a:t>
            </a:r>
            <a:r>
              <a:rPr lang="en-US" baseline="0" dirty="0" smtClean="0"/>
              <a:t> which are compliant with those standards. </a:t>
            </a:r>
          </a:p>
          <a:p>
            <a:endParaRPr lang="en-US" baseline="0" dirty="0" smtClean="0"/>
          </a:p>
          <a:p>
            <a:r>
              <a:rPr lang="en-US" baseline="0" dirty="0" smtClean="0"/>
              <a:t>The other layer of the architecture is the indexing layer. This layer keeps the indexes of documents. The component realizing the indexing named as Semantic Indexes. A </a:t>
            </a:r>
            <a:r>
              <a:rPr lang="en-US" baseline="0" dirty="0" err="1" smtClean="0"/>
              <a:t>SemanticIndex</a:t>
            </a:r>
            <a:r>
              <a:rPr lang="en-US" baseline="0" dirty="0" smtClean="0"/>
              <a:t> interacts with the storage layer, actually with specific </a:t>
            </a:r>
            <a:r>
              <a:rPr lang="en-US" baseline="0" dirty="0" err="1" smtClean="0"/>
              <a:t>IndexingSources</a:t>
            </a:r>
            <a:r>
              <a:rPr lang="en-US" baseline="0" dirty="0" smtClean="0"/>
              <a:t> and requests items to be indexed. After retrieval of the items, it indexes the documents and additional information according to its configuration. </a:t>
            </a:r>
            <a:r>
              <a:rPr lang="en-US" baseline="0" dirty="0" err="1" smtClean="0"/>
              <a:t>SemanticIndexes</a:t>
            </a:r>
            <a:r>
              <a:rPr lang="en-US" baseline="0" dirty="0" smtClean="0"/>
              <a:t> can be based on different frameworks. For instance, one may be based on Apache </a:t>
            </a:r>
            <a:r>
              <a:rPr lang="en-US" baseline="0" dirty="0" err="1" smtClean="0"/>
              <a:t>Solr</a:t>
            </a:r>
            <a:r>
              <a:rPr lang="en-US" baseline="0" dirty="0" smtClean="0"/>
              <a:t> framework and the other may be on Apache Jena. Based on the underlying framework, </a:t>
            </a:r>
            <a:r>
              <a:rPr lang="en-US" baseline="0" dirty="0" err="1" smtClean="0"/>
              <a:t>SemanticIndexes</a:t>
            </a:r>
            <a:r>
              <a:rPr lang="en-US" baseline="0" dirty="0" smtClean="0"/>
              <a:t> provide different search options. For instance </a:t>
            </a:r>
            <a:r>
              <a:rPr lang="en-US" baseline="0" dirty="0" err="1" smtClean="0"/>
              <a:t>Solr</a:t>
            </a:r>
            <a:r>
              <a:rPr lang="en-US" baseline="0" dirty="0" smtClean="0"/>
              <a:t> based on exposes the </a:t>
            </a:r>
            <a:r>
              <a:rPr lang="en-US" baseline="0" dirty="0" err="1" smtClean="0"/>
              <a:t>RESTful</a:t>
            </a:r>
            <a:r>
              <a:rPr lang="en-US" baseline="0" dirty="0" smtClean="0"/>
              <a:t> services of </a:t>
            </a:r>
            <a:r>
              <a:rPr lang="en-US" baseline="0" dirty="0" err="1" smtClean="0"/>
              <a:t>Solr</a:t>
            </a:r>
            <a:r>
              <a:rPr lang="en-US" baseline="0" dirty="0" smtClean="0"/>
              <a:t> index on the other hand </a:t>
            </a:r>
            <a:r>
              <a:rPr lang="en-US" baseline="0" dirty="0" err="1" smtClean="0"/>
              <a:t>jena</a:t>
            </a:r>
            <a:r>
              <a:rPr lang="en-US" baseline="0" dirty="0" smtClean="0"/>
              <a:t> based one provides a </a:t>
            </a:r>
            <a:r>
              <a:rPr lang="en-US" baseline="0" dirty="0" err="1" smtClean="0"/>
              <a:t>sparql</a:t>
            </a:r>
            <a:r>
              <a:rPr lang="en-US" baseline="0" dirty="0" smtClean="0"/>
              <a:t> endpoint on the index. </a:t>
            </a:r>
            <a:r>
              <a:rPr lang="en-US" baseline="0" dirty="0" err="1" smtClean="0"/>
              <a:t>SemanticIndexes</a:t>
            </a:r>
            <a:r>
              <a:rPr lang="en-US" baseline="0" dirty="0" smtClean="0"/>
              <a:t> keeps track of specific </a:t>
            </a:r>
            <a:r>
              <a:rPr lang="en-US" baseline="0" dirty="0" err="1" smtClean="0"/>
              <a:t>IndexingSource</a:t>
            </a:r>
            <a:r>
              <a:rPr lang="en-US" baseline="0" dirty="0" smtClean="0"/>
              <a:t> from the storage layer. They keep themselves synchronized with the changes occurred in the associated </a:t>
            </a:r>
            <a:r>
              <a:rPr lang="en-US" baseline="0" dirty="0" err="1" smtClean="0"/>
              <a:t>IndexingSource</a:t>
            </a:r>
            <a:r>
              <a:rPr lang="en-US" baseline="0" dirty="0" smtClean="0"/>
              <a:t> such as addition, deletion or update of documents.</a:t>
            </a:r>
          </a:p>
          <a:p>
            <a:endParaRPr lang="en-US" baseline="0" dirty="0" smtClean="0"/>
          </a:p>
          <a:p>
            <a:r>
              <a:rPr lang="en-US" baseline="0" dirty="0" smtClean="0"/>
              <a:t>Details are in the next slides…</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storage layer,</a:t>
            </a:r>
            <a:r>
              <a:rPr lang="en-US" baseline="0" dirty="0" smtClean="0"/>
              <a:t> documents can be pulled from </a:t>
            </a:r>
            <a:r>
              <a:rPr lang="en-US" baseline="0" dirty="0" err="1" smtClean="0"/>
              <a:t>CMSes</a:t>
            </a:r>
            <a:r>
              <a:rPr lang="en-US" baseline="0" dirty="0" smtClean="0"/>
              <a:t> using the JCR or CMIS standards or from the other direction they can push their documents to the </a:t>
            </a:r>
            <a:r>
              <a:rPr lang="en-US" baseline="0" dirty="0" err="1" smtClean="0"/>
              <a:t>Stanbol</a:t>
            </a:r>
            <a:r>
              <a:rPr lang="en-US" baseline="0" dirty="0" smtClean="0"/>
              <a:t> framework by calling </a:t>
            </a:r>
            <a:r>
              <a:rPr lang="en-US" baseline="0" dirty="0" err="1" smtClean="0"/>
              <a:t>RESTful</a:t>
            </a:r>
            <a:r>
              <a:rPr lang="en-US" baseline="0" dirty="0" smtClean="0"/>
              <a:t> services of related components. </a:t>
            </a:r>
            <a:r>
              <a:rPr lang="en-US" baseline="0" dirty="0" err="1" smtClean="0"/>
              <a:t>IndexingSources</a:t>
            </a:r>
            <a:r>
              <a:rPr lang="en-US" baseline="0" dirty="0" smtClean="0"/>
              <a:t> manage documents together with their enhancements. In the file based case for instance, the enhancements are compressed as a different along with the raw content in a zip file. On the other hand, in the CMS Adapter based implementations, the raw content resides in the CMS. The other parts which are created at the end of the processing in </a:t>
            </a:r>
            <a:r>
              <a:rPr lang="en-US" baseline="0" dirty="0" err="1" smtClean="0"/>
              <a:t>Stanbol</a:t>
            </a:r>
            <a:r>
              <a:rPr lang="en-US" baseline="0" dirty="0" smtClean="0"/>
              <a:t> </a:t>
            </a:r>
            <a:r>
              <a:rPr lang="en-US" baseline="0" dirty="0" err="1" smtClean="0"/>
              <a:t>e.g</a:t>
            </a:r>
            <a:r>
              <a:rPr lang="en-US" baseline="0" dirty="0" smtClean="0"/>
              <a:t> enhancements can either be pushed backed to the CMS or can be managed in the scope of </a:t>
            </a:r>
            <a:r>
              <a:rPr lang="en-US" baseline="0" dirty="0" err="1" smtClean="0"/>
              <a:t>IndexingSources</a:t>
            </a:r>
            <a:r>
              <a:rPr lang="en-US" baseline="0" dirty="0" smtClean="0"/>
              <a:t>.</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a:t>
            </a:r>
            <a:r>
              <a:rPr lang="en-US" baseline="0" dirty="0" smtClean="0"/>
              <a:t> separate storage layer for items to be indexed allows to use this architecture for items having different granularities. For example, one can implement an </a:t>
            </a:r>
            <a:r>
              <a:rPr lang="en-US" baseline="0" dirty="0" err="1" smtClean="0"/>
              <a:t>IndexingSource</a:t>
            </a:r>
            <a:r>
              <a:rPr lang="en-US" baseline="0" dirty="0" smtClean="0"/>
              <a:t> keeping content items, while another one may have another implementation keeping single entities. Furthermore, the opportunity of injecting different implementations of </a:t>
            </a:r>
            <a:r>
              <a:rPr lang="en-US" baseline="0" dirty="0" err="1" smtClean="0"/>
              <a:t>IndexingSource</a:t>
            </a:r>
            <a:r>
              <a:rPr lang="en-US" baseline="0" dirty="0" smtClean="0"/>
              <a:t> to the </a:t>
            </a:r>
            <a:r>
              <a:rPr lang="en-US" baseline="0" dirty="0" err="1" smtClean="0"/>
              <a:t>Stanbol</a:t>
            </a:r>
            <a:r>
              <a:rPr lang="en-US" baseline="0" dirty="0" smtClean="0"/>
              <a:t> environment provides having different interaction means with content management system. Apart from the already mentioned implementations compatible with the JCR or CMIS standards one can develop other implementations such as looking for documents from </a:t>
            </a:r>
            <a:r>
              <a:rPr lang="en-US" baseline="0" dirty="0" err="1" smtClean="0"/>
              <a:t>WebDav</a:t>
            </a:r>
            <a:r>
              <a:rPr lang="en-US" baseline="0" dirty="0" smtClean="0"/>
              <a:t> or ftp servers, etc.</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details about</a:t>
            </a:r>
            <a:r>
              <a:rPr lang="en-US" baseline="0" dirty="0" smtClean="0"/>
              <a:t> how items are tracked in </a:t>
            </a:r>
            <a:r>
              <a:rPr lang="en-US" baseline="0" dirty="0" err="1" smtClean="0"/>
              <a:t>IndexingSources</a:t>
            </a:r>
            <a:r>
              <a:rPr lang="en-US" baseline="0" dirty="0" smtClean="0"/>
              <a:t>…</a:t>
            </a:r>
          </a:p>
          <a:p>
            <a:r>
              <a:rPr lang="en-US" baseline="0" dirty="0" err="1" smtClean="0"/>
              <a:t>IndexingSource</a:t>
            </a:r>
            <a:r>
              <a:rPr lang="en-US" baseline="0" dirty="0" smtClean="0"/>
              <a:t> keeps a revision for each item managed inside it. When an item is created, a revision is also created. In the lifecycle of the item, when it is updated, its revision is increased. Similarly, if the item is deleted from the </a:t>
            </a:r>
            <a:r>
              <a:rPr lang="en-US" baseline="0" dirty="0" err="1" smtClean="0"/>
              <a:t>IndexingSource</a:t>
            </a:r>
            <a:r>
              <a:rPr lang="en-US" baseline="0" dirty="0" smtClean="0"/>
              <a:t>, again its revision is increased. Please note that the revisions are simply a number, they do not include what type of change has been done or how the content of the item has changed. </a:t>
            </a:r>
            <a:r>
              <a:rPr lang="en-US" baseline="0" dirty="0" err="1" smtClean="0"/>
              <a:t>SemanticIndexes</a:t>
            </a:r>
            <a:r>
              <a:rPr lang="en-US" baseline="0" dirty="0" smtClean="0"/>
              <a:t> use revisions of items while requesting the items from the </a:t>
            </a:r>
            <a:r>
              <a:rPr lang="en-US" baseline="0" dirty="0" err="1" smtClean="0"/>
              <a:t>IndexingSources</a:t>
            </a:r>
            <a:r>
              <a:rPr lang="en-US" baseline="0" dirty="0" smtClean="0"/>
              <a:t> to be indexed. Will be explained in the later slides…</a:t>
            </a:r>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An Indexing source</a:t>
            </a:r>
            <a:r>
              <a:rPr lang="tr-TR" baseline="0" dirty="0" smtClean="0"/>
              <a:t> can provide the list of changes on the managed items as of a given starting revision through its getChanges method. The changes comes within the ChangeSet object. This object does not keep the actual content of the changed items, rather it contains identifiers of items to reference them. It also includes some other information about the revisions of resultant items such as the minimum or maximum revision number in the ChangeSet. See the example in the next slide.</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In this example, we have 3 steps where</a:t>
            </a:r>
            <a:r>
              <a:rPr lang="tr-TR" baseline="0" dirty="0" smtClean="0"/>
              <a:t> we do updates on the IndexingSource. In the first step, we add 3 new items. So, each of them is assigned with a new revision which is 1. In the second step second item is updated and third item is removed. So, their revisions have been increased, so their revisions are 2 now. In the third step, there are 2 updates also. So, their revisions are set as 3. As you might understand, individual items do not have their own revisions. Rather than that the revision is increased globally. For this kind of revision management mechanism one can assign the system time as revision when a new item created, or an existing is updated or deleted. So, based on these knowledge, if one requests changes as of the start, he would get all items in the result. However, if one requests changes as of the second revision, he would only get identifiers of lastly added items.</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There is also</a:t>
            </a:r>
            <a:r>
              <a:rPr lang="tr-TR" baseline="0" dirty="0" smtClean="0"/>
              <a:t> the epoch concept in the revision management machinery. An epoch is a common revision for all stored items. For instance, assume that your IndexingSource keeps the DBPedia dump. So, the version of the dump can be thought as the epoch of the IndexingSource. If this epoch changes, in other words if the version of the DBPedia dump is changed when you update your IndexingSource with the new dump, the revision registry is repopulated for the whole items in the new dump.</a:t>
            </a:r>
          </a:p>
          <a:p>
            <a:endParaRPr lang="tr-TR" baseline="0" dirty="0" smtClean="0"/>
          </a:p>
          <a:p>
            <a:r>
              <a:rPr lang="tr-TR" baseline="0" dirty="0" smtClean="0"/>
              <a:t>End of the storage layer... Next: Indexing layer</a:t>
            </a:r>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The main component in this layer is the SemanticIndex</a:t>
            </a:r>
            <a:r>
              <a:rPr lang="tr-TR" baseline="0" dirty="0" smtClean="0"/>
              <a:t> component. I have already mentioned about this component that it may have been implemented based on different frameworks such as Solr or Clerezza. And based on their underlying infrastructure, they provide different kinds of search endpoints. This layer also introduces a manager component providing retrieval and creation of SemanticIndexes. We had also mentioned about configuration of indexes according to a specific domain. As there can be any custom configurations based on the specific implementations, by default we use the LDPath language to adjust the configuration of SemanticIndexes. While mentioning about the application of the proposed architecture on our main scenario, we will see how we benefit from this language to configure the indexes. The manager provides retrieval according to specific characteristics of SemanticIndexes such as search endpoints.</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a:t>
            </a:r>
            <a:r>
              <a:rPr lang="tr-TR" baseline="0" dirty="0" smtClean="0"/>
              <a:t> SemanticIndex indexes the items retrieved from the associated IndexingSource in an iterative manner. It persists the revision of the latest indexed item and epoch of the indexed item. So, in the next iteration it requests the changes as of the latest persisted revision. In case of the the retrieved epoch is different the one persisted, the SemanticIndex requests the changes from scratch and reindexes all of the items in the IndexingSource. Rather than polling IndexingSource can notify the SemanticIndexes subscribed to it. </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UNINIT: The index was defined, the configuration is ok, but the contents are not yet indexed and the indexing has not yet started. (Intended to be used as default state after creations) </a:t>
            </a:r>
            <a:br>
              <a:rPr lang="en-US" dirty="0" smtClean="0"/>
            </a:br>
            <a:r>
              <a:rPr lang="en-US" dirty="0" smtClean="0"/>
              <a:t>INDEXING: The (initial) indexing of content items is currently in progress. This indicates that the index is currently NOT active. </a:t>
            </a:r>
            <a:br>
              <a:rPr lang="en-US" dirty="0" smtClean="0"/>
            </a:br>
            <a:r>
              <a:rPr lang="en-US" dirty="0" smtClean="0"/>
              <a:t>ACTIVE The semantic index is available and in sync </a:t>
            </a:r>
            <a:br>
              <a:rPr lang="en-US" dirty="0" smtClean="0"/>
            </a:br>
            <a:r>
              <a:rPr lang="en-US" dirty="0" smtClean="0"/>
              <a:t>REINDEXING: The (re)-indexing of content times is currently in progress. This indicates that the configuration of the semantic index was changed in a way that requires to rebuild the whole semantic index. This still requires the index to be active - meaning the searches can be performed normally - but recent updates/changes to </a:t>
            </a:r>
            <a:r>
              <a:rPr lang="en-US" dirty="0" err="1" smtClean="0"/>
              <a:t>ContentItems</a:t>
            </a:r>
            <a:r>
              <a:rPr lang="en-US" dirty="0" smtClean="0"/>
              <a:t> might not be reflected. This also indicates that the index will be replaced by a different version (maybe with changed fields) in the near future. </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p:spPr>
        <p:txBody>
          <a:bodyPr/>
          <a:lstStyle/>
          <a:p>
            <a:fld id="{AF5F7A9D-9490-450F-9ECA-D8C8F8475868}" type="slidenum">
              <a:rPr lang="en-US" smtClean="0"/>
              <a:pPr/>
              <a:t>3</a:t>
            </a:fld>
            <a:endParaRPr lang="en-US" smtClean="0"/>
          </a:p>
        </p:txBody>
      </p:sp>
      <p:sp>
        <p:nvSpPr>
          <p:cNvPr id="184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8436" name="Rectangle 2"/>
          <p:cNvSpPr>
            <a:spLocks noGrp="1" noChangeArrowheads="1"/>
          </p:cNvSpPr>
          <p:nvPr>
            <p:ph type="body" idx="1"/>
          </p:nvPr>
        </p:nvSpPr>
        <p:spPr>
          <a:xfrm>
            <a:off x="755650" y="5078413"/>
            <a:ext cx="6048375" cy="4721225"/>
          </a:xfrm>
          <a:noFill/>
          <a:ln/>
        </p:spPr>
        <p:txBody>
          <a:bodyPr wrap="none" anchor="ctr"/>
          <a:lstStyle/>
          <a:p>
            <a:r>
              <a:rPr lang="tr-TR" dirty="0" smtClean="0"/>
              <a:t>Stanbol overview: Overview</a:t>
            </a:r>
            <a:r>
              <a:rPr lang="tr-TR" baseline="0" dirty="0" smtClean="0"/>
              <a:t> about the Stanbol components and the main purpose/usage of the Stanbol</a:t>
            </a:r>
          </a:p>
          <a:p>
            <a:r>
              <a:rPr lang="tr-TR" baseline="0" dirty="0" smtClean="0"/>
              <a:t>Main scenario: A sample scenario in which the proposed two-layered architecture will be used</a:t>
            </a:r>
          </a:p>
          <a:p>
            <a:r>
              <a:rPr lang="tr-TR" baseline="0" dirty="0" smtClean="0"/>
              <a:t>Two-layered architecture: Architecture for semantic indexing and semantic search for content management systems</a:t>
            </a:r>
          </a:p>
          <a:p>
            <a:r>
              <a:rPr lang="tr-TR" baseline="0" dirty="0" smtClean="0"/>
              <a:t>Application of the architecture: How the architecture is applied to our scenario.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As throughout</a:t>
            </a:r>
            <a:r>
              <a:rPr lang="tr-TR" baseline="0" dirty="0" smtClean="0"/>
              <a:t> the Stanbol, we provide an OSGi based design. Each IndexingSource and SemanticIndex are registered as standalone OSGi components. Won’t go into the details of OSGi, however it can be said that OSGi based design provides us the opportunity that we can add new IndexingSources or SemanticIndexes dynamically during the runtime of the system. SemanticIndexManager keeps track of the SemanticIndexes through the OSGi environment. In the implementations of SemanticIndexes on which we are currently working on, we also provide the underlying framework as OSGi components. Clerezza itself is an OSGi based framework, so the clerezza graphs </a:t>
            </a:r>
            <a:r>
              <a:rPr lang="tr-TR" baseline="0" dirty="0" smtClean="0"/>
              <a:t>used by associated SemanticIndexes are already available through the OSGi environment. On the other hand, Stanbol is capable of Solr cores as OSGi components, </a:t>
            </a:r>
            <a:r>
              <a:rPr lang="tr-TR" baseline="0" dirty="0" smtClean="0"/>
              <a:t>so this means that Solr based implementation of SemanticIndex also exposes the underlying Solr index as OSGi component. </a:t>
            </a:r>
          </a:p>
          <a:p>
            <a:endParaRPr lang="tr-TR" baseline="0" dirty="0" smtClean="0"/>
          </a:p>
          <a:p>
            <a:r>
              <a:rPr lang="tr-TR" baseline="0" dirty="0" smtClean="0"/>
              <a:t>This design is very useful especially for OSGi based systems which can fully utilize the provided services.</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Now,</a:t>
            </a:r>
            <a:r>
              <a:rPr lang="tr-TR" baseline="0" dirty="0" smtClean="0"/>
              <a:t> how the proposed two layered approach can be applied onto the scenario which was mentioned at the beginning of the presentation? As the target content management system, lets choose the CRX. It is a product of former Day Software (Now part of Adobe) and it is JCR standard compliant CMS. The JCRIndexingSource listens the updates from CRX through the using API.</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In the figure</a:t>
            </a:r>
            <a:r>
              <a:rPr lang="tr-TR" baseline="0" dirty="0" smtClean="0"/>
              <a:t> you see a document named “Beating Heart Bypass Surgery” in the CRX CMS. It has a jcr:content property and that jcr:content property has some other additional attributes such the use who last modified the content, last modification time of the content, mime type of the content etc. And at the bottom of a slide, you see a snippet from the raw content of the document. Our JCR specific IndexingSource will interact with the CRX and then will wrap this CMS document as a ContentItem which is the main processable unit in Stanbol.</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Here is the wrapper ContentItem.</a:t>
            </a:r>
            <a:r>
              <a:rPr lang="tr-TR" baseline="0" dirty="0" smtClean="0"/>
              <a:t> At the left hand side, you see a generic structure for ContentItem of Stanbol. When the JCRIndexingSource retrieves the raw content and additional properties of the CMS document, it sends these data to the Enhancer component of Stanbol. As a result this ContentItem is created. Raw content of the CMS document is put into the Content part and the enhancements obtained as enhancement results are put into the enhancement </a:t>
            </a:r>
            <a:r>
              <a:rPr lang="tr-TR" baseline="0" smtClean="0"/>
              <a:t>metadata part; </a:t>
            </a:r>
            <a:r>
              <a:rPr lang="tr-TR" baseline="0" dirty="0" smtClean="0"/>
              <a:t>also the additional properties of CMS document is created as an additional content item part.</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In the next step, we construct the indexing infrastructure via</a:t>
            </a:r>
            <a:r>
              <a:rPr lang="tr-TR" baseline="0" dirty="0" smtClean="0"/>
              <a:t> the SemanticIndexManager by passing an LDPath configuration. As a result, we will have a SemanticIndex component and an underlying Solr core registered as separate components to the OSGi environment. Let’s see the example.</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Here is the HTML interface of SemanticIndexManager where</a:t>
            </a:r>
            <a:r>
              <a:rPr lang="tr-TR" baseline="0" dirty="0" smtClean="0"/>
              <a:t> RESTful services can </a:t>
            </a:r>
            <a:r>
              <a:rPr lang="en-US" baseline="0" dirty="0" smtClean="0"/>
              <a:t>be called. In this figure, we pass a configuration for a health domain specific index. In the larger text area, an </a:t>
            </a:r>
            <a:r>
              <a:rPr lang="en-US" baseline="0" dirty="0" err="1" smtClean="0"/>
              <a:t>LDPath</a:t>
            </a:r>
            <a:r>
              <a:rPr lang="en-US" baseline="0" dirty="0" smtClean="0"/>
              <a:t> is seen. So, we use </a:t>
            </a:r>
            <a:r>
              <a:rPr lang="en-US" baseline="0" dirty="0" err="1" smtClean="0"/>
              <a:t>LDPath</a:t>
            </a:r>
            <a:r>
              <a:rPr lang="en-US" baseline="0" dirty="0" smtClean="0"/>
              <a:t> as a configuration language in our two-layered approach. We use this configuration mechanism in </a:t>
            </a:r>
            <a:r>
              <a:rPr lang="en-US" baseline="0" dirty="0" err="1" smtClean="0"/>
              <a:t>Solr</a:t>
            </a:r>
            <a:r>
              <a:rPr lang="en-US" baseline="0" dirty="0" smtClean="0"/>
              <a:t> based </a:t>
            </a:r>
            <a:r>
              <a:rPr lang="en-US" baseline="0" dirty="0" err="1" smtClean="0"/>
              <a:t>SemanticIndexes</a:t>
            </a:r>
            <a:r>
              <a:rPr lang="en-US" baseline="0" dirty="0" smtClean="0"/>
              <a:t>. So how actually the configuration of a </a:t>
            </a:r>
            <a:r>
              <a:rPr lang="en-US" baseline="0" dirty="0" err="1" smtClean="0"/>
              <a:t>Solr</a:t>
            </a:r>
            <a:r>
              <a:rPr lang="en-US" baseline="0" dirty="0" smtClean="0"/>
              <a:t> index is configured based on such a language?</a:t>
            </a:r>
            <a:endParaRPr lang="tr-TR"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a:t>
            </a:r>
            <a:r>
              <a:rPr lang="en-US" baseline="0" dirty="0" smtClean="0"/>
              <a:t> </a:t>
            </a:r>
            <a:r>
              <a:rPr lang="en-US" dirty="0" err="1" smtClean="0"/>
              <a:t>LDPath</a:t>
            </a:r>
            <a:r>
              <a:rPr lang="en-US" dirty="0" smtClean="0"/>
              <a:t> instance represents a field</a:t>
            </a:r>
            <a:r>
              <a:rPr lang="en-US" baseline="0" dirty="0" smtClean="0"/>
              <a:t> in the </a:t>
            </a:r>
            <a:r>
              <a:rPr lang="en-US" baseline="0" dirty="0" err="1" smtClean="0"/>
              <a:t>Solr</a:t>
            </a:r>
            <a:r>
              <a:rPr lang="en-US" baseline="0" dirty="0" smtClean="0"/>
              <a:t> index. </a:t>
            </a:r>
          </a:p>
          <a:p>
            <a:r>
              <a:rPr lang="en-US" baseline="0" dirty="0" smtClean="0"/>
              <a:t>Left hand site: name of the index field</a:t>
            </a:r>
          </a:p>
          <a:p>
            <a:r>
              <a:rPr lang="en-US" baseline="0" dirty="0" smtClean="0"/>
              <a:t>Right hand site: Specific field configurations. Only type is seen, however </a:t>
            </a:r>
            <a:r>
              <a:rPr lang="en-US" baseline="0" dirty="0" err="1" smtClean="0"/>
              <a:t>Solr</a:t>
            </a:r>
            <a:r>
              <a:rPr lang="en-US" baseline="0" dirty="0" smtClean="0"/>
              <a:t> specific properties such as </a:t>
            </a:r>
            <a:r>
              <a:rPr lang="en-US" baseline="0" dirty="0" err="1" smtClean="0"/>
              <a:t>termVectors</a:t>
            </a:r>
            <a:r>
              <a:rPr lang="en-US" baseline="0" dirty="0" smtClean="0"/>
              <a:t>, indexed, stored can be also adjusted.</a:t>
            </a:r>
          </a:p>
          <a:p>
            <a:r>
              <a:rPr lang="en-US" baseline="0" dirty="0" smtClean="0"/>
              <a:t>Each line also has an RDF path, this RDF path is used while populating field. For instance, when a URI is passed to our </a:t>
            </a:r>
            <a:r>
              <a:rPr lang="en-US" baseline="0" dirty="0" err="1" smtClean="0"/>
              <a:t>LDPath</a:t>
            </a:r>
            <a:r>
              <a:rPr lang="en-US" baseline="0" dirty="0" smtClean="0"/>
              <a:t>, this line will fetch its </a:t>
            </a:r>
            <a:r>
              <a:rPr lang="en-US" baseline="0" dirty="0" err="1" smtClean="0"/>
              <a:t>umls-skos:has_finding_site</a:t>
            </a:r>
            <a:r>
              <a:rPr lang="en-US" baseline="0" dirty="0" smtClean="0"/>
              <a:t> property.  So, when a disease entity is recognized within the document, if it has a has finding site property the value of that property will be stored in this field.</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RDF enhancement regarding our </a:t>
            </a:r>
            <a:r>
              <a:rPr lang="en-US" baseline="0" dirty="0" err="1" smtClean="0"/>
              <a:t>ContentItem</a:t>
            </a:r>
            <a:r>
              <a:rPr lang="en-US" baseline="0" dirty="0" smtClean="0"/>
              <a:t> before representing the heart disease entity recognized within the document. The bold line is a reference to actual source of this entity. We will use this property to gather further semantically related/meaningful information regarding the entity.</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The same </a:t>
            </a:r>
            <a:r>
              <a:rPr lang="en-US" dirty="0" err="1" smtClean="0"/>
              <a:t>LDPath</a:t>
            </a:r>
            <a:r>
              <a:rPr lang="en-US" dirty="0" smtClean="0"/>
              <a:t>, which was used to configure the index, is used to get additional information for the</a:t>
            </a:r>
            <a:r>
              <a:rPr lang="en-US" baseline="0" dirty="0" smtClean="0"/>
              <a:t> heart disease entity. The top line is the URI of the heart disease entity which we saw in the previous slide. By executing the </a:t>
            </a:r>
            <a:r>
              <a:rPr lang="en-US" baseline="0" dirty="0" err="1" smtClean="0"/>
              <a:t>LDPath</a:t>
            </a:r>
            <a:r>
              <a:rPr lang="en-US" baseline="0" dirty="0" smtClean="0"/>
              <a:t> over that URI we get an RDF description as seen in the figure.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Explanation of the properties and corresponding values.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Note that the execution of the </a:t>
            </a:r>
            <a:r>
              <a:rPr lang="en-US" baseline="0" dirty="0" err="1" smtClean="0"/>
              <a:t>LDPath</a:t>
            </a:r>
            <a:r>
              <a:rPr lang="en-US" baseline="0" dirty="0" smtClean="0"/>
              <a:t> is not necessarily done by following the URI of the entity on the web. It is possible that the </a:t>
            </a:r>
            <a:r>
              <a:rPr lang="en-US" baseline="0" dirty="0" err="1" smtClean="0"/>
              <a:t>LDPath</a:t>
            </a:r>
            <a:r>
              <a:rPr lang="en-US" baseline="0" dirty="0" smtClean="0"/>
              <a:t> is executed on a specific endpoint of </a:t>
            </a:r>
            <a:r>
              <a:rPr lang="en-US" baseline="0" dirty="0" err="1" smtClean="0"/>
              <a:t>Entityhub</a:t>
            </a:r>
            <a:r>
              <a:rPr lang="en-US" baseline="0" dirty="0" smtClean="0"/>
              <a:t> component of </a:t>
            </a:r>
            <a:r>
              <a:rPr lang="en-US" baseline="0" dirty="0" err="1" smtClean="0"/>
              <a:t>Stanbol</a:t>
            </a:r>
            <a:r>
              <a:rPr lang="en-US" baseline="0" dirty="0" smtClean="0"/>
              <a:t> which caches external RDF resources to be used in the </a:t>
            </a:r>
            <a:r>
              <a:rPr lang="en-US" baseline="0" dirty="0" err="1" smtClean="0"/>
              <a:t>Stanbol</a:t>
            </a:r>
            <a:r>
              <a:rPr lang="en-US" baseline="0" dirty="0" smtClean="0"/>
              <a:t>  framework.</a:t>
            </a:r>
            <a:endParaRPr lang="tr-TR" dirty="0" smtClean="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a:t>
            </a:r>
            <a:r>
              <a:rPr lang="en-US" baseline="0" dirty="0" smtClean="0"/>
              <a:t> of the slide directly…</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p:spPr>
        <p:txBody>
          <a:bodyPr/>
          <a:lstStyle/>
          <a:p>
            <a:fld id="{6175C28B-1ED4-4FAA-87FC-FCF7AD576B90}" type="slidenum">
              <a:rPr lang="en-US" smtClean="0"/>
              <a:pPr/>
              <a:t>4</a:t>
            </a:fld>
            <a:endParaRPr lang="en-US" smtClean="0"/>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9460" name="Rectangle 2"/>
          <p:cNvSpPr>
            <a:spLocks noGrp="1" noChangeArrowheads="1"/>
          </p:cNvSpPr>
          <p:nvPr>
            <p:ph type="body" idx="1"/>
          </p:nvPr>
        </p:nvSpPr>
        <p:spPr>
          <a:xfrm>
            <a:off x="755650" y="5078413"/>
            <a:ext cx="6048375" cy="4721225"/>
          </a:xfrm>
          <a:noFill/>
          <a:ln/>
        </p:spPr>
        <p:txBody>
          <a:bodyPr wrap="none" anchor="ct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a:t>
            </a:r>
            <a:r>
              <a:rPr lang="en-US" baseline="0" dirty="0" smtClean="0"/>
              <a:t> search interfaces/services can be also provided on the index. For instance, this is a faceted search interface developed based on the </a:t>
            </a:r>
            <a:r>
              <a:rPr lang="en-US" baseline="0" dirty="0" err="1" smtClean="0"/>
              <a:t>Solr</a:t>
            </a:r>
            <a:r>
              <a:rPr lang="en-US" baseline="0" dirty="0" smtClean="0"/>
              <a:t> index. The facets correspond to index fields. And the values of the facets correspond to properties of named entities associated with the facet. </a:t>
            </a:r>
          </a:p>
          <a:p>
            <a:endParaRPr lang="en-US" baseline="0" dirty="0" smtClean="0"/>
          </a:p>
          <a:p>
            <a:r>
              <a:rPr lang="en-US" baseline="0" dirty="0" smtClean="0"/>
              <a:t>By configuring and caching external domain specific RDF datasets into the </a:t>
            </a:r>
            <a:r>
              <a:rPr lang="en-US" baseline="0" dirty="0" err="1" smtClean="0"/>
              <a:t>Stanbol</a:t>
            </a:r>
            <a:r>
              <a:rPr lang="en-US" baseline="0" dirty="0" smtClean="0"/>
              <a:t> framework and using them in the enhancement process, very interesting search flows can be obtained. In the figure the result of search of cancer keyword is seen. It contains 10+ documents. However, thanks to the domain specific facets those results can be constrained as in the next slide.</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Enhancer:</a:t>
            </a:r>
            <a:r>
              <a:rPr lang="tr-TR" baseline="0" dirty="0" smtClean="0"/>
              <a:t> A set of enhancement engines i.e content extractors,language detectors, named entity recognizers, disambiguators, LOD adapters,etc.</a:t>
            </a:r>
            <a:r>
              <a:rPr lang="en-US" baseline="0" dirty="0" smtClean="0"/>
              <a:t> The engines basically takes a content and </a:t>
            </a:r>
            <a:r>
              <a:rPr lang="en-US" baseline="0" dirty="0" err="1" smtClean="0"/>
              <a:t>procude</a:t>
            </a:r>
            <a:r>
              <a:rPr lang="en-US" baseline="0" dirty="0" smtClean="0"/>
              <a:t> RDF enhancement. They can be grouped under chains so that they execute in predefined order.</a:t>
            </a:r>
          </a:p>
          <a:p>
            <a:r>
              <a:rPr lang="tr-TR" baseline="0" dirty="0" smtClean="0"/>
              <a:t>Entityhub: Manages entities which are grouped under different RDF datasets; allows CRUD functionalities on them. RDF datasets can be obtained from the LOD cloud or they may be of your own.</a:t>
            </a:r>
          </a:p>
          <a:p>
            <a:r>
              <a:rPr lang="tr-TR" baseline="0" dirty="0" smtClean="0"/>
              <a:t>Contenthub: The semantic indexing and search components of Stanbol. When I content submitted to this component, sends it to the Enhancer to be enhanced if it is not already, it connects to Entityhub to further gather additional information about named entities recognized within the submitted content and indexes all information in indexes which may be configured according to specific needs. This is the initial component on </a:t>
            </a:r>
            <a:r>
              <a:rPr lang="en-US" baseline="0" dirty="0" smtClean="0"/>
              <a:t>which we designed the semantic indexing and search architecture.</a:t>
            </a:r>
            <a:endParaRPr lang="tr-TR" baseline="0" dirty="0" smtClean="0"/>
          </a:p>
          <a:p>
            <a:r>
              <a:rPr lang="tr-TR" baseline="0" dirty="0" smtClean="0"/>
              <a:t>CMS Adapter:Eases the management of document in Contenthub for JCR and CMIS compliant content management systems. Also provides functionalities to generete RDF from such kind of CMSes and populates them by given external RDF data.</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tr-TR" baseline="0" dirty="0" smtClean="0"/>
              <a:t>Factstore: </a:t>
            </a:r>
            <a:r>
              <a:rPr lang="en-US" dirty="0" smtClean="0"/>
              <a:t>The </a:t>
            </a:r>
            <a:r>
              <a:rPr lang="en-US" dirty="0" err="1" smtClean="0"/>
              <a:t>FactStore</a:t>
            </a:r>
            <a:r>
              <a:rPr lang="en-US" dirty="0" smtClean="0"/>
              <a:t> is a component that let's use store relations between entities identified by their URIs</a:t>
            </a:r>
            <a:r>
              <a:rPr lang="tr-TR" dirty="0" smtClean="0"/>
              <a:t>.</a:t>
            </a:r>
            <a:r>
              <a:rPr lang="en-US" dirty="0" smtClean="0"/>
              <a:t> [http://stanbol.apache.org/docs/trunk/components/factstore/]</a:t>
            </a:r>
            <a:endParaRPr lang="tr-TR" baseline="0"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tr-TR" baseline="0" dirty="0" smtClean="0"/>
              <a:t>Ontology Manager: </a:t>
            </a:r>
            <a:r>
              <a:rPr lang="en-US" dirty="0" smtClean="0"/>
              <a:t>The Apache </a:t>
            </a:r>
            <a:r>
              <a:rPr lang="en-US" dirty="0" err="1" smtClean="0"/>
              <a:t>Stanbol</a:t>
            </a:r>
            <a:r>
              <a:rPr lang="en-US" dirty="0" smtClean="0"/>
              <a:t> Ontology Manager provides </a:t>
            </a:r>
            <a:r>
              <a:rPr lang="tr-TR" b="0" dirty="0" smtClean="0"/>
              <a:t>facilities </a:t>
            </a:r>
            <a:r>
              <a:rPr lang="en-US" b="0" dirty="0" smtClean="0"/>
              <a:t>for managing </a:t>
            </a:r>
            <a:r>
              <a:rPr lang="en-US" b="0" dirty="0" err="1" smtClean="0"/>
              <a:t>ontologies</a:t>
            </a:r>
            <a:r>
              <a:rPr lang="en-US" b="0" dirty="0" smtClean="0"/>
              <a:t>, ontology networks </a:t>
            </a:r>
            <a:r>
              <a:rPr lang="en-US" dirty="0" smtClean="0"/>
              <a:t>and user sessions for semantic data modeled after them. It provides access to underlying model in different</a:t>
            </a:r>
            <a:r>
              <a:rPr lang="en-US" baseline="0" dirty="0" smtClean="0"/>
              <a:t> granularities. [http://stanbol.apache.org/docs/trunk/components/ontologymanager/]</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err="1" smtClean="0"/>
              <a:t>Stanbol</a:t>
            </a:r>
            <a:r>
              <a:rPr lang="en-US" baseline="0" dirty="0" smtClean="0"/>
              <a:t> rules: </a:t>
            </a:r>
            <a:r>
              <a:rPr lang="en-US" dirty="0" err="1" smtClean="0"/>
              <a:t>Stanbol</a:t>
            </a:r>
            <a:r>
              <a:rPr lang="en-US" dirty="0" smtClean="0"/>
              <a:t> Rules is a component that supports the construction and execution of inference rules. [http://stanbol.apache.org/docs/trunk/components/rules/]</a:t>
            </a:r>
            <a:endParaRPr lang="tr-TR" dirty="0" smtClean="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scenario/workflow</a:t>
            </a:r>
            <a:r>
              <a:rPr lang="en-US" baseline="0" dirty="0" smtClean="0"/>
              <a:t> describing the semantic indexing and search services architecture in generic concepts. </a:t>
            </a:r>
          </a:p>
          <a:p>
            <a:r>
              <a:rPr lang="en-US" baseline="0" dirty="0" smtClean="0"/>
              <a:t>Explanation of the workflow:</a:t>
            </a:r>
          </a:p>
          <a:p>
            <a:r>
              <a:rPr lang="en-US" baseline="0" dirty="0" smtClean="0"/>
              <a:t>…</a:t>
            </a:r>
          </a:p>
          <a:p>
            <a:r>
              <a:rPr lang="en-US" baseline="0" dirty="0" smtClean="0"/>
              <a:t>In the next slides, the main workflow will be explained by presenting some screenshots.</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screenshot from the CRX content management system. </a:t>
            </a:r>
          </a:p>
          <a:p>
            <a:r>
              <a:rPr lang="en-US" baseline="0" dirty="0" smtClean="0"/>
              <a:t>Health related categories and document inside them…</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index the</a:t>
            </a:r>
            <a:r>
              <a:rPr lang="en-US" baseline="0" dirty="0" smtClean="0"/>
              <a:t> document inside the CMS, an healthcare specific indexing infrastructure is created with the given configurations. In this step, we aim to configure the indexing structure so that it would be compatible with the document and its additional metadata which is obtained after the document enhancement process. This is very useful especially, users have configured custom enhancement chains. </a:t>
            </a:r>
            <a:endParaRPr lang="tr-TR" baseline="0" dirty="0" smtClean="0"/>
          </a:p>
          <a:p>
            <a:endParaRPr lang="tr-TR" baseline="0" dirty="0" smtClean="0"/>
          </a:p>
          <a:p>
            <a:r>
              <a:rPr lang="tr-TR" baseline="0" dirty="0" smtClean="0"/>
              <a:t>Detailed information about configuration of indexes will be given in the next slides...</a:t>
            </a:r>
            <a:endParaRPr lang="en-US" baseline="0" dirty="0" smtClean="0"/>
          </a:p>
          <a:p>
            <a:endParaRPr lang="en-US" baseline="0" dirty="0" smtClean="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t>
            </a:r>
            <a:r>
              <a:rPr lang="en-US" dirty="0" err="1" smtClean="0"/>
              <a:t>Stanbol</a:t>
            </a:r>
            <a:r>
              <a:rPr lang="en-US" dirty="0" smtClean="0"/>
              <a:t> users</a:t>
            </a:r>
            <a:r>
              <a:rPr lang="en-US" baseline="0" dirty="0" smtClean="0"/>
              <a:t> can configure domain specific enhancement chains. This is done by configuring enhancement engines looking for named entities from custom datasets. In this way, external RDF datasets are seen as a superset of named entities which can be recognized within the documents. Furthermore, users can configure the enhancer component of </a:t>
            </a:r>
            <a:r>
              <a:rPr lang="en-US" baseline="0" dirty="0" err="1" smtClean="0"/>
              <a:t>Stanbol</a:t>
            </a:r>
            <a:r>
              <a:rPr lang="en-US" baseline="0" dirty="0" smtClean="0"/>
              <a:t> to get custom enhancement types in the RDF enhancements. As said in the previous slide, in our semantic indexing architecture we aim to provide indexing infrastructure compatible with the nature of enhancements. For instance in the slide a </a:t>
            </a:r>
            <a:r>
              <a:rPr lang="en-US" baseline="0" dirty="0" err="1" smtClean="0"/>
              <a:t>disesase</a:t>
            </a:r>
            <a:r>
              <a:rPr lang="en-US" baseline="0" dirty="0" smtClean="0"/>
              <a:t> entity taken from enhancements of a health related documents is seen.</a:t>
            </a:r>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the content enhancement process, all gathered information is stored in the indexes which were prepared previously. On top of the indexes different kinds of search are provided. These search services can also be provided considering the semantic nature of the underlying index. For instance, in the figure you see a faceted search interface. The facets are formed using the underlying index fields. The name of facets are not so informative. A little domain specific information here: art is the abbreviation of adverse reaction terminology. And the facets starting with the “art” label corresponds to different properties of entities obtained from an adverse reaction terminology dataset.</a:t>
            </a:r>
            <a:endParaRPr lang="en-US" dirty="0"/>
          </a:p>
        </p:txBody>
      </p:sp>
      <p:sp>
        <p:nvSpPr>
          <p:cNvPr id="4" name="Slide Number Placeholder 3"/>
          <p:cNvSpPr>
            <a:spLocks noGrp="1"/>
          </p:cNvSpPr>
          <p:nvPr>
            <p:ph type="sldNum" idx="10"/>
          </p:nvPr>
        </p:nvSpPr>
        <p:spPr/>
        <p:txBody>
          <a:bodyPr/>
          <a:lstStyle/>
          <a:p>
            <a:pPr>
              <a:defRPr/>
            </a:pPr>
            <a:fld id="{F3ABDFBF-DA3A-4625-A842-0275CAB4A26D}"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4000" y="2525713"/>
            <a:ext cx="1484313" cy="211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9475" y="2525713"/>
            <a:ext cx="4302125" cy="211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19475" y="2525713"/>
            <a:ext cx="5910263" cy="1216025"/>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C3F7217C-DF6C-4481-B55E-01AD70CC22DE}" type="slidenum">
              <a:rPr lang="en-US" smtClean="0"/>
              <a:pPr>
                <a:defRPr/>
              </a:pPr>
              <a:t>‹#›</a:t>
            </a:fld>
            <a:r>
              <a:rPr lang="en-US" dirty="0" smtClean="0"/>
              <a:t> / 36</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728788"/>
            <a:ext cx="40624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4313" y="1728788"/>
            <a:ext cx="40640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863600"/>
            <a:ext cx="2068513" cy="5256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863600"/>
            <a:ext cx="6057900"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9475" y="3924300"/>
            <a:ext cx="2892425"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64300" y="3924300"/>
            <a:ext cx="2894013" cy="71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a:lvl1pPr>
          </a:lstStyle>
          <a:p>
            <a:pPr>
              <a:defRPr/>
            </a:pPr>
            <a:fld id="{FBE987FF-3E92-4ACA-9EAB-5A2C77611D78}" type="slidenum">
              <a:rPr lang="en-US" smtClean="0"/>
              <a:pPr>
                <a:defRPr/>
              </a:pPr>
              <a:t>‹#›</a:t>
            </a:fld>
            <a:r>
              <a:rPr lang="en-US" dirty="0" smtClean="0"/>
              <a:t> / 36</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srcRect/>
          <a:stretch>
            <a:fillRect/>
          </a:stretch>
        </p:blipFill>
        <p:spPr bwMode="auto">
          <a:xfrm>
            <a:off x="0" y="0"/>
            <a:ext cx="10080625" cy="7570788"/>
          </a:xfrm>
          <a:prstGeom prst="rect">
            <a:avLst/>
          </a:prstGeom>
          <a:noFill/>
          <a:ln w="21600">
            <a:noFill/>
            <a:round/>
            <a:headEnd/>
            <a:tailEnd/>
          </a:ln>
        </p:spPr>
      </p:pic>
      <p:sp>
        <p:nvSpPr>
          <p:cNvPr id="1027" name="Rectangle 2"/>
          <p:cNvSpPr>
            <a:spLocks noGrp="1" noChangeArrowheads="1"/>
          </p:cNvSpPr>
          <p:nvPr>
            <p:ph type="title"/>
          </p:nvPr>
        </p:nvSpPr>
        <p:spPr bwMode="auto">
          <a:xfrm>
            <a:off x="3419475" y="2525713"/>
            <a:ext cx="5910263" cy="12160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3419475" y="3924300"/>
            <a:ext cx="5938838" cy="719138"/>
          </a:xfrm>
          <a:prstGeom prst="rect">
            <a:avLst/>
          </a:prstGeom>
          <a:noFill/>
          <a:ln w="9525">
            <a:noFill/>
            <a:round/>
            <a:headEnd/>
            <a:tailEnd/>
          </a:ln>
        </p:spPr>
        <p:txBody>
          <a:bodyPr vert="horz" wrap="square" lIns="0" tIns="28224" rIns="0" bIns="0" numCol="1" anchor="ctr" anchorCtr="0" compatLnSpc="1">
            <a:prstTxWarp prst="textNoShape">
              <a:avLst/>
            </a:prstTxWarp>
          </a:bodyPr>
          <a:lstStyle/>
          <a:p>
            <a:pPr lvl="0"/>
            <a:r>
              <a:rPr lang="en-GB" smtClean="0"/>
              <a:t>Click to add text</a:t>
            </a:r>
          </a:p>
        </p:txBody>
      </p:sp>
      <p:sp>
        <p:nvSpPr>
          <p:cNvPr id="2" name="Rectangle 4"/>
          <p:cNvSpPr>
            <a:spLocks noGrp="1" noChangeArrowheads="1"/>
          </p:cNvSpPr>
          <p:nvPr>
            <p:ph type="dt"/>
          </p:nvPr>
        </p:nvSpPr>
        <p:spPr bwMode="auto">
          <a:xfrm>
            <a:off x="503238" y="6886575"/>
            <a:ext cx="2346325"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defRPr>
            </a:lvl1pPr>
          </a:lstStyle>
          <a:p>
            <a:pPr>
              <a:defRPr/>
            </a:pPr>
            <a:endParaRPr lang="en-US"/>
          </a:p>
        </p:txBody>
      </p:sp>
      <p:sp>
        <p:nvSpPr>
          <p:cNvPr id="1029" name="Rectangle 5"/>
          <p:cNvSpPr>
            <a:spLocks noGrp="1" noChangeArrowheads="1"/>
          </p:cNvSpPr>
          <p:nvPr>
            <p:ph type="ftr"/>
          </p:nvPr>
        </p:nvSpPr>
        <p:spPr bwMode="auto">
          <a:xfrm>
            <a:off x="3448050" y="6886575"/>
            <a:ext cx="3194050"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defRPr>
            </a:lvl1pPr>
          </a:lstStyle>
          <a:p>
            <a:pPr>
              <a:defRPr/>
            </a:pPr>
            <a:endParaRPr lang="en-US"/>
          </a:p>
        </p:txBody>
      </p:sp>
      <p:sp>
        <p:nvSpPr>
          <p:cNvPr id="1030" name="Rectangle 6"/>
          <p:cNvSpPr>
            <a:spLocks noGrp="1" noChangeArrowheads="1"/>
          </p:cNvSpPr>
          <p:nvPr>
            <p:ph type="sldNum"/>
          </p:nvPr>
        </p:nvSpPr>
        <p:spPr bwMode="auto">
          <a:xfrm>
            <a:off x="7227888" y="6886575"/>
            <a:ext cx="2346325"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pPr>
              <a:defRPr/>
            </a:pPr>
            <a:fld id="{FBE987FF-3E92-4ACA-9EAB-5A2C77611D78}" type="slidenum">
              <a:rPr lang="en-US" smtClean="0"/>
              <a:pPr>
                <a:defRPr/>
              </a:pPr>
              <a:t>‹#›</a:t>
            </a:fld>
            <a:r>
              <a:rPr lang="en-US" dirty="0" smtClean="0"/>
              <a:t> / </a:t>
            </a:r>
            <a:r>
              <a:rPr lang="en-US" dirty="0" smtClean="0"/>
              <a:t>36</a:t>
            </a:r>
            <a:endParaRPr lang="en-US" dirty="0"/>
          </a:p>
        </p:txBody>
      </p:sp>
      <p:sp>
        <p:nvSpPr>
          <p:cNvPr id="1031" name="Text Box 7"/>
          <p:cNvSpPr txBox="1">
            <a:spLocks noChangeArrowheads="1"/>
          </p:cNvSpPr>
          <p:nvPr/>
        </p:nvSpPr>
        <p:spPr bwMode="auto">
          <a:xfrm>
            <a:off x="503238" y="1768475"/>
            <a:ext cx="9070975" cy="4989513"/>
          </a:xfrm>
          <a:prstGeom prst="rect">
            <a:avLst/>
          </a:prstGeom>
          <a:noFill/>
          <a:ln w="9525" cap="flat">
            <a:noFill/>
            <a:round/>
            <a:headEnd/>
            <a:tailEnd/>
          </a:ln>
          <a:effectLst/>
        </p:spPr>
        <p:txBody>
          <a:bodyPr lIns="0" tIns="0" rIns="0" bIns="0"/>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cstate="print"/>
          <a:srcRect/>
          <a:stretch>
            <a:fillRect/>
          </a:stretch>
        </p:blipFill>
        <p:spPr bwMode="auto">
          <a:xfrm>
            <a:off x="0" y="0"/>
            <a:ext cx="10080625" cy="7559675"/>
          </a:xfrm>
          <a:prstGeom prst="rect">
            <a:avLst/>
          </a:prstGeom>
          <a:noFill/>
          <a:ln w="21600">
            <a:noFill/>
            <a:round/>
            <a:headEnd/>
            <a:tailEnd/>
          </a:ln>
        </p:spPr>
      </p:pic>
      <p:sp>
        <p:nvSpPr>
          <p:cNvPr id="2051" name="Rectangle 2"/>
          <p:cNvSpPr>
            <a:spLocks noGrp="1" noChangeArrowheads="1"/>
          </p:cNvSpPr>
          <p:nvPr>
            <p:ph type="title"/>
          </p:nvPr>
        </p:nvSpPr>
        <p:spPr bwMode="auto">
          <a:xfrm>
            <a:off x="1079500" y="863600"/>
            <a:ext cx="8278813" cy="6826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2" name="Rectangle 3"/>
          <p:cNvSpPr>
            <a:spLocks noGrp="1" noChangeArrowheads="1"/>
          </p:cNvSpPr>
          <p:nvPr>
            <p:ph type="body" idx="1"/>
          </p:nvPr>
        </p:nvSpPr>
        <p:spPr bwMode="auto">
          <a:xfrm>
            <a:off x="1079500" y="1728788"/>
            <a:ext cx="8278813" cy="43910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503238" y="6886575"/>
            <a:ext cx="2346325"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defRPr>
            </a:lvl1pPr>
          </a:lstStyle>
          <a:p>
            <a:pPr>
              <a:defRPr/>
            </a:pPr>
            <a:endParaRPr lang="en-US"/>
          </a:p>
        </p:txBody>
      </p:sp>
      <p:sp>
        <p:nvSpPr>
          <p:cNvPr id="2053" name="Rectangle 5"/>
          <p:cNvSpPr>
            <a:spLocks noGrp="1" noChangeArrowheads="1"/>
          </p:cNvSpPr>
          <p:nvPr>
            <p:ph type="ftr"/>
          </p:nvPr>
        </p:nvSpPr>
        <p:spPr bwMode="auto">
          <a:xfrm>
            <a:off x="3448050" y="6886575"/>
            <a:ext cx="3194050"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defRPr>
            </a:lvl1pPr>
          </a:lstStyle>
          <a:p>
            <a:pPr>
              <a:defRPr/>
            </a:pPr>
            <a:endParaRPr lang="en-US"/>
          </a:p>
        </p:txBody>
      </p:sp>
      <p:sp>
        <p:nvSpPr>
          <p:cNvPr id="2054" name="Rectangle 6"/>
          <p:cNvSpPr>
            <a:spLocks noGrp="1" noChangeArrowheads="1"/>
          </p:cNvSpPr>
          <p:nvPr>
            <p:ph type="sldNum"/>
          </p:nvPr>
        </p:nvSpPr>
        <p:spPr bwMode="auto">
          <a:xfrm>
            <a:off x="7227888" y="6886575"/>
            <a:ext cx="2346325" cy="519113"/>
          </a:xfrm>
          <a:prstGeom prst="rect">
            <a:avLst/>
          </a:prstGeom>
          <a:noFill/>
          <a:ln w="21600" cap="flat">
            <a:noFill/>
            <a:round/>
            <a:headEnd/>
            <a:tailEnd/>
          </a:ln>
          <a:effectLst/>
        </p:spPr>
        <p:txBody>
          <a:bodyPr vert="horz" wrap="square" lIns="0" tIns="0" rIns="0" bIns="0" numCol="1" anchor="t" anchorCtr="0" compatLnSpc="1">
            <a:prstTxWarp prst="textNoShape">
              <a:avLst/>
            </a:prstTxWarp>
          </a:bodyPr>
          <a:lstStyle>
            <a:lvl1pPr marL="0" marR="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Lst>
              <a:defRPr sz="1400">
                <a:solidFill>
                  <a:srgbClr val="000000"/>
                </a:solidFill>
              </a:defRPr>
            </a:lvl1pPr>
          </a:lstStyle>
          <a:p>
            <a:pPr>
              <a:defRPr/>
            </a:pPr>
            <a:fld id="{C3F7217C-DF6C-4481-B55E-01AD70CC22DE}" type="slidenum">
              <a:rPr lang="en-US" smtClean="0"/>
              <a:pPr>
                <a:defRPr/>
              </a:pPr>
              <a:t>‹#›</a:t>
            </a:fld>
            <a:r>
              <a:rPr lang="en-US" dirty="0" smtClean="0"/>
              <a:t> / </a:t>
            </a:r>
            <a:r>
              <a:rPr lang="en-US" dirty="0" smtClean="0"/>
              <a:t>36</a:t>
            </a:r>
            <a:endParaRPr lang="en-US" dirty="0" smtClean="0"/>
          </a:p>
          <a:p>
            <a:pPr>
              <a:defRPr/>
            </a:pP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宋体" charset="-122"/>
        </a:defRPr>
      </a:lvl9pPr>
    </p:titleStyle>
    <p:bodyStyle>
      <a:lvl1pPr marL="342900" indent="-342900" algn="l" defTabSz="449263" rtl="0" eaLnBrk="0" fontAlgn="base" hangingPunct="0">
        <a:lnSpc>
          <a:spcPct val="93000"/>
        </a:lnSpc>
        <a:spcBef>
          <a:spcPts val="1438"/>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ts val="1150"/>
        </a:spcBef>
        <a:spcAft>
          <a:spcPct val="0"/>
        </a:spcAft>
        <a:buClr>
          <a:srgbClr val="000000"/>
        </a:buClr>
        <a:buSzPct val="100000"/>
        <a:buFont typeface="Times New Roman" pitchFamily="16" charset="0"/>
        <a:buChar char="–"/>
        <a:defRPr sz="2800">
          <a:solidFill>
            <a:srgbClr val="000000"/>
          </a:solidFill>
          <a:latin typeface="+mn-lt"/>
          <a:ea typeface="+mn-ea"/>
        </a:defRPr>
      </a:lvl2pPr>
      <a:lvl3pPr marL="1143000" indent="-228600" algn="l" defTabSz="449263" rtl="0" eaLnBrk="0" fontAlgn="base" hangingPunct="0">
        <a:lnSpc>
          <a:spcPct val="93000"/>
        </a:lnSpc>
        <a:spcBef>
          <a:spcPts val="863"/>
        </a:spcBef>
        <a:spcAft>
          <a:spcPct val="0"/>
        </a:spcAft>
        <a:buClr>
          <a:srgbClr val="000000"/>
        </a:buClr>
        <a:buSzPct val="100000"/>
        <a:buFont typeface="Times New Roman" pitchFamily="16" charset="0"/>
        <a:buChar char="•"/>
        <a:defRPr sz="2400">
          <a:solidFill>
            <a:srgbClr val="000000"/>
          </a:solidFill>
          <a:latin typeface="+mn-lt"/>
          <a:ea typeface="+mn-ea"/>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idx="4294967295"/>
          </p:nvPr>
        </p:nvSpPr>
        <p:spPr>
          <a:xfrm>
            <a:off x="3419475" y="1597025"/>
            <a:ext cx="5911850" cy="2500313"/>
          </a:xfrm>
        </p:spPr>
        <p:txBody>
          <a:bodyPr tIns="38808"/>
          <a:lstStyle/>
          <a:p>
            <a:pPr eaLnBrk="1"/>
            <a:r>
              <a:rPr lang="en-US" smtClean="0">
                <a:solidFill>
                  <a:srgbClr val="640404"/>
                </a:solidFill>
              </a:rPr>
              <a:t>Semantic Indexing and Search for Content Management Systems</a:t>
            </a:r>
          </a:p>
        </p:txBody>
      </p:sp>
      <p:sp>
        <p:nvSpPr>
          <p:cNvPr id="3075" name="Rectangle 2"/>
          <p:cNvSpPr>
            <a:spLocks noGrp="1" noChangeArrowheads="1"/>
          </p:cNvSpPr>
          <p:nvPr>
            <p:ph type="subTitle" idx="4294967295"/>
          </p:nvPr>
        </p:nvSpPr>
        <p:spPr>
          <a:xfrm>
            <a:off x="4735512" y="4313237"/>
            <a:ext cx="5940425" cy="911225"/>
          </a:xfrm>
        </p:spPr>
        <p:txBody>
          <a:bodyPr/>
          <a:lstStyle/>
          <a:p>
            <a:pPr marL="0" indent="0" algn="ctr" eaLnBrk="1">
              <a:spcAft>
                <a:spcPct val="0"/>
              </a:spcAft>
              <a:buFont typeface="Times New Roman" pitchFamily="16" charset="0"/>
              <a:buNone/>
              <a:tabLst>
                <a:tab pos="723900" algn="l"/>
                <a:tab pos="1447800" algn="l"/>
                <a:tab pos="2171700" algn="l"/>
                <a:tab pos="2895600" algn="l"/>
                <a:tab pos="3619500" algn="l"/>
                <a:tab pos="4343400" algn="l"/>
                <a:tab pos="5067300" algn="l"/>
                <a:tab pos="5791200" algn="l"/>
              </a:tabLst>
            </a:pPr>
            <a:r>
              <a:rPr lang="en-US" dirty="0" err="1" smtClean="0"/>
              <a:t>Suat</a:t>
            </a:r>
            <a:r>
              <a:rPr lang="en-US" dirty="0" smtClean="0"/>
              <a:t> </a:t>
            </a:r>
            <a:r>
              <a:rPr lang="en-US" dirty="0" err="1" smtClean="0"/>
              <a:t>Gönül</a:t>
            </a:r>
            <a:r>
              <a:rPr lang="en-US" dirty="0" smtClean="0"/>
              <a:t>, SRDC</a:t>
            </a:r>
          </a:p>
          <a:p>
            <a:pPr marL="0" indent="0" algn="ctr" eaLnBrk="1">
              <a:spcAft>
                <a:spcPct val="0"/>
              </a:spcAft>
              <a:buFont typeface="Times New Roman" pitchFamily="16" charset="0"/>
              <a:buNone/>
              <a:tabLst>
                <a:tab pos="723900" algn="l"/>
                <a:tab pos="1447800" algn="l"/>
                <a:tab pos="2171700" algn="l"/>
                <a:tab pos="2895600" algn="l"/>
                <a:tab pos="3619500" algn="l"/>
                <a:tab pos="4343400" algn="l"/>
                <a:tab pos="5067300" algn="l"/>
                <a:tab pos="5791200" algn="l"/>
              </a:tabLst>
            </a:pPr>
            <a:r>
              <a:rPr lang="en-US" dirty="0" smtClean="0"/>
              <a:t>suat@apache.org</a:t>
            </a:r>
          </a:p>
        </p:txBody>
      </p:sp>
      <p:sp>
        <p:nvSpPr>
          <p:cNvPr id="5" name="Rectangle 2"/>
          <p:cNvSpPr txBox="1">
            <a:spLocks noChangeArrowheads="1"/>
          </p:cNvSpPr>
          <p:nvPr/>
        </p:nvSpPr>
        <p:spPr bwMode="auto">
          <a:xfrm>
            <a:off x="4659312" y="5532437"/>
            <a:ext cx="5940425" cy="911225"/>
          </a:xfrm>
          <a:prstGeom prst="rect">
            <a:avLst/>
          </a:prstGeom>
          <a:noFill/>
          <a:ln w="9525">
            <a:noFill/>
            <a:round/>
            <a:headEnd/>
            <a:tailEnd/>
          </a:ln>
        </p:spPr>
        <p:txBody>
          <a:bodyPr vert="horz" wrap="square" lIns="0" tIns="28224" rIns="0" bIns="0" numCol="1"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defRPr/>
            </a:pPr>
            <a:r>
              <a:rPr kumimoji="0" lang="en-US" sz="3200" b="0" i="0" u="none" strike="noStrike" kern="0" cap="none" spc="0" normalizeH="0" baseline="0" noProof="0" dirty="0" smtClean="0">
                <a:ln>
                  <a:noFill/>
                </a:ln>
                <a:solidFill>
                  <a:srgbClr val="000000"/>
                </a:solidFill>
                <a:effectLst/>
                <a:uLnTx/>
                <a:uFillTx/>
                <a:latin typeface="+mn-lt"/>
                <a:ea typeface="+mn-ea"/>
                <a:cs typeface="+mn-cs"/>
              </a:rPr>
              <a:t>A.</a:t>
            </a:r>
            <a:r>
              <a:rPr kumimoji="0" lang="en-US" sz="3200" b="0" i="0" u="none" strike="noStrike" kern="0" cap="none" spc="0" normalizeH="0" noProof="0" dirty="0" smtClean="0">
                <a:ln>
                  <a:noFill/>
                </a:ln>
                <a:solidFill>
                  <a:srgbClr val="000000"/>
                </a:solidFill>
                <a:effectLst/>
                <a:uLnTx/>
                <a:uFillTx/>
                <a:latin typeface="+mn-lt"/>
                <a:ea typeface="+mn-ea"/>
                <a:cs typeface="+mn-cs"/>
              </a:rPr>
              <a:t> Anil </a:t>
            </a:r>
            <a:r>
              <a:rPr kumimoji="0" lang="en-US" sz="3200" b="0" i="0" u="none" strike="noStrike" kern="0" cap="none" spc="0" normalizeH="0" noProof="0" dirty="0" err="1" smtClean="0">
                <a:ln>
                  <a:noFill/>
                </a:ln>
                <a:solidFill>
                  <a:srgbClr val="000000"/>
                </a:solidFill>
                <a:effectLst/>
                <a:uLnTx/>
                <a:uFillTx/>
                <a:latin typeface="+mn-lt"/>
                <a:ea typeface="+mn-ea"/>
                <a:cs typeface="+mn-cs"/>
              </a:rPr>
              <a:t>Sinaci</a:t>
            </a:r>
            <a:r>
              <a:rPr kumimoji="0" lang="en-US" sz="3200" b="0" i="0" u="none" strike="noStrike" kern="0" cap="none" spc="0" normalizeH="0" baseline="0" noProof="0" dirty="0" smtClean="0">
                <a:ln>
                  <a:noFill/>
                </a:ln>
                <a:solidFill>
                  <a:srgbClr val="000000"/>
                </a:solidFill>
                <a:effectLst/>
                <a:uLnTx/>
                <a:uFillTx/>
                <a:latin typeface="+mn-lt"/>
                <a:ea typeface="+mn-ea"/>
                <a:cs typeface="+mn-cs"/>
              </a:rPr>
              <a:t>, SRDC</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defRPr/>
            </a:pPr>
            <a:r>
              <a:rPr kumimoji="0" lang="en-US" sz="3200" b="0" i="0" u="none" strike="noStrike" kern="0" cap="none" spc="0" normalizeH="0" baseline="0" noProof="0" dirty="0" smtClean="0">
                <a:ln>
                  <a:noFill/>
                </a:ln>
                <a:solidFill>
                  <a:srgbClr val="000000"/>
                </a:solidFill>
                <a:effectLst/>
                <a:uLnTx/>
                <a:uFillTx/>
                <a:latin typeface="+mn-lt"/>
                <a:ea typeface="+mn-ea"/>
                <a:cs typeface="+mn-cs"/>
              </a:rPr>
              <a:t>sinaci@apache.org</a:t>
            </a:r>
          </a:p>
        </p:txBody>
      </p:sp>
      <p:sp>
        <p:nvSpPr>
          <p:cNvPr id="6" name="TextBox 5"/>
          <p:cNvSpPr txBox="1"/>
          <p:nvPr/>
        </p:nvSpPr>
        <p:spPr>
          <a:xfrm>
            <a:off x="4049712" y="4496669"/>
            <a:ext cx="1828800" cy="349968"/>
          </a:xfrm>
          <a:prstGeom prst="rect">
            <a:avLst/>
          </a:prstGeom>
          <a:noFill/>
        </p:spPr>
        <p:txBody>
          <a:bodyPr wrap="square" rtlCol="0">
            <a:spAutoFit/>
          </a:bodyPr>
          <a:lstStyle/>
          <a:p>
            <a:r>
              <a:rPr lang="en-US" dirty="0" smtClean="0"/>
              <a:t>p</a:t>
            </a:r>
            <a:r>
              <a:rPr lang="en-US" dirty="0" smtClean="0"/>
              <a:t>repared by</a:t>
            </a:r>
            <a:endParaRPr lang="en-US" dirty="0"/>
          </a:p>
        </p:txBody>
      </p:sp>
      <p:sp>
        <p:nvSpPr>
          <p:cNvPr id="7" name="TextBox 6"/>
          <p:cNvSpPr txBox="1"/>
          <p:nvPr/>
        </p:nvSpPr>
        <p:spPr>
          <a:xfrm>
            <a:off x="3973512" y="5837237"/>
            <a:ext cx="1828800" cy="349968"/>
          </a:xfrm>
          <a:prstGeom prst="rect">
            <a:avLst/>
          </a:prstGeom>
          <a:noFill/>
        </p:spPr>
        <p:txBody>
          <a:bodyPr wrap="square" rtlCol="0">
            <a:spAutoFit/>
          </a:bodyPr>
          <a:lstStyle/>
          <a:p>
            <a:r>
              <a:rPr lang="en-US" dirty="0" smtClean="0"/>
              <a:t>p</a:t>
            </a:r>
            <a:r>
              <a:rPr lang="en-US" dirty="0" smtClean="0"/>
              <a:t>resented by</a:t>
            </a:r>
            <a:endParaRPr lang="en-US" dirty="0"/>
          </a:p>
        </p:txBody>
      </p:sp>
      <p:sp>
        <p:nvSpPr>
          <p:cNvPr id="10" name="Slide Number Placeholder 9"/>
          <p:cNvSpPr>
            <a:spLocks noGrp="1"/>
          </p:cNvSpPr>
          <p:nvPr>
            <p:ph type="sldNum" idx="12"/>
          </p:nvPr>
        </p:nvSpPr>
        <p:spPr/>
        <p:txBody>
          <a:bodyPr/>
          <a:lstStyle/>
          <a:p>
            <a:pPr>
              <a:defRPr/>
            </a:pPr>
            <a:fld id="{C3F7217C-DF6C-4481-B55E-01AD70CC22DE}" type="slidenum">
              <a:rPr lang="en-US" smtClean="0"/>
              <a:pPr>
                <a:defRPr/>
              </a:pPr>
              <a:t>1</a:t>
            </a:fld>
            <a:r>
              <a:rPr lang="en-US" smtClean="0"/>
              <a:t> / 36</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640404"/>
                </a:solidFill>
              </a:rPr>
              <a:t>Semantic Indexing &amp; Search</a:t>
            </a:r>
          </a:p>
        </p:txBody>
      </p:sp>
      <p:pic>
        <p:nvPicPr>
          <p:cNvPr id="3074" name="Picture 2" descr="C:\Users\suat\Desktop\DiabetesResults.png"/>
          <p:cNvPicPr>
            <a:picLocks noChangeAspect="1" noChangeArrowheads="1"/>
          </p:cNvPicPr>
          <p:nvPr/>
        </p:nvPicPr>
        <p:blipFill>
          <a:blip r:embed="rId3" cstate="print"/>
          <a:srcRect/>
          <a:stretch>
            <a:fillRect/>
          </a:stretch>
        </p:blipFill>
        <p:spPr bwMode="auto">
          <a:xfrm>
            <a:off x="392112" y="1798637"/>
            <a:ext cx="9056196" cy="5262561"/>
          </a:xfrm>
          <a:prstGeom prst="rect">
            <a:avLst/>
          </a:prstGeom>
          <a:noFill/>
        </p:spPr>
      </p:pic>
      <p:sp>
        <p:nvSpPr>
          <p:cNvPr id="7" name="Rounded Rectangle 6"/>
          <p:cNvSpPr/>
          <p:nvPr/>
        </p:nvSpPr>
        <p:spPr bwMode="auto">
          <a:xfrm>
            <a:off x="7707312" y="37036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Semantic Index</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8" name="Rounded Rectangle 7"/>
          <p:cNvSpPr/>
          <p:nvPr/>
        </p:nvSpPr>
        <p:spPr bwMode="auto">
          <a:xfrm>
            <a:off x="7707312" y="49990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Search Services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9" name="Elbow Connector 45"/>
          <p:cNvCxnSpPr>
            <a:cxnSpLocks noChangeShapeType="1"/>
            <a:stCxn id="8" idx="0"/>
            <a:endCxn id="7" idx="2"/>
          </p:cNvCxnSpPr>
          <p:nvPr/>
        </p:nvCxnSpPr>
        <p:spPr bwMode="auto">
          <a:xfrm rot="5400000" flipH="1" flipV="1">
            <a:off x="8278812" y="4656137"/>
            <a:ext cx="685800" cy="1588"/>
          </a:xfrm>
          <a:prstGeom prst="bentConnector3">
            <a:avLst>
              <a:gd name="adj1" fmla="val 50000"/>
            </a:avLst>
          </a:prstGeom>
          <a:noFill/>
          <a:ln w="50800" cap="rnd" algn="ctr">
            <a:solidFill>
              <a:srgbClr val="E36969"/>
            </a:solidFill>
            <a:bevel/>
            <a:headEnd/>
            <a:tailEnd type="arrow" w="med" len="med"/>
          </a:ln>
        </p:spPr>
      </p:cxnSp>
      <p:cxnSp>
        <p:nvCxnSpPr>
          <p:cNvPr id="17" name="Elbow Connector 45"/>
          <p:cNvCxnSpPr>
            <a:cxnSpLocks noChangeShapeType="1"/>
            <a:stCxn id="18" idx="2"/>
            <a:endCxn id="7" idx="0"/>
          </p:cNvCxnSpPr>
          <p:nvPr/>
        </p:nvCxnSpPr>
        <p:spPr bwMode="auto">
          <a:xfrm rot="5400000">
            <a:off x="8344478" y="3424385"/>
            <a:ext cx="556486" cy="2018"/>
          </a:xfrm>
          <a:prstGeom prst="bentConnector3">
            <a:avLst>
              <a:gd name="adj1" fmla="val 50000"/>
            </a:avLst>
          </a:prstGeom>
          <a:noFill/>
          <a:ln w="50800" cap="rnd" algn="ctr">
            <a:solidFill>
              <a:srgbClr val="E36969"/>
            </a:solidFill>
            <a:bevel/>
            <a:headEnd/>
            <a:tailEnd type="arrow" w="med" len="med"/>
          </a:ln>
        </p:spPr>
      </p:cxnSp>
      <p:sp>
        <p:nvSpPr>
          <p:cNvPr id="18" name="Flowchart: Multidocument 17"/>
          <p:cNvSpPr/>
          <p:nvPr/>
        </p:nvSpPr>
        <p:spPr bwMode="auto">
          <a:xfrm>
            <a:off x="8164512" y="2560637"/>
            <a:ext cx="1066800" cy="6096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200" dirty="0">
                <a:effectLst>
                  <a:outerShdw blurRad="38100" dist="38100" dir="2700000" algn="tl">
                    <a:srgbClr val="000000">
                      <a:alpha val="43137"/>
                    </a:srgbClr>
                  </a:outerShdw>
                </a:effectLst>
              </a:rPr>
              <a:t>Enhanced content</a:t>
            </a:r>
          </a:p>
        </p:txBody>
      </p:sp>
      <p:sp>
        <p:nvSpPr>
          <p:cNvPr id="12" name="Slide Number Placeholder 11"/>
          <p:cNvSpPr>
            <a:spLocks noGrp="1"/>
          </p:cNvSpPr>
          <p:nvPr>
            <p:ph type="sldNum" idx="12"/>
          </p:nvPr>
        </p:nvSpPr>
        <p:spPr/>
        <p:txBody>
          <a:bodyPr/>
          <a:lstStyle/>
          <a:p>
            <a:pPr>
              <a:defRPr/>
            </a:pPr>
            <a:fld id="{C3F7217C-DF6C-4481-B55E-01AD70CC22DE}" type="slidenum">
              <a:rPr lang="en-US" smtClean="0"/>
              <a:pPr>
                <a:defRPr/>
              </a:pPr>
              <a:t>10</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bwMode="auto">
          <a:xfrm>
            <a:off x="6640512" y="2332037"/>
            <a:ext cx="2133600" cy="1447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70" name="Rounded Rectangle 69"/>
          <p:cNvSpPr/>
          <p:nvPr/>
        </p:nvSpPr>
        <p:spPr bwMode="auto">
          <a:xfrm>
            <a:off x="1992312" y="24082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Content Item Storage</a:t>
            </a:r>
          </a:p>
        </p:txBody>
      </p:sp>
      <p:sp>
        <p:nvSpPr>
          <p:cNvPr id="8196" name="Title 1"/>
          <p:cNvSpPr>
            <a:spLocks noGrp="1"/>
          </p:cNvSpPr>
          <p:nvPr>
            <p:ph type="title"/>
          </p:nvPr>
        </p:nvSpPr>
        <p:spPr/>
        <p:txBody>
          <a:bodyPr/>
          <a:lstStyle/>
          <a:p>
            <a:r>
              <a:rPr lang="en-US" smtClean="0">
                <a:solidFill>
                  <a:srgbClr val="640404"/>
                </a:solidFill>
              </a:rPr>
              <a:t>Two-layered Architecture</a:t>
            </a:r>
          </a:p>
        </p:txBody>
      </p:sp>
      <p:cxnSp>
        <p:nvCxnSpPr>
          <p:cNvPr id="8197" name="Elbow Connector 45"/>
          <p:cNvCxnSpPr>
            <a:cxnSpLocks noChangeShapeType="1"/>
            <a:stCxn id="37" idx="0"/>
            <a:endCxn id="51" idx="2"/>
          </p:cNvCxnSpPr>
          <p:nvPr/>
        </p:nvCxnSpPr>
        <p:spPr bwMode="auto">
          <a:xfrm rot="5400000" flipH="1" flipV="1">
            <a:off x="2220912" y="4122737"/>
            <a:ext cx="609600" cy="533400"/>
          </a:xfrm>
          <a:prstGeom prst="bentConnector3">
            <a:avLst>
              <a:gd name="adj1" fmla="val 50000"/>
            </a:avLst>
          </a:prstGeom>
          <a:noFill/>
          <a:ln w="50800" cap="rnd" algn="ctr">
            <a:solidFill>
              <a:srgbClr val="E36969"/>
            </a:solidFill>
            <a:bevel/>
            <a:headEnd/>
            <a:tailEnd type="arrow" w="med" len="med"/>
          </a:ln>
        </p:spPr>
      </p:cxnSp>
      <p:cxnSp>
        <p:nvCxnSpPr>
          <p:cNvPr id="8198" name="Elbow Connector 45"/>
          <p:cNvCxnSpPr>
            <a:cxnSpLocks noChangeShapeType="1"/>
            <a:stCxn id="20" idx="2"/>
            <a:endCxn id="8199" idx="0"/>
          </p:cNvCxnSpPr>
          <p:nvPr/>
        </p:nvCxnSpPr>
        <p:spPr bwMode="auto">
          <a:xfrm rot="5400000">
            <a:off x="6654006" y="4021931"/>
            <a:ext cx="685800" cy="811212"/>
          </a:xfrm>
          <a:prstGeom prst="bentConnector3">
            <a:avLst>
              <a:gd name="adj1" fmla="val 50000"/>
            </a:avLst>
          </a:prstGeom>
          <a:noFill/>
          <a:ln w="50800" cap="rnd" algn="ctr">
            <a:solidFill>
              <a:srgbClr val="E36969"/>
            </a:solidFill>
            <a:bevel/>
            <a:headEnd/>
            <a:tailEnd type="arrow" w="med" len="med"/>
          </a:ln>
        </p:spPr>
      </p:cxnSp>
      <p:pic>
        <p:nvPicPr>
          <p:cNvPr id="8199" name="Picture 2" descr="C:\Users\suat\Desktop\solr.png"/>
          <p:cNvPicPr>
            <a:picLocks noChangeAspect="1" noChangeArrowheads="1"/>
          </p:cNvPicPr>
          <p:nvPr/>
        </p:nvPicPr>
        <p:blipFill>
          <a:blip r:embed="rId3" cstate="print"/>
          <a:srcRect/>
          <a:stretch>
            <a:fillRect/>
          </a:stretch>
        </p:blipFill>
        <p:spPr bwMode="auto">
          <a:xfrm>
            <a:off x="6107112" y="4770437"/>
            <a:ext cx="968375" cy="492125"/>
          </a:xfrm>
          <a:prstGeom prst="rect">
            <a:avLst/>
          </a:prstGeom>
          <a:noFill/>
          <a:ln w="9525">
            <a:noFill/>
            <a:miter lim="800000"/>
            <a:headEnd/>
            <a:tailEnd/>
          </a:ln>
        </p:spPr>
      </p:pic>
      <p:cxnSp>
        <p:nvCxnSpPr>
          <p:cNvPr id="8200" name="Elbow Connector 45"/>
          <p:cNvCxnSpPr>
            <a:cxnSpLocks noChangeShapeType="1"/>
            <a:stCxn id="20" idx="2"/>
            <a:endCxn id="8210" idx="0"/>
          </p:cNvCxnSpPr>
          <p:nvPr/>
        </p:nvCxnSpPr>
        <p:spPr bwMode="auto">
          <a:xfrm rot="16200000" flipH="1">
            <a:off x="6926262" y="4560887"/>
            <a:ext cx="1143000" cy="190500"/>
          </a:xfrm>
          <a:prstGeom prst="bentConnector3">
            <a:avLst>
              <a:gd name="adj1" fmla="val 50000"/>
            </a:avLst>
          </a:prstGeom>
          <a:noFill/>
          <a:ln w="50800" cap="rnd" algn="ctr">
            <a:solidFill>
              <a:srgbClr val="E36969"/>
            </a:solidFill>
            <a:bevel/>
            <a:headEnd/>
            <a:tailEnd type="arrow" w="med" len="med"/>
          </a:ln>
        </p:spPr>
      </p:cxnSp>
      <p:sp>
        <p:nvSpPr>
          <p:cNvPr id="37" name="Rounded Rectangle 36"/>
          <p:cNvSpPr/>
          <p:nvPr/>
        </p:nvSpPr>
        <p:spPr bwMode="auto">
          <a:xfrm>
            <a:off x="1611312" y="4694237"/>
            <a:ext cx="1295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CMS Adapter</a:t>
            </a:r>
          </a:p>
        </p:txBody>
      </p:sp>
      <p:sp>
        <p:nvSpPr>
          <p:cNvPr id="39" name="Rounded Rectangle 38"/>
          <p:cNvSpPr/>
          <p:nvPr/>
        </p:nvSpPr>
        <p:spPr bwMode="auto">
          <a:xfrm>
            <a:off x="2525712" y="6065837"/>
            <a:ext cx="838200" cy="4572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CMIS</a:t>
            </a:r>
          </a:p>
        </p:txBody>
      </p:sp>
      <p:cxnSp>
        <p:nvCxnSpPr>
          <p:cNvPr id="8204" name="Elbow Connector 45"/>
          <p:cNvCxnSpPr>
            <a:cxnSpLocks noChangeShapeType="1"/>
            <a:stCxn id="30" idx="0"/>
            <a:endCxn id="37" idx="2"/>
          </p:cNvCxnSpPr>
          <p:nvPr/>
        </p:nvCxnSpPr>
        <p:spPr bwMode="auto">
          <a:xfrm rot="5400000" flipH="1" flipV="1">
            <a:off x="1573212" y="5380037"/>
            <a:ext cx="685800" cy="685800"/>
          </a:xfrm>
          <a:prstGeom prst="bentConnector3">
            <a:avLst>
              <a:gd name="adj1" fmla="val 50000"/>
            </a:avLst>
          </a:prstGeom>
          <a:noFill/>
          <a:ln w="50800" cap="rnd" algn="ctr">
            <a:solidFill>
              <a:srgbClr val="E36969"/>
            </a:solidFill>
            <a:bevel/>
            <a:headEnd/>
            <a:tailEnd type="arrow" w="med" len="med"/>
          </a:ln>
        </p:spPr>
      </p:cxnSp>
      <p:cxnSp>
        <p:nvCxnSpPr>
          <p:cNvPr id="8205" name="Elbow Connector 45"/>
          <p:cNvCxnSpPr>
            <a:cxnSpLocks noChangeShapeType="1"/>
            <a:stCxn id="39" idx="0"/>
            <a:endCxn id="37" idx="2"/>
          </p:cNvCxnSpPr>
          <p:nvPr/>
        </p:nvCxnSpPr>
        <p:spPr bwMode="auto">
          <a:xfrm rot="16200000" flipV="1">
            <a:off x="2259013" y="5380038"/>
            <a:ext cx="685800" cy="685800"/>
          </a:xfrm>
          <a:prstGeom prst="bentConnector3">
            <a:avLst>
              <a:gd name="adj1" fmla="val 50000"/>
            </a:avLst>
          </a:prstGeom>
          <a:noFill/>
          <a:ln w="50800" cap="rnd" algn="ctr">
            <a:solidFill>
              <a:srgbClr val="E36969"/>
            </a:solidFill>
            <a:bevel/>
            <a:headEnd/>
            <a:tailEnd type="arrow" w="med" len="med"/>
          </a:ln>
        </p:spPr>
      </p:cxnSp>
      <p:cxnSp>
        <p:nvCxnSpPr>
          <p:cNvPr id="8207" name="Elbow Connector 45"/>
          <p:cNvCxnSpPr>
            <a:cxnSpLocks noChangeShapeType="1"/>
            <a:stCxn id="29" idx="0"/>
            <a:endCxn id="37" idx="2"/>
          </p:cNvCxnSpPr>
          <p:nvPr/>
        </p:nvCxnSpPr>
        <p:spPr bwMode="auto">
          <a:xfrm rot="5400000" flipH="1" flipV="1">
            <a:off x="1630362" y="5970587"/>
            <a:ext cx="1219200" cy="38100"/>
          </a:xfrm>
          <a:prstGeom prst="bentConnector3">
            <a:avLst>
              <a:gd name="adj1" fmla="val 50000"/>
            </a:avLst>
          </a:prstGeom>
          <a:noFill/>
          <a:ln w="50800" cap="rnd" algn="ctr">
            <a:solidFill>
              <a:srgbClr val="E36969"/>
            </a:solidFill>
            <a:bevel/>
            <a:headEnd/>
            <a:tailEnd type="arrow" w="med" len="med"/>
          </a:ln>
        </p:spPr>
      </p:cxnSp>
      <p:sp>
        <p:nvSpPr>
          <p:cNvPr id="64" name="Rounded Rectangle 63"/>
          <p:cNvSpPr/>
          <p:nvPr/>
        </p:nvSpPr>
        <p:spPr bwMode="auto">
          <a:xfrm>
            <a:off x="1839912" y="25606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Content Item Storage</a:t>
            </a:r>
          </a:p>
        </p:txBody>
      </p:sp>
      <p:sp>
        <p:nvSpPr>
          <p:cNvPr id="51" name="Rounded Rectangle 50"/>
          <p:cNvSpPr/>
          <p:nvPr/>
        </p:nvSpPr>
        <p:spPr bwMode="auto">
          <a:xfrm>
            <a:off x="1687512" y="27130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8210" name="Picture 2" descr="C:\Users\suat\Desktop\logo.png"/>
          <p:cNvPicPr>
            <a:picLocks noChangeAspect="1" noChangeArrowheads="1"/>
          </p:cNvPicPr>
          <p:nvPr/>
        </p:nvPicPr>
        <p:blipFill>
          <a:blip r:embed="rId4" cstate="print"/>
          <a:srcRect/>
          <a:stretch>
            <a:fillRect/>
          </a:stretch>
        </p:blipFill>
        <p:spPr bwMode="auto">
          <a:xfrm>
            <a:off x="6945312" y="5227637"/>
            <a:ext cx="1295400" cy="693737"/>
          </a:xfrm>
          <a:prstGeom prst="rect">
            <a:avLst/>
          </a:prstGeom>
          <a:noFill/>
          <a:ln w="9525">
            <a:noFill/>
            <a:miter lim="800000"/>
            <a:headEnd/>
            <a:tailEnd/>
          </a:ln>
        </p:spPr>
      </p:pic>
      <p:sp>
        <p:nvSpPr>
          <p:cNvPr id="74" name="Rounded Rectangle 73"/>
          <p:cNvSpPr/>
          <p:nvPr/>
        </p:nvSpPr>
        <p:spPr bwMode="auto">
          <a:xfrm>
            <a:off x="3059112" y="4694237"/>
            <a:ext cx="1295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File Based</a:t>
            </a:r>
          </a:p>
        </p:txBody>
      </p:sp>
      <p:cxnSp>
        <p:nvCxnSpPr>
          <p:cNvPr id="8212" name="Elbow Connector 45"/>
          <p:cNvCxnSpPr>
            <a:cxnSpLocks noChangeShapeType="1"/>
            <a:stCxn id="74" idx="0"/>
            <a:endCxn id="51" idx="2"/>
          </p:cNvCxnSpPr>
          <p:nvPr/>
        </p:nvCxnSpPr>
        <p:spPr bwMode="auto">
          <a:xfrm rot="16200000" flipV="1">
            <a:off x="2944812" y="3932237"/>
            <a:ext cx="609600" cy="914400"/>
          </a:xfrm>
          <a:prstGeom prst="bentConnector3">
            <a:avLst>
              <a:gd name="adj1" fmla="val 50000"/>
            </a:avLst>
          </a:prstGeom>
          <a:noFill/>
          <a:ln w="50800" cap="rnd" algn="ctr">
            <a:solidFill>
              <a:srgbClr val="E36969"/>
            </a:solidFill>
            <a:bevel/>
            <a:headEnd/>
            <a:tailEnd type="arrow" w="med" len="med"/>
          </a:ln>
        </p:spPr>
      </p:cxnSp>
      <p:sp>
        <p:nvSpPr>
          <p:cNvPr id="85" name="Rounded Rectangle 84"/>
          <p:cNvSpPr/>
          <p:nvPr/>
        </p:nvSpPr>
        <p:spPr bwMode="auto">
          <a:xfrm>
            <a:off x="6488112" y="2484437"/>
            <a:ext cx="2133600" cy="1447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20" name="Rounded Rectangle 19"/>
          <p:cNvSpPr/>
          <p:nvPr/>
        </p:nvSpPr>
        <p:spPr bwMode="auto">
          <a:xfrm>
            <a:off x="6335712" y="2636837"/>
            <a:ext cx="2133600" cy="1447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89" name="Rectangle 88"/>
          <p:cNvSpPr/>
          <p:nvPr/>
        </p:nvSpPr>
        <p:spPr>
          <a:xfrm>
            <a:off x="4659312" y="3170237"/>
            <a:ext cx="1390124"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 Sync.</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0" name="Rectangle 89"/>
          <p:cNvSpPr/>
          <p:nvPr/>
        </p:nvSpPr>
        <p:spPr bwMode="auto">
          <a:xfrm>
            <a:off x="1001712" y="1570037"/>
            <a:ext cx="3657600" cy="5715000"/>
          </a:xfrm>
          <a:prstGeom prst="rect">
            <a:avLst/>
          </a:prstGeom>
          <a:solidFill>
            <a:srgbClr val="005D7E">
              <a:alpha val="5000"/>
            </a:srgbClr>
          </a:solidFill>
          <a:ln w="25400" cap="rnd" cmpd="tri" algn="ctr">
            <a:solidFill>
              <a:srgbClr val="990000"/>
            </a:solidFill>
            <a:prstDash val="dash"/>
            <a:miter lim="800000"/>
            <a:headEnd type="none" w="med" len="med"/>
            <a:tailEnd type="none" w="med" len="med"/>
          </a:ln>
          <a:effectLst>
            <a:outerShdw blurRad="50800" algn="ctr" rotWithShape="0">
              <a:srgbClr val="000000"/>
            </a:outerShdw>
          </a:effectLst>
        </p:spPr>
        <p:txBody>
          <a:bodyPr/>
          <a:lstStyle/>
          <a:p>
            <a:pPr>
              <a:defRPr/>
            </a:pPr>
            <a:endParaRPr lang="en-US"/>
          </a:p>
        </p:txBody>
      </p:sp>
      <p:sp>
        <p:nvSpPr>
          <p:cNvPr id="91" name="Rectangle 90"/>
          <p:cNvSpPr/>
          <p:nvPr/>
        </p:nvSpPr>
        <p:spPr bwMode="auto">
          <a:xfrm>
            <a:off x="5954712" y="1570037"/>
            <a:ext cx="3352800" cy="5715000"/>
          </a:xfrm>
          <a:prstGeom prst="rect">
            <a:avLst/>
          </a:prstGeom>
          <a:solidFill>
            <a:srgbClr val="005D7E">
              <a:alpha val="5000"/>
            </a:srgbClr>
          </a:solidFill>
          <a:ln w="25400" cap="rnd" cmpd="tri" algn="ctr">
            <a:solidFill>
              <a:srgbClr val="990000"/>
            </a:solidFill>
            <a:prstDash val="dash"/>
            <a:miter lim="800000"/>
            <a:headEnd type="none" w="med" len="med"/>
            <a:tailEnd type="none" w="med" len="med"/>
          </a:ln>
          <a:effectLst>
            <a:outerShdw blurRad="50800" algn="ctr" rotWithShape="0">
              <a:srgbClr val="000000"/>
            </a:outerShdw>
          </a:effectLst>
        </p:spPr>
        <p:txBody>
          <a:bodyPr/>
          <a:lstStyle/>
          <a:p>
            <a:pPr>
              <a:defRPr/>
            </a:pPr>
            <a:endParaRPr lang="en-US"/>
          </a:p>
        </p:txBody>
      </p:sp>
      <p:pic>
        <p:nvPicPr>
          <p:cNvPr id="8221" name="Picture 3" descr="C:\Users\suat\Desktop\tkr65nce49WTfISWM8Y8bDl72eJkfbmt4t8yenImKBVaiQDB_Rd1H6kmuBWtceBJ.jpg"/>
          <p:cNvPicPr>
            <a:picLocks noChangeAspect="1" noChangeArrowheads="1"/>
          </p:cNvPicPr>
          <p:nvPr/>
        </p:nvPicPr>
        <p:blipFill>
          <a:blip r:embed="rId5" cstate="print"/>
          <a:srcRect/>
          <a:stretch>
            <a:fillRect/>
          </a:stretch>
        </p:blipFill>
        <p:spPr bwMode="auto">
          <a:xfrm>
            <a:off x="8164512" y="4694237"/>
            <a:ext cx="968375" cy="663575"/>
          </a:xfrm>
          <a:prstGeom prst="rect">
            <a:avLst/>
          </a:prstGeom>
          <a:noFill/>
          <a:ln w="9525">
            <a:noFill/>
            <a:miter lim="800000"/>
            <a:headEnd/>
            <a:tailEnd/>
          </a:ln>
        </p:spPr>
      </p:pic>
      <p:cxnSp>
        <p:nvCxnSpPr>
          <p:cNvPr id="8222" name="Elbow Connector 45"/>
          <p:cNvCxnSpPr>
            <a:cxnSpLocks noChangeShapeType="1"/>
            <a:stCxn id="20" idx="2"/>
            <a:endCxn id="8221" idx="0"/>
          </p:cNvCxnSpPr>
          <p:nvPr/>
        </p:nvCxnSpPr>
        <p:spPr bwMode="auto">
          <a:xfrm rot="16200000" flipH="1">
            <a:off x="7720806" y="3766343"/>
            <a:ext cx="609600" cy="1246188"/>
          </a:xfrm>
          <a:prstGeom prst="bentConnector3">
            <a:avLst>
              <a:gd name="adj1" fmla="val 50000"/>
            </a:avLst>
          </a:prstGeom>
          <a:noFill/>
          <a:ln w="50800" cap="rnd" algn="ctr">
            <a:solidFill>
              <a:srgbClr val="E36969"/>
            </a:solidFill>
            <a:bevel/>
            <a:headEnd/>
            <a:tailEnd type="arrow" w="med" len="med"/>
          </a:ln>
        </p:spPr>
      </p:cxnSp>
      <p:sp>
        <p:nvSpPr>
          <p:cNvPr id="29" name="Rounded Rectangle 28"/>
          <p:cNvSpPr/>
          <p:nvPr/>
        </p:nvSpPr>
        <p:spPr bwMode="auto">
          <a:xfrm>
            <a:off x="1763712" y="6599237"/>
            <a:ext cx="914400" cy="4572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Others</a:t>
            </a:r>
          </a:p>
        </p:txBody>
      </p:sp>
      <p:sp>
        <p:nvSpPr>
          <p:cNvPr id="30" name="Rounded Rectangle 29"/>
          <p:cNvSpPr/>
          <p:nvPr/>
        </p:nvSpPr>
        <p:spPr bwMode="auto">
          <a:xfrm>
            <a:off x="1154112" y="6065837"/>
            <a:ext cx="838200" cy="4572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JCR</a:t>
            </a:r>
          </a:p>
        </p:txBody>
      </p:sp>
      <p:sp>
        <p:nvSpPr>
          <p:cNvPr id="42" name="Rectangle 41"/>
          <p:cNvSpPr/>
          <p:nvPr/>
        </p:nvSpPr>
        <p:spPr>
          <a:xfrm>
            <a:off x="2220912" y="1798637"/>
            <a:ext cx="1723550"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Storage Layer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Rectangle 45"/>
          <p:cNvSpPr/>
          <p:nvPr/>
        </p:nvSpPr>
        <p:spPr>
          <a:xfrm>
            <a:off x="6716712" y="1722437"/>
            <a:ext cx="1813318"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Indexing Layer</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Left Arrow 33"/>
          <p:cNvSpPr/>
          <p:nvPr/>
        </p:nvSpPr>
        <p:spPr bwMode="auto">
          <a:xfrm>
            <a:off x="4735512" y="2789237"/>
            <a:ext cx="1143000" cy="381000"/>
          </a:xfrm>
          <a:prstGeom prst="leftArrow">
            <a:avLst/>
          </a:prstGeom>
          <a:solidFill>
            <a:srgbClr val="E36969"/>
          </a:solidFill>
          <a:ln w="9525" cap="flat" cmpd="sng" algn="ctr">
            <a:noFill/>
            <a:prstDash val="solid"/>
            <a:round/>
            <a:headEnd type="none" w="med" len="med"/>
            <a:tailEnd type="none" w="med" len="med"/>
          </a:ln>
          <a:effectLst/>
          <a:scene3d>
            <a:camera prst="orthographicFront"/>
            <a:lightRig rig="threePt" dir="t"/>
          </a:scene3d>
          <a:sp3d>
            <a:bevelT w="63500"/>
            <a:bevelB w="0" h="0"/>
          </a:sp3d>
        </p:spPr>
        <p:txBody>
          <a:bodyPr/>
          <a:lstStyle/>
          <a:p>
            <a:pPr marL="0" marR="0" indent="0" eaLnBrk="1" latinLnBrk="0">
              <a:buFont typeface="Times New Roman" pitchFamily="16" charset="0"/>
              <a:buNone/>
              <a:tabLst/>
              <a:defRPr/>
            </a:pPr>
            <a:endParaRPr lang="en-US" smtClean="0"/>
          </a:p>
        </p:txBody>
      </p:sp>
      <p:sp>
        <p:nvSpPr>
          <p:cNvPr id="35" name="Rounded Rectangle 34"/>
          <p:cNvSpPr/>
          <p:nvPr/>
        </p:nvSpPr>
        <p:spPr bwMode="auto">
          <a:xfrm>
            <a:off x="6640512" y="6523037"/>
            <a:ext cx="19050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Search Services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41" name="Elbow Connector 45"/>
          <p:cNvCxnSpPr>
            <a:cxnSpLocks noChangeShapeType="1"/>
            <a:stCxn id="35" idx="1"/>
            <a:endCxn id="8199" idx="2"/>
          </p:cNvCxnSpPr>
          <p:nvPr/>
        </p:nvCxnSpPr>
        <p:spPr bwMode="auto">
          <a:xfrm rot="10800000">
            <a:off x="6591300" y="5262563"/>
            <a:ext cx="49212" cy="1603375"/>
          </a:xfrm>
          <a:prstGeom prst="bentConnector2">
            <a:avLst/>
          </a:prstGeom>
          <a:noFill/>
          <a:ln w="50800" cap="rnd" algn="ctr">
            <a:solidFill>
              <a:srgbClr val="E36969"/>
            </a:solidFill>
            <a:bevel/>
            <a:headEnd/>
            <a:tailEnd type="arrow" w="med" len="med"/>
          </a:ln>
        </p:spPr>
      </p:cxnSp>
      <p:cxnSp>
        <p:nvCxnSpPr>
          <p:cNvPr id="47" name="Elbow Connector 45"/>
          <p:cNvCxnSpPr>
            <a:cxnSpLocks noChangeShapeType="1"/>
            <a:stCxn id="35" idx="3"/>
            <a:endCxn id="8221" idx="2"/>
          </p:cNvCxnSpPr>
          <p:nvPr/>
        </p:nvCxnSpPr>
        <p:spPr bwMode="auto">
          <a:xfrm flipV="1">
            <a:off x="8545512" y="5357812"/>
            <a:ext cx="103188" cy="1508125"/>
          </a:xfrm>
          <a:prstGeom prst="bentConnector2">
            <a:avLst/>
          </a:prstGeom>
          <a:noFill/>
          <a:ln w="50800" cap="rnd" algn="ctr">
            <a:solidFill>
              <a:srgbClr val="E36969"/>
            </a:solidFill>
            <a:bevel/>
            <a:headEnd/>
            <a:tailEnd type="arrow" w="med" len="med"/>
          </a:ln>
        </p:spPr>
      </p:cxnSp>
      <p:cxnSp>
        <p:nvCxnSpPr>
          <p:cNvPr id="50" name="Elbow Connector 45"/>
          <p:cNvCxnSpPr>
            <a:cxnSpLocks noChangeShapeType="1"/>
            <a:stCxn id="35" idx="0"/>
            <a:endCxn id="8210" idx="2"/>
          </p:cNvCxnSpPr>
          <p:nvPr/>
        </p:nvCxnSpPr>
        <p:spPr bwMode="auto">
          <a:xfrm rot="5400000" flipH="1" flipV="1">
            <a:off x="7292181" y="6222206"/>
            <a:ext cx="601663" cy="1588"/>
          </a:xfrm>
          <a:prstGeom prst="bentConnector3">
            <a:avLst>
              <a:gd name="adj1" fmla="val 50000"/>
            </a:avLst>
          </a:prstGeom>
          <a:noFill/>
          <a:ln w="50800" cap="rnd" algn="ctr">
            <a:solidFill>
              <a:srgbClr val="E36969"/>
            </a:solidFill>
            <a:bevel/>
            <a:headEnd/>
            <a:tailEnd type="arrow" w="med" len="med"/>
          </a:ln>
        </p:spPr>
      </p:cxnSp>
      <p:sp>
        <p:nvSpPr>
          <p:cNvPr id="40" name="Slide Number Placeholder 39"/>
          <p:cNvSpPr>
            <a:spLocks noGrp="1"/>
          </p:cNvSpPr>
          <p:nvPr>
            <p:ph type="sldNum" idx="12"/>
          </p:nvPr>
        </p:nvSpPr>
        <p:spPr/>
        <p:txBody>
          <a:bodyPr/>
          <a:lstStyle/>
          <a:p>
            <a:pPr>
              <a:defRPr/>
            </a:pPr>
            <a:fld id="{C3F7217C-DF6C-4481-B55E-01AD70CC22DE}" type="slidenum">
              <a:rPr lang="en-US" smtClean="0"/>
              <a:pPr>
                <a:defRPr/>
              </a:pPr>
              <a:t>11</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solidFill>
                  <a:srgbClr val="640404"/>
                </a:solidFill>
              </a:rPr>
              <a:t>Storage Layer</a:t>
            </a:r>
          </a:p>
        </p:txBody>
      </p:sp>
      <p:sp>
        <p:nvSpPr>
          <p:cNvPr id="29" name="Rounded Rectangle 28"/>
          <p:cNvSpPr/>
          <p:nvPr/>
        </p:nvSpPr>
        <p:spPr bwMode="auto">
          <a:xfrm>
            <a:off x="239712" y="1874837"/>
            <a:ext cx="2133600" cy="6096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err="1">
                <a:ln w="10160">
                  <a:solidFill>
                    <a:srgbClr val="996633"/>
                  </a:solidFill>
                  <a:prstDash val="solid"/>
                </a:ln>
                <a:solidFill>
                  <a:srgbClr val="E36969"/>
                </a:solidFill>
                <a:effectLst>
                  <a:outerShdw blurRad="38100" dist="32000" dir="5400000" algn="tl">
                    <a:srgbClr val="000000">
                      <a:alpha val="30000"/>
                    </a:srgbClr>
                  </a:outerShdw>
                </a:effectLst>
              </a:rPr>
              <a:t>RESTful</a:t>
            </a:r>
            <a:r>
              <a:rPr lang="en-US" dirty="0">
                <a:ln w="10160">
                  <a:solidFill>
                    <a:srgbClr val="996633"/>
                  </a:solidFill>
                  <a:prstDash val="solid"/>
                </a:ln>
                <a:solidFill>
                  <a:srgbClr val="E36969"/>
                </a:solidFill>
                <a:effectLst>
                  <a:outerShdw blurRad="38100" dist="32000" dir="5400000" algn="tl">
                    <a:srgbClr val="000000">
                      <a:alpha val="30000"/>
                    </a:srgbClr>
                  </a:outerShdw>
                </a:effectLst>
              </a:rPr>
              <a:t> Requests</a:t>
            </a:r>
          </a:p>
        </p:txBody>
      </p:sp>
      <p:cxnSp>
        <p:nvCxnSpPr>
          <p:cNvPr id="9220" name="Elbow Connector 30"/>
          <p:cNvCxnSpPr>
            <a:cxnSpLocks noChangeShapeType="1"/>
            <a:stCxn id="29" idx="3"/>
            <a:endCxn id="72" idx="1"/>
          </p:cNvCxnSpPr>
          <p:nvPr/>
        </p:nvCxnSpPr>
        <p:spPr bwMode="auto">
          <a:xfrm>
            <a:off x="2373312" y="2179637"/>
            <a:ext cx="1143000" cy="2514600"/>
          </a:xfrm>
          <a:prstGeom prst="bentConnector3">
            <a:avLst>
              <a:gd name="adj1" fmla="val 50000"/>
            </a:avLst>
          </a:prstGeom>
          <a:noFill/>
          <a:ln w="50800" cap="rnd" algn="ctr">
            <a:solidFill>
              <a:srgbClr val="E36969"/>
            </a:solidFill>
            <a:bevel/>
            <a:headEnd/>
            <a:tailEnd type="arrow" w="med" len="med"/>
          </a:ln>
        </p:spPr>
      </p:cxnSp>
      <p:cxnSp>
        <p:nvCxnSpPr>
          <p:cNvPr id="9221" name="Elbow Connector 31"/>
          <p:cNvCxnSpPr>
            <a:cxnSpLocks noChangeShapeType="1"/>
            <a:stCxn id="98" idx="2"/>
          </p:cNvCxnSpPr>
          <p:nvPr/>
        </p:nvCxnSpPr>
        <p:spPr bwMode="auto">
          <a:xfrm rot="5400000" flipH="1">
            <a:off x="2386013" y="2763838"/>
            <a:ext cx="2794000" cy="4876800"/>
          </a:xfrm>
          <a:prstGeom prst="bentConnector3">
            <a:avLst>
              <a:gd name="adj1" fmla="val -8181"/>
            </a:avLst>
          </a:prstGeom>
          <a:noFill/>
          <a:ln w="50800" cap="rnd" algn="ctr">
            <a:solidFill>
              <a:srgbClr val="E36969"/>
            </a:solidFill>
            <a:bevel/>
            <a:headEnd/>
            <a:tailEnd type="arrow" w="med" len="med"/>
          </a:ln>
        </p:spPr>
      </p:cxnSp>
      <p:pic>
        <p:nvPicPr>
          <p:cNvPr id="9222" name="Picture 8" descr="C:\Users\suat\Desktop\b9acfc74tabase-icon.jpg"/>
          <p:cNvPicPr>
            <a:picLocks noChangeAspect="1" noChangeArrowheads="1"/>
          </p:cNvPicPr>
          <p:nvPr/>
        </p:nvPicPr>
        <p:blipFill>
          <a:blip r:embed="rId3" cstate="print"/>
          <a:srcRect l="14250" t="3751" r="15750" b="6563"/>
          <a:stretch>
            <a:fillRect/>
          </a:stretch>
        </p:blipFill>
        <p:spPr bwMode="auto">
          <a:xfrm>
            <a:off x="849313" y="2789238"/>
            <a:ext cx="990600" cy="1016000"/>
          </a:xfrm>
          <a:prstGeom prst="rect">
            <a:avLst/>
          </a:prstGeom>
          <a:noFill/>
          <a:ln w="9525">
            <a:noFill/>
            <a:miter lim="800000"/>
            <a:headEnd/>
            <a:tailEnd/>
          </a:ln>
        </p:spPr>
      </p:pic>
      <p:cxnSp>
        <p:nvCxnSpPr>
          <p:cNvPr id="9223" name="Elbow Connector 46"/>
          <p:cNvCxnSpPr>
            <a:cxnSpLocks noChangeShapeType="1"/>
            <a:stCxn id="9222" idx="3"/>
            <a:endCxn id="72" idx="1"/>
          </p:cNvCxnSpPr>
          <p:nvPr/>
        </p:nvCxnSpPr>
        <p:spPr bwMode="auto">
          <a:xfrm>
            <a:off x="1839913" y="3297238"/>
            <a:ext cx="1676399" cy="1396999"/>
          </a:xfrm>
          <a:prstGeom prst="bentConnector3">
            <a:avLst>
              <a:gd name="adj1" fmla="val 50000"/>
            </a:avLst>
          </a:prstGeom>
          <a:noFill/>
          <a:ln w="50800" cap="rnd" algn="ctr">
            <a:solidFill>
              <a:srgbClr val="E36969"/>
            </a:solidFill>
            <a:bevel/>
            <a:headEnd/>
            <a:tailEnd type="arrow" w="med" len="med"/>
          </a:ln>
        </p:spPr>
      </p:cxnSp>
      <p:sp>
        <p:nvSpPr>
          <p:cNvPr id="33" name="Flowchart: Multidocument 32"/>
          <p:cNvSpPr/>
          <p:nvPr/>
        </p:nvSpPr>
        <p:spPr bwMode="auto">
          <a:xfrm>
            <a:off x="2220912" y="3475037"/>
            <a:ext cx="1066800" cy="7620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600" dirty="0">
                <a:effectLst>
                  <a:outerShdw blurRad="38100" dist="38100" dir="2700000" algn="tl">
                    <a:srgbClr val="000000">
                      <a:alpha val="43137"/>
                    </a:srgbClr>
                  </a:outerShdw>
                </a:effectLst>
              </a:rPr>
              <a:t>Plain content</a:t>
            </a:r>
          </a:p>
        </p:txBody>
      </p:sp>
      <p:sp>
        <p:nvSpPr>
          <p:cNvPr id="62" name="TextBox 61"/>
          <p:cNvSpPr txBox="1"/>
          <p:nvPr/>
        </p:nvSpPr>
        <p:spPr>
          <a:xfrm>
            <a:off x="2754312" y="6446837"/>
            <a:ext cx="1658937" cy="349250"/>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Content check</a:t>
            </a:r>
          </a:p>
        </p:txBody>
      </p:sp>
      <p:sp>
        <p:nvSpPr>
          <p:cNvPr id="67" name="TextBox 66"/>
          <p:cNvSpPr txBox="1"/>
          <p:nvPr/>
        </p:nvSpPr>
        <p:spPr>
          <a:xfrm>
            <a:off x="1001713" y="3094038"/>
            <a:ext cx="696912" cy="349250"/>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CMS</a:t>
            </a:r>
          </a:p>
        </p:txBody>
      </p:sp>
      <p:sp>
        <p:nvSpPr>
          <p:cNvPr id="72" name="Rounded Rectangle 71"/>
          <p:cNvSpPr/>
          <p:nvPr/>
        </p:nvSpPr>
        <p:spPr bwMode="auto">
          <a:xfrm>
            <a:off x="3516312" y="4389437"/>
            <a:ext cx="17526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Enhancer</a:t>
            </a:r>
          </a:p>
        </p:txBody>
      </p:sp>
      <p:sp>
        <p:nvSpPr>
          <p:cNvPr id="95" name="Rounded Rectangle 94"/>
          <p:cNvSpPr/>
          <p:nvPr/>
        </p:nvSpPr>
        <p:spPr bwMode="auto">
          <a:xfrm>
            <a:off x="6640512" y="24844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Content Item Storage</a:t>
            </a:r>
          </a:p>
        </p:txBody>
      </p:sp>
      <p:cxnSp>
        <p:nvCxnSpPr>
          <p:cNvPr id="9229" name="Elbow Connector 45"/>
          <p:cNvCxnSpPr>
            <a:cxnSpLocks noChangeShapeType="1"/>
            <a:stCxn id="97" idx="0"/>
            <a:endCxn id="106" idx="2"/>
          </p:cNvCxnSpPr>
          <p:nvPr/>
        </p:nvCxnSpPr>
        <p:spPr bwMode="auto">
          <a:xfrm rot="5400000" flipH="1" flipV="1">
            <a:off x="6869113" y="4198938"/>
            <a:ext cx="609600" cy="533400"/>
          </a:xfrm>
          <a:prstGeom prst="bentConnector3">
            <a:avLst>
              <a:gd name="adj1" fmla="val 50000"/>
            </a:avLst>
          </a:prstGeom>
          <a:noFill/>
          <a:ln w="50800" cap="rnd" algn="ctr">
            <a:solidFill>
              <a:srgbClr val="E36969"/>
            </a:solidFill>
            <a:bevel/>
            <a:headEnd/>
            <a:tailEnd type="arrow" w="med" len="med"/>
          </a:ln>
        </p:spPr>
      </p:cxnSp>
      <p:sp>
        <p:nvSpPr>
          <p:cNvPr id="97" name="Rounded Rectangle 96"/>
          <p:cNvSpPr/>
          <p:nvPr/>
        </p:nvSpPr>
        <p:spPr bwMode="auto">
          <a:xfrm>
            <a:off x="6259512" y="4770437"/>
            <a:ext cx="1295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CMS Adapter</a:t>
            </a:r>
          </a:p>
        </p:txBody>
      </p:sp>
      <p:sp>
        <p:nvSpPr>
          <p:cNvPr id="98" name="Rounded Rectangle 97"/>
          <p:cNvSpPr/>
          <p:nvPr/>
        </p:nvSpPr>
        <p:spPr bwMode="auto">
          <a:xfrm>
            <a:off x="5802312" y="6142037"/>
            <a:ext cx="838200" cy="4572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JCR</a:t>
            </a:r>
          </a:p>
        </p:txBody>
      </p:sp>
      <p:sp>
        <p:nvSpPr>
          <p:cNvPr id="99" name="Rounded Rectangle 98"/>
          <p:cNvSpPr/>
          <p:nvPr/>
        </p:nvSpPr>
        <p:spPr bwMode="auto">
          <a:xfrm>
            <a:off x="7173912" y="6142037"/>
            <a:ext cx="838200" cy="4572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CMIS</a:t>
            </a:r>
          </a:p>
        </p:txBody>
      </p:sp>
      <p:cxnSp>
        <p:nvCxnSpPr>
          <p:cNvPr id="9233" name="Elbow Connector 45"/>
          <p:cNvCxnSpPr>
            <a:cxnSpLocks noChangeShapeType="1"/>
            <a:stCxn id="98" idx="0"/>
            <a:endCxn id="97" idx="2"/>
          </p:cNvCxnSpPr>
          <p:nvPr/>
        </p:nvCxnSpPr>
        <p:spPr bwMode="auto">
          <a:xfrm rot="5400000" flipH="1" flipV="1">
            <a:off x="6221413" y="5456238"/>
            <a:ext cx="685800" cy="685800"/>
          </a:xfrm>
          <a:prstGeom prst="bentConnector3">
            <a:avLst>
              <a:gd name="adj1" fmla="val 50000"/>
            </a:avLst>
          </a:prstGeom>
          <a:noFill/>
          <a:ln w="50800" cap="rnd" algn="ctr">
            <a:solidFill>
              <a:srgbClr val="E36969"/>
            </a:solidFill>
            <a:bevel/>
            <a:headEnd/>
            <a:tailEnd type="arrow" w="med" len="med"/>
          </a:ln>
        </p:spPr>
      </p:cxnSp>
      <p:cxnSp>
        <p:nvCxnSpPr>
          <p:cNvPr id="9234" name="Elbow Connector 45"/>
          <p:cNvCxnSpPr>
            <a:cxnSpLocks noChangeShapeType="1"/>
            <a:stCxn id="99" idx="0"/>
            <a:endCxn id="97" idx="2"/>
          </p:cNvCxnSpPr>
          <p:nvPr/>
        </p:nvCxnSpPr>
        <p:spPr bwMode="auto">
          <a:xfrm rot="16200000" flipV="1">
            <a:off x="6907213" y="5456238"/>
            <a:ext cx="685800" cy="685800"/>
          </a:xfrm>
          <a:prstGeom prst="bentConnector3">
            <a:avLst>
              <a:gd name="adj1" fmla="val 50000"/>
            </a:avLst>
          </a:prstGeom>
          <a:noFill/>
          <a:ln w="50800" cap="rnd" algn="ctr">
            <a:solidFill>
              <a:srgbClr val="E36969"/>
            </a:solidFill>
            <a:bevel/>
            <a:headEnd/>
            <a:tailEnd type="arrow" w="med" len="med"/>
          </a:ln>
        </p:spPr>
      </p:cxnSp>
      <p:sp>
        <p:nvSpPr>
          <p:cNvPr id="105" name="Rounded Rectangle 104"/>
          <p:cNvSpPr/>
          <p:nvPr/>
        </p:nvSpPr>
        <p:spPr bwMode="auto">
          <a:xfrm>
            <a:off x="6488112" y="26368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Content Item Storage</a:t>
            </a:r>
          </a:p>
        </p:txBody>
      </p:sp>
      <p:sp>
        <p:nvSpPr>
          <p:cNvPr id="106" name="Rounded Rectangle 105"/>
          <p:cNvSpPr/>
          <p:nvPr/>
        </p:nvSpPr>
        <p:spPr bwMode="auto">
          <a:xfrm>
            <a:off x="6335712" y="2789237"/>
            <a:ext cx="2209800" cy="1371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7" name="Rounded Rectangle 106"/>
          <p:cNvSpPr/>
          <p:nvPr/>
        </p:nvSpPr>
        <p:spPr bwMode="auto">
          <a:xfrm>
            <a:off x="7707312" y="4770437"/>
            <a:ext cx="1295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File Based</a:t>
            </a:r>
          </a:p>
        </p:txBody>
      </p:sp>
      <p:cxnSp>
        <p:nvCxnSpPr>
          <p:cNvPr id="9238" name="Elbow Connector 45"/>
          <p:cNvCxnSpPr>
            <a:cxnSpLocks noChangeShapeType="1"/>
            <a:stCxn id="107" idx="0"/>
            <a:endCxn id="106" idx="2"/>
          </p:cNvCxnSpPr>
          <p:nvPr/>
        </p:nvCxnSpPr>
        <p:spPr bwMode="auto">
          <a:xfrm rot="16200000" flipV="1">
            <a:off x="7593013" y="4008438"/>
            <a:ext cx="609600" cy="914400"/>
          </a:xfrm>
          <a:prstGeom prst="bentConnector3">
            <a:avLst>
              <a:gd name="adj1" fmla="val 50000"/>
            </a:avLst>
          </a:prstGeom>
          <a:noFill/>
          <a:ln w="50800" cap="rnd" algn="ctr">
            <a:solidFill>
              <a:srgbClr val="E36969"/>
            </a:solidFill>
            <a:bevel/>
            <a:headEnd/>
            <a:tailEnd type="arrow" w="med" len="med"/>
          </a:ln>
        </p:spPr>
      </p:cxnSp>
      <p:cxnSp>
        <p:nvCxnSpPr>
          <p:cNvPr id="9239" name="Elbow Connector 109"/>
          <p:cNvCxnSpPr>
            <a:cxnSpLocks noChangeShapeType="1"/>
            <a:stCxn id="99" idx="2"/>
            <a:endCxn id="9222" idx="2"/>
          </p:cNvCxnSpPr>
          <p:nvPr/>
        </p:nvCxnSpPr>
        <p:spPr bwMode="auto">
          <a:xfrm rot="5400000" flipH="1">
            <a:off x="3071813" y="2078039"/>
            <a:ext cx="2793999" cy="6248399"/>
          </a:xfrm>
          <a:prstGeom prst="bentConnector3">
            <a:avLst>
              <a:gd name="adj1" fmla="val -8182"/>
            </a:avLst>
          </a:prstGeom>
          <a:noFill/>
          <a:ln w="50800" cap="rnd" algn="ctr">
            <a:solidFill>
              <a:srgbClr val="E36969"/>
            </a:solidFill>
            <a:bevel/>
            <a:headEnd/>
            <a:tailEnd type="arrow" w="med" len="med"/>
          </a:ln>
        </p:spPr>
      </p:cxnSp>
      <p:cxnSp>
        <p:nvCxnSpPr>
          <p:cNvPr id="9241" name="Elbow Connector 113"/>
          <p:cNvCxnSpPr>
            <a:cxnSpLocks noChangeShapeType="1"/>
            <a:stCxn id="72" idx="0"/>
            <a:endCxn id="106" idx="1"/>
          </p:cNvCxnSpPr>
          <p:nvPr/>
        </p:nvCxnSpPr>
        <p:spPr bwMode="auto">
          <a:xfrm rot="5400000" flipH="1" flipV="1">
            <a:off x="4906962" y="2960687"/>
            <a:ext cx="914400" cy="1943100"/>
          </a:xfrm>
          <a:prstGeom prst="bentConnector2">
            <a:avLst/>
          </a:prstGeom>
          <a:noFill/>
          <a:ln w="50800" cap="rnd" algn="ctr">
            <a:solidFill>
              <a:srgbClr val="E36969"/>
            </a:solidFill>
            <a:bevel/>
            <a:headEnd/>
            <a:tailEnd type="arrow" w="med" len="med"/>
          </a:ln>
        </p:spPr>
      </p:cxnSp>
      <p:sp>
        <p:nvSpPr>
          <p:cNvPr id="113" name="Flowchart: Multidocument 112"/>
          <p:cNvSpPr/>
          <p:nvPr/>
        </p:nvSpPr>
        <p:spPr bwMode="auto">
          <a:xfrm>
            <a:off x="4125912" y="3094037"/>
            <a:ext cx="1143000" cy="6858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400" dirty="0">
                <a:effectLst>
                  <a:outerShdw blurRad="38100" dist="38100" dir="2700000" algn="tl">
                    <a:srgbClr val="000000">
                      <a:alpha val="43137"/>
                    </a:srgbClr>
                  </a:outerShdw>
                </a:effectLst>
              </a:rPr>
              <a:t>Enhanced content</a:t>
            </a:r>
          </a:p>
        </p:txBody>
      </p:sp>
      <p:sp>
        <p:nvSpPr>
          <p:cNvPr id="28" name="Slide Number Placeholder 27"/>
          <p:cNvSpPr>
            <a:spLocks noGrp="1"/>
          </p:cNvSpPr>
          <p:nvPr>
            <p:ph type="sldNum" idx="12"/>
          </p:nvPr>
        </p:nvSpPr>
        <p:spPr/>
        <p:txBody>
          <a:bodyPr/>
          <a:lstStyle/>
          <a:p>
            <a:pPr>
              <a:defRPr/>
            </a:pPr>
            <a:fld id="{C3F7217C-DF6C-4481-B55E-01AD70CC22DE}" type="slidenum">
              <a:rPr lang="en-US" smtClean="0"/>
              <a:pPr>
                <a:defRPr/>
              </a:pPr>
              <a:t>12</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640404"/>
                </a:solidFill>
              </a:rPr>
              <a:t>Storage Layer</a:t>
            </a:r>
          </a:p>
        </p:txBody>
      </p:sp>
      <p:sp>
        <p:nvSpPr>
          <p:cNvPr id="10243" name="Content Placeholder 2"/>
          <p:cNvSpPr>
            <a:spLocks noGrp="1"/>
          </p:cNvSpPr>
          <p:nvPr>
            <p:ph idx="1"/>
          </p:nvPr>
        </p:nvSpPr>
        <p:spPr/>
        <p:txBody>
          <a:bodyPr/>
          <a:lstStyle/>
          <a:p>
            <a:pPr>
              <a:buClr>
                <a:srgbClr val="E36969"/>
              </a:buClr>
              <a:buFont typeface="Wingdings" charset="2"/>
              <a:buChar char="w"/>
            </a:pPr>
            <a:r>
              <a:rPr lang="en-US" dirty="0" smtClean="0"/>
              <a:t>Separation of Storage layer provides</a:t>
            </a:r>
          </a:p>
          <a:p>
            <a:pPr lvl="1">
              <a:buClr>
                <a:srgbClr val="E36969"/>
              </a:buClr>
              <a:buFont typeface="Wingdings" charset="2"/>
              <a:buChar char="w"/>
            </a:pPr>
            <a:r>
              <a:rPr lang="en-US" dirty="0" smtClean="0"/>
              <a:t>Storage of items having different granularities</a:t>
            </a:r>
          </a:p>
          <a:p>
            <a:pPr lvl="2">
              <a:buClr>
                <a:srgbClr val="E36969"/>
              </a:buClr>
              <a:buFont typeface="Wingdings" charset="2"/>
              <a:buChar char="w"/>
            </a:pPr>
            <a:r>
              <a:rPr lang="en-US" dirty="0" err="1" smtClean="0"/>
              <a:t>ContentItem</a:t>
            </a:r>
            <a:r>
              <a:rPr lang="en-US" dirty="0" smtClean="0"/>
              <a:t>, Entity</a:t>
            </a:r>
          </a:p>
          <a:p>
            <a:pPr lvl="1">
              <a:buClr>
                <a:srgbClr val="E36969"/>
              </a:buClr>
              <a:buFont typeface="Wingdings" charset="2"/>
              <a:buChar char="w"/>
            </a:pPr>
            <a:r>
              <a:rPr lang="en-US" dirty="0" smtClean="0"/>
              <a:t>Opportunity of integration with standard based </a:t>
            </a:r>
            <a:r>
              <a:rPr lang="en-US" dirty="0" err="1" smtClean="0"/>
              <a:t>CMSes</a:t>
            </a:r>
            <a:endParaRPr lang="en-US" dirty="0" smtClean="0"/>
          </a:p>
          <a:p>
            <a:pPr lvl="2">
              <a:buClr>
                <a:srgbClr val="E36969"/>
              </a:buClr>
              <a:buFont typeface="Wingdings" charset="2"/>
              <a:buChar char="w"/>
            </a:pPr>
            <a:r>
              <a:rPr lang="en-US" dirty="0" smtClean="0"/>
              <a:t>JCR, CMIS</a:t>
            </a:r>
          </a:p>
          <a:p>
            <a:pPr lvl="1">
              <a:buClr>
                <a:srgbClr val="E36969"/>
              </a:buClr>
              <a:buFont typeface="Wingdings" charset="2"/>
              <a:buChar char="w"/>
            </a:pPr>
            <a:endParaRPr lang="en-US" dirty="0" smtClean="0"/>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13</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640404"/>
                </a:solidFill>
              </a:rPr>
              <a:t>Revision Management</a:t>
            </a:r>
          </a:p>
        </p:txBody>
      </p:sp>
      <p:sp>
        <p:nvSpPr>
          <p:cNvPr id="11267" name="Content Placeholder 2"/>
          <p:cNvSpPr>
            <a:spLocks noGrp="1"/>
          </p:cNvSpPr>
          <p:nvPr>
            <p:ph idx="1"/>
          </p:nvPr>
        </p:nvSpPr>
        <p:spPr/>
        <p:txBody>
          <a:bodyPr/>
          <a:lstStyle/>
          <a:p>
            <a:pPr>
              <a:buClr>
                <a:srgbClr val="E36969"/>
              </a:buClr>
              <a:buFont typeface="Wingdings" charset="2"/>
              <a:buChar char="w"/>
            </a:pPr>
            <a:r>
              <a:rPr lang="en-US" i="1" dirty="0" err="1" smtClean="0"/>
              <a:t>IndexingSource</a:t>
            </a:r>
            <a:r>
              <a:rPr lang="en-US" i="1" dirty="0" smtClean="0"/>
              <a:t> </a:t>
            </a:r>
            <a:r>
              <a:rPr lang="en-US" dirty="0" smtClean="0"/>
              <a:t>keeps track of revisions of stored items</a:t>
            </a:r>
          </a:p>
          <a:p>
            <a:pPr lvl="1">
              <a:buClr>
                <a:srgbClr val="E36969"/>
              </a:buClr>
              <a:buFont typeface="Wingdings" charset="2"/>
              <a:buChar char="w"/>
            </a:pPr>
            <a:r>
              <a:rPr lang="en-US" dirty="0" smtClean="0"/>
              <a:t>When an item is created, create also a corresponding revision</a:t>
            </a:r>
          </a:p>
          <a:p>
            <a:pPr lvl="1">
              <a:buClr>
                <a:srgbClr val="E36969"/>
              </a:buClr>
              <a:buFont typeface="Wingdings" charset="2"/>
              <a:buChar char="w"/>
            </a:pPr>
            <a:r>
              <a:rPr lang="en-US" dirty="0" smtClean="0"/>
              <a:t>When an item is updated or deleted increase the corresponding, existing revision</a:t>
            </a:r>
          </a:p>
          <a:p>
            <a:pPr>
              <a:buClr>
                <a:srgbClr val="E36969"/>
              </a:buClr>
              <a:buFont typeface="Wingdings" charset="2"/>
              <a:buChar char="w"/>
            </a:pPr>
            <a:r>
              <a:rPr lang="en-US" dirty="0" smtClean="0"/>
              <a:t>Used while synchronizing the </a:t>
            </a:r>
            <a:r>
              <a:rPr lang="en-US" i="1" dirty="0" smtClean="0"/>
              <a:t>Storage </a:t>
            </a:r>
            <a:r>
              <a:rPr lang="en-US" dirty="0" smtClean="0"/>
              <a:t>and </a:t>
            </a:r>
            <a:r>
              <a:rPr lang="en-US" i="1" dirty="0" smtClean="0"/>
              <a:t>Indexing </a:t>
            </a:r>
            <a:r>
              <a:rPr lang="en-US" dirty="0" smtClean="0"/>
              <a:t>layers</a:t>
            </a:r>
          </a:p>
          <a:p>
            <a:pPr>
              <a:buClr>
                <a:srgbClr val="E36969"/>
              </a:buClr>
              <a:buFont typeface="Wingdings" charset="2"/>
              <a:buChar char="w"/>
            </a:pPr>
            <a:endParaRPr lang="en-US" dirty="0" smtClean="0"/>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14</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dirty="0" smtClean="0">
                <a:solidFill>
                  <a:srgbClr val="640404"/>
                </a:solidFill>
              </a:rPr>
              <a:t>Revision Management - </a:t>
            </a:r>
            <a:r>
              <a:rPr lang="en-US" sz="4000" dirty="0" err="1" smtClean="0">
                <a:solidFill>
                  <a:srgbClr val="640404"/>
                </a:solidFill>
              </a:rPr>
              <a:t>ChangeSet</a:t>
            </a:r>
            <a:endParaRPr lang="en-US" sz="4000" dirty="0" smtClean="0">
              <a:solidFill>
                <a:srgbClr val="640404"/>
              </a:solidFill>
            </a:endParaRPr>
          </a:p>
        </p:txBody>
      </p:sp>
      <p:sp>
        <p:nvSpPr>
          <p:cNvPr id="12291" name="Content Placeholder 2"/>
          <p:cNvSpPr>
            <a:spLocks noGrp="1"/>
          </p:cNvSpPr>
          <p:nvPr>
            <p:ph idx="1"/>
          </p:nvPr>
        </p:nvSpPr>
        <p:spPr/>
        <p:txBody>
          <a:bodyPr/>
          <a:lstStyle/>
          <a:p>
            <a:pPr>
              <a:buClr>
                <a:srgbClr val="E36969"/>
              </a:buClr>
              <a:buFont typeface="Wingdings" charset="2"/>
              <a:buChar char="w"/>
            </a:pPr>
            <a:r>
              <a:rPr lang="en-US" i="1" dirty="0" err="1" smtClean="0"/>
              <a:t>IndexingSource</a:t>
            </a:r>
            <a:r>
              <a:rPr lang="en-US" i="1" dirty="0" smtClean="0"/>
              <a:t> </a:t>
            </a:r>
            <a:r>
              <a:rPr lang="en-US" dirty="0" smtClean="0"/>
              <a:t>provides the list of changed</a:t>
            </a:r>
            <a:r>
              <a:rPr lang="en-US" i="1" dirty="0" smtClean="0"/>
              <a:t> </a:t>
            </a:r>
            <a:r>
              <a:rPr lang="en-US" dirty="0" smtClean="0"/>
              <a:t>items based on a given revision through the </a:t>
            </a:r>
            <a:r>
              <a:rPr lang="en-US" i="1" dirty="0" err="1" smtClean="0"/>
              <a:t>ChangeSet</a:t>
            </a:r>
            <a:r>
              <a:rPr lang="en-US" i="1" dirty="0" smtClean="0"/>
              <a:t> </a:t>
            </a:r>
            <a:r>
              <a:rPr lang="en-US" dirty="0" smtClean="0"/>
              <a:t>structure</a:t>
            </a:r>
          </a:p>
          <a:p>
            <a:pPr lvl="1">
              <a:buClr>
                <a:srgbClr val="E36969"/>
              </a:buClr>
              <a:buFont typeface="Wingdings" charset="2"/>
              <a:buChar char="w"/>
            </a:pPr>
            <a:r>
              <a:rPr lang="en-US" sz="2400" i="1" dirty="0" err="1" smtClean="0"/>
              <a:t>getChanges</a:t>
            </a:r>
            <a:r>
              <a:rPr lang="en-US" sz="2400" i="1" dirty="0" smtClean="0"/>
              <a:t>(</a:t>
            </a:r>
            <a:r>
              <a:rPr lang="en-US" sz="2400" i="1" dirty="0" err="1" smtClean="0"/>
              <a:t>revision:long</a:t>
            </a:r>
            <a:r>
              <a:rPr lang="en-US" sz="2400" i="1" dirty="0" smtClean="0"/>
              <a:t>, </a:t>
            </a:r>
            <a:r>
              <a:rPr lang="en-US" sz="2400" i="1" dirty="0" err="1" smtClean="0"/>
              <a:t>batchSize:int</a:t>
            </a:r>
            <a:r>
              <a:rPr lang="en-US" sz="2400" i="1" dirty="0" smtClean="0"/>
              <a:t>):</a:t>
            </a:r>
            <a:r>
              <a:rPr lang="en-US" sz="2400" i="1" dirty="0" err="1" smtClean="0"/>
              <a:t>ChangeSet</a:t>
            </a:r>
            <a:endParaRPr lang="en-US" sz="2400" i="1" dirty="0" smtClean="0"/>
          </a:p>
          <a:p>
            <a:pPr>
              <a:buClr>
                <a:srgbClr val="E36969"/>
              </a:buClr>
              <a:buFont typeface="Wingdings" charset="2"/>
              <a:buChar char="w"/>
            </a:pPr>
            <a:r>
              <a:rPr lang="en-US" i="1" dirty="0" err="1" smtClean="0"/>
              <a:t>ChangeSet</a:t>
            </a:r>
            <a:r>
              <a:rPr lang="en-US" i="1" dirty="0" smtClean="0"/>
              <a:t> </a:t>
            </a:r>
            <a:r>
              <a:rPr lang="en-US" dirty="0" smtClean="0"/>
              <a:t>keeps IDs of items not items themselves</a:t>
            </a:r>
            <a:endParaRPr lang="en-US" i="1" dirty="0" smtClean="0"/>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15</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dirty="0" smtClean="0">
                <a:solidFill>
                  <a:srgbClr val="640404"/>
                </a:solidFill>
              </a:rPr>
              <a:t>Revision Management - </a:t>
            </a:r>
            <a:r>
              <a:rPr lang="en-US" sz="4000" dirty="0" err="1" smtClean="0">
                <a:solidFill>
                  <a:srgbClr val="640404"/>
                </a:solidFill>
              </a:rPr>
              <a:t>ChangeSet</a:t>
            </a:r>
            <a:endParaRPr lang="en-US" sz="4000" dirty="0" smtClean="0">
              <a:solidFill>
                <a:srgbClr val="640404"/>
              </a:solidFill>
            </a:endParaRPr>
          </a:p>
        </p:txBody>
      </p:sp>
      <p:sp>
        <p:nvSpPr>
          <p:cNvPr id="12291" name="Content Placeholder 2"/>
          <p:cNvSpPr>
            <a:spLocks noGrp="1"/>
          </p:cNvSpPr>
          <p:nvPr>
            <p:ph idx="1"/>
          </p:nvPr>
        </p:nvSpPr>
        <p:spPr>
          <a:xfrm>
            <a:off x="773112" y="1722437"/>
            <a:ext cx="4722812" cy="4391025"/>
          </a:xfrm>
        </p:spPr>
        <p:txBody>
          <a:bodyPr/>
          <a:lstStyle/>
          <a:p>
            <a:pPr>
              <a:buClr>
                <a:srgbClr val="E36969"/>
              </a:buClr>
              <a:buFont typeface="Wingdings" charset="2"/>
              <a:buChar char="w"/>
            </a:pPr>
            <a:r>
              <a:rPr lang="en-US" dirty="0" smtClean="0"/>
              <a:t>An example:</a:t>
            </a:r>
          </a:p>
          <a:p>
            <a:pPr lvl="1">
              <a:buClr>
                <a:srgbClr val="E36969"/>
              </a:buClr>
              <a:buFont typeface="Wingdings" charset="2"/>
              <a:buChar char="w"/>
            </a:pPr>
            <a:r>
              <a:rPr lang="en-US" sz="2000" dirty="0" smtClean="0"/>
              <a:t>After step 1: </a:t>
            </a:r>
            <a:br>
              <a:rPr lang="en-US" sz="2000" dirty="0" smtClean="0"/>
            </a:br>
            <a:r>
              <a:rPr lang="en-US" sz="2000" dirty="0" smtClean="0"/>
              <a:t>    1 : urn:contentItem.1 //added </a:t>
            </a:r>
            <a:br>
              <a:rPr lang="en-US" sz="2000" dirty="0" smtClean="0"/>
            </a:br>
            <a:r>
              <a:rPr lang="en-US" sz="2000" dirty="0" smtClean="0"/>
              <a:t>    1 : urn:contentItem.2 //added </a:t>
            </a:r>
            <a:br>
              <a:rPr lang="en-US" sz="2000" dirty="0" smtClean="0"/>
            </a:br>
            <a:r>
              <a:rPr lang="en-US" sz="2000" dirty="0" smtClean="0"/>
              <a:t>    1 : urn:contentItem.3 //added </a:t>
            </a:r>
            <a:br>
              <a:rPr lang="en-US" sz="2000" dirty="0" smtClean="0"/>
            </a:br>
            <a:r>
              <a:rPr lang="en-US" sz="2000" dirty="0" smtClean="0"/>
              <a:t/>
            </a:r>
            <a:br>
              <a:rPr lang="en-US" sz="2000" dirty="0" smtClean="0"/>
            </a:br>
            <a:r>
              <a:rPr lang="en-US" sz="2000" dirty="0" smtClean="0"/>
              <a:t>After step 2: </a:t>
            </a:r>
            <a:br>
              <a:rPr lang="en-US" sz="2000" dirty="0" smtClean="0"/>
            </a:br>
            <a:r>
              <a:rPr lang="en-US" sz="2000" dirty="0" smtClean="0"/>
              <a:t>    1 : urn:contentItem.1  </a:t>
            </a:r>
            <a:br>
              <a:rPr lang="en-US" sz="2000" dirty="0" smtClean="0"/>
            </a:br>
            <a:r>
              <a:rPr lang="en-US" sz="2000" dirty="0" smtClean="0"/>
              <a:t>    2 : urn:contentItem.2 //updated </a:t>
            </a:r>
            <a:br>
              <a:rPr lang="en-US" sz="2000" dirty="0" smtClean="0"/>
            </a:br>
            <a:r>
              <a:rPr lang="en-US" sz="2000" dirty="0" smtClean="0"/>
              <a:t>    2 : urn:contentItem.3 //removed </a:t>
            </a:r>
            <a:br>
              <a:rPr lang="en-US" sz="2000" dirty="0" smtClean="0"/>
            </a:br>
            <a:r>
              <a:rPr lang="en-US" sz="2000" dirty="0" smtClean="0"/>
              <a:t/>
            </a:r>
            <a:br>
              <a:rPr lang="en-US" sz="2000" dirty="0" smtClean="0"/>
            </a:br>
            <a:r>
              <a:rPr lang="en-US" sz="2000" dirty="0" smtClean="0"/>
              <a:t>After step 3: </a:t>
            </a:r>
            <a:br>
              <a:rPr lang="en-US" sz="2000" dirty="0" smtClean="0"/>
            </a:br>
            <a:r>
              <a:rPr lang="en-US" sz="2000" dirty="0" smtClean="0"/>
              <a:t>    1 : urn:contentItem.1 </a:t>
            </a:r>
            <a:br>
              <a:rPr lang="en-US" sz="2000" dirty="0" smtClean="0"/>
            </a:br>
            <a:r>
              <a:rPr lang="en-US" sz="2000" dirty="0" smtClean="0"/>
              <a:t>    2 : urn:contentItem.2 </a:t>
            </a:r>
            <a:br>
              <a:rPr lang="en-US" sz="2000" dirty="0" smtClean="0"/>
            </a:br>
            <a:r>
              <a:rPr lang="en-US" sz="2000" dirty="0" smtClean="0"/>
              <a:t>    3 : urn:contentItem.3 //added </a:t>
            </a:r>
            <a:br>
              <a:rPr lang="en-US" sz="2000" dirty="0" smtClean="0"/>
            </a:br>
            <a:r>
              <a:rPr lang="en-US" sz="2000" dirty="0" smtClean="0"/>
              <a:t>    3 : urn:contentItem.4 //added</a:t>
            </a:r>
          </a:p>
        </p:txBody>
      </p:sp>
      <p:sp>
        <p:nvSpPr>
          <p:cNvPr id="4" name="Content Placeholder 2"/>
          <p:cNvSpPr txBox="1">
            <a:spLocks/>
          </p:cNvSpPr>
          <p:nvPr/>
        </p:nvSpPr>
        <p:spPr bwMode="auto">
          <a:xfrm>
            <a:off x="6107112" y="3779837"/>
            <a:ext cx="3581400" cy="25622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marL="342900" marR="0" lvl="0" indent="-342900" algn="l" defTabSz="449263" rtl="0" eaLnBrk="0" fontAlgn="base" latinLnBrk="0" hangingPunct="0">
              <a:lnSpc>
                <a:spcPct val="93000"/>
              </a:lnSpc>
              <a:spcBef>
                <a:spcPts val="1438"/>
              </a:spcBef>
              <a:spcAft>
                <a:spcPct val="0"/>
              </a:spcAft>
              <a:buClr>
                <a:srgbClr val="E36969"/>
              </a:buClr>
              <a:buSzPct val="100000"/>
              <a:buFont typeface="Wingdings" charset="2"/>
              <a:buChar char="w"/>
              <a:tabLst/>
              <a:defRPr/>
            </a:pPr>
            <a:r>
              <a:rPr lang="en-US" sz="2400" kern="0" dirty="0" err="1" smtClean="0">
                <a:solidFill>
                  <a:srgbClr val="000000"/>
                </a:solidFill>
                <a:latin typeface="+mn-lt"/>
                <a:ea typeface="+mn-ea"/>
              </a:rPr>
              <a:t>getChanges</a:t>
            </a:r>
            <a:r>
              <a:rPr lang="en-US" sz="2400" kern="0" dirty="0" smtClean="0">
                <a:solidFill>
                  <a:srgbClr val="000000"/>
                </a:solidFill>
                <a:latin typeface="+mn-lt"/>
                <a:ea typeface="+mn-ea"/>
              </a:rPr>
              <a:t>(0, …) =&gt;</a:t>
            </a:r>
          </a:p>
          <a:p>
            <a:pPr marL="342900" marR="0" lvl="0" indent="-342900" algn="l" defTabSz="449263" rtl="0" eaLnBrk="0" fontAlgn="base" latinLnBrk="0" hangingPunct="0">
              <a:lnSpc>
                <a:spcPct val="93000"/>
              </a:lnSpc>
              <a:spcBef>
                <a:spcPts val="1438"/>
              </a:spcBef>
              <a:spcAft>
                <a:spcPct val="0"/>
              </a:spcAft>
              <a:buClr>
                <a:srgbClr val="E36969"/>
              </a:buClr>
              <a:buSzPct val="100000"/>
              <a:tabLst/>
              <a:defRPr/>
            </a:pPr>
            <a:r>
              <a:rPr lang="en-US" sz="2400" kern="0" dirty="0">
                <a:solidFill>
                  <a:srgbClr val="000000"/>
                </a:solidFill>
                <a:latin typeface="+mn-lt"/>
                <a:ea typeface="+mn-ea"/>
              </a:rPr>
              <a:t>	</a:t>
            </a:r>
            <a:r>
              <a:rPr lang="en-US" kern="0" dirty="0" smtClean="0">
                <a:solidFill>
                  <a:srgbClr val="000000"/>
                </a:solidFill>
                <a:latin typeface="+mn-lt"/>
                <a:ea typeface="+mn-ea"/>
              </a:rPr>
              <a:t>{urn:contentitem.1, urn:contentitem.2, urn:contentitem.3, urn:contentitem.4}</a:t>
            </a:r>
            <a:endParaRPr lang="en-US" kern="0" dirty="0">
              <a:solidFill>
                <a:srgbClr val="000000"/>
              </a:solidFill>
              <a:latin typeface="+mn-lt"/>
              <a:ea typeface="+mn-ea"/>
            </a:endParaRPr>
          </a:p>
          <a:p>
            <a:pPr marL="342900" marR="0" lvl="0" indent="-342900" algn="l" defTabSz="449263" rtl="0" eaLnBrk="0" fontAlgn="base" latinLnBrk="0" hangingPunct="0">
              <a:lnSpc>
                <a:spcPct val="93000"/>
              </a:lnSpc>
              <a:spcBef>
                <a:spcPts val="1438"/>
              </a:spcBef>
              <a:spcAft>
                <a:spcPct val="0"/>
              </a:spcAft>
              <a:buClr>
                <a:srgbClr val="E36969"/>
              </a:buClr>
              <a:buSzPct val="100000"/>
              <a:buFont typeface="Wingdings" charset="2"/>
              <a:buChar char="w"/>
              <a:tabLst/>
              <a:defRPr/>
            </a:pPr>
            <a:r>
              <a:rPr kumimoji="0" lang="en-US" sz="2400" b="0" i="0" u="none" strike="noStrike" kern="0" cap="none" spc="0" normalizeH="0" baseline="0" noProof="0" dirty="0" err="1" smtClean="0">
                <a:ln>
                  <a:noFill/>
                </a:ln>
                <a:solidFill>
                  <a:srgbClr val="000000"/>
                </a:solidFill>
                <a:effectLst/>
                <a:uLnTx/>
                <a:uFillTx/>
                <a:latin typeface="+mn-lt"/>
                <a:ea typeface="+mn-ea"/>
                <a:cs typeface="+mn-cs"/>
              </a:rPr>
              <a:t>getChanges</a:t>
            </a:r>
            <a:r>
              <a:rPr kumimoji="0" lang="en-US" sz="2400" b="0" i="0" u="none" strike="noStrike" kern="0" cap="none" spc="0" normalizeH="0" baseline="0" noProof="0" dirty="0" smtClean="0">
                <a:ln>
                  <a:noFill/>
                </a:ln>
                <a:solidFill>
                  <a:srgbClr val="000000"/>
                </a:solidFill>
                <a:effectLst/>
                <a:uLnTx/>
                <a:uFillTx/>
                <a:latin typeface="+mn-lt"/>
                <a:ea typeface="+mn-ea"/>
                <a:cs typeface="+mn-cs"/>
              </a:rPr>
              <a:t>(2,</a:t>
            </a:r>
            <a:r>
              <a:rPr kumimoji="0" lang="en-US" sz="2400" b="0" i="0" u="none" strike="noStrike" kern="0" cap="none" spc="0" normalizeH="0" noProof="0" dirty="0" smtClean="0">
                <a:ln>
                  <a:noFill/>
                </a:ln>
                <a:solidFill>
                  <a:srgbClr val="000000"/>
                </a:solidFill>
                <a:effectLst/>
                <a:uLnTx/>
                <a:uFillTx/>
                <a:latin typeface="+mn-lt"/>
                <a:ea typeface="+mn-ea"/>
                <a:cs typeface="+mn-cs"/>
              </a:rPr>
              <a:t> …) =&gt;</a:t>
            </a:r>
          </a:p>
          <a:p>
            <a:pPr marL="342900" marR="0" lvl="0" indent="-342900" algn="l" defTabSz="449263" rtl="0" eaLnBrk="0" fontAlgn="base" latinLnBrk="0" hangingPunct="0">
              <a:lnSpc>
                <a:spcPct val="93000"/>
              </a:lnSpc>
              <a:spcBef>
                <a:spcPts val="1438"/>
              </a:spcBef>
              <a:spcAft>
                <a:spcPct val="0"/>
              </a:spcAft>
              <a:buClr>
                <a:srgbClr val="E36969"/>
              </a:buClr>
              <a:buSzPct val="100000"/>
              <a:tabLst/>
              <a:defRPr/>
            </a:pPr>
            <a:r>
              <a:rPr lang="en-US" kern="0" baseline="0" dirty="0">
                <a:solidFill>
                  <a:srgbClr val="000000"/>
                </a:solidFill>
                <a:latin typeface="+mn-lt"/>
                <a:ea typeface="+mn-ea"/>
              </a:rPr>
              <a:t>	</a:t>
            </a:r>
            <a:r>
              <a:rPr lang="en-US" kern="0" baseline="0" dirty="0" smtClean="0">
                <a:solidFill>
                  <a:srgbClr val="000000"/>
                </a:solidFill>
                <a:latin typeface="+mn-lt"/>
                <a:ea typeface="+mn-ea"/>
              </a:rPr>
              <a:t>{urn:contentitem.3,</a:t>
            </a:r>
            <a:r>
              <a:rPr lang="en-US" kern="0" dirty="0" smtClean="0">
                <a:solidFill>
                  <a:srgbClr val="000000"/>
                </a:solidFill>
                <a:latin typeface="+mn-lt"/>
                <a:ea typeface="+mn-ea"/>
              </a:rPr>
              <a:t> urn:contentitem.4}</a:t>
            </a:r>
            <a:endParaRPr kumimoji="0" lang="en-US" b="0" i="0" u="none" strike="noStrike" kern="0" cap="none" spc="0" normalizeH="0" baseline="0" noProof="0" dirty="0" smtClean="0">
              <a:ln>
                <a:noFill/>
              </a:ln>
              <a:solidFill>
                <a:srgbClr val="000000"/>
              </a:solidFill>
              <a:effectLst/>
              <a:uLnTx/>
              <a:uFillTx/>
              <a:latin typeface="+mn-lt"/>
              <a:ea typeface="+mn-ea"/>
              <a:cs typeface="+mn-cs"/>
            </a:endParaRPr>
          </a:p>
          <a:p>
            <a:pPr marL="742950" marR="0" lvl="1" indent="-285750" algn="l" defTabSz="449263" rtl="0" eaLnBrk="0" fontAlgn="base" latinLnBrk="0" hangingPunct="0">
              <a:lnSpc>
                <a:spcPct val="93000"/>
              </a:lnSpc>
              <a:spcBef>
                <a:spcPts val="1150"/>
              </a:spcBef>
              <a:spcAft>
                <a:spcPct val="0"/>
              </a:spcAft>
              <a:buClr>
                <a:srgbClr val="E36969"/>
              </a:buClr>
              <a:buSzPct val="100000"/>
              <a:buFont typeface="Wingdings" charset="2"/>
              <a:buChar char="w"/>
              <a:tabLst/>
              <a:defRPr/>
            </a:pPr>
            <a:endParaRPr kumimoji="0" lang="en-US" sz="2000" b="0" i="0" u="none" strike="noStrike" kern="0" cap="none" spc="0" normalizeH="0" baseline="0" noProof="0" dirty="0" smtClean="0">
              <a:ln>
                <a:noFill/>
              </a:ln>
              <a:solidFill>
                <a:srgbClr val="000000"/>
              </a:solidFill>
              <a:effectLst/>
              <a:uLnTx/>
              <a:uFillTx/>
              <a:latin typeface="+mn-lt"/>
              <a:ea typeface="+mn-ea"/>
            </a:endParaRPr>
          </a:p>
        </p:txBody>
      </p:sp>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16</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smtClean="0">
                <a:solidFill>
                  <a:srgbClr val="640404"/>
                </a:solidFill>
              </a:rPr>
              <a:t>Revision Management - Epoch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i="1" dirty="0" err="1" smtClean="0"/>
              <a:t>IndexingSource</a:t>
            </a:r>
            <a:r>
              <a:rPr lang="en-US" i="1" dirty="0" smtClean="0"/>
              <a:t> </a:t>
            </a:r>
            <a:r>
              <a:rPr lang="en-US" dirty="0" smtClean="0"/>
              <a:t>keeps an epoch indicating a common revision for all stored items </a:t>
            </a:r>
          </a:p>
          <a:p>
            <a:pPr>
              <a:buClr>
                <a:srgbClr val="E36969"/>
              </a:buClr>
              <a:buFont typeface="Wingdings" charset="2"/>
              <a:buChar char="w"/>
            </a:pPr>
            <a:r>
              <a:rPr lang="en-US" dirty="0" smtClean="0"/>
              <a:t>A change of the epoch means that whole data source of the </a:t>
            </a:r>
            <a:r>
              <a:rPr lang="en-US" i="1" dirty="0" err="1" smtClean="0"/>
              <a:t>IndexingSource</a:t>
            </a:r>
            <a:r>
              <a:rPr lang="en-US" i="1" dirty="0" smtClean="0"/>
              <a:t> </a:t>
            </a:r>
            <a:r>
              <a:rPr lang="en-US" dirty="0" smtClean="0"/>
              <a:t>has changed</a:t>
            </a:r>
          </a:p>
          <a:p>
            <a:pPr lvl="1">
              <a:buClr>
                <a:srgbClr val="E36969"/>
              </a:buClr>
              <a:buFont typeface="Wingdings" charset="2"/>
              <a:buChar char="w"/>
            </a:pPr>
            <a:r>
              <a:rPr lang="en-US" dirty="0" smtClean="0"/>
              <a:t>For instance, data source of the </a:t>
            </a:r>
            <a:r>
              <a:rPr lang="en-US" i="1" dirty="0" err="1" smtClean="0"/>
              <a:t>IndexingSource</a:t>
            </a:r>
            <a:r>
              <a:rPr lang="en-US" i="1" dirty="0" smtClean="0"/>
              <a:t> </a:t>
            </a:r>
            <a:r>
              <a:rPr lang="en-US" dirty="0" smtClean="0"/>
              <a:t>is replaced with the new </a:t>
            </a:r>
            <a:r>
              <a:rPr lang="en-US" dirty="0" err="1" smtClean="0"/>
              <a:t>DBPedia</a:t>
            </a:r>
            <a:r>
              <a:rPr lang="en-US" dirty="0" smtClean="0"/>
              <a:t> dump</a:t>
            </a:r>
          </a:p>
          <a:p>
            <a:pPr lvl="1">
              <a:buClr>
                <a:srgbClr val="E36969"/>
              </a:buClr>
              <a:buFont typeface="Wingdings" charset="2"/>
              <a:buChar char="w"/>
            </a:pPr>
            <a:r>
              <a:rPr lang="en-US" dirty="0" smtClean="0"/>
              <a:t>Revision registry is repopulated for the new items</a:t>
            </a:r>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17</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rgbClr val="640404"/>
                </a:solidFill>
              </a:rPr>
              <a:t>Indexing Layer</a:t>
            </a:r>
          </a:p>
        </p:txBody>
      </p:sp>
      <p:sp>
        <p:nvSpPr>
          <p:cNvPr id="4" name="Rounded Rectangle 3"/>
          <p:cNvSpPr/>
          <p:nvPr/>
        </p:nvSpPr>
        <p:spPr bwMode="auto">
          <a:xfrm>
            <a:off x="6183312" y="17224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cxnSp>
        <p:nvCxnSpPr>
          <p:cNvPr id="5" name="Elbow Connector 45"/>
          <p:cNvCxnSpPr>
            <a:cxnSpLocks noChangeShapeType="1"/>
            <a:stCxn id="10" idx="2"/>
            <a:endCxn id="6" idx="0"/>
          </p:cNvCxnSpPr>
          <p:nvPr/>
        </p:nvCxnSpPr>
        <p:spPr bwMode="auto">
          <a:xfrm rot="5400000">
            <a:off x="6196806" y="3107531"/>
            <a:ext cx="762000" cy="735012"/>
          </a:xfrm>
          <a:prstGeom prst="bentConnector3">
            <a:avLst>
              <a:gd name="adj1" fmla="val 50000"/>
            </a:avLst>
          </a:prstGeom>
          <a:noFill/>
          <a:ln w="50800" cap="rnd" algn="ctr">
            <a:solidFill>
              <a:srgbClr val="E36969"/>
            </a:solidFill>
            <a:bevel/>
            <a:headEnd/>
            <a:tailEnd type="arrow" w="med" len="med"/>
          </a:ln>
        </p:spPr>
      </p:cxnSp>
      <p:pic>
        <p:nvPicPr>
          <p:cNvPr id="6" name="Picture 2" descr="C:\Users\suat\Desktop\solr.png"/>
          <p:cNvPicPr>
            <a:picLocks noChangeAspect="1" noChangeArrowheads="1"/>
          </p:cNvPicPr>
          <p:nvPr/>
        </p:nvPicPr>
        <p:blipFill>
          <a:blip r:embed="rId3" cstate="print"/>
          <a:srcRect/>
          <a:stretch>
            <a:fillRect/>
          </a:stretch>
        </p:blipFill>
        <p:spPr bwMode="auto">
          <a:xfrm>
            <a:off x="5726112" y="3856037"/>
            <a:ext cx="968375" cy="492125"/>
          </a:xfrm>
          <a:prstGeom prst="rect">
            <a:avLst/>
          </a:prstGeom>
          <a:noFill/>
          <a:ln w="9525">
            <a:noFill/>
            <a:miter lim="800000"/>
            <a:headEnd/>
            <a:tailEnd/>
          </a:ln>
        </p:spPr>
      </p:pic>
      <p:cxnSp>
        <p:nvCxnSpPr>
          <p:cNvPr id="7" name="Elbow Connector 45"/>
          <p:cNvCxnSpPr>
            <a:cxnSpLocks noChangeShapeType="1"/>
            <a:stCxn id="10" idx="2"/>
            <a:endCxn id="8" idx="0"/>
          </p:cNvCxnSpPr>
          <p:nvPr/>
        </p:nvCxnSpPr>
        <p:spPr bwMode="auto">
          <a:xfrm rot="16200000" flipH="1">
            <a:off x="6469062" y="3570287"/>
            <a:ext cx="1219200" cy="266700"/>
          </a:xfrm>
          <a:prstGeom prst="bentConnector3">
            <a:avLst>
              <a:gd name="adj1" fmla="val 50000"/>
            </a:avLst>
          </a:prstGeom>
          <a:noFill/>
          <a:ln w="50800" cap="rnd" algn="ctr">
            <a:solidFill>
              <a:srgbClr val="E36969"/>
            </a:solidFill>
            <a:bevel/>
            <a:headEnd/>
            <a:tailEnd type="arrow" w="med" len="med"/>
          </a:ln>
        </p:spPr>
      </p:cxnSp>
      <p:pic>
        <p:nvPicPr>
          <p:cNvPr id="8" name="Picture 2" descr="C:\Users\suat\Desktop\logo.png"/>
          <p:cNvPicPr>
            <a:picLocks noChangeAspect="1" noChangeArrowheads="1"/>
          </p:cNvPicPr>
          <p:nvPr/>
        </p:nvPicPr>
        <p:blipFill>
          <a:blip r:embed="rId4" cstate="print"/>
          <a:srcRect/>
          <a:stretch>
            <a:fillRect/>
          </a:stretch>
        </p:blipFill>
        <p:spPr bwMode="auto">
          <a:xfrm>
            <a:off x="6564312" y="4313237"/>
            <a:ext cx="1295400" cy="693737"/>
          </a:xfrm>
          <a:prstGeom prst="rect">
            <a:avLst/>
          </a:prstGeom>
          <a:noFill/>
          <a:ln w="9525">
            <a:noFill/>
            <a:miter lim="800000"/>
            <a:headEnd/>
            <a:tailEnd/>
          </a:ln>
        </p:spPr>
      </p:pic>
      <p:sp>
        <p:nvSpPr>
          <p:cNvPr id="9" name="Rounded Rectangle 8"/>
          <p:cNvSpPr/>
          <p:nvPr/>
        </p:nvSpPr>
        <p:spPr bwMode="auto">
          <a:xfrm>
            <a:off x="6030912" y="18748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10" name="Rounded Rectangle 9"/>
          <p:cNvSpPr/>
          <p:nvPr/>
        </p:nvSpPr>
        <p:spPr bwMode="auto">
          <a:xfrm>
            <a:off x="5878512" y="20272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pic>
        <p:nvPicPr>
          <p:cNvPr id="12" name="Picture 3" descr="C:\Users\suat\Desktop\tkr65nce49WTfISWM8Y8bDl72eJkfbmt4t8yenImKBVaiQDB_Rd1H6kmuBWtceBJ.jpg"/>
          <p:cNvPicPr>
            <a:picLocks noChangeAspect="1" noChangeArrowheads="1"/>
          </p:cNvPicPr>
          <p:nvPr/>
        </p:nvPicPr>
        <p:blipFill>
          <a:blip r:embed="rId5" cstate="print"/>
          <a:srcRect/>
          <a:stretch>
            <a:fillRect/>
          </a:stretch>
        </p:blipFill>
        <p:spPr bwMode="auto">
          <a:xfrm>
            <a:off x="7783512" y="3779837"/>
            <a:ext cx="968375" cy="663575"/>
          </a:xfrm>
          <a:prstGeom prst="rect">
            <a:avLst/>
          </a:prstGeom>
          <a:noFill/>
          <a:ln w="9525">
            <a:noFill/>
            <a:miter lim="800000"/>
            <a:headEnd/>
            <a:tailEnd/>
          </a:ln>
        </p:spPr>
      </p:pic>
      <p:cxnSp>
        <p:nvCxnSpPr>
          <p:cNvPr id="13" name="Elbow Connector 45"/>
          <p:cNvCxnSpPr>
            <a:cxnSpLocks noChangeShapeType="1"/>
            <a:stCxn id="10" idx="2"/>
            <a:endCxn id="12" idx="0"/>
          </p:cNvCxnSpPr>
          <p:nvPr/>
        </p:nvCxnSpPr>
        <p:spPr bwMode="auto">
          <a:xfrm rot="16200000" flipH="1">
            <a:off x="7263606" y="2775743"/>
            <a:ext cx="685800" cy="1322388"/>
          </a:xfrm>
          <a:prstGeom prst="bentConnector3">
            <a:avLst>
              <a:gd name="adj1" fmla="val 50000"/>
            </a:avLst>
          </a:prstGeom>
          <a:noFill/>
          <a:ln w="50800" cap="rnd" algn="ctr">
            <a:solidFill>
              <a:srgbClr val="E36969"/>
            </a:solidFill>
            <a:bevel/>
            <a:headEnd/>
            <a:tailEnd type="arrow" w="med" len="med"/>
          </a:ln>
        </p:spPr>
      </p:cxnSp>
      <p:sp>
        <p:nvSpPr>
          <p:cNvPr id="23" name="Rounded Rectangle 22"/>
          <p:cNvSpPr/>
          <p:nvPr/>
        </p:nvSpPr>
        <p:spPr bwMode="auto">
          <a:xfrm>
            <a:off x="7707312" y="6523037"/>
            <a:ext cx="1676400" cy="6858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b"/>
          <a:lstStyle/>
          <a:p>
            <a:pPr algn="ctr">
              <a:defRPr/>
            </a:pPr>
            <a:r>
              <a:rPr lang="en-US" dirty="0" err="1">
                <a:ln w="10160">
                  <a:solidFill>
                    <a:srgbClr val="996633"/>
                  </a:solidFill>
                  <a:prstDash val="solid"/>
                </a:ln>
                <a:solidFill>
                  <a:srgbClr val="E36969"/>
                </a:solidFill>
                <a:effectLst>
                  <a:outerShdw blurRad="38100" dist="32000" dir="5400000" algn="tl">
                    <a:srgbClr val="000000">
                      <a:alpha val="30000"/>
                    </a:srgbClr>
                  </a:outerShdw>
                </a:effectLst>
              </a:rPr>
              <a:t>Solr</a:t>
            </a:r>
            <a:r>
              <a:rPr lang="en-US" dirty="0">
                <a:ln w="10160">
                  <a:solidFill>
                    <a:srgbClr val="996633"/>
                  </a:solidFill>
                  <a:prstDash val="solid"/>
                </a:ln>
                <a:solidFill>
                  <a:srgbClr val="E36969"/>
                </a:solidFill>
                <a:effectLst>
                  <a:outerShdw blurRad="38100" dist="32000" dir="5400000" algn="tl">
                    <a:srgbClr val="000000">
                      <a:alpha val="30000"/>
                    </a:srgbClr>
                  </a:outerShdw>
                </a:effectLst>
              </a:rPr>
              <a:t> </a:t>
            </a:r>
            <a:r>
              <a:rPr lang="en-US" dirty="0" err="1">
                <a:ln w="10160">
                  <a:solidFill>
                    <a:srgbClr val="996633"/>
                  </a:solidFill>
                  <a:prstDash val="solid"/>
                </a:ln>
                <a:solidFill>
                  <a:srgbClr val="E36969"/>
                </a:solidFill>
                <a:effectLst>
                  <a:outerShdw blurRad="38100" dist="32000" dir="5400000" algn="tl">
                    <a:srgbClr val="000000">
                      <a:alpha val="30000"/>
                    </a:srgbClr>
                  </a:outerShdw>
                </a:effectLst>
              </a:rPr>
              <a:t>RESTful</a:t>
            </a:r>
            <a:r>
              <a:rPr lang="en-US" dirty="0">
                <a:ln w="10160">
                  <a:solidFill>
                    <a:srgbClr val="996633"/>
                  </a:solidFill>
                  <a:prstDash val="solid"/>
                </a:ln>
                <a:solidFill>
                  <a:srgbClr val="E36969"/>
                </a:solidFill>
                <a:effectLst>
                  <a:outerShdw blurRad="38100" dist="32000" dir="5400000" algn="tl">
                    <a:srgbClr val="000000">
                      <a:alpha val="30000"/>
                    </a:srgbClr>
                  </a:outerShdw>
                </a:effectLst>
              </a:rPr>
              <a:t> API</a:t>
            </a:r>
            <a:endParaRPr lang="en-US" dirty="0">
              <a:ln w="10160">
                <a:solidFill>
                  <a:srgbClr val="996633"/>
                </a:solidFill>
                <a:prstDash val="solid"/>
              </a:ln>
              <a:solidFill>
                <a:srgbClr val="E36969"/>
              </a:solidFill>
              <a:effectLst>
                <a:outerShdw blurRad="63500" dir="3600000" algn="tl" rotWithShape="0">
                  <a:srgbClr val="000000">
                    <a:alpha val="70000"/>
                  </a:srgbClr>
                </a:outerShdw>
              </a:effectLst>
            </a:endParaRPr>
          </a:p>
        </p:txBody>
      </p:sp>
      <p:cxnSp>
        <p:nvCxnSpPr>
          <p:cNvPr id="24" name="Elbow Connector 45"/>
          <p:cNvCxnSpPr>
            <a:cxnSpLocks noChangeShapeType="1"/>
            <a:stCxn id="23" idx="1"/>
            <a:endCxn id="32" idx="2"/>
          </p:cNvCxnSpPr>
          <p:nvPr/>
        </p:nvCxnSpPr>
        <p:spPr bwMode="auto">
          <a:xfrm rot="10800000">
            <a:off x="7212012" y="5532437"/>
            <a:ext cx="495300" cy="1333500"/>
          </a:xfrm>
          <a:prstGeom prst="bentConnector2">
            <a:avLst/>
          </a:prstGeom>
          <a:noFill/>
          <a:ln w="50800" cap="rnd" algn="ctr">
            <a:solidFill>
              <a:srgbClr val="E36969"/>
            </a:solidFill>
            <a:bevel/>
            <a:headEnd/>
            <a:tailEnd type="arrow" w="med" len="med"/>
          </a:ln>
        </p:spPr>
      </p:cxnSp>
      <p:sp>
        <p:nvSpPr>
          <p:cNvPr id="27" name="Rounded Rectangle 26"/>
          <p:cNvSpPr/>
          <p:nvPr/>
        </p:nvSpPr>
        <p:spPr bwMode="auto">
          <a:xfrm>
            <a:off x="7707312" y="5761037"/>
            <a:ext cx="1676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SPARQL Endpoint</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29" name="Elbow Connector 45"/>
          <p:cNvCxnSpPr>
            <a:cxnSpLocks noChangeShapeType="1"/>
            <a:stCxn id="27" idx="1"/>
            <a:endCxn id="32" idx="2"/>
          </p:cNvCxnSpPr>
          <p:nvPr/>
        </p:nvCxnSpPr>
        <p:spPr bwMode="auto">
          <a:xfrm rot="10800000">
            <a:off x="7212012" y="5532437"/>
            <a:ext cx="495300" cy="571500"/>
          </a:xfrm>
          <a:prstGeom prst="bentConnector2">
            <a:avLst/>
          </a:prstGeom>
          <a:noFill/>
          <a:ln w="50800" cap="rnd" algn="ctr">
            <a:solidFill>
              <a:srgbClr val="E36969"/>
            </a:solidFill>
            <a:bevel/>
            <a:headEnd/>
            <a:tailEnd type="arrow" w="med" len="med"/>
          </a:ln>
        </p:spPr>
      </p:cxnSp>
      <p:sp>
        <p:nvSpPr>
          <p:cNvPr id="32" name="Rectangle 31"/>
          <p:cNvSpPr/>
          <p:nvPr/>
        </p:nvSpPr>
        <p:spPr bwMode="auto">
          <a:xfrm>
            <a:off x="5649912" y="3551237"/>
            <a:ext cx="3124200" cy="1981200"/>
          </a:xfrm>
          <a:prstGeom prst="rect">
            <a:avLst/>
          </a:prstGeom>
          <a:solidFill>
            <a:srgbClr val="005D7E">
              <a:alpha val="9000"/>
            </a:srgbClr>
          </a:solidFill>
          <a:ln w="25400" cap="rnd" cmpd="tri" algn="ctr">
            <a:solidFill>
              <a:srgbClr val="990000"/>
            </a:solidFill>
            <a:prstDash val="dash"/>
            <a:miter lim="800000"/>
            <a:headEnd type="none" w="med" len="med"/>
            <a:tailEnd type="none" w="med" len="med"/>
          </a:ln>
          <a:effectLst>
            <a:outerShdw blurRad="50800" algn="ctr" rotWithShape="0">
              <a:srgbClr val="000000"/>
            </a:outerShdw>
          </a:effectLst>
        </p:spPr>
        <p:txBody>
          <a:bodyPr/>
          <a:lstStyle/>
          <a:p>
            <a:pPr>
              <a:defRPr/>
            </a:pPr>
            <a:endParaRPr lang="en-US"/>
          </a:p>
        </p:txBody>
      </p:sp>
      <p:sp>
        <p:nvSpPr>
          <p:cNvPr id="33" name="Rectangle 32"/>
          <p:cNvSpPr/>
          <p:nvPr/>
        </p:nvSpPr>
        <p:spPr>
          <a:xfrm>
            <a:off x="5954712" y="5075237"/>
            <a:ext cx="2366353"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Search Endpoints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41" name="Rounded Rectangle 40"/>
          <p:cNvSpPr/>
          <p:nvPr/>
        </p:nvSpPr>
        <p:spPr bwMode="auto">
          <a:xfrm>
            <a:off x="4811712" y="6065837"/>
            <a:ext cx="19050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Custom Search Services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42" name="Elbow Connector 45"/>
          <p:cNvCxnSpPr>
            <a:cxnSpLocks noChangeShapeType="1"/>
            <a:stCxn id="41" idx="3"/>
            <a:endCxn id="32" idx="2"/>
          </p:cNvCxnSpPr>
          <p:nvPr/>
        </p:nvCxnSpPr>
        <p:spPr bwMode="auto">
          <a:xfrm flipV="1">
            <a:off x="6716712" y="5532437"/>
            <a:ext cx="495300" cy="876300"/>
          </a:xfrm>
          <a:prstGeom prst="bentConnector2">
            <a:avLst/>
          </a:prstGeom>
          <a:noFill/>
          <a:ln w="50800" cap="rnd" algn="ctr">
            <a:solidFill>
              <a:srgbClr val="E36969"/>
            </a:solidFill>
            <a:bevel/>
            <a:headEnd/>
            <a:tailEnd type="arrow" w="med" len="med"/>
          </a:ln>
        </p:spPr>
      </p:cxnSp>
      <p:sp>
        <p:nvSpPr>
          <p:cNvPr id="64" name="Rounded Rectangle 63"/>
          <p:cNvSpPr/>
          <p:nvPr/>
        </p:nvSpPr>
        <p:spPr bwMode="auto">
          <a:xfrm>
            <a:off x="163512" y="3475037"/>
            <a:ext cx="1676400" cy="6858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b"/>
          <a:lstStyle/>
          <a:p>
            <a:pPr algn="ctr">
              <a:defRPr/>
            </a:pPr>
            <a:r>
              <a:rPr lang="en-US" dirty="0" err="1" smtClean="0">
                <a:ln w="10160">
                  <a:solidFill>
                    <a:srgbClr val="996633"/>
                  </a:solidFill>
                  <a:prstDash val="solid"/>
                </a:ln>
                <a:solidFill>
                  <a:srgbClr val="E36969"/>
                </a:solidFill>
                <a:effectLst>
                  <a:outerShdw blurRad="38100" dist="32000" dir="5400000" algn="tl">
                    <a:srgbClr val="000000">
                      <a:alpha val="30000"/>
                    </a:srgbClr>
                  </a:outerShdw>
                </a:effectLst>
              </a:rPr>
              <a:t>RESTful</a:t>
            </a: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 Requests</a:t>
            </a:r>
            <a:endParaRPr lang="en-US" dirty="0">
              <a:ln w="10160">
                <a:solidFill>
                  <a:srgbClr val="996633"/>
                </a:solidFill>
                <a:prstDash val="solid"/>
              </a:ln>
              <a:solidFill>
                <a:srgbClr val="E36969"/>
              </a:solidFill>
              <a:effectLst>
                <a:outerShdw blurRad="63500" dir="3600000" algn="tl" rotWithShape="0">
                  <a:srgbClr val="000000">
                    <a:alpha val="70000"/>
                  </a:srgbClr>
                </a:outerShdw>
              </a:effectLst>
            </a:endParaRPr>
          </a:p>
        </p:txBody>
      </p:sp>
      <p:cxnSp>
        <p:nvCxnSpPr>
          <p:cNvPr id="67" name="Elbow Connector 45"/>
          <p:cNvCxnSpPr>
            <a:cxnSpLocks noChangeShapeType="1"/>
            <a:stCxn id="64" idx="3"/>
            <a:endCxn id="73" idx="2"/>
          </p:cNvCxnSpPr>
          <p:nvPr/>
        </p:nvCxnSpPr>
        <p:spPr bwMode="auto">
          <a:xfrm flipV="1">
            <a:off x="1839912" y="3094037"/>
            <a:ext cx="838200" cy="723900"/>
          </a:xfrm>
          <a:prstGeom prst="bentConnector2">
            <a:avLst/>
          </a:prstGeom>
          <a:noFill/>
          <a:ln w="50800" cap="rnd" algn="ctr">
            <a:solidFill>
              <a:srgbClr val="E36969"/>
            </a:solidFill>
            <a:bevel/>
            <a:headEnd/>
            <a:tailEnd type="arrow" w="med" len="med"/>
          </a:ln>
        </p:spPr>
      </p:cxnSp>
      <p:sp>
        <p:nvSpPr>
          <p:cNvPr id="73" name="Rounded Rectangle 72"/>
          <p:cNvSpPr/>
          <p:nvPr/>
        </p:nvSpPr>
        <p:spPr bwMode="auto">
          <a:xfrm>
            <a:off x="1611312" y="20272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 Manager</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2" name="Rounded Rectangle 91"/>
          <p:cNvSpPr/>
          <p:nvPr/>
        </p:nvSpPr>
        <p:spPr bwMode="auto">
          <a:xfrm>
            <a:off x="2068512" y="3703637"/>
            <a:ext cx="1600200" cy="5334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b"/>
          <a:lstStyle/>
          <a:p>
            <a:pPr algn="ctr">
              <a:defRPr/>
            </a:pPr>
            <a:r>
              <a:rPr lang="en-US" sz="1600" dirty="0" smtClean="0">
                <a:ln w="10160">
                  <a:solidFill>
                    <a:srgbClr val="996633"/>
                  </a:solidFill>
                  <a:prstDash val="solid"/>
                </a:ln>
                <a:solidFill>
                  <a:srgbClr val="E36969"/>
                </a:solidFill>
                <a:effectLst>
                  <a:outerShdw blurRad="38100" dist="32000" dir="5400000" algn="tl">
                    <a:srgbClr val="000000">
                      <a:alpha val="30000"/>
                    </a:srgbClr>
                  </a:outerShdw>
                </a:effectLst>
              </a:rPr>
              <a:t>Index Configurations</a:t>
            </a:r>
            <a:endParaRPr lang="en-US" sz="1600" dirty="0">
              <a:ln w="10160">
                <a:solidFill>
                  <a:srgbClr val="996633"/>
                </a:solidFill>
                <a:prstDash val="solid"/>
              </a:ln>
              <a:solidFill>
                <a:srgbClr val="E36969"/>
              </a:solidFill>
              <a:effectLst>
                <a:outerShdw blurRad="63500" dir="3600000" algn="tl" rotWithShape="0">
                  <a:srgbClr val="000000">
                    <a:alpha val="70000"/>
                  </a:srgbClr>
                </a:outerShdw>
              </a:effectLst>
            </a:endParaRPr>
          </a:p>
        </p:txBody>
      </p:sp>
      <p:cxnSp>
        <p:nvCxnSpPr>
          <p:cNvPr id="93" name="Elbow Connector 45"/>
          <p:cNvCxnSpPr>
            <a:cxnSpLocks noChangeShapeType="1"/>
            <a:stCxn id="92" idx="2"/>
            <a:endCxn id="101" idx="0"/>
          </p:cNvCxnSpPr>
          <p:nvPr/>
        </p:nvCxnSpPr>
        <p:spPr bwMode="auto">
          <a:xfrm rot="5400000">
            <a:off x="1878012" y="4160837"/>
            <a:ext cx="914400" cy="1066800"/>
          </a:xfrm>
          <a:prstGeom prst="bentConnector3">
            <a:avLst>
              <a:gd name="adj1" fmla="val 50000"/>
            </a:avLst>
          </a:prstGeom>
          <a:noFill/>
          <a:ln w="50800" cap="rnd" algn="ctr">
            <a:solidFill>
              <a:srgbClr val="277352"/>
            </a:solidFill>
            <a:prstDash val="sysDot"/>
            <a:bevel/>
            <a:headEnd/>
            <a:tailEnd type="arrow" w="med" len="med"/>
          </a:ln>
        </p:spPr>
      </p:cxnSp>
      <p:sp>
        <p:nvSpPr>
          <p:cNvPr id="101" name="Rounded Rectangle 100"/>
          <p:cNvSpPr/>
          <p:nvPr/>
        </p:nvSpPr>
        <p:spPr bwMode="auto">
          <a:xfrm>
            <a:off x="1230312" y="5151437"/>
            <a:ext cx="1143000" cy="5334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r>
              <a:rPr lang="en-US" dirty="0" err="1">
                <a:ln w="10160">
                  <a:solidFill>
                    <a:srgbClr val="996633"/>
                  </a:solidFill>
                  <a:prstDash val="solid"/>
                </a:ln>
                <a:solidFill>
                  <a:srgbClr val="E36969"/>
                </a:solidFill>
                <a:effectLst>
                  <a:outerShdw blurRad="38100" dist="32000" dir="5400000" algn="tl">
                    <a:srgbClr val="000000">
                      <a:alpha val="30000"/>
                    </a:srgbClr>
                  </a:outerShdw>
                </a:effectLst>
              </a:rPr>
              <a:t>LDPath</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9" name="Rounded Rectangle 108"/>
          <p:cNvSpPr/>
          <p:nvPr/>
        </p:nvSpPr>
        <p:spPr bwMode="auto">
          <a:xfrm>
            <a:off x="2754312" y="5151437"/>
            <a:ext cx="1752600" cy="609600"/>
          </a:xfrm>
          <a:prstGeom prst="roundRect">
            <a:avLst/>
          </a:prstGeom>
          <a:solidFill>
            <a:srgbClr val="93C07A"/>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Custom Configurations</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p:txBody>
      </p:sp>
      <p:cxnSp>
        <p:nvCxnSpPr>
          <p:cNvPr id="110" name="Elbow Connector 45"/>
          <p:cNvCxnSpPr>
            <a:cxnSpLocks noChangeShapeType="1"/>
            <a:stCxn id="92" idx="2"/>
            <a:endCxn id="109" idx="0"/>
          </p:cNvCxnSpPr>
          <p:nvPr/>
        </p:nvCxnSpPr>
        <p:spPr bwMode="auto">
          <a:xfrm rot="16200000" flipH="1">
            <a:off x="2792412" y="4313237"/>
            <a:ext cx="914400" cy="762000"/>
          </a:xfrm>
          <a:prstGeom prst="bentConnector3">
            <a:avLst>
              <a:gd name="adj1" fmla="val 50000"/>
            </a:avLst>
          </a:prstGeom>
          <a:noFill/>
          <a:ln w="50800" cap="rnd" algn="ctr">
            <a:solidFill>
              <a:srgbClr val="277352"/>
            </a:solidFill>
            <a:prstDash val="sysDot"/>
            <a:bevel/>
            <a:headEnd/>
            <a:tailEnd type="arrow" w="med" len="med"/>
          </a:ln>
        </p:spPr>
      </p:cxnSp>
      <p:cxnSp>
        <p:nvCxnSpPr>
          <p:cNvPr id="113" name="Elbow Connector 45"/>
          <p:cNvCxnSpPr>
            <a:cxnSpLocks noChangeShapeType="1"/>
            <a:stCxn id="73" idx="3"/>
            <a:endCxn id="10" idx="1"/>
          </p:cNvCxnSpPr>
          <p:nvPr/>
        </p:nvCxnSpPr>
        <p:spPr bwMode="auto">
          <a:xfrm>
            <a:off x="3744912" y="2560637"/>
            <a:ext cx="2133600" cy="1588"/>
          </a:xfrm>
          <a:prstGeom prst="bentConnector3">
            <a:avLst>
              <a:gd name="adj1" fmla="val 50000"/>
            </a:avLst>
          </a:prstGeom>
          <a:noFill/>
          <a:ln w="50800" cap="rnd" algn="ctr">
            <a:solidFill>
              <a:srgbClr val="E36969"/>
            </a:solidFill>
            <a:bevel/>
            <a:headEnd/>
            <a:tailEnd type="arrow" w="med" len="med"/>
          </a:ln>
        </p:spPr>
      </p:cxnSp>
      <p:sp>
        <p:nvSpPr>
          <p:cNvPr id="34" name="Slide Number Placeholder 33"/>
          <p:cNvSpPr>
            <a:spLocks noGrp="1"/>
          </p:cNvSpPr>
          <p:nvPr>
            <p:ph type="sldNum" idx="12"/>
          </p:nvPr>
        </p:nvSpPr>
        <p:spPr/>
        <p:txBody>
          <a:bodyPr/>
          <a:lstStyle/>
          <a:p>
            <a:pPr>
              <a:defRPr/>
            </a:pPr>
            <a:fld id="{C3F7217C-DF6C-4481-B55E-01AD70CC22DE}" type="slidenum">
              <a:rPr lang="en-US" smtClean="0"/>
              <a:pPr>
                <a:defRPr/>
              </a:pPr>
              <a:t>18</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dirty="0" smtClean="0">
                <a:solidFill>
                  <a:srgbClr val="640404"/>
                </a:solidFill>
              </a:rPr>
              <a:t>Indexing Layer – Semantic Index</a:t>
            </a:r>
          </a:p>
        </p:txBody>
      </p:sp>
      <p:sp>
        <p:nvSpPr>
          <p:cNvPr id="4" name="Rounded Rectangle 3"/>
          <p:cNvSpPr/>
          <p:nvPr/>
        </p:nvSpPr>
        <p:spPr bwMode="auto">
          <a:xfrm>
            <a:off x="925512" y="23320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5" name="Rounded Rectangle 4"/>
          <p:cNvSpPr/>
          <p:nvPr/>
        </p:nvSpPr>
        <p:spPr bwMode="auto">
          <a:xfrm>
            <a:off x="925512" y="51514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6" name="Elbow Connector 45"/>
          <p:cNvCxnSpPr>
            <a:cxnSpLocks noChangeShapeType="1"/>
            <a:stCxn id="4" idx="3"/>
            <a:endCxn id="5" idx="3"/>
          </p:cNvCxnSpPr>
          <p:nvPr/>
        </p:nvCxnSpPr>
        <p:spPr bwMode="auto">
          <a:xfrm>
            <a:off x="3059112" y="2865437"/>
            <a:ext cx="1588" cy="2819400"/>
          </a:xfrm>
          <a:prstGeom prst="bentConnector3">
            <a:avLst>
              <a:gd name="adj1" fmla="val 14395466"/>
            </a:avLst>
          </a:prstGeom>
          <a:noFill/>
          <a:ln w="50800" cap="rnd" algn="ctr">
            <a:solidFill>
              <a:srgbClr val="E36969"/>
            </a:solidFill>
            <a:bevel/>
            <a:headEnd/>
            <a:tailEnd type="arrow" w="med" len="med"/>
          </a:ln>
        </p:spPr>
      </p:cxnSp>
      <p:sp>
        <p:nvSpPr>
          <p:cNvPr id="10" name="TextBox 9"/>
          <p:cNvSpPr txBox="1"/>
          <p:nvPr/>
        </p:nvSpPr>
        <p:spPr>
          <a:xfrm>
            <a:off x="2373312" y="4084637"/>
            <a:ext cx="1505540" cy="349968"/>
          </a:xfrm>
          <a:prstGeom prst="rect">
            <a:avLst/>
          </a:prstGeom>
          <a:noFill/>
        </p:spPr>
        <p:txBody>
          <a:bodyPr wrap="none">
            <a:spAutoFit/>
          </a:bodyPr>
          <a:lstStyle/>
          <a:p>
            <a:pPr>
              <a:defRPr/>
            </a:pPr>
            <a:r>
              <a:rPr lang="en-US" dirty="0" smtClean="0">
                <a:effectLst>
                  <a:outerShdw blurRad="38100" dist="38100" dir="2700000" algn="tl">
                    <a:srgbClr val="000000">
                      <a:alpha val="43137"/>
                    </a:srgbClr>
                  </a:outerShdw>
                </a:effectLst>
              </a:rPr>
              <a:t>Poll changes</a:t>
            </a:r>
            <a:endParaRPr lang="en-US" dirty="0">
              <a:effectLst>
                <a:outerShdw blurRad="38100" dist="38100" dir="2700000" algn="tl">
                  <a:srgbClr val="000000">
                    <a:alpha val="43137"/>
                  </a:srgbClr>
                </a:outerShdw>
              </a:effectLst>
            </a:endParaRPr>
          </a:p>
        </p:txBody>
      </p:sp>
      <p:cxnSp>
        <p:nvCxnSpPr>
          <p:cNvPr id="13" name="Elbow Connector 45"/>
          <p:cNvCxnSpPr>
            <a:cxnSpLocks noChangeShapeType="1"/>
            <a:stCxn id="5" idx="1"/>
            <a:endCxn id="4" idx="1"/>
          </p:cNvCxnSpPr>
          <p:nvPr/>
        </p:nvCxnSpPr>
        <p:spPr bwMode="auto">
          <a:xfrm rot="10800000">
            <a:off x="925512" y="2865437"/>
            <a:ext cx="1588" cy="2819400"/>
          </a:xfrm>
          <a:prstGeom prst="bentConnector3">
            <a:avLst>
              <a:gd name="adj1" fmla="val 14395466"/>
            </a:avLst>
          </a:prstGeom>
          <a:noFill/>
          <a:ln w="50800" cap="rnd" algn="ctr">
            <a:solidFill>
              <a:srgbClr val="E36969"/>
            </a:solidFill>
            <a:prstDash val="sysDash"/>
            <a:bevel/>
            <a:headEnd/>
            <a:tailEnd type="arrow" w="med" len="med"/>
          </a:ln>
        </p:spPr>
      </p:cxnSp>
      <p:sp>
        <p:nvSpPr>
          <p:cNvPr id="16" name="TextBox 15"/>
          <p:cNvSpPr txBox="1"/>
          <p:nvPr/>
        </p:nvSpPr>
        <p:spPr>
          <a:xfrm>
            <a:off x="392112" y="4084637"/>
            <a:ext cx="1710725" cy="349968"/>
          </a:xfrm>
          <a:prstGeom prst="rect">
            <a:avLst/>
          </a:prstGeom>
          <a:noFill/>
        </p:spPr>
        <p:txBody>
          <a:bodyPr wrap="none">
            <a:spAutoFit/>
          </a:bodyPr>
          <a:lstStyle/>
          <a:p>
            <a:pPr>
              <a:defRPr/>
            </a:pPr>
            <a:r>
              <a:rPr lang="en-US" dirty="0" smtClean="0">
                <a:effectLst>
                  <a:outerShdw blurRad="38100" dist="38100" dir="2700000" algn="tl">
                    <a:srgbClr val="000000">
                      <a:alpha val="43137"/>
                    </a:srgbClr>
                  </a:outerShdw>
                </a:effectLst>
              </a:rPr>
              <a:t>Notify changes</a:t>
            </a:r>
            <a:endParaRPr lang="en-US" dirty="0">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4583112" y="2255837"/>
            <a:ext cx="4722812" cy="4391025"/>
          </a:xfrm>
        </p:spPr>
        <p:txBody>
          <a:bodyPr/>
          <a:lstStyle/>
          <a:p>
            <a:pPr>
              <a:buClr>
                <a:srgbClr val="E36969"/>
              </a:buClr>
              <a:buFont typeface="Wingdings" charset="2"/>
              <a:buChar char="w"/>
            </a:pPr>
            <a:r>
              <a:rPr lang="en-US" dirty="0" smtClean="0"/>
              <a:t>Incremental indexing</a:t>
            </a:r>
            <a:endParaRPr lang="en-US" sz="2000" dirty="0" smtClean="0"/>
          </a:p>
          <a:p>
            <a:pPr lvl="1">
              <a:buClr>
                <a:srgbClr val="E36969"/>
              </a:buClr>
              <a:buFont typeface="Wingdings" charset="2"/>
              <a:buChar char="w"/>
            </a:pPr>
            <a:r>
              <a:rPr lang="en-US" dirty="0" smtClean="0"/>
              <a:t>Persists the revision of latest indexed item and corresponding epoch</a:t>
            </a:r>
          </a:p>
          <a:p>
            <a:pPr lvl="1">
              <a:buClr>
                <a:srgbClr val="E36969"/>
              </a:buClr>
              <a:buFont typeface="Wingdings" charset="2"/>
              <a:buChar char="w"/>
            </a:pPr>
            <a:r>
              <a:rPr lang="en-US" dirty="0" smtClean="0"/>
              <a:t>Requests changes as of the latest persisted revision</a:t>
            </a:r>
          </a:p>
          <a:p>
            <a:pPr>
              <a:buClr>
                <a:srgbClr val="E36969"/>
              </a:buClr>
              <a:buFont typeface="Wingdings" charset="2"/>
              <a:buChar char="w"/>
            </a:pPr>
            <a:r>
              <a:rPr lang="en-US" dirty="0" smtClean="0"/>
              <a:t>In case of epoch change, changes are requested from scratch</a:t>
            </a:r>
          </a:p>
        </p:txBody>
      </p:sp>
      <p:sp>
        <p:nvSpPr>
          <p:cNvPr id="14" name="Slide Number Placeholder 13"/>
          <p:cNvSpPr>
            <a:spLocks noGrp="1"/>
          </p:cNvSpPr>
          <p:nvPr>
            <p:ph type="sldNum" idx="12"/>
          </p:nvPr>
        </p:nvSpPr>
        <p:spPr/>
        <p:txBody>
          <a:bodyPr/>
          <a:lstStyle/>
          <a:p>
            <a:pPr>
              <a:defRPr/>
            </a:pPr>
            <a:fld id="{C3F7217C-DF6C-4481-B55E-01AD70CC22DE}" type="slidenum">
              <a:rPr lang="en-US" smtClean="0"/>
              <a:pPr>
                <a:defRPr/>
              </a:pPr>
              <a:t>19</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079500" y="863600"/>
            <a:ext cx="8278813" cy="682625"/>
          </a:xfrm>
        </p:spPr>
        <p:txBody>
          <a:bodyPr/>
          <a:lstStyle/>
          <a:p>
            <a:r>
              <a:rPr lang="en-US" dirty="0" smtClean="0"/>
              <a:t>About me</a:t>
            </a:r>
            <a:endParaRPr lang="tr-TR" dirty="0"/>
          </a:p>
        </p:txBody>
      </p:sp>
      <p:sp>
        <p:nvSpPr>
          <p:cNvPr id="6" name="Content Placeholder 3"/>
          <p:cNvSpPr>
            <a:spLocks noGrp="1"/>
          </p:cNvSpPr>
          <p:nvPr>
            <p:ph idx="1"/>
          </p:nvPr>
        </p:nvSpPr>
        <p:spPr>
          <a:xfrm>
            <a:off x="1079500" y="1728788"/>
            <a:ext cx="8278813" cy="4391025"/>
          </a:xfrm>
        </p:spPr>
        <p:txBody>
          <a:bodyPr/>
          <a:lstStyle/>
          <a:p>
            <a:pPr marL="457200" indent="-457200">
              <a:buFont typeface="Arial" pitchFamily="34" charset="0"/>
              <a:buChar char="•"/>
            </a:pPr>
            <a:r>
              <a:rPr lang="en-US" dirty="0" smtClean="0"/>
              <a:t>PhD student at</a:t>
            </a:r>
          </a:p>
          <a:p>
            <a:pPr marL="457200" indent="-457200">
              <a:buFont typeface="Arial" pitchFamily="34" charset="0"/>
              <a:buChar char="•"/>
            </a:pPr>
            <a:endParaRPr lang="en-US" dirty="0" smtClean="0"/>
          </a:p>
          <a:p>
            <a:pPr marL="457200" indent="-457200">
              <a:buFont typeface="Arial" pitchFamily="34" charset="0"/>
              <a:buChar char="•"/>
            </a:pPr>
            <a:r>
              <a:rPr lang="en-US" dirty="0" smtClean="0"/>
              <a:t>Senior Software Engineer at </a:t>
            </a:r>
          </a:p>
          <a:p>
            <a:pPr marL="457200" indent="-457200">
              <a:buFont typeface="Arial" pitchFamily="34" charset="0"/>
              <a:buChar char="•"/>
            </a:pPr>
            <a:r>
              <a:rPr lang="en-US" dirty="0" smtClean="0"/>
              <a:t>FP7 Projects:</a:t>
            </a:r>
            <a:endParaRPr lang="tr-TR" dirty="0"/>
          </a:p>
        </p:txBody>
      </p:sp>
      <p:pic>
        <p:nvPicPr>
          <p:cNvPr id="7" name="Picture 4" descr="SALU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5997" y="4435040"/>
            <a:ext cx="5688632" cy="110458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http://2012.eswc-conferences.org/sites/default/files/IKS_log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87984" y="5539629"/>
            <a:ext cx="2857500" cy="155257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72360" y="5787279"/>
            <a:ext cx="2247900" cy="1057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400" y="4592046"/>
            <a:ext cx="2676525" cy="79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4" descr="https://encrypted-tbn2.gstatic.com/images?q=tbn:ANd9GcTDAnC6x824robAkd-2jT4Y11PYsE2YgnxxpdYYVE85XnH_76tz"/>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04595" y="1475581"/>
            <a:ext cx="1371600" cy="137160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7" descr="C:\Users\anil\SRDC\documents\srdcsirketlogo\logo_SRDC.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96496" y="2339677"/>
            <a:ext cx="2743200"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9" descr="http://www.ceng.metu.edu.tr/lib/plugins/arctic/images/logo.shadow.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76416" y="1482039"/>
            <a:ext cx="1008112" cy="1008112"/>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Slide Number Placeholder 16"/>
          <p:cNvSpPr>
            <a:spLocks noGrp="1"/>
          </p:cNvSpPr>
          <p:nvPr>
            <p:ph type="sldNum" idx="12"/>
          </p:nvPr>
        </p:nvSpPr>
        <p:spPr/>
        <p:txBody>
          <a:bodyPr/>
          <a:lstStyle/>
          <a:p>
            <a:pPr>
              <a:defRPr/>
            </a:pPr>
            <a:fld id="{C3F7217C-DF6C-4481-B55E-01AD70CC22DE}" type="slidenum">
              <a:rPr lang="en-US" smtClean="0"/>
              <a:pPr>
                <a:defRPr/>
              </a:pPr>
              <a:t>2</a:t>
            </a:fld>
            <a:r>
              <a:rPr lang="en-US" smtClean="0"/>
              <a:t> / 36</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dirty="0" smtClean="0">
                <a:solidFill>
                  <a:srgbClr val="640404"/>
                </a:solidFill>
              </a:rPr>
              <a:t>Indexing Layer – Semantic Index</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State of the index</a:t>
            </a:r>
          </a:p>
          <a:p>
            <a:pPr lvl="1">
              <a:buClr>
                <a:srgbClr val="E36969"/>
              </a:buClr>
              <a:buFont typeface="Wingdings" charset="2"/>
              <a:buChar char="w"/>
            </a:pPr>
            <a:r>
              <a:rPr lang="en-US" dirty="0" smtClean="0"/>
              <a:t>UNINIT</a:t>
            </a:r>
          </a:p>
          <a:p>
            <a:pPr lvl="1">
              <a:buClr>
                <a:srgbClr val="E36969"/>
              </a:buClr>
              <a:buFont typeface="Wingdings" charset="2"/>
              <a:buChar char="w"/>
            </a:pPr>
            <a:r>
              <a:rPr lang="en-US" dirty="0" smtClean="0"/>
              <a:t>INDEXING</a:t>
            </a:r>
          </a:p>
          <a:p>
            <a:pPr lvl="1">
              <a:buClr>
                <a:srgbClr val="E36969"/>
              </a:buClr>
              <a:buFont typeface="Wingdings" charset="2"/>
              <a:buChar char="w"/>
            </a:pPr>
            <a:r>
              <a:rPr lang="en-US" dirty="0" smtClean="0"/>
              <a:t>ACTIVE</a:t>
            </a:r>
          </a:p>
          <a:p>
            <a:pPr lvl="1">
              <a:buClr>
                <a:srgbClr val="E36969"/>
              </a:buClr>
              <a:buFont typeface="Wingdings" charset="2"/>
              <a:buChar char="w"/>
            </a:pPr>
            <a:r>
              <a:rPr lang="en-US" dirty="0" smtClean="0"/>
              <a:t>REINDEXING </a:t>
            </a:r>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20</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r>
              <a:rPr lang="en-US" dirty="0" err="1" smtClean="0">
                <a:solidFill>
                  <a:srgbClr val="640404"/>
                </a:solidFill>
              </a:rPr>
              <a:t>OSGi</a:t>
            </a:r>
            <a:r>
              <a:rPr lang="en-US" dirty="0" smtClean="0">
                <a:solidFill>
                  <a:srgbClr val="640404"/>
                </a:solidFill>
              </a:rPr>
              <a:t> Based Design</a:t>
            </a:r>
          </a:p>
        </p:txBody>
      </p:sp>
      <p:cxnSp>
        <p:nvCxnSpPr>
          <p:cNvPr id="8197" name="Elbow Connector 45"/>
          <p:cNvCxnSpPr>
            <a:cxnSpLocks noChangeShapeType="1"/>
            <a:stCxn id="51" idx="0"/>
            <a:endCxn id="29" idx="2"/>
          </p:cNvCxnSpPr>
          <p:nvPr/>
        </p:nvCxnSpPr>
        <p:spPr bwMode="auto">
          <a:xfrm rot="5400000" flipH="1" flipV="1">
            <a:off x="2587353" y="3222896"/>
            <a:ext cx="304800" cy="2028282"/>
          </a:xfrm>
          <a:prstGeom prst="bentConnector2">
            <a:avLst/>
          </a:prstGeom>
          <a:noFill/>
          <a:ln w="50800" cap="rnd" algn="ctr">
            <a:solidFill>
              <a:srgbClr val="E36969"/>
            </a:solidFill>
            <a:bevel/>
            <a:headEnd/>
            <a:tailEnd type="arrow" w="med" len="med"/>
          </a:ln>
        </p:spPr>
      </p:cxnSp>
      <p:sp>
        <p:nvSpPr>
          <p:cNvPr id="29" name="Cloud 28"/>
          <p:cNvSpPr/>
          <p:nvPr/>
        </p:nvSpPr>
        <p:spPr bwMode="auto">
          <a:xfrm>
            <a:off x="3744912" y="3322637"/>
            <a:ext cx="2895600" cy="1524000"/>
          </a:xfrm>
          <a:prstGeom prst="cloud">
            <a:avLst/>
          </a:prstGeom>
          <a:solidFill>
            <a:srgbClr val="F7FF8B"/>
          </a:solidFill>
          <a:ln w="9525" cap="flat" cmpd="sng" algn="ctr">
            <a:solidFill>
              <a:schemeClr val="tx1"/>
            </a:solidFill>
            <a:prstDash val="solid"/>
            <a:round/>
            <a:headEnd type="none" w="med" len="med"/>
            <a:tailEnd type="none" w="med" len="med"/>
          </a:ln>
          <a:effectLst/>
          <a:scene3d>
            <a:camera prst="orthographicFront"/>
            <a:lightRig rig="threePt" dir="t"/>
          </a:scene3d>
          <a:sp3d>
            <a:bevelT w="127000" h="127000"/>
          </a:sp3d>
        </p:spPr>
        <p:txBody>
          <a:bodyPr vert="horz" wrap="square" lIns="91440" tIns="45720" rIns="91440" bIns="45720" numCol="1" rtlCol="0" anchor="ctr" anchorCtr="0" compatLnSpc="1">
            <a:prstTxWarp prst="textNoShape">
              <a:avLst/>
            </a:prstTxWarp>
          </a:bodyPr>
          <a:lstStyle/>
          <a:p>
            <a:pPr algn="ctr">
              <a:defRPr/>
            </a:pPr>
            <a:r>
              <a:rPr lang="en-US" dirty="0" err="1" smtClean="0">
                <a:ln w="10160">
                  <a:solidFill>
                    <a:srgbClr val="996633"/>
                  </a:solidFill>
                  <a:prstDash val="solid"/>
                </a:ln>
                <a:solidFill>
                  <a:srgbClr val="E36969"/>
                </a:solidFill>
                <a:effectLst>
                  <a:outerShdw blurRad="38100" dist="32000" dir="5400000" algn="tl">
                    <a:srgbClr val="000000">
                      <a:alpha val="30000"/>
                    </a:srgbClr>
                  </a:outerShdw>
                </a:effectLst>
              </a:rPr>
              <a:t>OSGi</a:t>
            </a: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 Environment</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p:txBody>
      </p:sp>
      <p:grpSp>
        <p:nvGrpSpPr>
          <p:cNvPr id="2" name="Group 39"/>
          <p:cNvGrpSpPr/>
          <p:nvPr/>
        </p:nvGrpSpPr>
        <p:grpSpPr>
          <a:xfrm>
            <a:off x="696912" y="4389437"/>
            <a:ext cx="1981200" cy="609600"/>
            <a:chOff x="1535112" y="3475037"/>
            <a:chExt cx="1981200" cy="609600"/>
          </a:xfrm>
        </p:grpSpPr>
        <p:sp>
          <p:nvSpPr>
            <p:cNvPr id="51" name="Rounded Rectangle 50"/>
            <p:cNvSpPr/>
            <p:nvPr/>
          </p:nvSpPr>
          <p:spPr bwMode="auto">
            <a:xfrm>
              <a:off x="1611312" y="34750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3" name="Rounded Rectangle 32"/>
            <p:cNvSpPr/>
            <p:nvPr/>
          </p:nvSpPr>
          <p:spPr bwMode="auto">
            <a:xfrm>
              <a:off x="1535112" y="35512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pSp>
      <p:sp>
        <p:nvSpPr>
          <p:cNvPr id="34" name="Rounded Rectangle 33"/>
          <p:cNvSpPr/>
          <p:nvPr/>
        </p:nvSpPr>
        <p:spPr bwMode="auto">
          <a:xfrm>
            <a:off x="7173912" y="2484437"/>
            <a:ext cx="2057400" cy="685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Semantic Index Manager</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57" name="Elbow Connector 45"/>
          <p:cNvCxnSpPr>
            <a:cxnSpLocks noChangeShapeType="1"/>
          </p:cNvCxnSpPr>
          <p:nvPr/>
        </p:nvCxnSpPr>
        <p:spPr bwMode="auto">
          <a:xfrm rot="10800000" flipV="1">
            <a:off x="5954712" y="2789237"/>
            <a:ext cx="1219200" cy="533400"/>
          </a:xfrm>
          <a:prstGeom prst="bentConnector3">
            <a:avLst>
              <a:gd name="adj1" fmla="val 50000"/>
            </a:avLst>
          </a:prstGeom>
          <a:noFill/>
          <a:ln w="50800" cap="rnd" algn="ctr">
            <a:solidFill>
              <a:schemeClr val="accent1">
                <a:lumMod val="75000"/>
              </a:schemeClr>
            </a:solidFill>
            <a:bevel/>
            <a:headEnd/>
            <a:tailEnd type="arrow" w="med" len="med"/>
          </a:ln>
        </p:spPr>
      </p:cxnSp>
      <p:sp>
        <p:nvSpPr>
          <p:cNvPr id="65" name="Rounded Rectangle 64"/>
          <p:cNvSpPr/>
          <p:nvPr/>
        </p:nvSpPr>
        <p:spPr bwMode="auto">
          <a:xfrm>
            <a:off x="1992312" y="26368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cxnSp>
        <p:nvCxnSpPr>
          <p:cNvPr id="66" name="Elbow Connector 45"/>
          <p:cNvCxnSpPr>
            <a:cxnSpLocks noChangeShapeType="1"/>
            <a:stCxn id="71" idx="3"/>
            <a:endCxn id="29" idx="3"/>
          </p:cNvCxnSpPr>
          <p:nvPr/>
        </p:nvCxnSpPr>
        <p:spPr bwMode="auto">
          <a:xfrm>
            <a:off x="4049712" y="3055937"/>
            <a:ext cx="1143000" cy="353836"/>
          </a:xfrm>
          <a:prstGeom prst="bentConnector2">
            <a:avLst/>
          </a:prstGeom>
          <a:noFill/>
          <a:ln w="50800" cap="rnd" algn="ctr">
            <a:solidFill>
              <a:schemeClr val="accent1">
                <a:lumMod val="75000"/>
              </a:schemeClr>
            </a:solidFill>
            <a:bevel/>
            <a:headEnd/>
            <a:tailEnd type="arrow" w="med" len="med"/>
          </a:ln>
        </p:spPr>
      </p:cxnSp>
      <p:sp>
        <p:nvSpPr>
          <p:cNvPr id="67" name="Rectangle 66"/>
          <p:cNvSpPr/>
          <p:nvPr/>
        </p:nvSpPr>
        <p:spPr bwMode="auto">
          <a:xfrm>
            <a:off x="1839912" y="2560637"/>
            <a:ext cx="2286000" cy="838200"/>
          </a:xfrm>
          <a:prstGeom prst="rect">
            <a:avLst/>
          </a:prstGeom>
          <a:solidFill>
            <a:schemeClr val="accent1">
              <a:lumMod val="75000"/>
              <a:alpha val="5000"/>
            </a:schemeClr>
          </a:solidFill>
          <a:ln w="25400" cap="rnd" cmpd="tri" algn="ctr">
            <a:solidFill>
              <a:schemeClr val="accent1">
                <a:lumMod val="75000"/>
              </a:schemeClr>
            </a:solidFill>
            <a:prstDash val="dash"/>
            <a:miter lim="800000"/>
            <a:headEnd type="none" w="med" len="med"/>
            <a:tailEnd type="none" w="med" len="med"/>
          </a:ln>
          <a:effectLst>
            <a:outerShdw blurRad="50800" algn="ctr" rotWithShape="0">
              <a:srgbClr val="000000"/>
            </a:outerShdw>
          </a:effectLst>
        </p:spPr>
        <p:txBody>
          <a:bodyPr/>
          <a:lstStyle/>
          <a:p>
            <a:pPr>
              <a:defRPr/>
            </a:pPr>
            <a:endParaRPr lang="en-US"/>
          </a:p>
        </p:txBody>
      </p:sp>
      <p:sp>
        <p:nvSpPr>
          <p:cNvPr id="81" name="Rounded Rectangle 80"/>
          <p:cNvSpPr/>
          <p:nvPr/>
        </p:nvSpPr>
        <p:spPr bwMode="auto">
          <a:xfrm>
            <a:off x="3059112" y="57610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82" name="Rounded Rectangle 81"/>
          <p:cNvSpPr/>
          <p:nvPr/>
        </p:nvSpPr>
        <p:spPr bwMode="auto">
          <a:xfrm>
            <a:off x="3135312" y="59134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83" name="Rectangle 82"/>
          <p:cNvSpPr/>
          <p:nvPr/>
        </p:nvSpPr>
        <p:spPr bwMode="auto">
          <a:xfrm>
            <a:off x="2982912" y="5684837"/>
            <a:ext cx="2057400" cy="838200"/>
          </a:xfrm>
          <a:prstGeom prst="rect">
            <a:avLst/>
          </a:prstGeom>
          <a:solidFill>
            <a:srgbClr val="FF7C80">
              <a:alpha val="4706"/>
            </a:srgbClr>
          </a:solidFill>
          <a:ln w="25400" cap="rnd" cmpd="tri" algn="ctr">
            <a:solidFill>
              <a:srgbClr val="92C0EA"/>
            </a:solidFill>
            <a:prstDash val="dash"/>
            <a:miter lim="800000"/>
            <a:headEnd type="none" w="med" len="med"/>
            <a:tailEnd type="none" w="med" len="med"/>
          </a:ln>
          <a:effectLst>
            <a:outerShdw blurRad="50800" algn="ctr" rotWithShape="0">
              <a:srgbClr val="000000"/>
            </a:outerShdw>
          </a:effectLst>
        </p:spPr>
        <p:txBody>
          <a:bodyPr/>
          <a:lstStyle/>
          <a:p>
            <a:pPr>
              <a:defRPr/>
            </a:pPr>
            <a:endParaRPr lang="en-US"/>
          </a:p>
        </p:txBody>
      </p:sp>
      <p:cxnSp>
        <p:nvCxnSpPr>
          <p:cNvPr id="84" name="Elbow Connector 45"/>
          <p:cNvCxnSpPr>
            <a:cxnSpLocks noChangeShapeType="1"/>
            <a:stCxn id="29" idx="1"/>
            <a:endCxn id="83" idx="0"/>
          </p:cNvCxnSpPr>
          <p:nvPr/>
        </p:nvCxnSpPr>
        <p:spPr bwMode="auto">
          <a:xfrm rot="5400000">
            <a:off x="4182251" y="4674375"/>
            <a:ext cx="839823" cy="1181100"/>
          </a:xfrm>
          <a:prstGeom prst="bentConnector3">
            <a:avLst>
              <a:gd name="adj1" fmla="val 50000"/>
            </a:avLst>
          </a:prstGeom>
          <a:noFill/>
          <a:ln w="50800" cap="rnd" algn="ctr">
            <a:solidFill>
              <a:srgbClr val="92C0EA"/>
            </a:solidFill>
            <a:bevel/>
            <a:headEnd/>
            <a:tailEnd type="arrow" w="med" len="med"/>
          </a:ln>
        </p:spPr>
      </p:cxnSp>
      <p:cxnSp>
        <p:nvCxnSpPr>
          <p:cNvPr id="93" name="Elbow Connector 45"/>
          <p:cNvCxnSpPr>
            <a:cxnSpLocks noChangeShapeType="1"/>
            <a:stCxn id="34" idx="2"/>
            <a:endCxn id="29" idx="0"/>
          </p:cNvCxnSpPr>
          <p:nvPr/>
        </p:nvCxnSpPr>
        <p:spPr bwMode="auto">
          <a:xfrm rot="5400000">
            <a:off x="6963156" y="2845181"/>
            <a:ext cx="914400" cy="1564513"/>
          </a:xfrm>
          <a:prstGeom prst="bentConnector2">
            <a:avLst/>
          </a:prstGeom>
          <a:noFill/>
          <a:ln w="50800" cap="rnd" algn="ctr">
            <a:solidFill>
              <a:srgbClr val="92C0EA"/>
            </a:solidFill>
            <a:bevel/>
            <a:headEnd/>
            <a:tailEnd type="arrow" w="med" len="med"/>
          </a:ln>
        </p:spPr>
      </p:cxnSp>
      <p:cxnSp>
        <p:nvCxnSpPr>
          <p:cNvPr id="119" name="Elbow Connector 45"/>
          <p:cNvCxnSpPr>
            <a:cxnSpLocks noChangeShapeType="1"/>
            <a:stCxn id="81" idx="1"/>
            <a:endCxn id="33" idx="2"/>
          </p:cNvCxnSpPr>
          <p:nvPr/>
        </p:nvCxnSpPr>
        <p:spPr bwMode="auto">
          <a:xfrm rot="10800000">
            <a:off x="1649412" y="4999037"/>
            <a:ext cx="1409700" cy="1028700"/>
          </a:xfrm>
          <a:prstGeom prst="bentConnector2">
            <a:avLst/>
          </a:prstGeom>
          <a:noFill/>
          <a:ln w="50800" cap="rnd" algn="ctr">
            <a:solidFill>
              <a:srgbClr val="E36969"/>
            </a:solidFill>
            <a:prstDash val="sysDash"/>
            <a:bevel/>
            <a:headEnd/>
            <a:tailEnd type="arrow" w="med" len="med"/>
          </a:ln>
        </p:spPr>
      </p:cxnSp>
      <p:cxnSp>
        <p:nvCxnSpPr>
          <p:cNvPr id="131" name="Elbow Connector 45"/>
          <p:cNvCxnSpPr>
            <a:cxnSpLocks noChangeShapeType="1"/>
            <a:stCxn id="65" idx="1"/>
            <a:endCxn id="51" idx="0"/>
          </p:cNvCxnSpPr>
          <p:nvPr/>
        </p:nvCxnSpPr>
        <p:spPr bwMode="auto">
          <a:xfrm rot="10800000" flipV="1">
            <a:off x="1725612" y="2903537"/>
            <a:ext cx="266700" cy="1485900"/>
          </a:xfrm>
          <a:prstGeom prst="bentConnector2">
            <a:avLst/>
          </a:prstGeom>
          <a:noFill/>
          <a:ln w="50800" cap="rnd" algn="ctr">
            <a:solidFill>
              <a:srgbClr val="E36969"/>
            </a:solidFill>
            <a:prstDash val="sysDash"/>
            <a:bevel/>
            <a:headEnd/>
            <a:tailEnd type="arrow" w="med" len="med"/>
          </a:ln>
        </p:spPr>
      </p:cxnSp>
      <p:pic>
        <p:nvPicPr>
          <p:cNvPr id="25" name="Picture 2" descr="C:\Users\suat\Desktop\solr.png"/>
          <p:cNvPicPr>
            <a:picLocks noChangeAspect="1" noChangeArrowheads="1"/>
          </p:cNvPicPr>
          <p:nvPr/>
        </p:nvPicPr>
        <p:blipFill>
          <a:blip r:embed="rId3" cstate="print"/>
          <a:srcRect/>
          <a:stretch>
            <a:fillRect/>
          </a:stretch>
        </p:blipFill>
        <p:spPr bwMode="auto">
          <a:xfrm>
            <a:off x="5878512" y="6142037"/>
            <a:ext cx="968375" cy="492125"/>
          </a:xfrm>
          <a:prstGeom prst="rect">
            <a:avLst/>
          </a:prstGeom>
          <a:noFill/>
          <a:ln w="9525">
            <a:noFill/>
            <a:miter lim="800000"/>
            <a:headEnd/>
            <a:tailEnd/>
          </a:ln>
        </p:spPr>
      </p:pic>
      <p:cxnSp>
        <p:nvCxnSpPr>
          <p:cNvPr id="26" name="Elbow Connector 45"/>
          <p:cNvCxnSpPr>
            <a:cxnSpLocks noChangeShapeType="1"/>
            <a:stCxn id="82" idx="3"/>
            <a:endCxn id="25" idx="1"/>
          </p:cNvCxnSpPr>
          <p:nvPr/>
        </p:nvCxnSpPr>
        <p:spPr bwMode="auto">
          <a:xfrm>
            <a:off x="5040312" y="6180137"/>
            <a:ext cx="838200" cy="207963"/>
          </a:xfrm>
          <a:prstGeom prst="bentConnector3">
            <a:avLst>
              <a:gd name="adj1" fmla="val 50000"/>
            </a:avLst>
          </a:prstGeom>
          <a:noFill/>
          <a:ln w="50800" cap="rnd" algn="ctr">
            <a:solidFill>
              <a:srgbClr val="92C0EA"/>
            </a:solidFill>
            <a:bevel/>
            <a:headEnd/>
            <a:tailEnd type="arrow" w="med" len="med"/>
          </a:ln>
        </p:spPr>
      </p:cxnSp>
      <p:cxnSp>
        <p:nvCxnSpPr>
          <p:cNvPr id="38" name="Elbow Connector 45"/>
          <p:cNvCxnSpPr>
            <a:cxnSpLocks noChangeShapeType="1"/>
            <a:stCxn id="25" idx="0"/>
            <a:endCxn id="29" idx="1"/>
          </p:cNvCxnSpPr>
          <p:nvPr/>
        </p:nvCxnSpPr>
        <p:spPr bwMode="auto">
          <a:xfrm rot="16200000" flipV="1">
            <a:off x="5129195" y="4908532"/>
            <a:ext cx="1297023" cy="1169988"/>
          </a:xfrm>
          <a:prstGeom prst="bentConnector3">
            <a:avLst>
              <a:gd name="adj1" fmla="val 50000"/>
            </a:avLst>
          </a:prstGeom>
          <a:noFill/>
          <a:ln w="50800" cap="rnd" algn="ctr">
            <a:solidFill>
              <a:srgbClr val="92C0EA"/>
            </a:solidFill>
            <a:bevel/>
            <a:headEnd/>
            <a:tailEnd type="arrow" w="med" len="med"/>
          </a:ln>
        </p:spPr>
      </p:cxnSp>
      <p:pic>
        <p:nvPicPr>
          <p:cNvPr id="54" name="Picture 2" descr="C:\Users\suat\Desktop\logo.png"/>
          <p:cNvPicPr>
            <a:picLocks noChangeAspect="1" noChangeArrowheads="1"/>
          </p:cNvPicPr>
          <p:nvPr/>
        </p:nvPicPr>
        <p:blipFill>
          <a:blip r:embed="rId4" cstate="print"/>
          <a:srcRect/>
          <a:stretch>
            <a:fillRect/>
          </a:stretch>
        </p:blipFill>
        <p:spPr bwMode="auto">
          <a:xfrm>
            <a:off x="3516312" y="1798637"/>
            <a:ext cx="1295400" cy="693737"/>
          </a:xfrm>
          <a:prstGeom prst="rect">
            <a:avLst/>
          </a:prstGeom>
          <a:noFill/>
          <a:ln w="9525">
            <a:noFill/>
            <a:miter lim="800000"/>
            <a:headEnd/>
            <a:tailEnd/>
          </a:ln>
        </p:spPr>
      </p:pic>
      <p:cxnSp>
        <p:nvCxnSpPr>
          <p:cNvPr id="55" name="Elbow Connector 45"/>
          <p:cNvCxnSpPr>
            <a:cxnSpLocks noChangeShapeType="1"/>
            <a:stCxn id="65" idx="0"/>
            <a:endCxn id="54" idx="1"/>
          </p:cNvCxnSpPr>
          <p:nvPr/>
        </p:nvCxnSpPr>
        <p:spPr bwMode="auto">
          <a:xfrm rot="5400000" flipH="1" flipV="1">
            <a:off x="2984897" y="2105422"/>
            <a:ext cx="491331" cy="571500"/>
          </a:xfrm>
          <a:prstGeom prst="bentConnector2">
            <a:avLst/>
          </a:prstGeom>
          <a:noFill/>
          <a:ln w="50800" cap="rnd" algn="ctr">
            <a:solidFill>
              <a:schemeClr val="accent1">
                <a:lumMod val="75000"/>
              </a:schemeClr>
            </a:solidFill>
            <a:bevel/>
            <a:headEnd/>
            <a:tailEnd type="arrow" w="med" len="med"/>
          </a:ln>
        </p:spPr>
      </p:cxnSp>
      <p:cxnSp>
        <p:nvCxnSpPr>
          <p:cNvPr id="64" name="Elbow Connector 45"/>
          <p:cNvCxnSpPr>
            <a:cxnSpLocks noChangeShapeType="1"/>
            <a:stCxn id="54" idx="3"/>
            <a:endCxn id="29" idx="3"/>
          </p:cNvCxnSpPr>
          <p:nvPr/>
        </p:nvCxnSpPr>
        <p:spPr bwMode="auto">
          <a:xfrm>
            <a:off x="4811712" y="2145506"/>
            <a:ext cx="381000" cy="1264267"/>
          </a:xfrm>
          <a:prstGeom prst="bentConnector2">
            <a:avLst/>
          </a:prstGeom>
          <a:noFill/>
          <a:ln w="50800" cap="rnd" algn="ctr">
            <a:solidFill>
              <a:schemeClr val="accent1">
                <a:lumMod val="75000"/>
              </a:schemeClr>
            </a:solidFill>
            <a:bevel/>
            <a:headEnd/>
            <a:tailEnd type="arrow" w="med" len="med"/>
          </a:ln>
        </p:spPr>
      </p:cxnSp>
      <p:sp>
        <p:nvSpPr>
          <p:cNvPr id="71" name="Rounded Rectangle 70"/>
          <p:cNvSpPr/>
          <p:nvPr/>
        </p:nvSpPr>
        <p:spPr bwMode="auto">
          <a:xfrm>
            <a:off x="2144712" y="27892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sp>
        <p:nvSpPr>
          <p:cNvPr id="30" name="Slide Number Placeholder 29"/>
          <p:cNvSpPr>
            <a:spLocks noGrp="1"/>
          </p:cNvSpPr>
          <p:nvPr>
            <p:ph type="sldNum" idx="12"/>
          </p:nvPr>
        </p:nvSpPr>
        <p:spPr/>
        <p:txBody>
          <a:bodyPr/>
          <a:lstStyle/>
          <a:p>
            <a:pPr>
              <a:defRPr/>
            </a:pPr>
            <a:fld id="{C3F7217C-DF6C-4481-B55E-01AD70CC22DE}" type="slidenum">
              <a:rPr lang="en-US" smtClean="0"/>
              <a:pPr>
                <a:defRPr/>
              </a:pPr>
              <a:t>21</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The first step is interaction with already deployed CMS</a:t>
            </a:r>
            <a:endParaRPr lang="tr-TR" dirty="0" smtClean="0"/>
          </a:p>
          <a:p>
            <a:pPr>
              <a:buClr>
                <a:srgbClr val="E36969"/>
              </a:buClr>
              <a:buFont typeface="Wingdings" charset="2"/>
              <a:buChar char="w"/>
            </a:pPr>
            <a:endParaRPr lang="tr-TR" dirty="0" smtClean="0"/>
          </a:p>
          <a:p>
            <a:pPr>
              <a:buClr>
                <a:srgbClr val="E36969"/>
              </a:buClr>
              <a:buFont typeface="Wingdings" charset="2"/>
              <a:buChar char="w"/>
            </a:pPr>
            <a:endParaRPr lang="tr-TR" dirty="0" smtClean="0"/>
          </a:p>
          <a:p>
            <a:pPr>
              <a:buClr>
                <a:srgbClr val="E36969"/>
              </a:buClr>
              <a:buFont typeface="Wingdings" charset="2"/>
              <a:buChar char="w"/>
            </a:pPr>
            <a:endParaRPr lang="tr-TR" dirty="0" smtClean="0"/>
          </a:p>
          <a:p>
            <a:pPr>
              <a:buClr>
                <a:srgbClr val="E36969"/>
              </a:buClr>
              <a:buFont typeface="Wingdings" charset="2"/>
              <a:buChar char="w"/>
            </a:pPr>
            <a:r>
              <a:rPr lang="tr-TR" i="1" dirty="0" smtClean="0"/>
              <a:t>JCRIndexingSource </a:t>
            </a:r>
            <a:r>
              <a:rPr lang="tr-TR" dirty="0" smtClean="0"/>
              <a:t>connects to the CMS using the standard JCR API</a:t>
            </a:r>
          </a:p>
          <a:p>
            <a:pPr lvl="1">
              <a:buClr>
                <a:srgbClr val="E36969"/>
              </a:buClr>
              <a:buFont typeface="Wingdings" charset="2"/>
              <a:buChar char="w"/>
            </a:pPr>
            <a:r>
              <a:rPr lang="tr-TR" dirty="0" smtClean="0"/>
              <a:t>Checks the content in the CMS</a:t>
            </a:r>
          </a:p>
        </p:txBody>
      </p:sp>
      <p:grpSp>
        <p:nvGrpSpPr>
          <p:cNvPr id="38" name="Group 37"/>
          <p:cNvGrpSpPr/>
          <p:nvPr/>
        </p:nvGrpSpPr>
        <p:grpSpPr>
          <a:xfrm>
            <a:off x="3897312" y="3627437"/>
            <a:ext cx="990600" cy="1016000"/>
            <a:chOff x="3516312" y="4237037"/>
            <a:chExt cx="990600" cy="1016000"/>
          </a:xfrm>
        </p:grpSpPr>
        <p:pic>
          <p:nvPicPr>
            <p:cNvPr id="4" name="Picture 8" descr="C:\Users\suat\Desktop\b9acfc74tabase-icon.jpg"/>
            <p:cNvPicPr>
              <a:picLocks noChangeAspect="1" noChangeArrowheads="1"/>
            </p:cNvPicPr>
            <p:nvPr/>
          </p:nvPicPr>
          <p:blipFill>
            <a:blip r:embed="rId3" cstate="print"/>
            <a:srcRect l="14250" t="3751" r="15750" b="6563"/>
            <a:stretch>
              <a:fillRect/>
            </a:stretch>
          </p:blipFill>
          <p:spPr bwMode="auto">
            <a:xfrm>
              <a:off x="3516312" y="4237037"/>
              <a:ext cx="990600" cy="1016000"/>
            </a:xfrm>
            <a:prstGeom prst="rect">
              <a:avLst/>
            </a:prstGeom>
            <a:noFill/>
            <a:ln w="9525">
              <a:noFill/>
              <a:miter lim="800000"/>
              <a:headEnd/>
              <a:tailEnd/>
            </a:ln>
          </p:spPr>
        </p:pic>
        <p:sp>
          <p:nvSpPr>
            <p:cNvPr id="5" name="TextBox 4"/>
            <p:cNvSpPr txBox="1"/>
            <p:nvPr/>
          </p:nvSpPr>
          <p:spPr>
            <a:xfrm>
              <a:off x="3668712" y="4618037"/>
              <a:ext cx="671979" cy="349968"/>
            </a:xfrm>
            <a:prstGeom prst="rect">
              <a:avLst/>
            </a:prstGeom>
            <a:noFill/>
          </p:spPr>
          <p:txBody>
            <a:bodyPr wrap="none">
              <a:spAutoFit/>
            </a:bodyPr>
            <a:lstStyle/>
            <a:p>
              <a:pPr>
                <a:defRPr/>
              </a:pPr>
              <a:r>
                <a:rPr lang="en-US" dirty="0" smtClean="0">
                  <a:effectLst>
                    <a:outerShdw blurRad="38100" dist="38100" dir="2700000" algn="tl">
                      <a:srgbClr val="000000">
                        <a:alpha val="43137"/>
                      </a:srgbClr>
                    </a:outerShdw>
                  </a:effectLst>
                </a:rPr>
                <a:t>CRX</a:t>
              </a:r>
              <a:endParaRPr lang="en-US" dirty="0">
                <a:effectLst>
                  <a:outerShdw blurRad="38100" dist="38100" dir="2700000" algn="tl">
                    <a:srgbClr val="000000">
                      <a:alpha val="43137"/>
                    </a:srgbClr>
                  </a:outerShdw>
                </a:effectLst>
              </a:endParaRPr>
            </a:p>
          </p:txBody>
        </p:sp>
      </p:grpSp>
      <p:cxnSp>
        <p:nvCxnSpPr>
          <p:cNvPr id="6" name="Elbow Connector 45"/>
          <p:cNvCxnSpPr>
            <a:cxnSpLocks noChangeShapeType="1"/>
            <a:stCxn id="4" idx="1"/>
            <a:endCxn id="9" idx="3"/>
          </p:cNvCxnSpPr>
          <p:nvPr/>
        </p:nvCxnSpPr>
        <p:spPr bwMode="auto">
          <a:xfrm rot="10800000">
            <a:off x="3070224" y="3360737"/>
            <a:ext cx="827088" cy="774700"/>
          </a:xfrm>
          <a:prstGeom prst="bentConnector3">
            <a:avLst>
              <a:gd name="adj1" fmla="val 50000"/>
            </a:avLst>
          </a:prstGeom>
          <a:noFill/>
          <a:ln w="50800" cap="rnd" algn="ctr">
            <a:solidFill>
              <a:srgbClr val="277352"/>
            </a:solidFill>
            <a:prstDash val="sysDot"/>
            <a:bevel/>
            <a:headEnd/>
            <a:tailEnd type="arrow" w="med" len="med"/>
          </a:ln>
        </p:spPr>
      </p:cxnSp>
      <p:sp>
        <p:nvSpPr>
          <p:cNvPr id="9" name="Rounded Rectangle 8"/>
          <p:cNvSpPr/>
          <p:nvPr/>
        </p:nvSpPr>
        <p:spPr bwMode="auto">
          <a:xfrm>
            <a:off x="1611312" y="2941637"/>
            <a:ext cx="1458912" cy="8382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JCR Compliant CMS</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6" name="Rounded Rectangle 15"/>
          <p:cNvSpPr/>
          <p:nvPr/>
        </p:nvSpPr>
        <p:spPr bwMode="auto">
          <a:xfrm>
            <a:off x="6640512" y="3094037"/>
            <a:ext cx="19050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JCR Indexing Source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17" name="Elbow Connector 45"/>
          <p:cNvCxnSpPr>
            <a:cxnSpLocks noChangeShapeType="1"/>
            <a:stCxn id="16" idx="1"/>
            <a:endCxn id="4" idx="3"/>
          </p:cNvCxnSpPr>
          <p:nvPr/>
        </p:nvCxnSpPr>
        <p:spPr bwMode="auto">
          <a:xfrm rot="10800000" flipV="1">
            <a:off x="4887912" y="3398837"/>
            <a:ext cx="1752600" cy="736600"/>
          </a:xfrm>
          <a:prstGeom prst="bentConnector3">
            <a:avLst>
              <a:gd name="adj1" fmla="val 50000"/>
            </a:avLst>
          </a:prstGeom>
          <a:noFill/>
          <a:ln w="50800" cap="rnd" algn="ctr">
            <a:solidFill>
              <a:srgbClr val="E36969"/>
            </a:solidFill>
            <a:bevel/>
            <a:headEnd/>
            <a:tailEnd type="arrow" w="med" len="med"/>
          </a:ln>
        </p:spPr>
      </p:cxnSp>
      <p:sp>
        <p:nvSpPr>
          <p:cNvPr id="13" name="Slide Number Placeholder 12"/>
          <p:cNvSpPr>
            <a:spLocks noGrp="1"/>
          </p:cNvSpPr>
          <p:nvPr>
            <p:ph type="sldNum" idx="12"/>
          </p:nvPr>
        </p:nvSpPr>
        <p:spPr/>
        <p:txBody>
          <a:bodyPr/>
          <a:lstStyle/>
          <a:p>
            <a:pPr>
              <a:defRPr/>
            </a:pPr>
            <a:fld id="{C3F7217C-DF6C-4481-B55E-01AD70CC22DE}" type="slidenum">
              <a:rPr lang="en-US" smtClean="0"/>
              <a:pPr>
                <a:defRPr/>
              </a:pPr>
              <a:t>22</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The </a:t>
            </a:r>
            <a:r>
              <a:rPr lang="en-US" i="1" dirty="0" err="1" smtClean="0"/>
              <a:t>JCRIndexingSource</a:t>
            </a:r>
            <a:r>
              <a:rPr lang="en-US" i="1" dirty="0" smtClean="0"/>
              <a:t> </a:t>
            </a:r>
            <a:r>
              <a:rPr lang="en-US" dirty="0" smtClean="0"/>
              <a:t>wraps a CMS document as a </a:t>
            </a:r>
            <a:r>
              <a:rPr lang="en-US" i="1" dirty="0" err="1" smtClean="0"/>
              <a:t>ContentItem</a:t>
            </a:r>
            <a:r>
              <a:rPr lang="en-US" i="1" dirty="0" smtClean="0"/>
              <a:t> </a:t>
            </a:r>
            <a:r>
              <a:rPr lang="en-US" dirty="0" smtClean="0"/>
              <a:t>to be processed by </a:t>
            </a:r>
            <a:r>
              <a:rPr lang="en-US" dirty="0" err="1" smtClean="0"/>
              <a:t>Stanbol</a:t>
            </a:r>
            <a:r>
              <a:rPr lang="en-US" dirty="0" smtClean="0"/>
              <a:t>.</a:t>
            </a:r>
            <a:endParaRPr lang="en-US" i="1" dirty="0" smtClean="0"/>
          </a:p>
        </p:txBody>
      </p:sp>
      <p:pic>
        <p:nvPicPr>
          <p:cNvPr id="5122" name="Picture 2" descr="C:\Users\suat\Desktop\jcrdocument.png"/>
          <p:cNvPicPr>
            <a:picLocks noChangeAspect="1" noChangeArrowheads="1"/>
          </p:cNvPicPr>
          <p:nvPr/>
        </p:nvPicPr>
        <p:blipFill>
          <a:blip r:embed="rId3" cstate="print"/>
          <a:srcRect/>
          <a:stretch>
            <a:fillRect/>
          </a:stretch>
        </p:blipFill>
        <p:spPr bwMode="auto">
          <a:xfrm>
            <a:off x="1687512" y="3398837"/>
            <a:ext cx="6361113" cy="1638300"/>
          </a:xfrm>
          <a:prstGeom prst="rect">
            <a:avLst/>
          </a:prstGeom>
          <a:noFill/>
        </p:spPr>
      </p:pic>
      <p:sp>
        <p:nvSpPr>
          <p:cNvPr id="12" name="TextBox 11"/>
          <p:cNvSpPr txBox="1"/>
          <p:nvPr/>
        </p:nvSpPr>
        <p:spPr>
          <a:xfrm>
            <a:off x="1077912" y="4999037"/>
            <a:ext cx="8554720" cy="1638141"/>
          </a:xfrm>
          <a:prstGeom prst="rect">
            <a:avLst/>
          </a:prstGeom>
          <a:noFill/>
        </p:spPr>
        <p:txBody>
          <a:bodyPr wrap="square" rtlCol="0">
            <a:spAutoFit/>
          </a:bodyPr>
          <a:lstStyle/>
          <a:p>
            <a:r>
              <a:rPr lang="en-US" dirty="0" smtClean="0"/>
              <a:t>…</a:t>
            </a:r>
          </a:p>
          <a:p>
            <a:r>
              <a:rPr lang="en-US" dirty="0" smtClean="0"/>
              <a:t>Heart valves keep blood flowing in a one-way direction by opening to let the proper amount of blood flow through and then closing to prevent backflow.</a:t>
            </a:r>
            <a:r>
              <a:rPr lang="tr-TR" dirty="0" smtClean="0"/>
              <a:t> </a:t>
            </a:r>
            <a:r>
              <a:rPr lang="en-US" dirty="0" smtClean="0"/>
              <a:t>From the right ventricle, blood is pumped through another valve and then into the lungs, where it receives oxygen.</a:t>
            </a:r>
            <a:endParaRPr lang="tr-TR" dirty="0" smtClean="0"/>
          </a:p>
          <a:p>
            <a:r>
              <a:rPr lang="en-US" dirty="0" smtClean="0"/>
              <a:t>…</a:t>
            </a:r>
            <a:endParaRPr lang="en-US" dirty="0"/>
          </a:p>
        </p:txBody>
      </p:sp>
      <p:sp>
        <p:nvSpPr>
          <p:cNvPr id="8" name="Slide Number Placeholder 7"/>
          <p:cNvSpPr>
            <a:spLocks noGrp="1"/>
          </p:cNvSpPr>
          <p:nvPr>
            <p:ph type="sldNum" idx="12"/>
          </p:nvPr>
        </p:nvSpPr>
        <p:spPr/>
        <p:txBody>
          <a:bodyPr/>
          <a:lstStyle/>
          <a:p>
            <a:pPr>
              <a:defRPr/>
            </a:pPr>
            <a:fld id="{C3F7217C-DF6C-4481-B55E-01AD70CC22DE}" type="slidenum">
              <a:rPr lang="en-US" smtClean="0"/>
              <a:pPr>
                <a:defRPr/>
              </a:pPr>
              <a:t>23</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Corresponding enhanced </a:t>
            </a:r>
            <a:r>
              <a:rPr lang="en-US" i="1" dirty="0" err="1" smtClean="0"/>
              <a:t>ContentItem</a:t>
            </a:r>
            <a:endParaRPr lang="en-US" i="1" dirty="0" smtClean="0"/>
          </a:p>
          <a:p>
            <a:pPr>
              <a:buClr>
                <a:srgbClr val="E36969"/>
              </a:buClr>
              <a:buNone/>
            </a:pPr>
            <a:endParaRPr lang="en-US" dirty="0" smtClean="0"/>
          </a:p>
        </p:txBody>
      </p:sp>
      <p:pic>
        <p:nvPicPr>
          <p:cNvPr id="6146" name="Picture 2" descr="C:\Users\suat\Desktop\contentitemoverview.png"/>
          <p:cNvPicPr>
            <a:picLocks noChangeAspect="1" noChangeArrowheads="1"/>
          </p:cNvPicPr>
          <p:nvPr/>
        </p:nvPicPr>
        <p:blipFill>
          <a:blip r:embed="rId3" cstate="print"/>
          <a:srcRect/>
          <a:stretch>
            <a:fillRect/>
          </a:stretch>
        </p:blipFill>
        <p:spPr bwMode="auto">
          <a:xfrm>
            <a:off x="468312" y="2789237"/>
            <a:ext cx="2303698" cy="3352800"/>
          </a:xfrm>
          <a:prstGeom prst="rect">
            <a:avLst/>
          </a:prstGeom>
          <a:noFill/>
        </p:spPr>
      </p:pic>
      <p:cxnSp>
        <p:nvCxnSpPr>
          <p:cNvPr id="7" name="Elbow Connector 45"/>
          <p:cNvCxnSpPr>
            <a:cxnSpLocks noChangeShapeType="1"/>
            <a:endCxn id="10" idx="1"/>
          </p:cNvCxnSpPr>
          <p:nvPr/>
        </p:nvCxnSpPr>
        <p:spPr bwMode="auto">
          <a:xfrm flipV="1">
            <a:off x="2449512" y="3131730"/>
            <a:ext cx="1981200" cy="800507"/>
          </a:xfrm>
          <a:prstGeom prst="bentConnector3">
            <a:avLst>
              <a:gd name="adj1" fmla="val 50000"/>
            </a:avLst>
          </a:prstGeom>
          <a:noFill/>
          <a:ln w="50800" cap="rnd" algn="ctr">
            <a:solidFill>
              <a:srgbClr val="E36969"/>
            </a:solidFill>
            <a:bevel/>
            <a:headEnd/>
            <a:tailEnd type="arrow" w="med" len="med"/>
          </a:ln>
        </p:spPr>
      </p:cxnSp>
      <p:sp>
        <p:nvSpPr>
          <p:cNvPr id="10" name="TextBox 9"/>
          <p:cNvSpPr txBox="1"/>
          <p:nvPr/>
        </p:nvSpPr>
        <p:spPr>
          <a:xfrm>
            <a:off x="4430712" y="2484437"/>
            <a:ext cx="5649912" cy="1294585"/>
          </a:xfrm>
          <a:prstGeom prst="rect">
            <a:avLst/>
          </a:prstGeom>
          <a:noFill/>
        </p:spPr>
        <p:txBody>
          <a:bodyPr wrap="square" rtlCol="0">
            <a:spAutoFit/>
          </a:bodyPr>
          <a:lstStyle/>
          <a:p>
            <a:r>
              <a:rPr lang="en-US" sz="1400" dirty="0" smtClean="0"/>
              <a:t>…</a:t>
            </a:r>
          </a:p>
          <a:p>
            <a:r>
              <a:rPr lang="en-US" sz="1400" dirty="0" smtClean="0"/>
              <a:t>Heart valves keep blood flowing in a one-way direction by opening to let the proper amount of blood flow through and then closing to prevent backflow.</a:t>
            </a:r>
            <a:r>
              <a:rPr lang="tr-TR" sz="1400" dirty="0" smtClean="0"/>
              <a:t> </a:t>
            </a:r>
            <a:r>
              <a:rPr lang="en-US" sz="1400" dirty="0" smtClean="0"/>
              <a:t>From the right ventricle, blood is pumped through another valve and then into the lungs, where it receives oxygen</a:t>
            </a:r>
            <a:endParaRPr lang="tr-TR" sz="1400" dirty="0" smtClean="0"/>
          </a:p>
          <a:p>
            <a:r>
              <a:rPr lang="en-US" sz="1400" dirty="0" smtClean="0"/>
              <a:t>…</a:t>
            </a:r>
            <a:endParaRPr lang="en-US" sz="1400" dirty="0"/>
          </a:p>
        </p:txBody>
      </p:sp>
      <p:cxnSp>
        <p:nvCxnSpPr>
          <p:cNvPr id="11" name="Elbow Connector 45"/>
          <p:cNvCxnSpPr>
            <a:cxnSpLocks noChangeShapeType="1"/>
            <a:endCxn id="18" idx="1"/>
          </p:cNvCxnSpPr>
          <p:nvPr/>
        </p:nvCxnSpPr>
        <p:spPr bwMode="auto">
          <a:xfrm flipV="1">
            <a:off x="2449512" y="4178779"/>
            <a:ext cx="1981201" cy="286858"/>
          </a:xfrm>
          <a:prstGeom prst="bentConnector3">
            <a:avLst>
              <a:gd name="adj1" fmla="val 50000"/>
            </a:avLst>
          </a:prstGeom>
          <a:noFill/>
          <a:ln w="50800" cap="rnd" algn="ctr">
            <a:solidFill>
              <a:srgbClr val="E36969"/>
            </a:solidFill>
            <a:bevel/>
            <a:headEnd/>
            <a:tailEnd type="arrow" w="med" len="med"/>
          </a:ln>
        </p:spPr>
      </p:cxnSp>
      <p:sp>
        <p:nvSpPr>
          <p:cNvPr id="18" name="TextBox 17"/>
          <p:cNvSpPr txBox="1"/>
          <p:nvPr/>
        </p:nvSpPr>
        <p:spPr>
          <a:xfrm>
            <a:off x="4430713" y="3932237"/>
            <a:ext cx="5649912" cy="493084"/>
          </a:xfrm>
          <a:prstGeom prst="rect">
            <a:avLst/>
          </a:prstGeom>
          <a:noFill/>
        </p:spPr>
        <p:txBody>
          <a:bodyPr wrap="square" rtlCol="0">
            <a:spAutoFit/>
          </a:bodyPr>
          <a:lstStyle/>
          <a:p>
            <a:r>
              <a:rPr lang="en-US" sz="1400" dirty="0" smtClean="0"/>
              <a:t>{</a:t>
            </a:r>
            <a:r>
              <a:rPr lang="en-US" sz="1400" dirty="0" err="1" smtClean="0"/>
              <a:t>jcr:lastModifiedBy</a:t>
            </a:r>
            <a:r>
              <a:rPr lang="en-US" sz="1400" dirty="0" smtClean="0"/>
              <a:t>=admin, </a:t>
            </a:r>
            <a:r>
              <a:rPr lang="en-US" sz="1400" dirty="0" err="1" smtClean="0"/>
              <a:t>jcr:lastModified</a:t>
            </a:r>
            <a:r>
              <a:rPr lang="en-US" sz="1400" dirty="0" smtClean="0"/>
              <a:t>=2012-06-08T11:16:38,jcr:mimeType=text/plain,…}</a:t>
            </a:r>
            <a:endParaRPr lang="en-US" sz="1400" dirty="0"/>
          </a:p>
        </p:txBody>
      </p:sp>
      <p:sp>
        <p:nvSpPr>
          <p:cNvPr id="12" name="TextBox 11"/>
          <p:cNvSpPr txBox="1"/>
          <p:nvPr/>
        </p:nvSpPr>
        <p:spPr>
          <a:xfrm>
            <a:off x="4202112" y="4719923"/>
            <a:ext cx="8534400" cy="2839752"/>
          </a:xfrm>
          <a:prstGeom prst="rect">
            <a:avLst/>
          </a:prstGeom>
          <a:noFill/>
        </p:spPr>
        <p:txBody>
          <a:bodyPr wrap="square" rtlCol="0">
            <a:spAutoFit/>
          </a:bodyPr>
          <a:lstStyle/>
          <a:p>
            <a:r>
              <a:rPr lang="tr-TR" sz="1200" dirty="0" smtClean="0"/>
              <a:t>    {"@subject": "urn:enhancement-33ccf589-9982-3cba-4c88-8281b73e1096",</a:t>
            </a:r>
            <a:br>
              <a:rPr lang="tr-TR" sz="1200" dirty="0" smtClean="0"/>
            </a:br>
            <a:r>
              <a:rPr lang="tr-TR" sz="1200" dirty="0" smtClean="0"/>
              <a:t>      "@type": ["Enhancement",</a:t>
            </a:r>
            <a:br>
              <a:rPr lang="tr-TR" sz="1200" dirty="0" smtClean="0"/>
            </a:br>
            <a:r>
              <a:rPr lang="tr-TR" sz="1200" dirty="0" smtClean="0"/>
              <a:t>        "TextAnnotation"],</a:t>
            </a:r>
            <a:br>
              <a:rPr lang="tr-TR" sz="1200" dirty="0" smtClean="0"/>
            </a:br>
            <a:r>
              <a:rPr lang="tr-TR" sz="1200" dirty="0" smtClean="0"/>
              <a:t>      "confidence": 0.6,</a:t>
            </a:r>
            <a:br>
              <a:rPr lang="tr-TR" sz="1200" dirty="0" smtClean="0"/>
            </a:br>
            <a:r>
              <a:rPr lang="tr-TR" sz="1200" dirty="0" smtClean="0"/>
              <a:t>      "created": "2012-06-08T09:09:10.474Z",</a:t>
            </a:r>
            <a:br>
              <a:rPr lang="tr-TR" sz="1200" dirty="0" smtClean="0"/>
            </a:br>
            <a:r>
              <a:rPr lang="tr-TR" sz="1200" dirty="0" smtClean="0"/>
              <a:t>      "creator": "org.apache.stanbol.enhancer.engines.keywordextraction.engine.KeywordLinkingEngine",</a:t>
            </a:r>
            <a:br>
              <a:rPr lang="tr-TR" sz="1200" dirty="0" smtClean="0"/>
            </a:br>
            <a:r>
              <a:rPr lang="tr-TR" sz="1200" dirty="0" smtClean="0"/>
              <a:t>      "end": 1529,</a:t>
            </a:r>
            <a:br>
              <a:rPr lang="tr-TR" sz="1200" dirty="0" smtClean="0"/>
            </a:br>
            <a:r>
              <a:rPr lang="tr-TR" sz="1200" dirty="0" smtClean="0"/>
              <a:t>      "extracted-from": "urn:content-item-b38798a5-9856-485b-880b-6f8a6a0b9eb7",</a:t>
            </a:r>
            <a:br>
              <a:rPr lang="tr-TR" sz="1200" dirty="0" smtClean="0"/>
            </a:br>
            <a:r>
              <a:rPr lang="tr-TR" sz="1200" dirty="0" smtClean="0"/>
              <a:t>      "selected-text": {</a:t>
            </a:r>
            <a:br>
              <a:rPr lang="tr-TR" sz="1200" dirty="0" smtClean="0"/>
            </a:br>
            <a:r>
              <a:rPr lang="tr-TR" sz="1200" dirty="0" smtClean="0"/>
              <a:t>        "@literal": "of blood flow",</a:t>
            </a:r>
            <a:br>
              <a:rPr lang="tr-TR" sz="1200" dirty="0" smtClean="0"/>
            </a:br>
            <a:r>
              <a:rPr lang="tr-TR" sz="1200" dirty="0" smtClean="0"/>
              <a:t>        "@language": "en"</a:t>
            </a:r>
            <a:br>
              <a:rPr lang="tr-TR" sz="1200" dirty="0" smtClean="0"/>
            </a:br>
            <a:r>
              <a:rPr lang="tr-TR" sz="1200" dirty="0" smtClean="0"/>
              <a:t>      },</a:t>
            </a:r>
            <a:br>
              <a:rPr lang="tr-TR" sz="1200" dirty="0" smtClean="0"/>
            </a:br>
            <a:r>
              <a:rPr lang="tr-TR" sz="1200" dirty="0" smtClean="0"/>
              <a:t>      "selection-context": {</a:t>
            </a:r>
            <a:br>
              <a:rPr lang="tr-TR" sz="1200" dirty="0" smtClean="0"/>
            </a:br>
            <a:r>
              <a:rPr lang="tr-TR" sz="1200" dirty="0" smtClean="0"/>
              <a:t>        "@literal": "Heart valves keep blood flowing in a one-way... </a:t>
            </a:r>
            <a:br>
              <a:rPr lang="tr-TR" sz="1200" dirty="0" smtClean="0"/>
            </a:br>
            <a:r>
              <a:rPr lang="tr-TR" sz="1200" dirty="0" smtClean="0"/>
              <a:t>        "@language": "en"</a:t>
            </a:r>
            <a:br>
              <a:rPr lang="tr-TR" sz="1200" dirty="0" smtClean="0"/>
            </a:br>
            <a:r>
              <a:rPr lang="tr-TR" sz="1200" dirty="0" smtClean="0"/>
              <a:t>      },},...</a:t>
            </a:r>
            <a:endParaRPr lang="tr-TR" sz="1200" dirty="0"/>
          </a:p>
        </p:txBody>
      </p:sp>
      <p:cxnSp>
        <p:nvCxnSpPr>
          <p:cNvPr id="15" name="Elbow Connector 45"/>
          <p:cNvCxnSpPr>
            <a:cxnSpLocks noChangeShapeType="1"/>
            <a:endCxn id="12" idx="1"/>
          </p:cNvCxnSpPr>
          <p:nvPr/>
        </p:nvCxnSpPr>
        <p:spPr bwMode="auto">
          <a:xfrm>
            <a:off x="2525712" y="5532437"/>
            <a:ext cx="1676400" cy="607362"/>
          </a:xfrm>
          <a:prstGeom prst="bentConnector3">
            <a:avLst>
              <a:gd name="adj1" fmla="val 50000"/>
            </a:avLst>
          </a:prstGeom>
          <a:noFill/>
          <a:ln w="50800" cap="rnd" algn="ctr">
            <a:solidFill>
              <a:srgbClr val="E36969"/>
            </a:solidFill>
            <a:bevel/>
            <a:headEnd/>
            <a:tailEnd type="arrow" w="med" len="med"/>
          </a:ln>
        </p:spPr>
      </p:cxnSp>
      <p:sp>
        <p:nvSpPr>
          <p:cNvPr id="16" name="Slide Number Placeholder 15"/>
          <p:cNvSpPr>
            <a:spLocks noGrp="1"/>
          </p:cNvSpPr>
          <p:nvPr>
            <p:ph type="sldNum" idx="12"/>
          </p:nvPr>
        </p:nvSpPr>
        <p:spPr/>
        <p:txBody>
          <a:bodyPr/>
          <a:lstStyle/>
          <a:p>
            <a:pPr>
              <a:defRPr/>
            </a:pPr>
            <a:fld id="{C3F7217C-DF6C-4481-B55E-01AD70CC22DE}" type="slidenum">
              <a:rPr lang="en-US" smtClean="0"/>
              <a:pPr>
                <a:defRPr/>
              </a:pPr>
              <a:t>24</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8" name="Rounded Rectangle 7"/>
          <p:cNvSpPr/>
          <p:nvPr/>
        </p:nvSpPr>
        <p:spPr bwMode="auto">
          <a:xfrm>
            <a:off x="696912" y="4922837"/>
            <a:ext cx="1676400" cy="6858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b"/>
          <a:lstStyle/>
          <a:p>
            <a:pPr algn="ctr">
              <a:defRPr/>
            </a:pPr>
            <a:r>
              <a:rPr lang="en-US" dirty="0" err="1" smtClean="0">
                <a:ln w="10160">
                  <a:solidFill>
                    <a:srgbClr val="996633"/>
                  </a:solidFill>
                  <a:prstDash val="solid"/>
                </a:ln>
                <a:solidFill>
                  <a:srgbClr val="E36969"/>
                </a:solidFill>
                <a:effectLst>
                  <a:outerShdw blurRad="38100" dist="32000" dir="5400000" algn="tl">
                    <a:srgbClr val="000000">
                      <a:alpha val="30000"/>
                    </a:srgbClr>
                  </a:outerShdw>
                </a:effectLst>
              </a:rPr>
              <a:t>RESTful</a:t>
            </a: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 Requests</a:t>
            </a:r>
            <a:endParaRPr lang="en-US" dirty="0">
              <a:ln w="10160">
                <a:solidFill>
                  <a:srgbClr val="996633"/>
                </a:solidFill>
                <a:prstDash val="solid"/>
              </a:ln>
              <a:solidFill>
                <a:srgbClr val="E36969"/>
              </a:solidFill>
              <a:effectLst>
                <a:outerShdw blurRad="63500" dir="3600000" algn="tl" rotWithShape="0">
                  <a:srgbClr val="000000">
                    <a:alpha val="70000"/>
                  </a:srgbClr>
                </a:outerShdw>
              </a:effectLst>
            </a:endParaRPr>
          </a:p>
        </p:txBody>
      </p:sp>
      <p:cxnSp>
        <p:nvCxnSpPr>
          <p:cNvPr id="9" name="Elbow Connector 45"/>
          <p:cNvCxnSpPr>
            <a:cxnSpLocks noChangeShapeType="1"/>
            <a:stCxn id="8" idx="3"/>
            <a:endCxn id="10" idx="2"/>
          </p:cNvCxnSpPr>
          <p:nvPr/>
        </p:nvCxnSpPr>
        <p:spPr bwMode="auto">
          <a:xfrm flipV="1">
            <a:off x="2373312" y="4541837"/>
            <a:ext cx="838200" cy="723900"/>
          </a:xfrm>
          <a:prstGeom prst="bentConnector2">
            <a:avLst/>
          </a:prstGeom>
          <a:noFill/>
          <a:ln w="50800" cap="rnd" algn="ctr">
            <a:solidFill>
              <a:srgbClr val="E36969"/>
            </a:solidFill>
            <a:bevel/>
            <a:headEnd/>
            <a:tailEnd type="arrow" w="med" len="med"/>
          </a:ln>
        </p:spPr>
      </p:cxnSp>
      <p:sp>
        <p:nvSpPr>
          <p:cNvPr id="10" name="Rounded Rectangle 9"/>
          <p:cNvSpPr/>
          <p:nvPr/>
        </p:nvSpPr>
        <p:spPr bwMode="auto">
          <a:xfrm>
            <a:off x="2144712" y="3475037"/>
            <a:ext cx="2133600" cy="10668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Index Manager</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1" name="Rounded Rectangle 10"/>
          <p:cNvSpPr/>
          <p:nvPr/>
        </p:nvSpPr>
        <p:spPr bwMode="auto">
          <a:xfrm>
            <a:off x="2754312" y="5075237"/>
            <a:ext cx="1143000" cy="533400"/>
          </a:xfrm>
          <a:prstGeom prst="roundRect">
            <a:avLst/>
          </a:prstGeom>
          <a:solidFill>
            <a:srgbClr val="FBFFC1"/>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r>
              <a:rPr lang="en-US" dirty="0" err="1">
                <a:ln w="10160">
                  <a:solidFill>
                    <a:srgbClr val="996633"/>
                  </a:solidFill>
                  <a:prstDash val="solid"/>
                </a:ln>
                <a:solidFill>
                  <a:srgbClr val="E36969"/>
                </a:solidFill>
                <a:effectLst>
                  <a:outerShdw blurRad="38100" dist="32000" dir="5400000" algn="tl">
                    <a:srgbClr val="000000">
                      <a:alpha val="30000"/>
                    </a:srgbClr>
                  </a:outerShdw>
                </a:effectLst>
              </a:rPr>
              <a:t>LDPath</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a:p>
            <a:pPr algn="ctr">
              <a:defRPr/>
            </a:pP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2" name="Cloud 11"/>
          <p:cNvSpPr/>
          <p:nvPr/>
        </p:nvSpPr>
        <p:spPr bwMode="auto">
          <a:xfrm>
            <a:off x="4583112" y="5380037"/>
            <a:ext cx="2895600" cy="1524000"/>
          </a:xfrm>
          <a:prstGeom prst="cloud">
            <a:avLst/>
          </a:prstGeom>
          <a:solidFill>
            <a:srgbClr val="F7FF8B"/>
          </a:solidFill>
          <a:ln w="9525" cap="flat" cmpd="sng" algn="ctr">
            <a:solidFill>
              <a:schemeClr val="tx1"/>
            </a:solidFill>
            <a:prstDash val="solid"/>
            <a:round/>
            <a:headEnd type="none" w="med" len="med"/>
            <a:tailEnd type="none" w="med" len="med"/>
          </a:ln>
          <a:effectLst/>
          <a:scene3d>
            <a:camera prst="orthographicFront"/>
            <a:lightRig rig="threePt" dir="t"/>
          </a:scene3d>
          <a:sp3d>
            <a:bevelT w="127000" h="127000"/>
          </a:sp3d>
        </p:spPr>
        <p:txBody>
          <a:bodyPr vert="horz" wrap="square" lIns="91440" tIns="45720" rIns="91440" bIns="45720" numCol="1" rtlCol="0" anchor="ctr" anchorCtr="0" compatLnSpc="1">
            <a:prstTxWarp prst="textNoShape">
              <a:avLst/>
            </a:prstTxWarp>
          </a:bodyPr>
          <a:lstStyle/>
          <a:p>
            <a:pPr algn="ctr">
              <a:defRPr/>
            </a:pPr>
            <a:r>
              <a:rPr lang="en-US" dirty="0" err="1" smtClean="0">
                <a:ln w="10160">
                  <a:solidFill>
                    <a:srgbClr val="996633"/>
                  </a:solidFill>
                  <a:prstDash val="solid"/>
                </a:ln>
                <a:solidFill>
                  <a:srgbClr val="E36969"/>
                </a:solidFill>
                <a:effectLst>
                  <a:outerShdw blurRad="38100" dist="32000" dir="5400000" algn="tl">
                    <a:srgbClr val="000000">
                      <a:alpha val="30000"/>
                    </a:srgbClr>
                  </a:outerShdw>
                </a:effectLst>
              </a:rPr>
              <a:t>OSGi</a:t>
            </a:r>
            <a:r>
              <a:rPr lang="en-US" dirty="0" smtClean="0">
                <a:ln w="10160">
                  <a:solidFill>
                    <a:srgbClr val="996633"/>
                  </a:solidFill>
                  <a:prstDash val="solid"/>
                </a:ln>
                <a:solidFill>
                  <a:srgbClr val="E36969"/>
                </a:solidFill>
                <a:effectLst>
                  <a:outerShdw blurRad="38100" dist="32000" dir="5400000" algn="tl">
                    <a:srgbClr val="000000">
                      <a:alpha val="30000"/>
                    </a:srgbClr>
                  </a:outerShdw>
                </a:effectLst>
              </a:rPr>
              <a:t> Environment</a:t>
            </a:r>
            <a:endParaRPr lang="en-US" dirty="0">
              <a:ln w="10160">
                <a:solidFill>
                  <a:srgbClr val="996633"/>
                </a:solidFill>
                <a:prstDash val="solid"/>
              </a:ln>
              <a:solidFill>
                <a:srgbClr val="E36969"/>
              </a:solidFill>
              <a:effectLst>
                <a:outerShdw blurRad="38100" dist="32000" dir="5400000" algn="tl">
                  <a:srgbClr val="000000">
                    <a:alpha val="30000"/>
                  </a:srgbClr>
                </a:outerShdw>
              </a:effectLst>
            </a:endParaRPr>
          </a:p>
        </p:txBody>
      </p:sp>
      <p:cxnSp>
        <p:nvCxnSpPr>
          <p:cNvPr id="13" name="Elbow Connector 45"/>
          <p:cNvCxnSpPr>
            <a:cxnSpLocks noChangeShapeType="1"/>
            <a:stCxn id="10" idx="3"/>
            <a:endCxn id="14" idx="1"/>
          </p:cNvCxnSpPr>
          <p:nvPr/>
        </p:nvCxnSpPr>
        <p:spPr bwMode="auto">
          <a:xfrm>
            <a:off x="4278312" y="4008437"/>
            <a:ext cx="1066800" cy="342900"/>
          </a:xfrm>
          <a:prstGeom prst="bentConnector3">
            <a:avLst>
              <a:gd name="adj1" fmla="val 50000"/>
            </a:avLst>
          </a:prstGeom>
          <a:noFill/>
          <a:ln w="50800" cap="rnd" algn="ctr">
            <a:solidFill>
              <a:srgbClr val="E36969"/>
            </a:solidFill>
            <a:bevel/>
            <a:headEnd/>
            <a:tailEnd type="arrow" w="med" len="med"/>
          </a:ln>
        </p:spPr>
      </p:cxnSp>
      <p:sp>
        <p:nvSpPr>
          <p:cNvPr id="14" name="Rounded Rectangle 13"/>
          <p:cNvSpPr/>
          <p:nvPr/>
        </p:nvSpPr>
        <p:spPr bwMode="auto">
          <a:xfrm>
            <a:off x="5345112" y="4084637"/>
            <a:ext cx="1905000" cy="5334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a:t>
            </a:r>
          </a:p>
        </p:txBody>
      </p:sp>
      <p:cxnSp>
        <p:nvCxnSpPr>
          <p:cNvPr id="15" name="Elbow Connector 45"/>
          <p:cNvCxnSpPr>
            <a:cxnSpLocks noChangeShapeType="1"/>
            <a:stCxn id="14" idx="2"/>
            <a:endCxn id="12" idx="3"/>
          </p:cNvCxnSpPr>
          <p:nvPr/>
        </p:nvCxnSpPr>
        <p:spPr bwMode="auto">
          <a:xfrm rot="5400000">
            <a:off x="5739694" y="4909255"/>
            <a:ext cx="849136" cy="266700"/>
          </a:xfrm>
          <a:prstGeom prst="bentConnector3">
            <a:avLst>
              <a:gd name="adj1" fmla="val 50000"/>
            </a:avLst>
          </a:prstGeom>
          <a:noFill/>
          <a:ln w="50800" cap="rnd" algn="ctr">
            <a:solidFill>
              <a:srgbClr val="E36969"/>
            </a:solidFill>
            <a:bevel/>
            <a:headEnd/>
            <a:tailEnd type="arrow" w="med" len="med"/>
          </a:ln>
        </p:spPr>
      </p:cxnSp>
      <p:pic>
        <p:nvPicPr>
          <p:cNvPr id="16" name="Picture 2" descr="C:\Users\suat\Desktop\solr.png"/>
          <p:cNvPicPr>
            <a:picLocks noChangeAspect="1" noChangeArrowheads="1"/>
          </p:cNvPicPr>
          <p:nvPr/>
        </p:nvPicPr>
        <p:blipFill>
          <a:blip r:embed="rId3" cstate="print"/>
          <a:srcRect/>
          <a:stretch>
            <a:fillRect/>
          </a:stretch>
        </p:blipFill>
        <p:spPr bwMode="auto">
          <a:xfrm>
            <a:off x="7783512" y="4999037"/>
            <a:ext cx="968375" cy="492125"/>
          </a:xfrm>
          <a:prstGeom prst="rect">
            <a:avLst/>
          </a:prstGeom>
          <a:noFill/>
          <a:ln w="9525">
            <a:noFill/>
            <a:miter lim="800000"/>
            <a:headEnd/>
            <a:tailEnd/>
          </a:ln>
        </p:spPr>
      </p:pic>
      <p:cxnSp>
        <p:nvCxnSpPr>
          <p:cNvPr id="17" name="Elbow Connector 45"/>
          <p:cNvCxnSpPr>
            <a:cxnSpLocks noChangeShapeType="1"/>
            <a:stCxn id="14" idx="3"/>
            <a:endCxn id="16" idx="0"/>
          </p:cNvCxnSpPr>
          <p:nvPr/>
        </p:nvCxnSpPr>
        <p:spPr bwMode="auto">
          <a:xfrm>
            <a:off x="7250112" y="4351337"/>
            <a:ext cx="1017588" cy="647700"/>
          </a:xfrm>
          <a:prstGeom prst="bentConnector2">
            <a:avLst/>
          </a:prstGeom>
          <a:noFill/>
          <a:ln w="50800" cap="rnd" algn="ctr">
            <a:solidFill>
              <a:srgbClr val="E36969"/>
            </a:solidFill>
            <a:bevel/>
            <a:headEnd/>
            <a:tailEnd type="arrow" w="med" len="med"/>
          </a:ln>
        </p:spPr>
      </p:cxnSp>
      <p:cxnSp>
        <p:nvCxnSpPr>
          <p:cNvPr id="18" name="Elbow Connector 45"/>
          <p:cNvCxnSpPr>
            <a:cxnSpLocks noChangeShapeType="1"/>
            <a:stCxn id="16" idx="2"/>
            <a:endCxn id="12" idx="0"/>
          </p:cNvCxnSpPr>
          <p:nvPr/>
        </p:nvCxnSpPr>
        <p:spPr bwMode="auto">
          <a:xfrm rot="5400000">
            <a:off x="7546563" y="5420899"/>
            <a:ext cx="650875" cy="791401"/>
          </a:xfrm>
          <a:prstGeom prst="bentConnector2">
            <a:avLst/>
          </a:prstGeom>
          <a:noFill/>
          <a:ln w="50800" cap="rnd" algn="ctr">
            <a:solidFill>
              <a:srgbClr val="E36969"/>
            </a:solidFill>
            <a:bevel/>
            <a:headEnd/>
            <a:tailEnd type="arrow" w="med" len="med"/>
          </a:ln>
        </p:spPr>
      </p:cxnSp>
      <p:sp>
        <p:nvSpPr>
          <p:cNvPr id="19" name="Content Placeholder 2"/>
          <p:cNvSpPr>
            <a:spLocks noGrp="1"/>
          </p:cNvSpPr>
          <p:nvPr>
            <p:ph idx="1"/>
          </p:nvPr>
        </p:nvSpPr>
        <p:spPr>
          <a:xfrm>
            <a:off x="1079500" y="1728788"/>
            <a:ext cx="8278813" cy="4391025"/>
          </a:xfrm>
        </p:spPr>
        <p:txBody>
          <a:bodyPr/>
          <a:lstStyle/>
          <a:p>
            <a:pPr>
              <a:buClr>
                <a:srgbClr val="E36969"/>
              </a:buClr>
              <a:buFont typeface="Wingdings" charset="2"/>
              <a:buChar char="w"/>
            </a:pPr>
            <a:r>
              <a:rPr lang="tr-TR" dirty="0" smtClean="0"/>
              <a:t>In the second step, LDPath is used to configure an index configuration</a:t>
            </a:r>
            <a:r>
              <a:rPr lang="en-US" dirty="0" smtClean="0"/>
              <a:t>.</a:t>
            </a:r>
            <a:endParaRPr lang="en-US" i="1" dirty="0" smtClean="0"/>
          </a:p>
        </p:txBody>
      </p:sp>
      <p:sp>
        <p:nvSpPr>
          <p:cNvPr id="22" name="Slide Number Placeholder 21"/>
          <p:cNvSpPr>
            <a:spLocks noGrp="1"/>
          </p:cNvSpPr>
          <p:nvPr>
            <p:ph type="sldNum" idx="12"/>
          </p:nvPr>
        </p:nvSpPr>
        <p:spPr/>
        <p:txBody>
          <a:bodyPr/>
          <a:lstStyle/>
          <a:p>
            <a:pPr>
              <a:defRPr/>
            </a:pPr>
            <a:fld id="{C3F7217C-DF6C-4481-B55E-01AD70CC22DE}" type="slidenum">
              <a:rPr lang="en-US" smtClean="0"/>
              <a:pPr>
                <a:defRPr/>
              </a:pPr>
              <a:t>25</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tr-TR" dirty="0" smtClean="0"/>
              <a:t>In the second step, LDPath is used to configure an index configuration</a:t>
            </a:r>
            <a:r>
              <a:rPr lang="en-US" dirty="0" smtClean="0"/>
              <a:t>.</a:t>
            </a:r>
            <a:endParaRPr lang="en-US" i="1" dirty="0" smtClean="0"/>
          </a:p>
        </p:txBody>
      </p:sp>
      <p:pic>
        <p:nvPicPr>
          <p:cNvPr id="37" name="Picture 2" descr="C:\Users\suat\Desktop\ldpathsubmission.png"/>
          <p:cNvPicPr>
            <a:picLocks noChangeAspect="1" noChangeArrowheads="1"/>
          </p:cNvPicPr>
          <p:nvPr/>
        </p:nvPicPr>
        <p:blipFill>
          <a:blip r:embed="rId3" cstate="print"/>
          <a:srcRect/>
          <a:stretch>
            <a:fillRect/>
          </a:stretch>
        </p:blipFill>
        <p:spPr bwMode="auto">
          <a:xfrm>
            <a:off x="1154112" y="1646237"/>
            <a:ext cx="7518364" cy="5636780"/>
          </a:xfrm>
          <a:prstGeom prst="rect">
            <a:avLst/>
          </a:prstGeom>
          <a:noFill/>
        </p:spPr>
      </p:pic>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26</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tr-TR" sz="3600" dirty="0" smtClean="0">
                <a:solidFill>
                  <a:srgbClr val="640404"/>
                </a:solidFill>
              </a:rPr>
              <a:t>LDPath</a:t>
            </a:r>
            <a:endParaRPr lang="en-US" sz="3600" dirty="0" smtClean="0">
              <a:solidFill>
                <a:srgbClr val="640404"/>
              </a:solidFill>
            </a:endParaRPr>
          </a:p>
        </p:txBody>
      </p:sp>
      <p:sp>
        <p:nvSpPr>
          <p:cNvPr id="13315" name="Content Placeholder 2"/>
          <p:cNvSpPr>
            <a:spLocks noGrp="1"/>
          </p:cNvSpPr>
          <p:nvPr>
            <p:ph idx="1"/>
          </p:nvPr>
        </p:nvSpPr>
        <p:spPr/>
        <p:txBody>
          <a:bodyPr/>
          <a:lstStyle/>
          <a:p>
            <a:pPr>
              <a:buClr>
                <a:srgbClr val="E36969"/>
              </a:buClr>
              <a:buFont typeface="Wingdings" charset="2"/>
              <a:buChar char="w"/>
            </a:pPr>
            <a:r>
              <a:rPr lang="tr-TR" dirty="0" smtClean="0"/>
              <a:t>Using the previous LDPath, a Solr based </a:t>
            </a:r>
            <a:r>
              <a:rPr lang="tr-TR" i="1" dirty="0" smtClean="0"/>
              <a:t>SemanticIndex </a:t>
            </a:r>
            <a:r>
              <a:rPr lang="tr-TR" dirty="0" smtClean="0"/>
              <a:t>will be configured</a:t>
            </a:r>
            <a:r>
              <a:rPr lang="en-US" dirty="0" smtClean="0"/>
              <a:t>.</a:t>
            </a:r>
            <a:endParaRPr lang="tr-TR" dirty="0" smtClean="0"/>
          </a:p>
          <a:p>
            <a:pPr lvl="1">
              <a:buClr>
                <a:srgbClr val="E36969"/>
              </a:buClr>
              <a:buFont typeface="Wingdings" charset="2"/>
              <a:buChar char="w"/>
            </a:pPr>
            <a:r>
              <a:rPr lang="tr-TR" dirty="0" smtClean="0"/>
              <a:t>Each line in the LDPath instance provides configuration of an index field</a:t>
            </a:r>
            <a:endParaRPr lang="en-US" dirty="0" smtClean="0"/>
          </a:p>
        </p:txBody>
      </p:sp>
      <p:sp>
        <p:nvSpPr>
          <p:cNvPr id="5" name="Rectangle 4"/>
          <p:cNvSpPr/>
          <p:nvPr/>
        </p:nvSpPr>
        <p:spPr>
          <a:xfrm>
            <a:off x="1077912" y="3932237"/>
            <a:ext cx="8458200" cy="325602"/>
          </a:xfrm>
          <a:prstGeom prst="rect">
            <a:avLst/>
          </a:prstGeom>
        </p:spPr>
        <p:txBody>
          <a:bodyPr wrap="square">
            <a:spAutoFit/>
          </a:bodyPr>
          <a:lstStyle/>
          <a:p>
            <a:r>
              <a:rPr lang="tr-TR" sz="1600" b="1" dirty="0" smtClean="0">
                <a:latin typeface="Courier New" pitchFamily="49" charset="0"/>
                <a:cs typeface="Courier New" pitchFamily="49" charset="0"/>
              </a:rPr>
              <a:t>snomed_has_finding_site = umls-skos:has_finding_site </a:t>
            </a:r>
            <a:r>
              <a:rPr lang="tr-TR" sz="1600" b="1" smtClean="0">
                <a:latin typeface="Courier New" pitchFamily="49" charset="0"/>
                <a:cs typeface="Courier New" pitchFamily="49" charset="0"/>
              </a:rPr>
              <a:t>:: xsd:string;</a:t>
            </a:r>
            <a:endParaRPr lang="tr-TR" sz="1600" b="1" dirty="0" smtClean="0">
              <a:latin typeface="Courier New" pitchFamily="49" charset="0"/>
              <a:cs typeface="Courier New" pitchFamily="49" charset="0"/>
            </a:endParaRPr>
          </a:p>
        </p:txBody>
      </p:sp>
      <p:cxnSp>
        <p:nvCxnSpPr>
          <p:cNvPr id="6" name="Elbow Connector 45"/>
          <p:cNvCxnSpPr>
            <a:cxnSpLocks noChangeShapeType="1"/>
            <a:endCxn id="10" idx="0"/>
          </p:cNvCxnSpPr>
          <p:nvPr/>
        </p:nvCxnSpPr>
        <p:spPr bwMode="auto">
          <a:xfrm rot="5400000">
            <a:off x="2042572" y="4515897"/>
            <a:ext cx="685800" cy="128081"/>
          </a:xfrm>
          <a:prstGeom prst="bentConnector3">
            <a:avLst>
              <a:gd name="adj1" fmla="val 50000"/>
            </a:avLst>
          </a:prstGeom>
          <a:noFill/>
          <a:ln w="50800" cap="rnd" algn="ctr">
            <a:solidFill>
              <a:srgbClr val="E36969"/>
            </a:solidFill>
            <a:bevel/>
            <a:headEnd/>
            <a:tailEnd type="arrow" w="med" len="med"/>
          </a:ln>
        </p:spPr>
      </p:cxnSp>
      <p:sp>
        <p:nvSpPr>
          <p:cNvPr id="10" name="TextBox 9"/>
          <p:cNvSpPr txBox="1"/>
          <p:nvPr/>
        </p:nvSpPr>
        <p:spPr>
          <a:xfrm>
            <a:off x="1382712" y="4922837"/>
            <a:ext cx="1877437" cy="349968"/>
          </a:xfrm>
          <a:prstGeom prst="rect">
            <a:avLst/>
          </a:prstGeom>
          <a:noFill/>
        </p:spPr>
        <p:txBody>
          <a:bodyPr wrap="none">
            <a:spAutoFit/>
          </a:bodyPr>
          <a:lstStyle/>
          <a:p>
            <a:pPr>
              <a:defRPr/>
            </a:pPr>
            <a:r>
              <a:rPr lang="tr-TR" dirty="0" smtClean="0">
                <a:effectLst>
                  <a:outerShdw blurRad="38100" dist="38100" dir="2700000" algn="tl">
                    <a:srgbClr val="000000">
                      <a:alpha val="43137"/>
                    </a:srgbClr>
                  </a:outerShdw>
                </a:effectLst>
              </a:rPr>
              <a:t>Index field name</a:t>
            </a:r>
            <a:endParaRPr lang="en-US" dirty="0">
              <a:effectLst>
                <a:outerShdw blurRad="38100" dist="38100" dir="2700000" algn="tl">
                  <a:srgbClr val="000000">
                    <a:alpha val="43137"/>
                  </a:srgbClr>
                </a:outerShdw>
              </a:effectLst>
            </a:endParaRPr>
          </a:p>
        </p:txBody>
      </p:sp>
      <p:cxnSp>
        <p:nvCxnSpPr>
          <p:cNvPr id="12" name="Elbow Connector 45"/>
          <p:cNvCxnSpPr>
            <a:cxnSpLocks noChangeShapeType="1"/>
          </p:cNvCxnSpPr>
          <p:nvPr/>
        </p:nvCxnSpPr>
        <p:spPr bwMode="auto">
          <a:xfrm rot="5400000">
            <a:off x="4506912" y="4389437"/>
            <a:ext cx="1219201" cy="914401"/>
          </a:xfrm>
          <a:prstGeom prst="bentConnector3">
            <a:avLst>
              <a:gd name="adj1" fmla="val 50000"/>
            </a:avLst>
          </a:prstGeom>
          <a:noFill/>
          <a:ln w="50800" cap="rnd" algn="ctr">
            <a:solidFill>
              <a:srgbClr val="E36969"/>
            </a:solidFill>
            <a:bevel/>
            <a:headEnd/>
            <a:tailEnd type="arrow" w="med" len="med"/>
          </a:ln>
        </p:spPr>
      </p:cxnSp>
      <p:sp>
        <p:nvSpPr>
          <p:cNvPr id="17" name="TextBox 16"/>
          <p:cNvSpPr txBox="1"/>
          <p:nvPr/>
        </p:nvSpPr>
        <p:spPr>
          <a:xfrm>
            <a:off x="3211512" y="5532437"/>
            <a:ext cx="3121367" cy="607602"/>
          </a:xfrm>
          <a:prstGeom prst="rect">
            <a:avLst/>
          </a:prstGeom>
          <a:noFill/>
        </p:spPr>
        <p:txBody>
          <a:bodyPr wrap="none">
            <a:spAutoFit/>
          </a:bodyPr>
          <a:lstStyle/>
          <a:p>
            <a:pPr>
              <a:defRPr/>
            </a:pPr>
            <a:r>
              <a:rPr lang="tr-TR" dirty="0" smtClean="0">
                <a:effectLst>
                  <a:outerShdw blurRad="38100" dist="38100" dir="2700000" algn="tl">
                    <a:srgbClr val="000000">
                      <a:alpha val="43137"/>
                    </a:srgbClr>
                  </a:outerShdw>
                </a:effectLst>
              </a:rPr>
              <a:t>RDF path to be processed </a:t>
            </a:r>
          </a:p>
          <a:p>
            <a:pPr>
              <a:defRPr/>
            </a:pPr>
            <a:r>
              <a:rPr lang="tr-TR" dirty="0" smtClean="0">
                <a:effectLst>
                  <a:outerShdw blurRad="38100" dist="38100" dir="2700000" algn="tl">
                    <a:srgbClr val="000000">
                      <a:alpha val="43137"/>
                    </a:srgbClr>
                  </a:outerShdw>
                </a:effectLst>
              </a:rPr>
              <a:t>for the current RDF resource</a:t>
            </a:r>
            <a:endParaRPr lang="en-US" dirty="0">
              <a:effectLst>
                <a:outerShdw blurRad="38100" dist="38100" dir="2700000" algn="tl">
                  <a:srgbClr val="000000">
                    <a:alpha val="43137"/>
                  </a:srgbClr>
                </a:outerShdw>
              </a:effectLst>
            </a:endParaRPr>
          </a:p>
        </p:txBody>
      </p:sp>
      <p:cxnSp>
        <p:nvCxnSpPr>
          <p:cNvPr id="18" name="Elbow Connector 45"/>
          <p:cNvCxnSpPr>
            <a:cxnSpLocks noChangeShapeType="1"/>
          </p:cNvCxnSpPr>
          <p:nvPr/>
        </p:nvCxnSpPr>
        <p:spPr bwMode="auto">
          <a:xfrm rot="5400000">
            <a:off x="7631112" y="4313237"/>
            <a:ext cx="838200" cy="838200"/>
          </a:xfrm>
          <a:prstGeom prst="bentConnector3">
            <a:avLst>
              <a:gd name="adj1" fmla="val 50000"/>
            </a:avLst>
          </a:prstGeom>
          <a:noFill/>
          <a:ln w="50800" cap="rnd" algn="ctr">
            <a:solidFill>
              <a:srgbClr val="E36969"/>
            </a:solidFill>
            <a:bevel/>
            <a:headEnd/>
            <a:tailEnd type="arrow" w="med" len="med"/>
          </a:ln>
        </p:spPr>
      </p:cxnSp>
      <p:sp>
        <p:nvSpPr>
          <p:cNvPr id="21" name="TextBox 20"/>
          <p:cNvSpPr txBox="1"/>
          <p:nvPr/>
        </p:nvSpPr>
        <p:spPr>
          <a:xfrm>
            <a:off x="6640512" y="5227637"/>
            <a:ext cx="2249334" cy="349968"/>
          </a:xfrm>
          <a:prstGeom prst="rect">
            <a:avLst/>
          </a:prstGeom>
          <a:noFill/>
        </p:spPr>
        <p:txBody>
          <a:bodyPr wrap="none">
            <a:spAutoFit/>
          </a:bodyPr>
          <a:lstStyle/>
          <a:p>
            <a:pPr>
              <a:defRPr/>
            </a:pPr>
            <a:r>
              <a:rPr lang="tr-TR" dirty="0" smtClean="0">
                <a:effectLst>
                  <a:outerShdw blurRad="38100" dist="38100" dir="2700000" algn="tl">
                    <a:srgbClr val="000000">
                      <a:alpha val="43137"/>
                    </a:srgbClr>
                  </a:outerShdw>
                </a:effectLst>
              </a:rPr>
              <a:t>Field configurations.</a:t>
            </a:r>
          </a:p>
        </p:txBody>
      </p:sp>
      <p:sp>
        <p:nvSpPr>
          <p:cNvPr id="14" name="Slide Number Placeholder 13"/>
          <p:cNvSpPr>
            <a:spLocks noGrp="1"/>
          </p:cNvSpPr>
          <p:nvPr>
            <p:ph type="sldNum" idx="12"/>
          </p:nvPr>
        </p:nvSpPr>
        <p:spPr/>
        <p:txBody>
          <a:bodyPr/>
          <a:lstStyle/>
          <a:p>
            <a:pPr>
              <a:defRPr/>
            </a:pPr>
            <a:fld id="{C3F7217C-DF6C-4481-B55E-01AD70CC22DE}" type="slidenum">
              <a:rPr lang="en-US" smtClean="0"/>
              <a:pPr>
                <a:defRPr/>
              </a:pPr>
              <a:t>27</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Collection additional information for recognized named entities</a:t>
            </a:r>
            <a:endParaRPr lang="tr-TR" dirty="0" smtClean="0"/>
          </a:p>
        </p:txBody>
      </p:sp>
      <p:sp>
        <p:nvSpPr>
          <p:cNvPr id="11" name="TextBox 10"/>
          <p:cNvSpPr txBox="1"/>
          <p:nvPr/>
        </p:nvSpPr>
        <p:spPr>
          <a:xfrm>
            <a:off x="664136" y="3246437"/>
            <a:ext cx="9416489" cy="3498715"/>
          </a:xfrm>
          <a:prstGeom prst="rect">
            <a:avLst/>
          </a:prstGeom>
          <a:noFill/>
        </p:spPr>
        <p:txBody>
          <a:bodyPr wrap="none" rtlCol="0">
            <a:spAutoFit/>
          </a:bodyPr>
          <a:lstStyle/>
          <a:p>
            <a:r>
              <a:rPr lang="en-US" sz="1400" dirty="0" smtClean="0"/>
              <a:t>…</a:t>
            </a:r>
          </a:p>
          <a:p>
            <a:r>
              <a:rPr lang="en-US" sz="1400" dirty="0" smtClean="0"/>
              <a:t>&lt;</a:t>
            </a:r>
            <a:r>
              <a:rPr lang="en-US" sz="1400" dirty="0" err="1" smtClean="0"/>
              <a:t>rdf:Description</a:t>
            </a:r>
            <a:r>
              <a:rPr lang="en-US" sz="1400" dirty="0" smtClean="0"/>
              <a:t> </a:t>
            </a:r>
            <a:r>
              <a:rPr lang="en-US" sz="1400" dirty="0" err="1" smtClean="0"/>
              <a:t>rdf:about</a:t>
            </a:r>
            <a:r>
              <a:rPr lang="en-US" sz="1400" dirty="0" smtClean="0"/>
              <a:t>="urn:enhancement-810e14ac-af3d-3310-b9bb-</a:t>
            </a:r>
          </a:p>
          <a:p>
            <a:r>
              <a:rPr lang="en-US" sz="1400" dirty="0" smtClean="0"/>
              <a:t>74233df94ef5"&gt;</a:t>
            </a:r>
          </a:p>
          <a:p>
            <a:r>
              <a:rPr lang="en-US" sz="1400" dirty="0" smtClean="0"/>
              <a:t>	&lt;j.6:extracted-from </a:t>
            </a:r>
            <a:r>
              <a:rPr lang="en-US" sz="1400" dirty="0" err="1" smtClean="0"/>
              <a:t>rdf:resource</a:t>
            </a:r>
            <a:r>
              <a:rPr lang="en-US" sz="1400" dirty="0" smtClean="0"/>
              <a:t>="urn:content-item-sha1-d20174d4d24878f60b02bd8b03acc677404a7998"/&gt;</a:t>
            </a:r>
          </a:p>
          <a:p>
            <a:r>
              <a:rPr lang="en-US" sz="1400" dirty="0" smtClean="0"/>
              <a:t>	&lt;j.6:confidence </a:t>
            </a:r>
            <a:r>
              <a:rPr lang="en-US" sz="1400" dirty="0" err="1" smtClean="0"/>
              <a:t>rdf:datatype</a:t>
            </a:r>
            <a:r>
              <a:rPr lang="en-US" sz="1400" dirty="0" smtClean="0"/>
              <a:t>="http://www.w3.org/2001/XMLSchema#double"&gt;0.8&lt;/j.6:confidence&gt;</a:t>
            </a:r>
          </a:p>
          <a:p>
            <a:r>
              <a:rPr lang="en-US" sz="1400" dirty="0" smtClean="0"/>
              <a:t>	&lt;</a:t>
            </a:r>
            <a:r>
              <a:rPr lang="en-US" sz="1400" dirty="0" err="1" smtClean="0"/>
              <a:t>rdf:type</a:t>
            </a:r>
            <a:r>
              <a:rPr lang="en-US" sz="1400" dirty="0" smtClean="0"/>
              <a:t> </a:t>
            </a:r>
            <a:r>
              <a:rPr lang="en-US" sz="1400" dirty="0" err="1" smtClean="0"/>
              <a:t>rdf:resource</a:t>
            </a:r>
            <a:r>
              <a:rPr lang="en-US" sz="1400" dirty="0" smtClean="0"/>
              <a:t>="http://fise.iks-project.eu/ontology/EntityAnnotation"/&gt;</a:t>
            </a:r>
          </a:p>
          <a:p>
            <a:r>
              <a:rPr lang="en-US" sz="1400" dirty="0" smtClean="0"/>
              <a:t>	&lt;</a:t>
            </a:r>
            <a:r>
              <a:rPr lang="en-US" sz="1400" dirty="0" err="1" smtClean="0"/>
              <a:t>rdf:type</a:t>
            </a:r>
            <a:r>
              <a:rPr lang="en-US" sz="1400" dirty="0" smtClean="0"/>
              <a:t> </a:t>
            </a:r>
            <a:r>
              <a:rPr lang="en-US" sz="1400" dirty="0" err="1" smtClean="0"/>
              <a:t>rdf:resource</a:t>
            </a:r>
            <a:r>
              <a:rPr lang="en-US" sz="1400" dirty="0" smtClean="0"/>
              <a:t>="http://fise.iks-project.eu/ontology/Enhancement"/&gt;</a:t>
            </a:r>
          </a:p>
          <a:p>
            <a:r>
              <a:rPr lang="en-US" sz="1400" dirty="0" smtClean="0"/>
              <a:t>	&lt;j.6:entity-label&gt;Heart disease&lt;/j.6:entity-label&gt;</a:t>
            </a:r>
          </a:p>
          <a:p>
            <a:r>
              <a:rPr lang="en-US" sz="1400" dirty="0" smtClean="0"/>
              <a:t>	&lt;j.2:created</a:t>
            </a:r>
          </a:p>
          <a:p>
            <a:r>
              <a:rPr lang="en-US" sz="1400" dirty="0" smtClean="0"/>
              <a:t>		</a:t>
            </a:r>
            <a:r>
              <a:rPr lang="en-US" sz="1400" dirty="0" err="1" smtClean="0"/>
              <a:t>rdf:datatype</a:t>
            </a:r>
            <a:r>
              <a:rPr lang="en-US" sz="1400" dirty="0" smtClean="0"/>
              <a:t>="http://www.w3.org/2001/XMLSchema#dateTime"&gt;2012-04-18T05:34:27.329Z&lt;/j.2:created&gt;</a:t>
            </a:r>
          </a:p>
          <a:p>
            <a:r>
              <a:rPr lang="en-US" sz="1400" dirty="0" smtClean="0"/>
              <a:t>	&lt;j.2:creator</a:t>
            </a:r>
          </a:p>
          <a:p>
            <a:r>
              <a:rPr lang="en-US" sz="1400" dirty="0" smtClean="0"/>
              <a:t>		</a:t>
            </a:r>
            <a:r>
              <a:rPr lang="en-US" sz="1400" dirty="0" err="1" smtClean="0"/>
              <a:t>rdf:datatype</a:t>
            </a:r>
            <a:r>
              <a:rPr lang="en-US" sz="1400" dirty="0" smtClean="0"/>
              <a:t>="http://www.w3.org/2001/XMLSchema#string"&gt;org.apache.stanbol.</a:t>
            </a:r>
          </a:p>
          <a:p>
            <a:r>
              <a:rPr lang="en-US" sz="1400" dirty="0" smtClean="0"/>
              <a:t>		</a:t>
            </a:r>
            <a:r>
              <a:rPr lang="en-US" sz="1400" dirty="0" err="1" smtClean="0"/>
              <a:t>enhancer.engines.keywordextraction.engine.KeywordLinkingEngine</a:t>
            </a:r>
            <a:r>
              <a:rPr lang="en-US" sz="1400" dirty="0" smtClean="0"/>
              <a:t>&lt;/j.2:creator&gt;</a:t>
            </a:r>
          </a:p>
          <a:p>
            <a:r>
              <a:rPr lang="en-US" sz="1400" dirty="0" smtClean="0"/>
              <a:t>	</a:t>
            </a:r>
            <a:r>
              <a:rPr lang="en-US" sz="1400" b="1" dirty="0" smtClean="0"/>
              <a:t>&lt;j.6:entity-reference </a:t>
            </a:r>
            <a:r>
              <a:rPr lang="en-US" sz="1400" b="1" dirty="0" err="1" smtClean="0"/>
              <a:t>rdf:resource</a:t>
            </a:r>
            <a:r>
              <a:rPr lang="en-US" sz="1400" b="1" dirty="0" smtClean="0"/>
              <a:t>="http://purl.bioontology.org/ontology/SNOMEDCT/Ins_161639008"/&gt;</a:t>
            </a:r>
          </a:p>
          <a:p>
            <a:r>
              <a:rPr lang="en-US" sz="1400" dirty="0" smtClean="0"/>
              <a:t>	&lt;j.2:relation </a:t>
            </a:r>
            <a:r>
              <a:rPr lang="en-US" sz="1400" dirty="0" err="1" smtClean="0"/>
              <a:t>rdf:resource</a:t>
            </a:r>
            <a:r>
              <a:rPr lang="en-US" sz="1400" dirty="0" smtClean="0"/>
              <a:t>="urn:enhancement-a4f0b4e7-4992-bef2-3aa3-7b8010d0a56a"/&gt; </a:t>
            </a:r>
          </a:p>
          <a:p>
            <a:r>
              <a:rPr lang="en-US" sz="1400" dirty="0" smtClean="0"/>
              <a:t>&lt;/</a:t>
            </a:r>
            <a:r>
              <a:rPr lang="en-US" sz="1400" dirty="0" err="1" smtClean="0"/>
              <a:t>rdf:Description</a:t>
            </a:r>
            <a:r>
              <a:rPr lang="en-US" sz="1400" dirty="0" smtClean="0"/>
              <a:t>&gt;</a:t>
            </a:r>
          </a:p>
          <a:p>
            <a:r>
              <a:rPr lang="en-US" sz="1400" dirty="0" smtClean="0"/>
              <a:t>…</a:t>
            </a:r>
            <a:endParaRPr lang="en-US" sz="1400" dirty="0"/>
          </a:p>
        </p:txBody>
      </p:sp>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28</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The same </a:t>
            </a:r>
            <a:r>
              <a:rPr lang="en-US" dirty="0" err="1" smtClean="0"/>
              <a:t>LDPath</a:t>
            </a:r>
            <a:r>
              <a:rPr lang="en-US" dirty="0" smtClean="0"/>
              <a:t>, which was used to configure the index, is used to get additional information for recognized named entities</a:t>
            </a:r>
            <a:endParaRPr lang="tr-TR" dirty="0" smtClean="0"/>
          </a:p>
        </p:txBody>
      </p:sp>
      <p:sp>
        <p:nvSpPr>
          <p:cNvPr id="5" name="TextBox 4"/>
          <p:cNvSpPr txBox="1"/>
          <p:nvPr/>
        </p:nvSpPr>
        <p:spPr>
          <a:xfrm>
            <a:off x="544512" y="3475037"/>
            <a:ext cx="9296400" cy="2096087"/>
          </a:xfrm>
          <a:prstGeom prst="rect">
            <a:avLst/>
          </a:prstGeom>
          <a:noFill/>
        </p:spPr>
        <p:txBody>
          <a:bodyPr wrap="square" rtlCol="0">
            <a:spAutoFit/>
          </a:bodyPr>
          <a:lstStyle/>
          <a:p>
            <a:r>
              <a:rPr lang="en-US" sz="1400" b="1" dirty="0" smtClean="0"/>
              <a:t>&lt;</a:t>
            </a:r>
            <a:r>
              <a:rPr lang="en-US" sz="1400" b="1" dirty="0" err="1" smtClean="0"/>
              <a:t>rdf:Description</a:t>
            </a:r>
            <a:r>
              <a:rPr lang="en-US" sz="1400" b="1" dirty="0" smtClean="0"/>
              <a:t> </a:t>
            </a:r>
            <a:r>
              <a:rPr lang="en-US" sz="1400" b="1" dirty="0" err="1" smtClean="0"/>
              <a:t>rdf:about</a:t>
            </a:r>
            <a:r>
              <a:rPr lang="en-US" sz="1400" b="1" dirty="0" smtClean="0"/>
              <a:t>="http://purl.bioontology.org/ontology/SNOMEDCT/Ins_161639008"&gt;</a:t>
            </a:r>
          </a:p>
          <a:p>
            <a:r>
              <a:rPr lang="en-US" sz="1400" dirty="0" smtClean="0"/>
              <a:t>	&lt;j.3:ctv3id&gt;14O7.&lt;/j.3:ctv3id&gt;</a:t>
            </a:r>
          </a:p>
          <a:p>
            <a:r>
              <a:rPr lang="en-US" sz="1400" dirty="0" smtClean="0"/>
              <a:t>	&lt;j.3:UMLS_CUI&gt;C0580320&lt;/j.3:UMLS_CUI&gt;</a:t>
            </a:r>
          </a:p>
          <a:p>
            <a:r>
              <a:rPr lang="en-US" sz="1400" dirty="0" smtClean="0"/>
              <a:t>	&lt;j.0:notation&gt;161639008&lt;/j.0:notation&gt;</a:t>
            </a:r>
          </a:p>
          <a:p>
            <a:r>
              <a:rPr lang="en-US" sz="1400" dirty="0" smtClean="0"/>
              <a:t>	&lt;j.3:TUI&gt;T033&lt;/j.3:TUI&gt;</a:t>
            </a:r>
          </a:p>
          <a:p>
            <a:r>
              <a:rPr lang="en-US" sz="1400" dirty="0" smtClean="0"/>
              <a:t>	&lt;j.3:isa&gt;At risk of disease&lt;/j.3:isa&gt;</a:t>
            </a:r>
          </a:p>
          <a:p>
            <a:r>
              <a:rPr lang="en-US" sz="1400" dirty="0" smtClean="0"/>
              <a:t>	&lt;j.1:label&gt;Heart disease&lt;/j.1:label&gt;</a:t>
            </a:r>
          </a:p>
          <a:p>
            <a:r>
              <a:rPr lang="en-US" sz="1400" dirty="0" smtClean="0"/>
              <a:t>	&lt;j.1:semanticType&gt;Finding&lt;/j.1:semanticType&gt;</a:t>
            </a:r>
          </a:p>
          <a:p>
            <a:r>
              <a:rPr lang="en-US" sz="1400" dirty="0" smtClean="0"/>
              <a:t>	&lt;j.3:isPrimaryTopicOf </a:t>
            </a:r>
            <a:r>
              <a:rPr lang="en-US" sz="1400" dirty="0" err="1" smtClean="0"/>
              <a:t>rdf:resource</a:t>
            </a:r>
            <a:r>
              <a:rPr lang="en-US" sz="1400" dirty="0" smtClean="0"/>
              <a:t>="http://purl.bioontology.org/ontology/SNOMEDCT/Ins_161639008.meta"/&gt;</a:t>
            </a:r>
          </a:p>
          <a:p>
            <a:r>
              <a:rPr lang="en-US" sz="1400" dirty="0" smtClean="0"/>
              <a:t>&lt;/</a:t>
            </a:r>
            <a:r>
              <a:rPr lang="en-US" sz="1400" dirty="0" err="1" smtClean="0"/>
              <a:t>rdf:Description</a:t>
            </a:r>
            <a:r>
              <a:rPr lang="en-US" sz="1400" dirty="0" smtClean="0"/>
              <a:t>&gt;</a:t>
            </a:r>
            <a:endParaRPr lang="en-US" sz="1400" dirty="0"/>
          </a:p>
        </p:txBody>
      </p:sp>
      <p:cxnSp>
        <p:nvCxnSpPr>
          <p:cNvPr id="6" name="Elbow Connector 45"/>
          <p:cNvCxnSpPr>
            <a:cxnSpLocks noChangeShapeType="1"/>
          </p:cNvCxnSpPr>
          <p:nvPr/>
        </p:nvCxnSpPr>
        <p:spPr bwMode="auto">
          <a:xfrm rot="16200000" flipH="1">
            <a:off x="1535112" y="5227637"/>
            <a:ext cx="1828800" cy="609600"/>
          </a:xfrm>
          <a:prstGeom prst="bentConnector3">
            <a:avLst>
              <a:gd name="adj1" fmla="val 50000"/>
            </a:avLst>
          </a:prstGeom>
          <a:noFill/>
          <a:ln w="50800" cap="rnd" algn="ctr">
            <a:solidFill>
              <a:srgbClr val="E36969"/>
            </a:solidFill>
            <a:bevel/>
            <a:headEnd/>
            <a:tailEnd type="arrow" w="med" len="med"/>
          </a:ln>
        </p:spPr>
      </p:cxnSp>
      <p:cxnSp>
        <p:nvCxnSpPr>
          <p:cNvPr id="7" name="Elbow Connector 45"/>
          <p:cNvCxnSpPr>
            <a:cxnSpLocks noChangeShapeType="1"/>
          </p:cNvCxnSpPr>
          <p:nvPr/>
        </p:nvCxnSpPr>
        <p:spPr bwMode="auto">
          <a:xfrm rot="16200000" flipH="1">
            <a:off x="3249612" y="5189537"/>
            <a:ext cx="914400" cy="685800"/>
          </a:xfrm>
          <a:prstGeom prst="bentConnector3">
            <a:avLst>
              <a:gd name="adj1" fmla="val 50000"/>
            </a:avLst>
          </a:prstGeom>
          <a:noFill/>
          <a:ln w="50800" cap="rnd" algn="ctr">
            <a:solidFill>
              <a:srgbClr val="E36969"/>
            </a:solidFill>
            <a:bevel/>
            <a:headEnd/>
            <a:tailEnd type="arrow" w="med" len="med"/>
          </a:ln>
        </p:spPr>
      </p:cxnSp>
      <p:sp>
        <p:nvSpPr>
          <p:cNvPr id="8" name="Rectangle 7"/>
          <p:cNvSpPr/>
          <p:nvPr/>
        </p:nvSpPr>
        <p:spPr>
          <a:xfrm>
            <a:off x="773112" y="6294437"/>
            <a:ext cx="8458200" cy="325602"/>
          </a:xfrm>
          <a:prstGeom prst="rect">
            <a:avLst/>
          </a:prstGeom>
        </p:spPr>
        <p:txBody>
          <a:bodyPr wrap="square">
            <a:spAutoFit/>
          </a:bodyPr>
          <a:lstStyle/>
          <a:p>
            <a:r>
              <a:rPr lang="tr-TR" sz="1600" b="1" dirty="0" smtClean="0">
                <a:latin typeface="Courier New" pitchFamily="49" charset="0"/>
                <a:cs typeface="Courier New" pitchFamily="49" charset="0"/>
              </a:rPr>
              <a:t>snomed_isa = umls-skos:isa </a:t>
            </a:r>
            <a:r>
              <a:rPr lang="tr-TR" sz="1600" b="1" smtClean="0">
                <a:latin typeface="Courier New" pitchFamily="49" charset="0"/>
                <a:cs typeface="Courier New" pitchFamily="49" charset="0"/>
              </a:rPr>
              <a:t>:: xsd:string;</a:t>
            </a:r>
            <a:endParaRPr lang="tr-TR" sz="1600" b="1" dirty="0" smtClean="0">
              <a:latin typeface="Courier New" pitchFamily="49" charset="0"/>
              <a:cs typeface="Courier New" pitchFamily="49" charset="0"/>
            </a:endParaRPr>
          </a:p>
        </p:txBody>
      </p:sp>
      <p:sp>
        <p:nvSpPr>
          <p:cNvPr id="9" name="Rectangle 8"/>
          <p:cNvSpPr/>
          <p:nvPr/>
        </p:nvSpPr>
        <p:spPr>
          <a:xfrm>
            <a:off x="773112" y="5837237"/>
            <a:ext cx="8458200" cy="325602"/>
          </a:xfrm>
          <a:prstGeom prst="rect">
            <a:avLst/>
          </a:prstGeom>
        </p:spPr>
        <p:txBody>
          <a:bodyPr wrap="square">
            <a:spAutoFit/>
          </a:bodyPr>
          <a:lstStyle/>
          <a:p>
            <a:r>
              <a:rPr lang="tr-TR" sz="1600" b="1" dirty="0" smtClean="0">
                <a:latin typeface="Courier New" pitchFamily="49" charset="0"/>
                <a:cs typeface="Courier New" pitchFamily="49" charset="0"/>
              </a:rPr>
              <a:t>snomed_semantic_type = snomed:semanticType :: xsd:string;</a:t>
            </a:r>
          </a:p>
        </p:txBody>
      </p:sp>
      <p:sp>
        <p:nvSpPr>
          <p:cNvPr id="12" name="Slide Number Placeholder 11"/>
          <p:cNvSpPr>
            <a:spLocks noGrp="1"/>
          </p:cNvSpPr>
          <p:nvPr>
            <p:ph type="sldNum" idx="12"/>
          </p:nvPr>
        </p:nvSpPr>
        <p:spPr/>
        <p:txBody>
          <a:bodyPr/>
          <a:lstStyle/>
          <a:p>
            <a:pPr>
              <a:defRPr/>
            </a:pPr>
            <a:fld id="{C3F7217C-DF6C-4481-B55E-01AD70CC22DE}" type="slidenum">
              <a:rPr lang="en-US" smtClean="0"/>
              <a:pPr>
                <a:defRPr/>
              </a:pPr>
              <a:t>29</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079500" y="893763"/>
            <a:ext cx="8280400" cy="6254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solidFill>
                  <a:srgbClr val="640404"/>
                </a:solidFill>
              </a:rPr>
              <a:t>Agenda</a:t>
            </a:r>
          </a:p>
        </p:txBody>
      </p:sp>
      <p:sp>
        <p:nvSpPr>
          <p:cNvPr id="4099" name="Rectangle 2"/>
          <p:cNvSpPr>
            <a:spLocks noGrp="1" noChangeArrowheads="1"/>
          </p:cNvSpPr>
          <p:nvPr>
            <p:ph type="body" idx="1"/>
          </p:nvPr>
        </p:nvSpPr>
        <p:spPr>
          <a:xfrm>
            <a:off x="1079500" y="1728788"/>
            <a:ext cx="8280400" cy="4302125"/>
          </a:xfrm>
        </p:spPr>
        <p:txBody>
          <a:bodyPr/>
          <a:lstStyle/>
          <a:p>
            <a:pPr marL="431800"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t>Stanbol</a:t>
            </a:r>
            <a:r>
              <a:rPr lang="en-US" dirty="0" smtClean="0"/>
              <a:t> Overview</a:t>
            </a:r>
          </a:p>
          <a:p>
            <a:pPr marL="431800"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Main scenario</a:t>
            </a:r>
          </a:p>
          <a:p>
            <a:pPr marL="431800"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Two-layered architecture</a:t>
            </a:r>
          </a:p>
          <a:p>
            <a:pPr marL="831850" lvl="1"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Storage</a:t>
            </a:r>
          </a:p>
          <a:p>
            <a:pPr marL="1231900" lvl="2"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Revision management</a:t>
            </a:r>
          </a:p>
          <a:p>
            <a:pPr marL="831850" lvl="1"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Indexing</a:t>
            </a:r>
          </a:p>
          <a:p>
            <a:pPr marL="431800" indent="-323850" eaLnBrk="1">
              <a:buClr>
                <a:srgbClr val="E36969"/>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Application of the architecture</a:t>
            </a:r>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3</a:t>
            </a:fld>
            <a:r>
              <a:rPr lang="en-US" smtClean="0"/>
              <a:t> / 36</a:t>
            </a:r>
          </a:p>
          <a:p>
            <a:pPr>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All semantically related knowledge is indexed along with the actual content in the customized index</a:t>
            </a:r>
          </a:p>
          <a:p>
            <a:pPr lvl="1">
              <a:buClr>
                <a:srgbClr val="E36969"/>
              </a:buClr>
              <a:buFont typeface="Wingdings" charset="2"/>
              <a:buChar char="w"/>
            </a:pPr>
            <a:r>
              <a:rPr lang="en-US" dirty="0" smtClean="0"/>
              <a:t>The underlying </a:t>
            </a:r>
            <a:r>
              <a:rPr lang="tr-TR" dirty="0" smtClean="0"/>
              <a:t/>
            </a:r>
            <a:br>
              <a:rPr lang="tr-TR" dirty="0" smtClean="0"/>
            </a:br>
            <a:r>
              <a:rPr lang="en-US" dirty="0" smtClean="0"/>
              <a:t>SOLR index can </a:t>
            </a:r>
            <a:r>
              <a:rPr lang="tr-TR" dirty="0" smtClean="0"/>
              <a:t/>
            </a:r>
            <a:br>
              <a:rPr lang="tr-TR" dirty="0" smtClean="0"/>
            </a:br>
            <a:r>
              <a:rPr lang="en-US" dirty="0" smtClean="0"/>
              <a:t>be queried</a:t>
            </a:r>
            <a:r>
              <a:rPr lang="tr-TR" dirty="0" smtClean="0"/>
              <a:t> </a:t>
            </a:r>
            <a:br>
              <a:rPr lang="tr-TR" dirty="0" smtClean="0"/>
            </a:br>
            <a:r>
              <a:rPr lang="en-US" dirty="0" smtClean="0"/>
              <a:t>directly through its </a:t>
            </a:r>
            <a:r>
              <a:rPr lang="tr-TR" dirty="0" smtClean="0"/>
              <a:t/>
            </a:r>
            <a:br>
              <a:rPr lang="tr-TR" dirty="0" smtClean="0"/>
            </a:br>
            <a:r>
              <a:rPr lang="en-US" dirty="0" err="1" smtClean="0"/>
              <a:t>RESTful</a:t>
            </a:r>
            <a:r>
              <a:rPr lang="en-US" dirty="0" smtClean="0"/>
              <a:t> services</a:t>
            </a:r>
          </a:p>
        </p:txBody>
      </p:sp>
      <p:pic>
        <p:nvPicPr>
          <p:cNvPr id="2050" name="Picture 2" descr="C:\Users\suat\Desktop\downloads\solrrest.png"/>
          <p:cNvPicPr>
            <a:picLocks noChangeAspect="1" noChangeArrowheads="1"/>
          </p:cNvPicPr>
          <p:nvPr/>
        </p:nvPicPr>
        <p:blipFill>
          <a:blip r:embed="rId3" cstate="print"/>
          <a:srcRect/>
          <a:stretch>
            <a:fillRect/>
          </a:stretch>
        </p:blipFill>
        <p:spPr bwMode="auto">
          <a:xfrm>
            <a:off x="4887912" y="2865437"/>
            <a:ext cx="4791075" cy="3905250"/>
          </a:xfrm>
          <a:prstGeom prst="rect">
            <a:avLst/>
          </a:prstGeom>
          <a:noFill/>
        </p:spPr>
      </p:pic>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30</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Faceted search interface over the index</a:t>
            </a:r>
          </a:p>
        </p:txBody>
      </p:sp>
      <p:pic>
        <p:nvPicPr>
          <p:cNvPr id="2" name="Picture 2" descr="E:\Downloads\fulldocuments.png"/>
          <p:cNvPicPr>
            <a:picLocks noChangeAspect="1" noChangeArrowheads="1"/>
          </p:cNvPicPr>
          <p:nvPr/>
        </p:nvPicPr>
        <p:blipFill>
          <a:blip r:embed="rId3" cstate="print"/>
          <a:srcRect/>
          <a:stretch>
            <a:fillRect/>
          </a:stretch>
        </p:blipFill>
        <p:spPr bwMode="auto">
          <a:xfrm>
            <a:off x="620712" y="2408237"/>
            <a:ext cx="9010447" cy="5151438"/>
          </a:xfrm>
          <a:prstGeom prst="rect">
            <a:avLst/>
          </a:prstGeom>
          <a:noFill/>
        </p:spPr>
      </p:pic>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31</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iks-project.eu/wp-content/uploads/RDFFacets.png"/>
          <p:cNvPicPr>
            <a:picLocks noChangeAspect="1" noChangeArrowheads="1"/>
          </p:cNvPicPr>
          <p:nvPr/>
        </p:nvPicPr>
        <p:blipFill>
          <a:blip r:embed="rId2" cstate="print"/>
          <a:srcRect/>
          <a:stretch>
            <a:fillRect/>
          </a:stretch>
        </p:blipFill>
        <p:spPr bwMode="auto">
          <a:xfrm>
            <a:off x="925512" y="1798637"/>
            <a:ext cx="8447087" cy="5537166"/>
          </a:xfrm>
          <a:prstGeom prst="rect">
            <a:avLst/>
          </a:prstGeom>
          <a:noFill/>
        </p:spPr>
      </p:pic>
      <p:sp>
        <p:nvSpPr>
          <p:cNvPr id="6" name="Title 1"/>
          <p:cNvSpPr>
            <a:spLocks noGrp="1"/>
          </p:cNvSpPr>
          <p:nvPr>
            <p:ph type="title"/>
          </p:nvPr>
        </p:nvSpPr>
        <p:spPr>
          <a:xfrm>
            <a:off x="1079500" y="863600"/>
            <a:ext cx="8278813" cy="682625"/>
          </a:xfrm>
        </p:spPr>
        <p:txBody>
          <a:bodyPr/>
          <a:lstStyle/>
          <a:p>
            <a:r>
              <a:rPr lang="en-US" sz="3600" dirty="0" smtClean="0">
                <a:solidFill>
                  <a:srgbClr val="640404"/>
                </a:solidFill>
              </a:rPr>
              <a:t>Application of Two-layered </a:t>
            </a:r>
            <a:r>
              <a:rPr lang="en-US" sz="3600" dirty="0" smtClean="0">
                <a:solidFill>
                  <a:srgbClr val="640404"/>
                </a:solidFill>
              </a:rPr>
              <a:t>Approach</a:t>
            </a:r>
            <a:br>
              <a:rPr lang="en-US" sz="3600" dirty="0" smtClean="0">
                <a:solidFill>
                  <a:srgbClr val="640404"/>
                </a:solidFill>
              </a:rPr>
            </a:br>
            <a:r>
              <a:rPr lang="en-US" sz="2800" dirty="0" smtClean="0"/>
              <a:t>All facets </a:t>
            </a:r>
            <a:r>
              <a:rPr lang="en-US" sz="3600" dirty="0" smtClean="0"/>
              <a:t/>
            </a:r>
            <a:br>
              <a:rPr lang="en-US" sz="3600" dirty="0" smtClean="0"/>
            </a:br>
            <a:endParaRPr lang="en-US" sz="3600" dirty="0" smtClean="0">
              <a:solidFill>
                <a:srgbClr val="640404"/>
              </a:solidFill>
            </a:endParaRPr>
          </a:p>
        </p:txBody>
      </p:sp>
      <p:sp>
        <p:nvSpPr>
          <p:cNvPr id="9" name="Slide Number Placeholder 8"/>
          <p:cNvSpPr>
            <a:spLocks noGrp="1"/>
          </p:cNvSpPr>
          <p:nvPr>
            <p:ph type="sldNum" idx="12"/>
          </p:nvPr>
        </p:nvSpPr>
        <p:spPr/>
        <p:txBody>
          <a:bodyPr/>
          <a:lstStyle/>
          <a:p>
            <a:pPr>
              <a:defRPr/>
            </a:pPr>
            <a:fld id="{C3F7217C-DF6C-4481-B55E-01AD70CC22DE}" type="slidenum">
              <a:rPr lang="en-US" smtClean="0"/>
              <a:pPr>
                <a:defRPr/>
              </a:pPr>
              <a:t>32</a:t>
            </a:fld>
            <a:r>
              <a:rPr lang="en-US" smtClean="0"/>
              <a:t> / 36</a:t>
            </a:r>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Faceted search interface over the index</a:t>
            </a:r>
          </a:p>
        </p:txBody>
      </p:sp>
      <p:pic>
        <p:nvPicPr>
          <p:cNvPr id="5" name="Picture 3" descr="E:\Downloads\snomedchosen.png"/>
          <p:cNvPicPr>
            <a:picLocks noChangeAspect="1" noChangeArrowheads="1"/>
          </p:cNvPicPr>
          <p:nvPr/>
        </p:nvPicPr>
        <p:blipFill>
          <a:blip r:embed="rId3" cstate="print"/>
          <a:srcRect/>
          <a:stretch>
            <a:fillRect/>
          </a:stretch>
        </p:blipFill>
        <p:spPr bwMode="auto">
          <a:xfrm>
            <a:off x="696912" y="2484437"/>
            <a:ext cx="8856303" cy="4694238"/>
          </a:xfrm>
          <a:prstGeom prst="rect">
            <a:avLst/>
          </a:prstGeom>
          <a:noFill/>
        </p:spPr>
      </p:pic>
      <p:sp>
        <p:nvSpPr>
          <p:cNvPr id="8" name="Slide Number Placeholder 7"/>
          <p:cNvSpPr>
            <a:spLocks noGrp="1"/>
          </p:cNvSpPr>
          <p:nvPr>
            <p:ph type="sldNum" idx="12"/>
          </p:nvPr>
        </p:nvSpPr>
        <p:spPr/>
        <p:txBody>
          <a:bodyPr/>
          <a:lstStyle/>
          <a:p>
            <a:pPr>
              <a:defRPr/>
            </a:pPr>
            <a:fld id="{C3F7217C-DF6C-4481-B55E-01AD70CC22DE}" type="slidenum">
              <a:rPr lang="en-US" smtClean="0"/>
              <a:pPr>
                <a:defRPr/>
              </a:pPr>
              <a:t>33</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Faceted search interface over the index</a:t>
            </a:r>
          </a:p>
        </p:txBody>
      </p:sp>
      <p:pic>
        <p:nvPicPr>
          <p:cNvPr id="5" name="Picture 2" descr="E:\Downloads\2facet.png"/>
          <p:cNvPicPr>
            <a:picLocks noChangeAspect="1" noChangeArrowheads="1"/>
          </p:cNvPicPr>
          <p:nvPr/>
        </p:nvPicPr>
        <p:blipFill>
          <a:blip r:embed="rId3" cstate="print"/>
          <a:srcRect/>
          <a:stretch>
            <a:fillRect/>
          </a:stretch>
        </p:blipFill>
        <p:spPr bwMode="auto">
          <a:xfrm>
            <a:off x="620712" y="2408237"/>
            <a:ext cx="8705850" cy="4772153"/>
          </a:xfrm>
          <a:prstGeom prst="rect">
            <a:avLst/>
          </a:prstGeom>
          <a:noFill/>
        </p:spPr>
      </p:pic>
      <p:sp>
        <p:nvSpPr>
          <p:cNvPr id="8" name="Slide Number Placeholder 7"/>
          <p:cNvSpPr>
            <a:spLocks noGrp="1"/>
          </p:cNvSpPr>
          <p:nvPr>
            <p:ph type="sldNum" idx="12"/>
          </p:nvPr>
        </p:nvSpPr>
        <p:spPr/>
        <p:txBody>
          <a:bodyPr/>
          <a:lstStyle/>
          <a:p>
            <a:pPr>
              <a:defRPr/>
            </a:pPr>
            <a:fld id="{C3F7217C-DF6C-4481-B55E-01AD70CC22DE}" type="slidenum">
              <a:rPr lang="en-US" smtClean="0"/>
              <a:pPr>
                <a:defRPr/>
              </a:pPr>
              <a:t>34</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Application of Two-layered Approach</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Faceted search interface over the index</a:t>
            </a:r>
          </a:p>
        </p:txBody>
      </p:sp>
      <p:pic>
        <p:nvPicPr>
          <p:cNvPr id="2050" name="Picture 2" descr="E:\Downloads\constraineddocuments.png"/>
          <p:cNvPicPr>
            <a:picLocks noChangeAspect="1" noChangeArrowheads="1"/>
          </p:cNvPicPr>
          <p:nvPr/>
        </p:nvPicPr>
        <p:blipFill>
          <a:blip r:embed="rId3" cstate="print"/>
          <a:srcRect/>
          <a:stretch>
            <a:fillRect/>
          </a:stretch>
        </p:blipFill>
        <p:spPr bwMode="auto">
          <a:xfrm>
            <a:off x="1306512" y="2526886"/>
            <a:ext cx="7086600" cy="5032789"/>
          </a:xfrm>
          <a:prstGeom prst="rect">
            <a:avLst/>
          </a:prstGeom>
          <a:noFill/>
        </p:spPr>
      </p:pic>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35</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solidFill>
                  <a:srgbClr val="640404"/>
                </a:solidFill>
              </a:rPr>
              <a:t>Thank you for listening!</a:t>
            </a:r>
          </a:p>
        </p:txBody>
      </p:sp>
      <p:sp>
        <p:nvSpPr>
          <p:cNvPr id="13315" name="Content Placeholder 2"/>
          <p:cNvSpPr>
            <a:spLocks noGrp="1"/>
          </p:cNvSpPr>
          <p:nvPr>
            <p:ph idx="1"/>
          </p:nvPr>
        </p:nvSpPr>
        <p:spPr/>
        <p:txBody>
          <a:bodyPr/>
          <a:lstStyle/>
          <a:p>
            <a:pPr>
              <a:buClr>
                <a:srgbClr val="E36969"/>
              </a:buClr>
              <a:buFont typeface="Wingdings" charset="2"/>
              <a:buChar char="w"/>
            </a:pPr>
            <a:r>
              <a:rPr lang="en-US" dirty="0" smtClean="0"/>
              <a:t>Questions?</a:t>
            </a:r>
            <a:endParaRPr lang="tr-TR" dirty="0" smtClean="0"/>
          </a:p>
        </p:txBody>
      </p:sp>
      <p:sp>
        <p:nvSpPr>
          <p:cNvPr id="6" name="Slide Number Placeholder 5"/>
          <p:cNvSpPr>
            <a:spLocks noGrp="1"/>
          </p:cNvSpPr>
          <p:nvPr>
            <p:ph type="sldNum" idx="12"/>
          </p:nvPr>
        </p:nvSpPr>
        <p:spPr/>
        <p:txBody>
          <a:bodyPr/>
          <a:lstStyle/>
          <a:p>
            <a:pPr>
              <a:defRPr/>
            </a:pPr>
            <a:fld id="{C3F7217C-DF6C-4481-B55E-01AD70CC22DE}" type="slidenum">
              <a:rPr lang="en-US" smtClean="0"/>
              <a:pPr>
                <a:defRPr/>
              </a:pPr>
              <a:t>36</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079500" y="893763"/>
            <a:ext cx="8280400" cy="625475"/>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solidFill>
                  <a:srgbClr val="640404"/>
                </a:solidFill>
              </a:rPr>
              <a:t>Stanbol Overview</a:t>
            </a:r>
          </a:p>
        </p:txBody>
      </p:sp>
      <p:pic>
        <p:nvPicPr>
          <p:cNvPr id="5123" name="Picture 7" descr="C:\Users\suat\Desktop\stanbol-2010-270.png"/>
          <p:cNvPicPr>
            <a:picLocks noChangeAspect="1" noChangeArrowheads="1"/>
          </p:cNvPicPr>
          <p:nvPr/>
        </p:nvPicPr>
        <p:blipFill>
          <a:blip r:embed="rId3" cstate="print"/>
          <a:srcRect/>
          <a:stretch>
            <a:fillRect/>
          </a:stretch>
        </p:blipFill>
        <p:spPr bwMode="auto">
          <a:xfrm>
            <a:off x="1763713" y="1798638"/>
            <a:ext cx="3479800" cy="1587500"/>
          </a:xfrm>
          <a:prstGeom prst="rect">
            <a:avLst/>
          </a:prstGeom>
          <a:noFill/>
          <a:ln w="9525">
            <a:noFill/>
            <a:miter lim="800000"/>
            <a:headEnd/>
            <a:tailEnd/>
          </a:ln>
        </p:spPr>
      </p:pic>
      <p:pic>
        <p:nvPicPr>
          <p:cNvPr id="5124" name="Picture 8" descr="C:\Users\suat\Desktop\b9acfc74tabase-icon.jpg"/>
          <p:cNvPicPr>
            <a:picLocks noChangeAspect="1" noChangeArrowheads="1"/>
          </p:cNvPicPr>
          <p:nvPr/>
        </p:nvPicPr>
        <p:blipFill>
          <a:blip r:embed="rId4" cstate="print"/>
          <a:srcRect l="14250" t="3751" r="15750" b="6563"/>
          <a:stretch>
            <a:fillRect/>
          </a:stretch>
        </p:blipFill>
        <p:spPr bwMode="auto">
          <a:xfrm>
            <a:off x="2830513" y="5684838"/>
            <a:ext cx="1225550" cy="1255712"/>
          </a:xfrm>
          <a:prstGeom prst="rect">
            <a:avLst/>
          </a:prstGeom>
          <a:noFill/>
          <a:ln w="9525">
            <a:noFill/>
            <a:miter lim="800000"/>
            <a:headEnd/>
            <a:tailEnd/>
          </a:ln>
        </p:spPr>
      </p:pic>
      <p:sp>
        <p:nvSpPr>
          <p:cNvPr id="11" name="Left-Right Arrow 10"/>
          <p:cNvSpPr/>
          <p:nvPr/>
        </p:nvSpPr>
        <p:spPr bwMode="auto">
          <a:xfrm rot="16200000">
            <a:off x="2792412" y="4046537"/>
            <a:ext cx="1371600" cy="838200"/>
          </a:xfrm>
          <a:prstGeom prst="leftRightArrow">
            <a:avLst/>
          </a:prstGeom>
          <a:solidFill>
            <a:srgbClr val="E36969"/>
          </a:solidFill>
          <a:ln w="9525" cap="flat" cmpd="sng" algn="ctr">
            <a:noFill/>
            <a:prstDash val="solid"/>
            <a:round/>
            <a:headEnd type="none" w="med" len="med"/>
            <a:tailEnd type="none" w="med" len="med"/>
          </a:ln>
          <a:effectLst/>
          <a:scene3d>
            <a:camera prst="orthographicFront"/>
            <a:lightRig rig="threePt" dir="t"/>
          </a:scene3d>
          <a:sp3d>
            <a:bevelT w="63500"/>
            <a:bevelB w="0" h="0"/>
          </a:sp3d>
        </p:spPr>
        <p:txBody>
          <a:bodyPr/>
          <a:lstStyle/>
          <a:p>
            <a:pPr>
              <a:defRPr/>
            </a:pPr>
            <a:endParaRPr lang="en-US"/>
          </a:p>
        </p:txBody>
      </p:sp>
      <p:sp>
        <p:nvSpPr>
          <p:cNvPr id="12" name="TextBox 11"/>
          <p:cNvSpPr txBox="1"/>
          <p:nvPr/>
        </p:nvSpPr>
        <p:spPr>
          <a:xfrm>
            <a:off x="5497512" y="2484437"/>
            <a:ext cx="2286000" cy="378565"/>
          </a:xfrm>
          <a:prstGeom prst="rect">
            <a:avLst/>
          </a:prstGeom>
          <a:noFill/>
          <a:scene3d>
            <a:camera prst="orthographicFront"/>
            <a:lightRig rig="threePt" dir="t"/>
          </a:scene3d>
          <a:sp3d>
            <a:bevelT/>
            <a:bevelB/>
          </a:sp3d>
        </p:spPr>
        <p:txBody>
          <a:bodyPr>
            <a:spAutoFit/>
          </a:bodyPr>
          <a:lstStyle/>
          <a:p>
            <a:pPr>
              <a:defRPr/>
            </a:pPr>
            <a:r>
              <a:rPr lang="en-US" sz="2000" dirty="0">
                <a:latin typeface="Tahoma" pitchFamily="34" charset="0"/>
                <a:ea typeface="Tahoma" pitchFamily="34" charset="0"/>
                <a:cs typeface="Tahoma" pitchFamily="34" charset="0"/>
              </a:rPr>
              <a:t>Semantic Services</a:t>
            </a:r>
          </a:p>
        </p:txBody>
      </p:sp>
      <p:sp>
        <p:nvSpPr>
          <p:cNvPr id="14" name="TextBox 13"/>
          <p:cNvSpPr txBox="1"/>
          <p:nvPr/>
        </p:nvSpPr>
        <p:spPr>
          <a:xfrm>
            <a:off x="5649912" y="6065837"/>
            <a:ext cx="2286000" cy="378565"/>
          </a:xfrm>
          <a:prstGeom prst="rect">
            <a:avLst/>
          </a:prstGeom>
          <a:noFill/>
          <a:scene3d>
            <a:camera prst="orthographicFront"/>
            <a:lightRig rig="threePt" dir="t"/>
          </a:scene3d>
          <a:sp3d>
            <a:bevelT/>
            <a:bevelB/>
          </a:sp3d>
        </p:spPr>
        <p:txBody>
          <a:bodyPr>
            <a:spAutoFit/>
          </a:bodyPr>
          <a:lstStyle/>
          <a:p>
            <a:pPr>
              <a:defRPr/>
            </a:pPr>
            <a:r>
              <a:rPr lang="en-US" sz="2000" dirty="0">
                <a:latin typeface="Tahoma" pitchFamily="34" charset="0"/>
                <a:ea typeface="Tahoma" pitchFamily="34" charset="0"/>
                <a:cs typeface="Tahoma" pitchFamily="34" charset="0"/>
              </a:rPr>
              <a:t>Traditional CMS</a:t>
            </a:r>
          </a:p>
        </p:txBody>
      </p:sp>
      <p:sp>
        <p:nvSpPr>
          <p:cNvPr id="15" name="TextBox 14"/>
          <p:cNvSpPr txBox="1"/>
          <p:nvPr/>
        </p:nvSpPr>
        <p:spPr>
          <a:xfrm>
            <a:off x="5573712" y="4237037"/>
            <a:ext cx="2286000" cy="664797"/>
          </a:xfrm>
          <a:prstGeom prst="rect">
            <a:avLst/>
          </a:prstGeom>
          <a:noFill/>
          <a:scene3d>
            <a:camera prst="orthographicFront"/>
            <a:lightRig rig="threePt" dir="t"/>
          </a:scene3d>
          <a:sp3d>
            <a:bevelT/>
            <a:bevelB/>
          </a:sp3d>
        </p:spPr>
        <p:txBody>
          <a:bodyPr>
            <a:spAutoFit/>
          </a:bodyPr>
          <a:lstStyle/>
          <a:p>
            <a:pPr>
              <a:defRPr/>
            </a:pPr>
            <a:r>
              <a:rPr lang="en-US" sz="2000" dirty="0">
                <a:latin typeface="Tahoma" pitchFamily="34" charset="0"/>
                <a:ea typeface="Tahoma" pitchFamily="34" charset="0"/>
                <a:cs typeface="Tahoma" pitchFamily="34" charset="0"/>
              </a:rPr>
              <a:t>Different means of interaction</a:t>
            </a:r>
          </a:p>
        </p:txBody>
      </p:sp>
      <p:sp>
        <p:nvSpPr>
          <p:cNvPr id="13" name="Slide Number Placeholder 12"/>
          <p:cNvSpPr>
            <a:spLocks noGrp="1"/>
          </p:cNvSpPr>
          <p:nvPr>
            <p:ph type="sldNum" idx="12"/>
          </p:nvPr>
        </p:nvSpPr>
        <p:spPr/>
        <p:txBody>
          <a:bodyPr/>
          <a:lstStyle/>
          <a:p>
            <a:pPr>
              <a:defRPr/>
            </a:pPr>
            <a:fld id="{C3F7217C-DF6C-4481-B55E-01AD70CC22DE}" type="slidenum">
              <a:rPr lang="en-US" smtClean="0"/>
              <a:pPr>
                <a:defRPr/>
              </a:pPr>
              <a:t>4</a:t>
            </a:fld>
            <a:r>
              <a:rPr lang="en-US" smtClean="0"/>
              <a:t> / 36</a:t>
            </a:r>
          </a:p>
          <a:p>
            <a:pPr>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solidFill>
                  <a:srgbClr val="640404"/>
                </a:solidFill>
              </a:rPr>
              <a:t>Stanbol Design</a:t>
            </a:r>
          </a:p>
        </p:txBody>
      </p:sp>
      <p:sp>
        <p:nvSpPr>
          <p:cNvPr id="6147" name="Content Placeholder 2"/>
          <p:cNvSpPr>
            <a:spLocks noGrp="1"/>
          </p:cNvSpPr>
          <p:nvPr>
            <p:ph idx="1"/>
          </p:nvPr>
        </p:nvSpPr>
        <p:spPr/>
        <p:txBody>
          <a:bodyPr/>
          <a:lstStyle/>
          <a:p>
            <a:pPr>
              <a:buClr>
                <a:srgbClr val="E36969"/>
              </a:buClr>
              <a:buFont typeface="Wingdings" charset="2"/>
              <a:buChar char="w"/>
            </a:pPr>
            <a:r>
              <a:rPr lang="en-US" dirty="0" err="1" smtClean="0"/>
              <a:t>RESTful</a:t>
            </a:r>
            <a:r>
              <a:rPr lang="en-US" dirty="0" smtClean="0"/>
              <a:t> API</a:t>
            </a:r>
          </a:p>
          <a:p>
            <a:pPr>
              <a:buClr>
                <a:srgbClr val="E36969"/>
              </a:buClr>
              <a:buFont typeface="Wingdings" charset="2"/>
              <a:buChar char="w"/>
            </a:pPr>
            <a:r>
              <a:rPr lang="en-US" dirty="0" err="1" smtClean="0"/>
              <a:t>OSGi</a:t>
            </a:r>
            <a:r>
              <a:rPr lang="en-US" dirty="0" smtClean="0"/>
              <a:t> Services</a:t>
            </a:r>
          </a:p>
        </p:txBody>
      </p:sp>
      <p:pic>
        <p:nvPicPr>
          <p:cNvPr id="6148" name="Picture 3"/>
          <p:cNvPicPr>
            <a:picLocks noChangeAspect="1" noChangeArrowheads="1"/>
          </p:cNvPicPr>
          <p:nvPr/>
        </p:nvPicPr>
        <p:blipFill>
          <a:blip r:embed="rId3" cstate="print"/>
          <a:srcRect/>
          <a:stretch>
            <a:fillRect/>
          </a:stretch>
        </p:blipFill>
        <p:spPr bwMode="auto">
          <a:xfrm>
            <a:off x="1549502" y="3322637"/>
            <a:ext cx="7986610" cy="3333750"/>
          </a:xfrm>
          <a:prstGeom prst="rect">
            <a:avLst/>
          </a:prstGeom>
          <a:noFill/>
          <a:ln w="9525">
            <a:noFill/>
            <a:miter lim="800000"/>
            <a:headEnd/>
            <a:tailEnd/>
          </a:ln>
        </p:spPr>
      </p:pic>
      <p:sp>
        <p:nvSpPr>
          <p:cNvPr id="7" name="Slide Number Placeholder 6"/>
          <p:cNvSpPr>
            <a:spLocks noGrp="1"/>
          </p:cNvSpPr>
          <p:nvPr>
            <p:ph type="sldNum" idx="12"/>
          </p:nvPr>
        </p:nvSpPr>
        <p:spPr/>
        <p:txBody>
          <a:bodyPr/>
          <a:lstStyle/>
          <a:p>
            <a:pPr>
              <a:defRPr/>
            </a:pPr>
            <a:fld id="{C3F7217C-DF6C-4481-B55E-01AD70CC22DE}" type="slidenum">
              <a:rPr lang="en-US" smtClean="0"/>
              <a:pPr>
                <a:defRPr/>
              </a:pPr>
              <a:t>5</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800" dirty="0" smtClean="0">
                <a:solidFill>
                  <a:srgbClr val="640404"/>
                </a:solidFill>
              </a:rPr>
              <a:t>Semantic Indexing &amp; Search Scenario</a:t>
            </a:r>
          </a:p>
        </p:txBody>
      </p:sp>
      <p:sp>
        <p:nvSpPr>
          <p:cNvPr id="20" name="Rounded Rectangle 19"/>
          <p:cNvSpPr/>
          <p:nvPr/>
        </p:nvSpPr>
        <p:spPr bwMode="auto">
          <a:xfrm>
            <a:off x="3440112" y="2713037"/>
            <a:ext cx="17526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Content Enhancement</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1" name="Rounded Rectangle 20"/>
          <p:cNvSpPr/>
          <p:nvPr/>
        </p:nvSpPr>
        <p:spPr bwMode="auto">
          <a:xfrm>
            <a:off x="4278312" y="59896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2" name="Rounded Rectangle 21"/>
          <p:cNvSpPr/>
          <p:nvPr/>
        </p:nvSpPr>
        <p:spPr bwMode="auto">
          <a:xfrm>
            <a:off x="4202112" y="59134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3" name="Rounded Rectangle 22"/>
          <p:cNvSpPr/>
          <p:nvPr/>
        </p:nvSpPr>
        <p:spPr bwMode="auto">
          <a:xfrm>
            <a:off x="4125912" y="58372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Semantic Index</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1" name="Rounded Rectangle 50"/>
          <p:cNvSpPr/>
          <p:nvPr/>
        </p:nvSpPr>
        <p:spPr bwMode="auto">
          <a:xfrm>
            <a:off x="6259512" y="43894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rPr>
              <a:t>Semantic Indexing</a:t>
            </a:r>
          </a:p>
        </p:txBody>
      </p:sp>
      <p:cxnSp>
        <p:nvCxnSpPr>
          <p:cNvPr id="7188" name="Elbow Connector 45"/>
          <p:cNvCxnSpPr>
            <a:cxnSpLocks noChangeShapeType="1"/>
            <a:stCxn id="20" idx="3"/>
            <a:endCxn id="51" idx="1"/>
          </p:cNvCxnSpPr>
          <p:nvPr/>
        </p:nvCxnSpPr>
        <p:spPr bwMode="auto">
          <a:xfrm>
            <a:off x="5192712" y="3017837"/>
            <a:ext cx="1066800" cy="1676400"/>
          </a:xfrm>
          <a:prstGeom prst="bentConnector3">
            <a:avLst>
              <a:gd name="adj1" fmla="val 50000"/>
            </a:avLst>
          </a:prstGeom>
          <a:noFill/>
          <a:ln w="50800" cap="rnd" algn="ctr">
            <a:solidFill>
              <a:srgbClr val="E36969"/>
            </a:solidFill>
            <a:bevel/>
            <a:headEnd/>
            <a:tailEnd type="arrow" w="med" len="med"/>
          </a:ln>
        </p:spPr>
      </p:cxnSp>
      <p:sp>
        <p:nvSpPr>
          <p:cNvPr id="57" name="Flowchart: Multidocument 56"/>
          <p:cNvSpPr/>
          <p:nvPr/>
        </p:nvSpPr>
        <p:spPr bwMode="auto">
          <a:xfrm>
            <a:off x="5192712" y="3627437"/>
            <a:ext cx="1066800" cy="6096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200" dirty="0">
                <a:effectLst>
                  <a:outerShdw blurRad="38100" dist="38100" dir="2700000" algn="tl">
                    <a:srgbClr val="000000">
                      <a:alpha val="43137"/>
                    </a:srgbClr>
                  </a:outerShdw>
                </a:effectLst>
              </a:rPr>
              <a:t>Enhanced content</a:t>
            </a:r>
          </a:p>
        </p:txBody>
      </p:sp>
      <p:cxnSp>
        <p:nvCxnSpPr>
          <p:cNvPr id="7190" name="Elbow Connector 45"/>
          <p:cNvCxnSpPr>
            <a:cxnSpLocks noChangeShapeType="1"/>
            <a:stCxn id="51" idx="2"/>
            <a:endCxn id="21" idx="3"/>
          </p:cNvCxnSpPr>
          <p:nvPr/>
        </p:nvCxnSpPr>
        <p:spPr bwMode="auto">
          <a:xfrm rot="5400000">
            <a:off x="5992812" y="5113337"/>
            <a:ext cx="1295400" cy="1066800"/>
          </a:xfrm>
          <a:prstGeom prst="bentConnector2">
            <a:avLst/>
          </a:prstGeom>
          <a:noFill/>
          <a:ln w="50800" cap="rnd" algn="ctr">
            <a:solidFill>
              <a:srgbClr val="E36969"/>
            </a:solidFill>
            <a:bevel/>
            <a:headEnd/>
            <a:tailEnd type="arrow" w="med" len="med"/>
          </a:ln>
        </p:spPr>
      </p:cxnSp>
      <p:cxnSp>
        <p:nvCxnSpPr>
          <p:cNvPr id="7195" name="Elbow Connector 45"/>
          <p:cNvCxnSpPr>
            <a:cxnSpLocks noChangeShapeType="1"/>
            <a:stCxn id="51" idx="0"/>
            <a:endCxn id="123" idx="2"/>
          </p:cNvCxnSpPr>
          <p:nvPr/>
        </p:nvCxnSpPr>
        <p:spPr bwMode="auto">
          <a:xfrm rot="5400000" flipH="1" flipV="1">
            <a:off x="7288212" y="2903537"/>
            <a:ext cx="1371600" cy="1600200"/>
          </a:xfrm>
          <a:prstGeom prst="bentConnector3">
            <a:avLst>
              <a:gd name="adj1" fmla="val 50000"/>
            </a:avLst>
          </a:prstGeom>
          <a:noFill/>
          <a:ln w="50800" cap="rnd" algn="ctr">
            <a:solidFill>
              <a:srgbClr val="277352"/>
            </a:solidFill>
            <a:prstDash val="sysDot"/>
            <a:bevel/>
            <a:headEnd/>
            <a:tailEnd type="arrow" w="med" len="med"/>
          </a:ln>
        </p:spPr>
      </p:cxnSp>
      <p:sp>
        <p:nvSpPr>
          <p:cNvPr id="123" name="Rounded Rectangle 122"/>
          <p:cNvSpPr/>
          <p:nvPr/>
        </p:nvSpPr>
        <p:spPr bwMode="auto">
          <a:xfrm>
            <a:off x="7783512" y="2027237"/>
            <a:ext cx="1981200" cy="990600"/>
          </a:xfrm>
          <a:prstGeom prst="roundRect">
            <a:avLst/>
          </a:prstGeom>
          <a:solidFill>
            <a:srgbClr val="93C07A"/>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rgbClr val="996633"/>
                  </a:solidFill>
                  <a:prstDash val="solid"/>
                </a:ln>
                <a:solidFill>
                  <a:srgbClr val="E36969"/>
                </a:solidFill>
                <a:effectLst>
                  <a:outerShdw blurRad="38100" dist="32000" dir="5400000" algn="tl">
                    <a:srgbClr val="000000">
                      <a:alpha val="30000"/>
                    </a:srgbClr>
                  </a:outerShdw>
                </a:effectLst>
              </a:rPr>
              <a:t>Customizable Index  Configurations</a:t>
            </a:r>
          </a:p>
        </p:txBody>
      </p:sp>
      <p:pic>
        <p:nvPicPr>
          <p:cNvPr id="93" name="Picture 8" descr="C:\Users\suat\Desktop\b9acfc74tabase-icon.jpg"/>
          <p:cNvPicPr>
            <a:picLocks noChangeAspect="1" noChangeArrowheads="1"/>
          </p:cNvPicPr>
          <p:nvPr/>
        </p:nvPicPr>
        <p:blipFill>
          <a:blip r:embed="rId3" cstate="print"/>
          <a:srcRect l="14250" t="3751" r="15750" b="6563"/>
          <a:stretch>
            <a:fillRect/>
          </a:stretch>
        </p:blipFill>
        <p:spPr bwMode="auto">
          <a:xfrm>
            <a:off x="620712" y="2636837"/>
            <a:ext cx="685800" cy="702678"/>
          </a:xfrm>
          <a:prstGeom prst="rect">
            <a:avLst/>
          </a:prstGeom>
          <a:noFill/>
          <a:ln w="9525">
            <a:noFill/>
            <a:miter lim="800000"/>
            <a:headEnd/>
            <a:tailEnd/>
          </a:ln>
        </p:spPr>
      </p:pic>
      <p:cxnSp>
        <p:nvCxnSpPr>
          <p:cNvPr id="97" name="Elbow Connector 28"/>
          <p:cNvCxnSpPr>
            <a:cxnSpLocks noChangeShapeType="1"/>
            <a:stCxn id="93" idx="3"/>
            <a:endCxn id="20" idx="1"/>
          </p:cNvCxnSpPr>
          <p:nvPr/>
        </p:nvCxnSpPr>
        <p:spPr bwMode="auto">
          <a:xfrm>
            <a:off x="1306512" y="2988176"/>
            <a:ext cx="2133600" cy="29661"/>
          </a:xfrm>
          <a:prstGeom prst="bentConnector3">
            <a:avLst>
              <a:gd name="adj1" fmla="val 50000"/>
            </a:avLst>
          </a:prstGeom>
          <a:noFill/>
          <a:ln w="50800" cap="rnd" algn="ctr">
            <a:solidFill>
              <a:srgbClr val="E36969"/>
            </a:solidFill>
            <a:bevel/>
            <a:headEnd/>
            <a:tailEnd type="arrow" w="med" len="med"/>
          </a:ln>
        </p:spPr>
      </p:cxnSp>
      <p:sp>
        <p:nvSpPr>
          <p:cNvPr id="101" name="Rectangle 100"/>
          <p:cNvSpPr/>
          <p:nvPr/>
        </p:nvSpPr>
        <p:spPr>
          <a:xfrm>
            <a:off x="544512" y="3322637"/>
            <a:ext cx="755335"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40" name="Flowchart: Multidocument 39"/>
          <p:cNvSpPr/>
          <p:nvPr/>
        </p:nvSpPr>
        <p:spPr bwMode="auto">
          <a:xfrm>
            <a:off x="1916112" y="2713037"/>
            <a:ext cx="990600" cy="6858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600" dirty="0">
                <a:effectLst>
                  <a:outerShdw blurRad="38100" dist="38100" dir="2700000" algn="tl">
                    <a:srgbClr val="000000">
                      <a:alpha val="43137"/>
                    </a:srgbClr>
                  </a:outerShdw>
                </a:effectLst>
              </a:rPr>
              <a:t>Plain content</a:t>
            </a:r>
          </a:p>
        </p:txBody>
      </p:sp>
      <p:sp>
        <p:nvSpPr>
          <p:cNvPr id="30" name="Rounded Rectangle 29"/>
          <p:cNvSpPr/>
          <p:nvPr/>
        </p:nvSpPr>
        <p:spPr bwMode="auto">
          <a:xfrm>
            <a:off x="1763712" y="4618037"/>
            <a:ext cx="18288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Search Services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cxnSp>
        <p:nvCxnSpPr>
          <p:cNvPr id="32" name="Elbow Connector 45"/>
          <p:cNvCxnSpPr>
            <a:cxnSpLocks noChangeShapeType="1"/>
            <a:stCxn id="30" idx="2"/>
            <a:endCxn id="23" idx="1"/>
          </p:cNvCxnSpPr>
          <p:nvPr/>
        </p:nvCxnSpPr>
        <p:spPr bwMode="auto">
          <a:xfrm rot="16200000" flipH="1">
            <a:off x="2944812" y="4960937"/>
            <a:ext cx="914400" cy="1447800"/>
          </a:xfrm>
          <a:prstGeom prst="bentConnector2">
            <a:avLst/>
          </a:prstGeom>
          <a:noFill/>
          <a:ln w="50800" cap="rnd" algn="ctr">
            <a:solidFill>
              <a:srgbClr val="E36969"/>
            </a:solidFill>
            <a:bevel/>
            <a:headEnd/>
            <a:tailEnd type="arrow" w="med" len="med"/>
          </a:ln>
        </p:spPr>
      </p:cxnSp>
      <p:sp>
        <p:nvSpPr>
          <p:cNvPr id="25" name="Slide Number Placeholder 24"/>
          <p:cNvSpPr>
            <a:spLocks noGrp="1"/>
          </p:cNvSpPr>
          <p:nvPr>
            <p:ph type="sldNum" idx="12"/>
          </p:nvPr>
        </p:nvSpPr>
        <p:spPr/>
        <p:txBody>
          <a:bodyPr/>
          <a:lstStyle/>
          <a:p>
            <a:pPr>
              <a:defRPr/>
            </a:pPr>
            <a:fld id="{C3F7217C-DF6C-4481-B55E-01AD70CC22DE}" type="slidenum">
              <a:rPr lang="en-US" smtClean="0"/>
              <a:pPr>
                <a:defRPr/>
              </a:pPr>
              <a:t>6</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640404"/>
                </a:solidFill>
              </a:rPr>
              <a:t>CMS Structure</a:t>
            </a:r>
          </a:p>
        </p:txBody>
      </p:sp>
      <p:pic>
        <p:nvPicPr>
          <p:cNvPr id="1026" name="Picture 2" descr="C:\Users\suat\Desktop\CMSStructure.png"/>
          <p:cNvPicPr>
            <a:picLocks noChangeAspect="1" noChangeArrowheads="1"/>
          </p:cNvPicPr>
          <p:nvPr/>
        </p:nvPicPr>
        <p:blipFill>
          <a:blip r:embed="rId3" cstate="print"/>
          <a:srcRect/>
          <a:stretch>
            <a:fillRect/>
          </a:stretch>
        </p:blipFill>
        <p:spPr bwMode="auto">
          <a:xfrm>
            <a:off x="1077912" y="1874837"/>
            <a:ext cx="8018463" cy="5223549"/>
          </a:xfrm>
          <a:prstGeom prst="rect">
            <a:avLst/>
          </a:prstGeom>
          <a:noFill/>
        </p:spPr>
      </p:pic>
      <p:pic>
        <p:nvPicPr>
          <p:cNvPr id="6" name="Picture 8" descr="C:\Users\suat\Desktop\b9acfc74tabase-icon.jpg"/>
          <p:cNvPicPr>
            <a:picLocks noChangeAspect="1" noChangeArrowheads="1"/>
          </p:cNvPicPr>
          <p:nvPr/>
        </p:nvPicPr>
        <p:blipFill>
          <a:blip r:embed="rId4" cstate="print"/>
          <a:srcRect l="14250" t="3751" r="15750" b="6563"/>
          <a:stretch>
            <a:fillRect/>
          </a:stretch>
        </p:blipFill>
        <p:spPr bwMode="auto">
          <a:xfrm>
            <a:off x="8012112" y="5684837"/>
            <a:ext cx="685800" cy="702678"/>
          </a:xfrm>
          <a:prstGeom prst="rect">
            <a:avLst/>
          </a:prstGeom>
          <a:noFill/>
          <a:ln w="9525">
            <a:noFill/>
            <a:miter lim="800000"/>
            <a:headEnd/>
            <a:tailEnd/>
          </a:ln>
        </p:spPr>
      </p:pic>
      <p:sp>
        <p:nvSpPr>
          <p:cNvPr id="7" name="Rectangle 6"/>
          <p:cNvSpPr/>
          <p:nvPr/>
        </p:nvSpPr>
        <p:spPr>
          <a:xfrm>
            <a:off x="7935912" y="6370637"/>
            <a:ext cx="755335" cy="3785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8" name="Flowchart: Multidocument 7"/>
          <p:cNvSpPr/>
          <p:nvPr/>
        </p:nvSpPr>
        <p:spPr bwMode="auto">
          <a:xfrm>
            <a:off x="8469312" y="5227637"/>
            <a:ext cx="990600" cy="685800"/>
          </a:xfrm>
          <a:prstGeom prst="flowChartMultidocument">
            <a:avLst/>
          </a:prstGeom>
          <a:solidFill>
            <a:srgbClr val="EDC34D"/>
          </a:solidFill>
          <a:ln w="9525" cap="rnd" cmpd="sng" algn="ctr">
            <a:solidFill>
              <a:srgbClr val="5E480A">
                <a:alpha val="75000"/>
              </a:srgbClr>
            </a:solidFill>
            <a:prstDash val="solid"/>
            <a:round/>
            <a:headEnd type="none" w="med" len="med"/>
            <a:tailEnd type="none" w="med" len="med"/>
          </a:ln>
          <a:effectLst/>
        </p:spPr>
        <p:txBody>
          <a:bodyPr/>
          <a:lstStyle/>
          <a:p>
            <a:pPr>
              <a:defRPr/>
            </a:pPr>
            <a:r>
              <a:rPr lang="en-US" sz="1600" dirty="0">
                <a:effectLst>
                  <a:outerShdw blurRad="38100" dist="38100" dir="2700000" algn="tl">
                    <a:srgbClr val="000000">
                      <a:alpha val="43137"/>
                    </a:srgbClr>
                  </a:outerShdw>
                </a:effectLst>
              </a:rPr>
              <a:t>Plain content</a:t>
            </a:r>
          </a:p>
        </p:txBody>
      </p:sp>
      <p:sp>
        <p:nvSpPr>
          <p:cNvPr id="11" name="Slide Number Placeholder 10"/>
          <p:cNvSpPr>
            <a:spLocks noGrp="1"/>
          </p:cNvSpPr>
          <p:nvPr>
            <p:ph type="sldNum" idx="12"/>
          </p:nvPr>
        </p:nvSpPr>
        <p:spPr/>
        <p:txBody>
          <a:bodyPr/>
          <a:lstStyle/>
          <a:p>
            <a:pPr>
              <a:defRPr/>
            </a:pPr>
            <a:fld id="{C3F7217C-DF6C-4481-B55E-01AD70CC22DE}" type="slidenum">
              <a:rPr lang="en-US" smtClean="0"/>
              <a:pPr>
                <a:defRPr/>
              </a:pPr>
              <a:t>7</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uat\Desktop\ldpathsubmission.png"/>
          <p:cNvPicPr>
            <a:picLocks noChangeAspect="1" noChangeArrowheads="1"/>
          </p:cNvPicPr>
          <p:nvPr/>
        </p:nvPicPr>
        <p:blipFill>
          <a:blip r:embed="rId3" cstate="print"/>
          <a:srcRect/>
          <a:stretch>
            <a:fillRect/>
          </a:stretch>
        </p:blipFill>
        <p:spPr bwMode="auto">
          <a:xfrm>
            <a:off x="1154112" y="1646237"/>
            <a:ext cx="7518364" cy="5636780"/>
          </a:xfrm>
          <a:prstGeom prst="rect">
            <a:avLst/>
          </a:prstGeom>
          <a:noFill/>
        </p:spPr>
      </p:pic>
      <p:sp>
        <p:nvSpPr>
          <p:cNvPr id="10242" name="Title 1"/>
          <p:cNvSpPr>
            <a:spLocks noGrp="1"/>
          </p:cNvSpPr>
          <p:nvPr>
            <p:ph type="title"/>
          </p:nvPr>
        </p:nvSpPr>
        <p:spPr/>
        <p:txBody>
          <a:bodyPr/>
          <a:lstStyle/>
          <a:p>
            <a:r>
              <a:rPr lang="en-US" dirty="0" smtClean="0">
                <a:solidFill>
                  <a:srgbClr val="640404"/>
                </a:solidFill>
              </a:rPr>
              <a:t>Configuring Index</a:t>
            </a:r>
          </a:p>
        </p:txBody>
      </p:sp>
      <p:sp>
        <p:nvSpPr>
          <p:cNvPr id="5" name="Rounded Rectangle 4"/>
          <p:cNvSpPr/>
          <p:nvPr/>
        </p:nvSpPr>
        <p:spPr bwMode="auto">
          <a:xfrm>
            <a:off x="6564312" y="3856037"/>
            <a:ext cx="1981200" cy="990600"/>
          </a:xfrm>
          <a:prstGeom prst="roundRect">
            <a:avLst/>
          </a:prstGeom>
          <a:solidFill>
            <a:srgbClr val="93C07A"/>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a:ln w="10160">
                  <a:solidFill>
                    <a:srgbClr val="996633"/>
                  </a:solidFill>
                  <a:prstDash val="solid"/>
                </a:ln>
                <a:solidFill>
                  <a:srgbClr val="E36969"/>
                </a:solidFill>
                <a:effectLst>
                  <a:outerShdw blurRad="38100" dist="32000" dir="5400000" algn="tl">
                    <a:srgbClr val="000000">
                      <a:alpha val="30000"/>
                    </a:srgbClr>
                  </a:outerShdw>
                </a:effectLst>
              </a:rPr>
              <a:t>Customizable Index  Configurations</a:t>
            </a:r>
          </a:p>
        </p:txBody>
      </p:sp>
      <p:sp>
        <p:nvSpPr>
          <p:cNvPr id="9" name="Slide Number Placeholder 8"/>
          <p:cNvSpPr>
            <a:spLocks noGrp="1"/>
          </p:cNvSpPr>
          <p:nvPr>
            <p:ph type="sldNum" idx="12"/>
          </p:nvPr>
        </p:nvSpPr>
        <p:spPr/>
        <p:txBody>
          <a:bodyPr/>
          <a:lstStyle/>
          <a:p>
            <a:pPr>
              <a:defRPr/>
            </a:pPr>
            <a:fld id="{C3F7217C-DF6C-4481-B55E-01AD70CC22DE}" type="slidenum">
              <a:rPr lang="en-US" smtClean="0"/>
              <a:pPr>
                <a:defRPr/>
              </a:pPr>
              <a:t>8</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640404"/>
                </a:solidFill>
              </a:rPr>
              <a:t>Domain Specific Enhancements</a:t>
            </a:r>
          </a:p>
        </p:txBody>
      </p:sp>
      <p:sp>
        <p:nvSpPr>
          <p:cNvPr id="5" name="TextBox 4"/>
          <p:cNvSpPr txBox="1"/>
          <p:nvPr/>
        </p:nvSpPr>
        <p:spPr>
          <a:xfrm>
            <a:off x="664136" y="2560637"/>
            <a:ext cx="9416489" cy="3498715"/>
          </a:xfrm>
          <a:prstGeom prst="rect">
            <a:avLst/>
          </a:prstGeom>
          <a:noFill/>
        </p:spPr>
        <p:txBody>
          <a:bodyPr wrap="none" rtlCol="0">
            <a:spAutoFit/>
          </a:bodyPr>
          <a:lstStyle/>
          <a:p>
            <a:r>
              <a:rPr lang="en-US" sz="1400" dirty="0" smtClean="0"/>
              <a:t>…</a:t>
            </a:r>
          </a:p>
          <a:p>
            <a:r>
              <a:rPr lang="en-US" sz="1400" dirty="0" smtClean="0"/>
              <a:t>&lt;</a:t>
            </a:r>
            <a:r>
              <a:rPr lang="en-US" sz="1400" dirty="0" err="1" smtClean="0"/>
              <a:t>rdf:Description</a:t>
            </a:r>
            <a:r>
              <a:rPr lang="en-US" sz="1400" dirty="0" smtClean="0"/>
              <a:t> </a:t>
            </a:r>
            <a:r>
              <a:rPr lang="en-US" sz="1400" dirty="0" err="1" smtClean="0"/>
              <a:t>rdf:about</a:t>
            </a:r>
            <a:r>
              <a:rPr lang="en-US" sz="1400" dirty="0" smtClean="0"/>
              <a:t>="urn:enhancement-810e14ac-af3d-3310-b9bb-</a:t>
            </a:r>
          </a:p>
          <a:p>
            <a:r>
              <a:rPr lang="en-US" sz="1400" dirty="0" smtClean="0"/>
              <a:t>74233df94ef5"&gt;</a:t>
            </a:r>
          </a:p>
          <a:p>
            <a:r>
              <a:rPr lang="en-US" sz="1400" dirty="0" smtClean="0"/>
              <a:t>	&lt;j.6:extracted-from </a:t>
            </a:r>
            <a:r>
              <a:rPr lang="en-US" sz="1400" dirty="0" err="1" smtClean="0"/>
              <a:t>rdf:resource</a:t>
            </a:r>
            <a:r>
              <a:rPr lang="en-US" sz="1400" dirty="0" smtClean="0"/>
              <a:t>="urn:content-item-sha1-d20174d4d24878f60b02bd8b03acc677404a7998"/&gt;</a:t>
            </a:r>
          </a:p>
          <a:p>
            <a:r>
              <a:rPr lang="en-US" sz="1400" dirty="0" smtClean="0"/>
              <a:t>	&lt;j.6:confidence </a:t>
            </a:r>
            <a:r>
              <a:rPr lang="en-US" sz="1400" dirty="0" err="1" smtClean="0"/>
              <a:t>rdf:datatype</a:t>
            </a:r>
            <a:r>
              <a:rPr lang="en-US" sz="1400" dirty="0" smtClean="0"/>
              <a:t>="http://www.w3.org/2001/XMLSchema#double"&gt;0.8&lt;/j.6:confidence&gt;</a:t>
            </a:r>
          </a:p>
          <a:p>
            <a:r>
              <a:rPr lang="en-US" sz="1400" dirty="0" smtClean="0"/>
              <a:t>	&lt;</a:t>
            </a:r>
            <a:r>
              <a:rPr lang="en-US" sz="1400" dirty="0" err="1" smtClean="0"/>
              <a:t>rdf:type</a:t>
            </a:r>
            <a:r>
              <a:rPr lang="en-US" sz="1400" dirty="0" smtClean="0"/>
              <a:t> </a:t>
            </a:r>
            <a:r>
              <a:rPr lang="en-US" sz="1400" dirty="0" err="1" smtClean="0"/>
              <a:t>rdf:resource</a:t>
            </a:r>
            <a:r>
              <a:rPr lang="en-US" sz="1400" dirty="0" smtClean="0"/>
              <a:t>="http://fise.iks-project.eu/ontology/EntityAnnotation"/&gt;</a:t>
            </a:r>
          </a:p>
          <a:p>
            <a:r>
              <a:rPr lang="en-US" sz="1400" dirty="0" smtClean="0"/>
              <a:t>	&lt;</a:t>
            </a:r>
            <a:r>
              <a:rPr lang="en-US" sz="1400" dirty="0" err="1" smtClean="0"/>
              <a:t>rdf:type</a:t>
            </a:r>
            <a:r>
              <a:rPr lang="en-US" sz="1400" dirty="0" smtClean="0"/>
              <a:t> </a:t>
            </a:r>
            <a:r>
              <a:rPr lang="en-US" sz="1400" dirty="0" err="1" smtClean="0"/>
              <a:t>rdf:resource</a:t>
            </a:r>
            <a:r>
              <a:rPr lang="en-US" sz="1400" dirty="0" smtClean="0"/>
              <a:t>="http://fise.iks-project.eu/ontology/Enhancement"/&gt;</a:t>
            </a:r>
          </a:p>
          <a:p>
            <a:r>
              <a:rPr lang="en-US" sz="1400" dirty="0" smtClean="0"/>
              <a:t>	&lt;j.6:entity-label&gt;Heart disease&lt;/j.6:entity-label&gt;</a:t>
            </a:r>
          </a:p>
          <a:p>
            <a:r>
              <a:rPr lang="en-US" sz="1400" dirty="0" smtClean="0"/>
              <a:t>	&lt;j.2:created</a:t>
            </a:r>
          </a:p>
          <a:p>
            <a:r>
              <a:rPr lang="en-US" sz="1400" dirty="0" smtClean="0"/>
              <a:t>		</a:t>
            </a:r>
            <a:r>
              <a:rPr lang="en-US" sz="1400" dirty="0" err="1" smtClean="0"/>
              <a:t>rdf:datatype</a:t>
            </a:r>
            <a:r>
              <a:rPr lang="en-US" sz="1400" dirty="0" smtClean="0"/>
              <a:t>="http://www.w3.org/2001/XMLSchema#dateTime"&gt;2012-04-18T05:34:27.329Z&lt;/j.2:created&gt;</a:t>
            </a:r>
          </a:p>
          <a:p>
            <a:r>
              <a:rPr lang="en-US" sz="1400" dirty="0" smtClean="0"/>
              <a:t>	&lt;j.2:creator</a:t>
            </a:r>
          </a:p>
          <a:p>
            <a:r>
              <a:rPr lang="en-US" sz="1400" dirty="0" smtClean="0"/>
              <a:t>		</a:t>
            </a:r>
            <a:r>
              <a:rPr lang="en-US" sz="1400" dirty="0" err="1" smtClean="0"/>
              <a:t>rdf:datatype</a:t>
            </a:r>
            <a:r>
              <a:rPr lang="en-US" sz="1400" dirty="0" smtClean="0"/>
              <a:t>="http://www.w3.org/2001/XMLSchema#string"&gt;org.apache.stanbol.</a:t>
            </a:r>
          </a:p>
          <a:p>
            <a:r>
              <a:rPr lang="en-US" sz="1400" dirty="0" smtClean="0"/>
              <a:t>		</a:t>
            </a:r>
            <a:r>
              <a:rPr lang="en-US" sz="1400" dirty="0" err="1" smtClean="0"/>
              <a:t>enhancer.engines.keywordextraction.engine.KeywordLinkingEngine</a:t>
            </a:r>
            <a:r>
              <a:rPr lang="en-US" sz="1400" dirty="0" smtClean="0"/>
              <a:t>&lt;/j.2:creator&gt;</a:t>
            </a:r>
          </a:p>
          <a:p>
            <a:r>
              <a:rPr lang="en-US" sz="1400" dirty="0" smtClean="0"/>
              <a:t>	&lt;j.6:entity-reference </a:t>
            </a:r>
            <a:r>
              <a:rPr lang="en-US" sz="1400" dirty="0" err="1" smtClean="0"/>
              <a:t>rdf:resource</a:t>
            </a:r>
            <a:r>
              <a:rPr lang="en-US" sz="1400" dirty="0" smtClean="0"/>
              <a:t>="http://purl.bioontology.org/ontology/SNOMEDCT/Ins_161639008"/&gt;</a:t>
            </a:r>
          </a:p>
          <a:p>
            <a:r>
              <a:rPr lang="en-US" sz="1400" dirty="0" smtClean="0"/>
              <a:t>	&lt;j.2:relation </a:t>
            </a:r>
            <a:r>
              <a:rPr lang="en-US" sz="1400" dirty="0" err="1" smtClean="0"/>
              <a:t>rdf:resource</a:t>
            </a:r>
            <a:r>
              <a:rPr lang="en-US" sz="1400" dirty="0" smtClean="0"/>
              <a:t>="urn:enhancement-a4f0b4e7-4992-bef2-3aa3-7b8010d0a56a"/&gt; </a:t>
            </a:r>
          </a:p>
          <a:p>
            <a:r>
              <a:rPr lang="en-US" sz="1400" dirty="0" smtClean="0"/>
              <a:t>&lt;/</a:t>
            </a:r>
            <a:r>
              <a:rPr lang="en-US" sz="1400" dirty="0" err="1" smtClean="0"/>
              <a:t>rdf:Description</a:t>
            </a:r>
            <a:r>
              <a:rPr lang="en-US" sz="1400" dirty="0" smtClean="0"/>
              <a:t>&gt;</a:t>
            </a:r>
          </a:p>
          <a:p>
            <a:r>
              <a:rPr lang="en-US" sz="1400" dirty="0" smtClean="0"/>
              <a:t>…</a:t>
            </a:r>
            <a:endParaRPr lang="en-US" sz="1400" dirty="0"/>
          </a:p>
        </p:txBody>
      </p:sp>
      <p:sp>
        <p:nvSpPr>
          <p:cNvPr id="7" name="Rounded Rectangle 6"/>
          <p:cNvSpPr/>
          <p:nvPr/>
        </p:nvSpPr>
        <p:spPr bwMode="auto">
          <a:xfrm>
            <a:off x="7935912" y="1722437"/>
            <a:ext cx="1752600" cy="609600"/>
          </a:xfrm>
          <a:prstGeom prst="roundRect">
            <a:avLst/>
          </a:prstGeom>
          <a:solidFill>
            <a:srgbClr val="005D7E"/>
          </a:solidFill>
          <a:ln w="9525" cap="flat" cmpd="sng" algn="ctr">
            <a:noFill/>
            <a:prstDash val="solid"/>
            <a:round/>
            <a:headEnd type="none" w="med" len="med"/>
            <a:tailEnd type="none" w="med" len="med"/>
          </a:ln>
          <a:effectLst/>
          <a:scene3d>
            <a:camera prst="orthographicFront"/>
            <a:lightRig rig="threePt" dir="t"/>
          </a:scene3d>
          <a:sp3d>
            <a:bevelT w="63500"/>
          </a:sp3d>
        </p:spPr>
        <p:txBody>
          <a:bodyPr anchor="ctr"/>
          <a:lstStyle/>
          <a:p>
            <a:pPr algn="ctr">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Content Enhancement</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Slide Number Placeholder 8"/>
          <p:cNvSpPr>
            <a:spLocks noGrp="1"/>
          </p:cNvSpPr>
          <p:nvPr>
            <p:ph type="sldNum" idx="12"/>
          </p:nvPr>
        </p:nvSpPr>
        <p:spPr/>
        <p:txBody>
          <a:bodyPr/>
          <a:lstStyle/>
          <a:p>
            <a:pPr>
              <a:defRPr/>
            </a:pPr>
            <a:fld id="{C3F7217C-DF6C-4481-B55E-01AD70CC22DE}" type="slidenum">
              <a:rPr lang="en-US" smtClean="0"/>
              <a:pPr>
                <a:defRPr/>
              </a:pPr>
              <a:t>9</a:t>
            </a:fld>
            <a:r>
              <a:rPr lang="en-US" smtClean="0"/>
              <a:t> / 36</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宋体"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TotalTime>
  <Words>4014</Words>
  <Application>Microsoft Office PowerPoint</Application>
  <PresentationFormat>Custom</PresentationFormat>
  <Paragraphs>380</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Semantic Indexing and Search for Content Management Systems</vt:lpstr>
      <vt:lpstr>About me</vt:lpstr>
      <vt:lpstr>Agenda</vt:lpstr>
      <vt:lpstr>Stanbol Overview</vt:lpstr>
      <vt:lpstr>Stanbol Design</vt:lpstr>
      <vt:lpstr>Semantic Indexing &amp; Search Scenario</vt:lpstr>
      <vt:lpstr>CMS Structure</vt:lpstr>
      <vt:lpstr>Configuring Index</vt:lpstr>
      <vt:lpstr>Domain Specific Enhancements</vt:lpstr>
      <vt:lpstr>Semantic Indexing &amp; Search</vt:lpstr>
      <vt:lpstr>Two-layered Architecture</vt:lpstr>
      <vt:lpstr>Storage Layer</vt:lpstr>
      <vt:lpstr>Storage Layer</vt:lpstr>
      <vt:lpstr>Revision Management</vt:lpstr>
      <vt:lpstr>Revision Management - ChangeSet</vt:lpstr>
      <vt:lpstr>Revision Management - ChangeSet</vt:lpstr>
      <vt:lpstr>Revision Management - Epoch</vt:lpstr>
      <vt:lpstr>Indexing Layer</vt:lpstr>
      <vt:lpstr>Indexing Layer – Semantic Index</vt:lpstr>
      <vt:lpstr>Indexing Layer – Semantic Index</vt:lpstr>
      <vt:lpstr>OSGi Based Design</vt:lpstr>
      <vt:lpstr>Application of Two-layered Approach</vt:lpstr>
      <vt:lpstr>Application of Two-layered Approach</vt:lpstr>
      <vt:lpstr>Application of Two-layered Approach</vt:lpstr>
      <vt:lpstr>Application of Two-layered Approach</vt:lpstr>
      <vt:lpstr>Application of Two-layered Approach</vt:lpstr>
      <vt:lpstr>LDPath</vt:lpstr>
      <vt:lpstr>Application of Two-layered Approach</vt:lpstr>
      <vt:lpstr>Application of Two-layered Approach</vt:lpstr>
      <vt:lpstr>Application of Two-layered Approach</vt:lpstr>
      <vt:lpstr>Application of Two-layered Approach</vt:lpstr>
      <vt:lpstr>Application of Two-layered Approach All facets  </vt:lpstr>
      <vt:lpstr>Application of Two-layered Approach</vt:lpstr>
      <vt:lpstr>Application of Two-layered Approach</vt:lpstr>
      <vt:lpstr>Application of Two-layered Approach</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ApacheCon Europe 2012 Presentation Template - 1</dc:title>
  <dc:subject>ApacheCon Europe 2012 Presentation Template - 1</dc:subject>
  <dc:creator>suat</dc:creator>
  <cp:keywords>Apache OpenOffice ApacheCon business</cp:keywords>
  <dc:description>This is a presentation template for ApacheCon Europe 2012.
Background design by Yun Chao Xu.
Template implementation by Shenfeng Liu.
September 28, 2012</dc:description>
  <cp:lastModifiedBy>anil</cp:lastModifiedBy>
  <cp:revision>247</cp:revision>
  <cp:lastPrinted>1601-01-01T00:00:00Z</cp:lastPrinted>
  <dcterms:created xsi:type="dcterms:W3CDTF">2012-10-30T16:05:35Z</dcterms:created>
  <dcterms:modified xsi:type="dcterms:W3CDTF">2012-11-07T23:06:07Z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 </vt:lpwstr>
  </property>
</Properties>
</file>