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56" r:id="rId2"/>
    <p:sldId id="258" r:id="rId3"/>
    <p:sldId id="259" r:id="rId4"/>
    <p:sldId id="292" r:id="rId5"/>
    <p:sldId id="300" r:id="rId6"/>
    <p:sldId id="303" r:id="rId7"/>
    <p:sldId id="302" r:id="rId8"/>
    <p:sldId id="304" r:id="rId9"/>
    <p:sldId id="305" r:id="rId10"/>
    <p:sldId id="306" r:id="rId11"/>
    <p:sldId id="301" r:id="rId12"/>
    <p:sldId id="307" r:id="rId13"/>
    <p:sldId id="308" r:id="rId14"/>
    <p:sldId id="309" r:id="rId15"/>
    <p:sldId id="297" r:id="rId16"/>
    <p:sldId id="311" r:id="rId17"/>
    <p:sldId id="312" r:id="rId18"/>
    <p:sldId id="310" r:id="rId19"/>
    <p:sldId id="317" r:id="rId20"/>
    <p:sldId id="313" r:id="rId21"/>
    <p:sldId id="314" r:id="rId22"/>
    <p:sldId id="315" r:id="rId23"/>
    <p:sldId id="316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298" r:id="rId32"/>
    <p:sldId id="325" r:id="rId33"/>
    <p:sldId id="326" r:id="rId34"/>
    <p:sldId id="329" r:id="rId35"/>
    <p:sldId id="328" r:id="rId36"/>
    <p:sldId id="327" r:id="rId37"/>
    <p:sldId id="299" r:id="rId38"/>
    <p:sldId id="330" r:id="rId39"/>
    <p:sldId id="331" r:id="rId40"/>
    <p:sldId id="291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6" autoAdjust="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A3685-723E-4761-8E14-C009714C56E1}" type="datetimeFigureOut">
              <a:rPr lang="en-US" smtClean="0"/>
              <a:t>11/7/2012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B3B68-A61A-448C-8E9F-4F0CB3EE65C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4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1D51A6A-4978-48DD-B224-ABF800E9A6CE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C56A66C-9C12-48A8-BAA7-CFFB428C2BC3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C56A66C-9C12-48A8-BAA7-CFFB428C2BC3}" type="slidenum">
              <a:rPr lang="en-US"/>
              <a:pPr eaLnBrk="1" hangingPunct="1"/>
              <a:t>15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C56A66C-9C12-48A8-BAA7-CFFB428C2BC3}" type="slidenum">
              <a:rPr lang="en-US"/>
              <a:pPr eaLnBrk="1" hangingPunct="1"/>
              <a:t>31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C56A66C-9C12-48A8-BAA7-CFFB428C2BC3}" type="slidenum">
              <a:rPr lang="en-US"/>
              <a:pPr eaLnBrk="1" hangingPunct="1"/>
              <a:t>37</a:t>
            </a:fld>
            <a:endParaRPr 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67ABB6A-A3E5-4A7B-B7BA-16275D3364C1}" type="slidenum">
              <a:rPr lang="en-US"/>
              <a:pPr eaLnBrk="1" hangingPunct="1"/>
              <a:t>40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E51C-FB34-47C3-869D-A74820E1CE70}" type="datetime1">
              <a:rPr lang="en-US" smtClean="0"/>
              <a:t>11/7/2012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20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B680-D9FC-4B60-9043-4B29FD14D763}" type="datetime1">
              <a:rPr lang="en-US" smtClean="0"/>
              <a:t>11/7/2012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8F6EE-31A9-43B1-A671-7F7CC5D8E3A0}" type="datetime1">
              <a:rPr lang="en-US" smtClean="0"/>
              <a:t>11/7/2012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6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12AB-5516-4892-88D8-B46332EF7791}" type="datetime1">
              <a:rPr lang="en-US" smtClean="0"/>
              <a:t>11/7/2012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87F1-1806-45D1-9E3B-AF446285191F}" type="datetime1">
              <a:rPr lang="en-US" smtClean="0"/>
              <a:t>11/7/2012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8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579F8-E23F-4D47-90B0-996341BFCCA7}" type="datetime1">
              <a:rPr lang="en-US" smtClean="0"/>
              <a:t>11/7/2012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08EBD-7BB0-4E0E-BA9F-8C1AE67CBED9}" type="datetime1">
              <a:rPr lang="en-US" smtClean="0"/>
              <a:t>11/7/2012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A00D-7485-4C33-84F0-566E1631F1D3}" type="datetime1">
              <a:rPr lang="en-US" smtClean="0"/>
              <a:t>11/7/2012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9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1D05-0A67-4348-8788-90B3B43BE205}" type="datetime1">
              <a:rPr lang="en-US" smtClean="0"/>
              <a:t>11/7/2012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025E-C445-464B-8368-930AD6A2B50B}" type="datetime1">
              <a:rPr lang="en-US" smtClean="0"/>
              <a:t>11/7/2012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5B8F3-DF36-4D22-83B7-602335707674}" type="datetime1">
              <a:rPr lang="en-US" smtClean="0"/>
              <a:t>11/7/2012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7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A80D-8636-47E8-949E-14F205328FD0}" type="datetime1">
              <a:rPr lang="en-US" smtClean="0"/>
              <a:t>11/7/2012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9B95F-23D2-4559-A84B-F5775E4D84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mailto:uschindler@apache.org" TargetMode="External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thetaphi.de/" TargetMode="External"/><Relationship Id="rId9" Type="http://schemas.openxmlformats.org/officeDocument/2006/relationships/hyperlink" Target="http://www.sd-datasolutions.d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goo.gl/kI53f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Is Your </a:t>
            </a:r>
            <a:r>
              <a:rPr lang="en-US" dirty="0" err="1" smtClean="0"/>
              <a:t>IndexReader</a:t>
            </a:r>
            <a:r>
              <a:rPr lang="en-US" dirty="0" smtClean="0"/>
              <a:t> Really Atomic or Maybe Slow?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Uwe Schindler</a:t>
            </a:r>
          </a:p>
          <a:p>
            <a:r>
              <a:rPr lang="en-US" dirty="0" smtClean="0"/>
              <a:t>SD DataSolutions GmbH, uschindler@sd-datasolutions.de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Indexes </a:t>
            </a:r>
            <a:r>
              <a:rPr lang="en-US" sz="3200" i="1" dirty="0" smtClean="0"/>
              <a:t>(up to version 3.6)</a:t>
            </a:r>
            <a:endParaRPr lang="en-US" sz="320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Atomic “views” on multi-segment index:</a:t>
            </a:r>
          </a:p>
          <a:p>
            <a:pPr lvl="1"/>
            <a:r>
              <a:rPr lang="en-US" b="1" dirty="0" smtClean="0"/>
              <a:t>Term Dictionary: </a:t>
            </a:r>
            <a:r>
              <a:rPr lang="en-US" dirty="0" smtClean="0"/>
              <a:t>on-the-fly merged &amp; sorted term index (priority queue for </a:t>
            </a:r>
            <a:r>
              <a:rPr lang="en-US" dirty="0" err="1" smtClean="0"/>
              <a:t>TermEnum</a:t>
            </a:r>
            <a:r>
              <a:rPr lang="en-US" dirty="0" smtClean="0"/>
              <a:t>,…)</a:t>
            </a:r>
          </a:p>
          <a:p>
            <a:pPr lvl="1"/>
            <a:r>
              <a:rPr lang="en-US" b="1" dirty="0" smtClean="0"/>
              <a:t>Postings: </a:t>
            </a:r>
            <a:r>
              <a:rPr lang="en-US" dirty="0" smtClean="0"/>
              <a:t>posting lists for each term appended, convert document IDs to be global</a:t>
            </a:r>
          </a:p>
          <a:p>
            <a:pPr lvl="1"/>
            <a:r>
              <a:rPr lang="en-US" b="1" dirty="0" smtClean="0"/>
              <a:t>Metadata: </a:t>
            </a:r>
            <a:r>
              <a:rPr lang="en-US" dirty="0" smtClean="0"/>
              <a:t>doc frequency, </a:t>
            </a:r>
            <a:r>
              <a:rPr lang="en-US" dirty="0"/>
              <a:t>term frequency</a:t>
            </a:r>
            <a:r>
              <a:rPr lang="en-US" dirty="0" smtClean="0"/>
              <a:t>,…</a:t>
            </a:r>
          </a:p>
          <a:p>
            <a:pPr lvl="1"/>
            <a:r>
              <a:rPr lang="en-US" b="1" dirty="0" smtClean="0"/>
              <a:t>Stored </a:t>
            </a:r>
            <a:r>
              <a:rPr lang="en-US" b="1" dirty="0"/>
              <a:t>fields, term </a:t>
            </a:r>
            <a:r>
              <a:rPr lang="en-US" b="1" dirty="0" smtClean="0"/>
              <a:t>vectors, deletions: </a:t>
            </a:r>
            <a:r>
              <a:rPr lang="en-US" dirty="0" smtClean="0"/>
              <a:t>delegate global document IDs -&gt; segment document IDs (binary search)</a:t>
            </a:r>
          </a:p>
          <a:p>
            <a:pPr lvl="1"/>
            <a:r>
              <a:rPr lang="en-US" b="1" dirty="0" err="1" smtClean="0"/>
              <a:t>FieldCache</a:t>
            </a:r>
            <a:r>
              <a:rPr lang="en-US" b="1" dirty="0" smtClean="0"/>
              <a:t>:</a:t>
            </a:r>
            <a:r>
              <a:rPr lang="en-US" dirty="0" smtClean="0"/>
              <a:t> duplicate instances for single segments and composite view (memory!!!)</a:t>
            </a:r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7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kabeleins.de/imperia/md/images/serien_shows/trick/_galerien/l/lilo_und_stitch/17_lilo_und_stitch_500_375_The_Disney_Chan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57" r="89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25" y="5589240"/>
            <a:ext cx="1661772" cy="12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before Version 2.9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IndexSearcher</a:t>
            </a:r>
            <a:r>
              <a:rPr lang="en-US" dirty="0" smtClean="0"/>
              <a:t> used the underlying index always as a “single” </a:t>
            </a:r>
            <a:r>
              <a:rPr lang="en-US" i="1" dirty="0" smtClean="0"/>
              <a:t>(atomic) </a:t>
            </a:r>
            <a:r>
              <a:rPr lang="en-US" dirty="0" smtClean="0"/>
              <a:t>index:</a:t>
            </a:r>
          </a:p>
          <a:p>
            <a:pPr lvl="1"/>
            <a:r>
              <a:rPr lang="en-US" dirty="0" smtClean="0"/>
              <a:t>Queries are executed on the atomic view of a composite index</a:t>
            </a:r>
          </a:p>
          <a:p>
            <a:pPr lvl="1"/>
            <a:r>
              <a:rPr lang="en-US" dirty="0" smtClean="0"/>
              <a:t>Slowdown for queries that scan term dictionary (</a:t>
            </a:r>
            <a:r>
              <a:rPr lang="en-US" dirty="0" err="1" smtClean="0"/>
              <a:t>MultiTermQuery</a:t>
            </a:r>
            <a:r>
              <a:rPr lang="en-US" dirty="0" smtClean="0"/>
              <a:t>)</a:t>
            </a:r>
            <a:r>
              <a:rPr lang="en-US" dirty="0"/>
              <a:t> or hit lots of documents</a:t>
            </a:r>
            <a:r>
              <a:rPr lang="en-US" dirty="0" smtClean="0"/>
              <a:t>, </a:t>
            </a:r>
            <a:r>
              <a:rPr lang="en-US" dirty="0" err="1" smtClean="0"/>
              <a:t>facetting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=&gt; recommendation to “optimize” index</a:t>
            </a:r>
          </a:p>
          <a:p>
            <a:pPr lvl="1"/>
            <a:r>
              <a:rPr lang="en-US" dirty="0" smtClean="0"/>
              <a:t>On every index change, </a:t>
            </a:r>
            <a:r>
              <a:rPr lang="en-US" dirty="0" err="1" smtClean="0"/>
              <a:t>FieldCache</a:t>
            </a:r>
            <a:r>
              <a:rPr lang="en-US" dirty="0" smtClean="0"/>
              <a:t> used for sorting had to be reloaded completely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 rot="5400000">
            <a:off x="7759052" y="5473053"/>
            <a:ext cx="249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Image: </a:t>
            </a:r>
            <a:r>
              <a:rPr lang="en-US" sz="1200" dirty="0"/>
              <a:t>© The Walt Disney Company</a:t>
            </a:r>
          </a:p>
        </p:txBody>
      </p:sp>
    </p:spTree>
    <p:extLst>
      <p:ext uri="{BB962C8B-B14F-4D97-AF65-F5344CB8AC3E}">
        <p14:creationId xmlns:p14="http://schemas.microsoft.com/office/powerpoint/2010/main" val="35256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Lucene</a:t>
            </a:r>
            <a:r>
              <a:rPr lang="en-US" sz="3600" dirty="0" smtClean="0"/>
              <a:t> 2.9 and later:</a:t>
            </a:r>
            <a:br>
              <a:rPr lang="en-US" sz="3600" dirty="0" smtClean="0"/>
            </a:br>
            <a:r>
              <a:rPr lang="en-US" dirty="0" smtClean="0"/>
              <a:t>Per segment search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Search is executed separately on each index segment: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Atomic view no longer used!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12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45824" r="21967" b="21183"/>
          <a:stretch/>
        </p:blipFill>
        <p:spPr bwMode="auto">
          <a:xfrm>
            <a:off x="154399" y="2740000"/>
            <a:ext cx="8882097" cy="252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8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Segment </a:t>
            </a:r>
            <a:r>
              <a:rPr lang="en-US" dirty="0"/>
              <a:t>S</a:t>
            </a:r>
            <a:r>
              <a:rPr lang="en-US" dirty="0" smtClean="0"/>
              <a:t>earch: </a:t>
            </a:r>
            <a:r>
              <a:rPr lang="en-US" b="1" dirty="0" smtClean="0"/>
              <a:t>Pros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No live term dictionary merging</a:t>
            </a:r>
          </a:p>
          <a:p>
            <a:r>
              <a:rPr lang="en-US" dirty="0" smtClean="0"/>
              <a:t>Possibility to parallelize</a:t>
            </a:r>
          </a:p>
          <a:p>
            <a:pPr lvl="1"/>
            <a:r>
              <a:rPr lang="en-US" dirty="0" err="1" smtClean="0"/>
              <a:t>ExecutorService</a:t>
            </a:r>
            <a:r>
              <a:rPr lang="en-US" dirty="0" smtClean="0"/>
              <a:t> in </a:t>
            </a:r>
            <a:r>
              <a:rPr lang="en-US" dirty="0" err="1" smtClean="0"/>
              <a:t>IndexSearcher</a:t>
            </a:r>
            <a:r>
              <a:rPr lang="en-US" dirty="0" smtClean="0"/>
              <a:t> since </a:t>
            </a:r>
            <a:r>
              <a:rPr lang="en-US" dirty="0" err="1" smtClean="0"/>
              <a:t>Lucene</a:t>
            </a:r>
            <a:r>
              <a:rPr lang="en-US" dirty="0" smtClean="0"/>
              <a:t> 3.1+</a:t>
            </a:r>
          </a:p>
          <a:p>
            <a:pPr lvl="1"/>
            <a:r>
              <a:rPr lang="en-US" b="1" dirty="0" smtClean="0"/>
              <a:t>Do not optimize to make this work!</a:t>
            </a:r>
          </a:p>
          <a:p>
            <a:r>
              <a:rPr lang="en-US" dirty="0" smtClean="0"/>
              <a:t>Sorting only needs per-segment </a:t>
            </a:r>
            <a:r>
              <a:rPr lang="en-US" dirty="0" err="1" smtClean="0"/>
              <a:t>FieldCache</a:t>
            </a:r>
            <a:endParaRPr lang="en-US" dirty="0"/>
          </a:p>
          <a:p>
            <a:pPr lvl="1"/>
            <a:r>
              <a:rPr lang="en-US" dirty="0" smtClean="0"/>
              <a:t>Cheap reopen after index changes!</a:t>
            </a:r>
          </a:p>
          <a:p>
            <a:r>
              <a:rPr lang="en-US" dirty="0" smtClean="0"/>
              <a:t>Filter cache per segment</a:t>
            </a:r>
          </a:p>
          <a:p>
            <a:pPr lvl="1"/>
            <a:r>
              <a:rPr lang="en-US" dirty="0"/>
              <a:t>Cheap reopen after index changes!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 Segment </a:t>
            </a:r>
            <a:r>
              <a:rPr lang="en-US" dirty="0"/>
              <a:t>S</a:t>
            </a:r>
            <a:r>
              <a:rPr lang="en-US" dirty="0" smtClean="0"/>
              <a:t>earch: </a:t>
            </a:r>
            <a:r>
              <a:rPr lang="en-US" b="1" dirty="0" smtClean="0"/>
              <a:t>Cons</a:t>
            </a:r>
            <a:endParaRPr lang="en-US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Query/Filter API changes:</a:t>
            </a:r>
          </a:p>
          <a:p>
            <a:pPr lvl="1"/>
            <a:r>
              <a:rPr lang="en-US" dirty="0" smtClean="0"/>
              <a:t>Scorer / Filter’s </a:t>
            </a:r>
            <a:r>
              <a:rPr lang="en-US" dirty="0" err="1" smtClean="0"/>
              <a:t>DocIdSet</a:t>
            </a:r>
            <a:r>
              <a:rPr lang="en-US" dirty="0" smtClean="0"/>
              <a:t> no longer use global document IDs</a:t>
            </a:r>
          </a:p>
          <a:p>
            <a:r>
              <a:rPr lang="en-US" dirty="0" smtClean="0"/>
              <a:t>Slower sorting by string terms</a:t>
            </a:r>
          </a:p>
          <a:p>
            <a:pPr lvl="1"/>
            <a:r>
              <a:rPr lang="en-US" dirty="0" smtClean="0"/>
              <a:t>Term </a:t>
            </a:r>
            <a:r>
              <a:rPr lang="en-US" dirty="0" err="1" smtClean="0"/>
              <a:t>ords</a:t>
            </a:r>
            <a:r>
              <a:rPr lang="en-US" dirty="0" smtClean="0"/>
              <a:t> are only comparable inside each segment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tring comparisons needed after segment traversal</a:t>
            </a:r>
          </a:p>
          <a:p>
            <a:pPr lvl="1"/>
            <a:r>
              <a:rPr lang="en-US" b="1" dirty="0" smtClean="0"/>
              <a:t>Use numeric sorting if possible!!!</a:t>
            </a:r>
            <a:r>
              <a:rPr lang="en-US" dirty="0"/>
              <a:t/>
            </a:r>
            <a:br>
              <a:rPr lang="en-US" dirty="0"/>
            </a:br>
            <a:r>
              <a:rPr lang="en-US" sz="1800" i="1" dirty="0" smtClean="0"/>
              <a:t>(</a:t>
            </a:r>
            <a:r>
              <a:rPr lang="en-US" sz="1800" i="1" dirty="0" err="1" smtClean="0"/>
              <a:t>Lucene</a:t>
            </a:r>
            <a:r>
              <a:rPr lang="en-US" sz="1800" i="1" dirty="0" smtClean="0"/>
              <a:t> supports missing values since version 3.4  [buggy], corrected 3.5+)</a:t>
            </a:r>
            <a:endParaRPr lang="en-US" b="1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ea typeface="ＭＳ Ｐゴシック" pitchFamily="34" charset="-128"/>
              </a:rPr>
              <a:t>Motivation / History of </a:t>
            </a:r>
            <a:r>
              <a:rPr lang="en-US" sz="3600" dirty="0" err="1">
                <a:ea typeface="ＭＳ Ｐゴシック" pitchFamily="34" charset="-128"/>
              </a:rPr>
              <a:t>Lucene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err="1">
                <a:solidFill>
                  <a:srgbClr val="C00000"/>
                </a:solidFill>
                <a:ea typeface="ＭＳ Ｐゴシック" pitchFamily="34" charset="-128"/>
              </a:rPr>
              <a:t>AtomicReader</a:t>
            </a:r>
            <a:r>
              <a:rPr lang="en-US" sz="3600" dirty="0">
                <a:solidFill>
                  <a:srgbClr val="C00000"/>
                </a:solidFill>
                <a:ea typeface="ＭＳ Ｐゴシック" pitchFamily="34" charset="-128"/>
              </a:rPr>
              <a:t> &amp; </a:t>
            </a:r>
            <a:r>
              <a:rPr lang="en-US" sz="3600" dirty="0" err="1">
                <a:solidFill>
                  <a:srgbClr val="C00000"/>
                </a:solidFill>
                <a:ea typeface="ＭＳ Ｐゴシック" pitchFamily="34" charset="-128"/>
              </a:rPr>
              <a:t>CompositeReader</a:t>
            </a:r>
            <a:endParaRPr lang="en-US" sz="3600" dirty="0">
              <a:solidFill>
                <a:srgbClr val="C00000"/>
              </a:solidFill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smtClean="0">
                <a:ea typeface="ＭＳ Ｐゴシック" pitchFamily="34" charset="-128"/>
              </a:rPr>
              <a:t>Reader contexts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smtClean="0">
                <a:ea typeface="ＭＳ Ｐゴシック" pitchFamily="34" charset="-128"/>
              </a:rPr>
              <a:t>Wrap up</a:t>
            </a:r>
            <a:endParaRPr lang="en-US" sz="3600" dirty="0">
              <a:ea typeface="ＭＳ Ｐゴシック" pitchFamily="34" charset="-128"/>
            </a:endParaRPr>
          </a:p>
        </p:txBody>
      </p:sp>
      <p:sp>
        <p:nvSpPr>
          <p:cNvPr id="4101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EC0D-587D-4855-AF5F-33EA8CD4513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Indexes </a:t>
            </a:r>
            <a:r>
              <a:rPr lang="en-US" sz="3200" i="1" dirty="0" smtClean="0"/>
              <a:t>(up to version 3.6)</a:t>
            </a:r>
            <a:endParaRPr lang="en-US" sz="320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Atomic “views” on multi-segment index:</a:t>
            </a:r>
          </a:p>
          <a:p>
            <a:pPr lvl="1"/>
            <a:r>
              <a:rPr lang="en-US" b="1" dirty="0" smtClean="0"/>
              <a:t>Term Dictionary: </a:t>
            </a:r>
            <a:r>
              <a:rPr lang="en-US" dirty="0" smtClean="0"/>
              <a:t>on-the-fly merged &amp; sorted term index (priority queue for </a:t>
            </a:r>
            <a:r>
              <a:rPr lang="en-US" dirty="0" err="1" smtClean="0"/>
              <a:t>TermEnum</a:t>
            </a:r>
            <a:r>
              <a:rPr lang="en-US" dirty="0" smtClean="0"/>
              <a:t>,…)</a:t>
            </a:r>
          </a:p>
          <a:p>
            <a:pPr lvl="1"/>
            <a:r>
              <a:rPr lang="en-US" b="1" dirty="0" smtClean="0"/>
              <a:t>Postings: </a:t>
            </a:r>
            <a:r>
              <a:rPr lang="en-US" dirty="0" smtClean="0"/>
              <a:t>posting lists for each term appended, convert document IDs to be global</a:t>
            </a:r>
          </a:p>
          <a:p>
            <a:pPr lvl="1"/>
            <a:r>
              <a:rPr lang="en-US" b="1" dirty="0" smtClean="0"/>
              <a:t>Metadata: </a:t>
            </a:r>
            <a:r>
              <a:rPr lang="en-US" dirty="0" smtClean="0"/>
              <a:t>doc frequency, </a:t>
            </a:r>
            <a:r>
              <a:rPr lang="en-US" dirty="0"/>
              <a:t>term frequency</a:t>
            </a:r>
            <a:r>
              <a:rPr lang="en-US" dirty="0" smtClean="0"/>
              <a:t>,…</a:t>
            </a:r>
          </a:p>
          <a:p>
            <a:pPr lvl="1"/>
            <a:r>
              <a:rPr lang="en-US" b="1" dirty="0" smtClean="0"/>
              <a:t>Stored </a:t>
            </a:r>
            <a:r>
              <a:rPr lang="en-US" b="1" dirty="0"/>
              <a:t>fields, term </a:t>
            </a:r>
            <a:r>
              <a:rPr lang="en-US" b="1" dirty="0" smtClean="0"/>
              <a:t>vectors, deletions: </a:t>
            </a:r>
            <a:r>
              <a:rPr lang="en-US" dirty="0" smtClean="0"/>
              <a:t>delegate global document IDs -&gt; segment document IDs (binary search)</a:t>
            </a:r>
          </a:p>
          <a:p>
            <a:pPr lvl="1"/>
            <a:r>
              <a:rPr lang="en-US" b="1" dirty="0" err="1" smtClean="0"/>
              <a:t>FieldCache</a:t>
            </a:r>
            <a:r>
              <a:rPr lang="en-US" b="1" dirty="0" smtClean="0"/>
              <a:t>:</a:t>
            </a:r>
            <a:r>
              <a:rPr lang="en-US" dirty="0" smtClean="0"/>
              <a:t> duplicate instances for single segments and composite view (memory!!!)</a:t>
            </a:r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Composite Indexes </a:t>
            </a:r>
            <a:r>
              <a:rPr lang="en-US" sz="3200" i="1" dirty="0" smtClean="0"/>
              <a:t>(version 4.0)</a:t>
            </a:r>
            <a:endParaRPr lang="en-US" sz="320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Atomic “views” on multi-segment index:</a:t>
            </a:r>
          </a:p>
          <a:p>
            <a:pPr lvl="1"/>
            <a:r>
              <a:rPr lang="en-US" b="1" dirty="0" smtClean="0"/>
              <a:t>Term Dictionary: </a:t>
            </a:r>
            <a:r>
              <a:rPr lang="en-US" dirty="0" smtClean="0"/>
              <a:t>on-the-fly merged &amp; sorted term index (priority queue for </a:t>
            </a:r>
            <a:r>
              <a:rPr lang="en-US" dirty="0" err="1" smtClean="0"/>
              <a:t>TermEnum</a:t>
            </a:r>
            <a:r>
              <a:rPr lang="en-US" dirty="0" smtClean="0"/>
              <a:t>,…)</a:t>
            </a:r>
          </a:p>
          <a:p>
            <a:pPr lvl="1"/>
            <a:r>
              <a:rPr lang="en-US" b="1" dirty="0" smtClean="0"/>
              <a:t>Postings: </a:t>
            </a:r>
            <a:r>
              <a:rPr lang="en-US" dirty="0" smtClean="0"/>
              <a:t>posting lists for each term appended, convert document IDs to be global</a:t>
            </a:r>
          </a:p>
          <a:p>
            <a:pPr lvl="1"/>
            <a:r>
              <a:rPr lang="en-US" b="1" dirty="0" smtClean="0"/>
              <a:t>Metadata: </a:t>
            </a:r>
            <a:r>
              <a:rPr lang="en-US" dirty="0" smtClean="0"/>
              <a:t>doc frequency, </a:t>
            </a:r>
            <a:r>
              <a:rPr lang="en-US" dirty="0"/>
              <a:t>term frequency</a:t>
            </a:r>
            <a:r>
              <a:rPr lang="en-US" dirty="0" smtClean="0"/>
              <a:t>,…</a:t>
            </a:r>
          </a:p>
          <a:p>
            <a:pPr lvl="1"/>
            <a:r>
              <a:rPr lang="en-US" b="1" dirty="0" smtClean="0"/>
              <a:t>Stored </a:t>
            </a:r>
            <a:r>
              <a:rPr lang="en-US" b="1" dirty="0"/>
              <a:t>fields, term </a:t>
            </a:r>
            <a:r>
              <a:rPr lang="en-US" b="1" dirty="0" smtClean="0"/>
              <a:t>vectors, deletions: </a:t>
            </a:r>
            <a:r>
              <a:rPr lang="en-US" dirty="0" smtClean="0"/>
              <a:t>delegate global document IDs -&gt; segment document IDs (binary search)</a:t>
            </a:r>
          </a:p>
          <a:p>
            <a:pPr lvl="1"/>
            <a:r>
              <a:rPr lang="en-US" b="1" dirty="0" err="1" smtClean="0"/>
              <a:t>FieldCache</a:t>
            </a:r>
            <a:r>
              <a:rPr lang="en-US" b="1" dirty="0" smtClean="0"/>
              <a:t>:</a:t>
            </a:r>
            <a:r>
              <a:rPr lang="en-US" dirty="0" smtClean="0"/>
              <a:t> duplicate instances for single segments and composite view (memory!!!)</a:t>
            </a:r>
            <a:endParaRPr lang="en-US" b="1" dirty="0"/>
          </a:p>
        </p:txBody>
      </p:sp>
      <p:sp>
        <p:nvSpPr>
          <p:cNvPr id="4" name="Multiplizieren 3"/>
          <p:cNvSpPr/>
          <p:nvPr/>
        </p:nvSpPr>
        <p:spPr>
          <a:xfrm>
            <a:off x="107504" y="1644331"/>
            <a:ext cx="2088232" cy="36004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ltiplizieren 4"/>
          <p:cNvSpPr/>
          <p:nvPr/>
        </p:nvSpPr>
        <p:spPr>
          <a:xfrm>
            <a:off x="1763688" y="2084763"/>
            <a:ext cx="4356484" cy="76817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izieren 5"/>
          <p:cNvSpPr/>
          <p:nvPr/>
        </p:nvSpPr>
        <p:spPr>
          <a:xfrm>
            <a:off x="1763688" y="2900526"/>
            <a:ext cx="4356484" cy="76817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izieren 6"/>
          <p:cNvSpPr/>
          <p:nvPr/>
        </p:nvSpPr>
        <p:spPr>
          <a:xfrm>
            <a:off x="1776014" y="5315271"/>
            <a:ext cx="4356484" cy="76817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izieren 7"/>
          <p:cNvSpPr/>
          <p:nvPr/>
        </p:nvSpPr>
        <p:spPr>
          <a:xfrm>
            <a:off x="4644008" y="4149080"/>
            <a:ext cx="2088232" cy="36004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izieren 8"/>
          <p:cNvSpPr/>
          <p:nvPr/>
        </p:nvSpPr>
        <p:spPr>
          <a:xfrm>
            <a:off x="4716016" y="3683485"/>
            <a:ext cx="2088232" cy="36004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</a:t>
            </a:r>
            <a:r>
              <a:rPr lang="en-US" dirty="0" err="1" smtClean="0"/>
              <a:t>Lucene</a:t>
            </a:r>
            <a:r>
              <a:rPr lang="en-US" dirty="0" smtClean="0"/>
              <a:t> 4.0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Only “historic</a:t>
            </a:r>
            <a:r>
              <a:rPr lang="en-US" dirty="0"/>
              <a:t>” </a:t>
            </a:r>
            <a:r>
              <a:rPr lang="en-US" dirty="0" err="1"/>
              <a:t>IndexReader</a:t>
            </a:r>
            <a:r>
              <a:rPr lang="en-US" dirty="0"/>
              <a:t> </a:t>
            </a:r>
            <a:r>
              <a:rPr lang="en-US" dirty="0" smtClean="0"/>
              <a:t>interface</a:t>
            </a:r>
            <a:br>
              <a:rPr lang="en-US" dirty="0" smtClean="0"/>
            </a:br>
            <a:r>
              <a:rPr lang="en-US" dirty="0" smtClean="0"/>
              <a:t>available since </a:t>
            </a:r>
            <a:r>
              <a:rPr lang="en-US" dirty="0" err="1" smtClean="0"/>
              <a:t>Lucene</a:t>
            </a:r>
            <a:r>
              <a:rPr lang="en-US" dirty="0" smtClean="0"/>
              <a:t> 1.0</a:t>
            </a:r>
          </a:p>
          <a:p>
            <a:r>
              <a:rPr lang="en-US" b="1" dirty="0" smtClean="0"/>
              <a:t>80%</a:t>
            </a:r>
            <a:r>
              <a:rPr lang="en-US" dirty="0" smtClean="0"/>
              <a:t> of all methods of </a:t>
            </a:r>
            <a:r>
              <a:rPr lang="en-US" u="sng" dirty="0" smtClean="0"/>
              <a:t>composite</a:t>
            </a:r>
            <a:r>
              <a:rPr lang="en-US" dirty="0" smtClean="0"/>
              <a:t> </a:t>
            </a:r>
            <a:r>
              <a:rPr lang="en-US" dirty="0" err="1" smtClean="0"/>
              <a:t>IndexReaders</a:t>
            </a:r>
            <a:r>
              <a:rPr lang="en-US" dirty="0" smtClean="0"/>
              <a:t> </a:t>
            </a:r>
            <a:r>
              <a:rPr lang="en-US" dirty="0" err="1" smtClean="0"/>
              <a:t>throwed</a:t>
            </a:r>
            <a:r>
              <a:rPr lang="en-US" dirty="0" smtClean="0"/>
              <a:t> </a:t>
            </a:r>
            <a:r>
              <a:rPr lang="en-US" b="1" dirty="0" err="1">
                <a:solidFill>
                  <a:srgbClr val="C00000"/>
                </a:solidFill>
              </a:rPr>
              <a:t>UnsupportedOperationException</a:t>
            </a:r>
            <a:endParaRPr lang="en-US" b="1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cs typeface="Courier New" pitchFamily="49" charset="0"/>
              </a:rPr>
              <a:t>This affected all user-facing APIs</a:t>
            </a:r>
            <a:br>
              <a:rPr lang="en-US" dirty="0" smtClean="0">
                <a:cs typeface="Courier New" pitchFamily="49" charset="0"/>
              </a:rPr>
            </a:br>
            <a:r>
              <a:rPr lang="en-US" dirty="0" smtClean="0">
                <a:cs typeface="Courier New" pitchFamily="49" charset="0"/>
              </a:rPr>
              <a:t>(</a:t>
            </a:r>
            <a:r>
              <a:rPr lang="en-US" dirty="0" err="1" smtClean="0">
                <a:cs typeface="Courier New" pitchFamily="49" charset="0"/>
              </a:rPr>
              <a:t>SegmentReader</a:t>
            </a:r>
            <a:r>
              <a:rPr lang="en-US" dirty="0" smtClean="0">
                <a:cs typeface="Courier New" pitchFamily="49" charset="0"/>
              </a:rPr>
              <a:t> was hidden / marked experimental)</a:t>
            </a:r>
          </a:p>
          <a:p>
            <a:r>
              <a:rPr lang="en-US" b="1" dirty="0" smtClean="0">
                <a:cs typeface="Courier New" pitchFamily="49" charset="0"/>
              </a:rPr>
              <a:t>No compile time safety!</a:t>
            </a:r>
          </a:p>
          <a:p>
            <a:pPr lvl="1"/>
            <a:r>
              <a:rPr lang="en-US" dirty="0" smtClean="0">
                <a:cs typeface="Courier New" pitchFamily="49" charset="0"/>
              </a:rPr>
              <a:t>Query Scorers and Filters need term dictionary and postings, throwing UOE when executed on composite reader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6" descr="Stit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728" y="98131"/>
            <a:ext cx="1723255" cy="217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 rot="-5400000">
            <a:off x="-1107948" y="5473053"/>
            <a:ext cx="249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</a:t>
            </a:r>
            <a:r>
              <a:rPr lang="en-US" sz="1200" dirty="0"/>
              <a:t>© The Walt Disney Company</a:t>
            </a:r>
          </a:p>
        </p:txBody>
      </p:sp>
    </p:spTree>
    <p:extLst>
      <p:ext uri="{BB962C8B-B14F-4D97-AF65-F5344CB8AC3E}">
        <p14:creationId xmlns:p14="http://schemas.microsoft.com/office/powerpoint/2010/main" val="26103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70C0"/>
                </a:solidFill>
              </a:rPr>
              <a:t>Heavy Committing™ !!!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19</a:t>
            </a:fld>
            <a:endParaRPr lang="en-US" dirty="0"/>
          </a:p>
        </p:txBody>
      </p:sp>
      <p:pic>
        <p:nvPicPr>
          <p:cNvPr id="5132" name="Picture 12" descr="http://www.download.ie-mem.com/images/member/124485576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4984"/>
            <a:ext cx="3358712" cy="34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 rot="-5400000">
            <a:off x="-1107948" y="5473053"/>
            <a:ext cx="249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</a:t>
            </a:r>
            <a:r>
              <a:rPr lang="en-US" sz="1200" dirty="0"/>
              <a:t>© The Walt Disney Company</a:t>
            </a:r>
          </a:p>
        </p:txBody>
      </p:sp>
    </p:spTree>
    <p:extLst>
      <p:ext uri="{BB962C8B-B14F-4D97-AF65-F5344CB8AC3E}">
        <p14:creationId xmlns:p14="http://schemas.microsoft.com/office/powerpoint/2010/main" val="37985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Background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Committer</a:t>
            </a:r>
            <a:r>
              <a:rPr lang="en-US" dirty="0" smtClean="0"/>
              <a:t> and </a:t>
            </a:r>
            <a:r>
              <a:rPr lang="en-US" b="1" dirty="0" smtClean="0"/>
              <a:t>PMC member </a:t>
            </a:r>
            <a:r>
              <a:rPr lang="en-US" dirty="0" smtClean="0"/>
              <a:t>of </a:t>
            </a:r>
            <a:r>
              <a:rPr lang="en-US" b="1" dirty="0" smtClean="0"/>
              <a:t>Apache </a:t>
            </a:r>
            <a:r>
              <a:rPr lang="en-US" b="1" dirty="0" err="1" smtClean="0"/>
              <a:t>Lucene</a:t>
            </a:r>
            <a:r>
              <a:rPr lang="en-US" b="1" dirty="0" smtClean="0"/>
              <a:t> and </a:t>
            </a:r>
            <a:r>
              <a:rPr lang="en-US" b="1" dirty="0" err="1" smtClean="0"/>
              <a:t>Solr</a:t>
            </a:r>
            <a:r>
              <a:rPr lang="en-US" b="1" dirty="0" smtClean="0"/>
              <a:t> </a:t>
            </a:r>
            <a:r>
              <a:rPr lang="en-US" dirty="0" smtClean="0"/>
              <a:t>- main focus is on development of </a:t>
            </a:r>
            <a:r>
              <a:rPr lang="en-US" dirty="0" err="1" smtClean="0"/>
              <a:t>Lucene</a:t>
            </a:r>
            <a:r>
              <a:rPr lang="en-US" dirty="0" smtClean="0"/>
              <a:t> Java.</a:t>
            </a:r>
          </a:p>
          <a:p>
            <a:r>
              <a:rPr lang="en-US" dirty="0" smtClean="0"/>
              <a:t>Implemented </a:t>
            </a:r>
            <a:r>
              <a:rPr lang="en-US" b="1" dirty="0" smtClean="0"/>
              <a:t>fast numerical search </a:t>
            </a:r>
            <a:r>
              <a:rPr lang="en-US" dirty="0" smtClean="0"/>
              <a:t>and maintaining the </a:t>
            </a:r>
            <a:r>
              <a:rPr lang="en-US" b="1" dirty="0" smtClean="0"/>
              <a:t>new attribute-based text analysis API</a:t>
            </a:r>
            <a:r>
              <a:rPr lang="en-US" dirty="0" smtClean="0"/>
              <a:t>. Well known as </a:t>
            </a:r>
            <a:r>
              <a:rPr lang="en-US" i="1" dirty="0" smtClean="0"/>
              <a:t>Generics and Sophisticated Backwards Compatibility Policeman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Working as </a:t>
            </a:r>
            <a:r>
              <a:rPr lang="en-US" b="1" dirty="0" smtClean="0"/>
              <a:t>consultant</a:t>
            </a:r>
            <a:r>
              <a:rPr lang="en-US" dirty="0" smtClean="0"/>
              <a:t> and software architect for </a:t>
            </a:r>
            <a:r>
              <a:rPr lang="en-US" b="1" dirty="0" smtClean="0"/>
              <a:t>SD DataSolutions GmbH</a:t>
            </a:r>
            <a:r>
              <a:rPr lang="en-US" dirty="0" smtClean="0"/>
              <a:t> in Bremen, Germany. The main task is maintaining PANGAEA (Publishing Network for </a:t>
            </a:r>
            <a:r>
              <a:rPr lang="en-US" dirty="0" err="1" smtClean="0"/>
              <a:t>Geoscientific</a:t>
            </a:r>
            <a:r>
              <a:rPr lang="en-US" dirty="0" smtClean="0"/>
              <a:t> &amp; Environmental Data) where I implemented the portal's geo-spatial retrieval functions with Apache </a:t>
            </a:r>
            <a:r>
              <a:rPr lang="en-US" dirty="0" err="1" smtClean="0"/>
              <a:t>Lucene</a:t>
            </a:r>
            <a:r>
              <a:rPr lang="en-US" dirty="0" smtClean="0"/>
              <a:t> Core.</a:t>
            </a:r>
          </a:p>
          <a:p>
            <a:r>
              <a:rPr lang="en-US" dirty="0" smtClean="0"/>
              <a:t>Talks about </a:t>
            </a:r>
            <a:r>
              <a:rPr lang="en-US" dirty="0" err="1" smtClean="0"/>
              <a:t>Lucene</a:t>
            </a:r>
            <a:r>
              <a:rPr lang="en-US" dirty="0" smtClean="0"/>
              <a:t> at various international conferences like the previous </a:t>
            </a:r>
            <a:r>
              <a:rPr lang="en-US" dirty="0" err="1"/>
              <a:t>Lucene</a:t>
            </a:r>
            <a:r>
              <a:rPr lang="en-US" dirty="0"/>
              <a:t> </a:t>
            </a:r>
            <a:r>
              <a:rPr lang="en-US" dirty="0" err="1" smtClean="0"/>
              <a:t>Eurocon</a:t>
            </a:r>
            <a:r>
              <a:rPr lang="en-US" dirty="0" smtClean="0"/>
              <a:t> and </a:t>
            </a:r>
            <a:r>
              <a:rPr lang="en-US" dirty="0" err="1"/>
              <a:t>ApacheCon</a:t>
            </a:r>
            <a:r>
              <a:rPr lang="en-US" dirty="0"/>
              <a:t> EU/US</a:t>
            </a:r>
            <a:r>
              <a:rPr lang="en-US" dirty="0" smtClean="0"/>
              <a:t>, Berlin Buzzwords, </a:t>
            </a:r>
            <a:r>
              <a:rPr lang="en-US" dirty="0" err="1" smtClean="0"/>
              <a:t>Lucene</a:t>
            </a:r>
            <a:r>
              <a:rPr lang="en-US" dirty="0" smtClean="0"/>
              <a:t> Revolution, and various local </a:t>
            </a:r>
            <a:r>
              <a:rPr lang="en-US" dirty="0" err="1" smtClean="0"/>
              <a:t>meetups</a:t>
            </a:r>
            <a:r>
              <a:rPr lang="en-US" dirty="0" smtClean="0"/>
              <a:t>.</a:t>
            </a:r>
            <a:endParaRPr lang="de-DE" dirty="0" smtClean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DB38D16-9CF9-4B35-A59F-386EC61EB9B0}" type="slidenum">
              <a:rPr lang="de-DE" smtClean="0"/>
              <a:pPr lvl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04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err="1" smtClean="0"/>
              <a:t>IndexReader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32859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Most generic (abstract) API to an index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uperclass of more specific types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annot be </a:t>
            </a:r>
            <a:r>
              <a:rPr lang="en-US" dirty="0" err="1" smtClean="0"/>
              <a:t>subclassed</a:t>
            </a:r>
            <a:r>
              <a:rPr lang="en-US" dirty="0" smtClean="0"/>
              <a:t> directly</a:t>
            </a:r>
            <a:r>
              <a:rPr lang="en-US" i="1" dirty="0" smtClean="0"/>
              <a:t> (no public constructor)</a:t>
            </a:r>
          </a:p>
          <a:p>
            <a:r>
              <a:rPr lang="en-US" dirty="0" smtClean="0"/>
              <a:t>Does not know anything about “inverted index” concept</a:t>
            </a:r>
          </a:p>
          <a:p>
            <a:pPr lvl="1"/>
            <a:r>
              <a:rPr lang="en-US" dirty="0"/>
              <a:t>no </a:t>
            </a:r>
            <a:r>
              <a:rPr lang="en-US" dirty="0" smtClean="0"/>
              <a:t>terms, no postings!</a:t>
            </a:r>
            <a:endParaRPr lang="en-US" dirty="0"/>
          </a:p>
          <a:p>
            <a:r>
              <a:rPr lang="en-US" dirty="0" smtClean="0"/>
              <a:t>Access to </a:t>
            </a:r>
            <a:r>
              <a:rPr lang="en-US" b="1" dirty="0" smtClean="0"/>
              <a:t>stored fields </a:t>
            </a:r>
            <a:r>
              <a:rPr lang="en-US" dirty="0" smtClean="0"/>
              <a:t>(and term vectors) by document ID</a:t>
            </a:r>
          </a:p>
          <a:p>
            <a:pPr lvl="1"/>
            <a:r>
              <a:rPr lang="en-US" dirty="0" smtClean="0"/>
              <a:t>to display / highlight search results only!</a:t>
            </a:r>
          </a:p>
          <a:p>
            <a:r>
              <a:rPr lang="en-US" dirty="0" smtClean="0"/>
              <a:t>Some very limited metadata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umber of documents,…</a:t>
            </a:r>
          </a:p>
          <a:p>
            <a:r>
              <a:rPr lang="en-US" b="1" dirty="0" err="1" smtClean="0">
                <a:solidFill>
                  <a:srgbClr val="C00000"/>
                </a:solidFill>
              </a:rPr>
              <a:t>Unmodifiable</a:t>
            </a:r>
            <a:r>
              <a:rPr lang="en-US" b="1" dirty="0" smtClean="0">
                <a:solidFill>
                  <a:srgbClr val="C00000"/>
                </a:solidFill>
              </a:rPr>
              <a:t>:</a:t>
            </a:r>
            <a:r>
              <a:rPr lang="en-US" dirty="0" smtClean="0">
                <a:solidFill>
                  <a:srgbClr val="C00000"/>
                </a:solidFill>
              </a:rPr>
              <a:t> No more deletions / changing of norms possible!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Applies to all readers in </a:t>
            </a:r>
            <a:r>
              <a:rPr lang="en-US" b="1" dirty="0" err="1" smtClean="0">
                <a:solidFill>
                  <a:srgbClr val="C00000"/>
                </a:solidFill>
              </a:rPr>
              <a:t>Lucene</a:t>
            </a:r>
            <a:r>
              <a:rPr lang="en-US" b="1" dirty="0" smtClean="0">
                <a:solidFill>
                  <a:srgbClr val="C00000"/>
                </a:solidFill>
              </a:rPr>
              <a:t> 4.0 !!!</a:t>
            </a:r>
          </a:p>
          <a:p>
            <a:r>
              <a:rPr lang="en-US" b="1" dirty="0" smtClean="0"/>
              <a:t>Passed </a:t>
            </a:r>
            <a:r>
              <a:rPr lang="en-US" b="1" dirty="0"/>
              <a:t>to </a:t>
            </a:r>
            <a:r>
              <a:rPr lang="en-US" b="1" dirty="0" err="1"/>
              <a:t>IndexSearcher</a:t>
            </a:r>
            <a:endParaRPr lang="en-US" b="1" dirty="0"/>
          </a:p>
          <a:p>
            <a:pPr lvl="1"/>
            <a:r>
              <a:rPr lang="en-US" dirty="0"/>
              <a:t>just as before!</a:t>
            </a:r>
          </a:p>
          <a:p>
            <a:r>
              <a:rPr lang="en-US" dirty="0" smtClean="0"/>
              <a:t>Allows </a:t>
            </a:r>
            <a:r>
              <a:rPr lang="en-US" b="1" dirty="0" err="1" smtClean="0"/>
              <a:t>IndexReader.open</a:t>
            </a:r>
            <a:r>
              <a:rPr lang="en-US" b="1" dirty="0" smtClean="0"/>
              <a:t>() </a:t>
            </a:r>
            <a:r>
              <a:rPr lang="en-US" dirty="0" smtClean="0"/>
              <a:t>for backwards compatibility </a:t>
            </a:r>
            <a:r>
              <a:rPr lang="en-US" i="1" dirty="0" smtClean="0"/>
              <a:t>(deprecated)</a:t>
            </a:r>
            <a:endParaRPr lang="en-US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8" descr="http://timesync.gmu.edu/libnews/wp-content/uploads/2008/05/new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7" y="379250"/>
            <a:ext cx="946913" cy="8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2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err="1" smtClean="0"/>
              <a:t>AtomicReader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Inherits from </a:t>
            </a:r>
            <a:r>
              <a:rPr lang="en-US" dirty="0" err="1" smtClean="0"/>
              <a:t>IndexReader</a:t>
            </a:r>
            <a:endParaRPr lang="en-US" dirty="0" smtClean="0"/>
          </a:p>
          <a:p>
            <a:r>
              <a:rPr lang="en-US" dirty="0" smtClean="0"/>
              <a:t>Access to “atomic” indexes </a:t>
            </a:r>
            <a:r>
              <a:rPr lang="en-US" dirty="0"/>
              <a:t>(single </a:t>
            </a:r>
            <a:r>
              <a:rPr lang="en-US" dirty="0" smtClean="0"/>
              <a:t>segments)</a:t>
            </a:r>
          </a:p>
          <a:p>
            <a:r>
              <a:rPr lang="en-US" dirty="0" smtClean="0"/>
              <a:t>Full term dictionary and postings API</a:t>
            </a:r>
          </a:p>
          <a:p>
            <a:r>
              <a:rPr lang="en-US" dirty="0" smtClean="0"/>
              <a:t>Access to </a:t>
            </a:r>
            <a:r>
              <a:rPr lang="en-US" dirty="0" err="1" smtClean="0"/>
              <a:t>DocValues</a:t>
            </a:r>
            <a:r>
              <a:rPr lang="en-US" dirty="0" smtClean="0"/>
              <a:t> </a:t>
            </a:r>
            <a:r>
              <a:rPr lang="en-US" i="1" dirty="0" smtClean="0"/>
              <a:t>(new in </a:t>
            </a:r>
            <a:r>
              <a:rPr lang="en-US" i="1" dirty="0" err="1" smtClean="0"/>
              <a:t>Lucene</a:t>
            </a:r>
            <a:r>
              <a:rPr lang="en-US" i="1" dirty="0" smtClean="0"/>
              <a:t> 4.0) </a:t>
            </a:r>
            <a:r>
              <a:rPr lang="en-US" dirty="0" smtClean="0"/>
              <a:t>and norms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79512" y="1196751"/>
            <a:ext cx="8784976" cy="5328592"/>
            <a:chOff x="179512" y="1052736"/>
            <a:chExt cx="8784976" cy="5328592"/>
          </a:xfrm>
        </p:grpSpPr>
        <p:sp>
          <p:nvSpPr>
            <p:cNvPr id="7" name="Rechteck 6"/>
            <p:cNvSpPr/>
            <p:nvPr/>
          </p:nvSpPr>
          <p:spPr>
            <a:xfrm>
              <a:off x="179512" y="1052736"/>
              <a:ext cx="8784976" cy="5328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886276" y="1246037"/>
              <a:ext cx="7371445" cy="4941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9" name="Picture 8" descr="http://timesync.gmu.edu/libnews/wp-content/uploads/2008/05/new2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7" y="379250"/>
            <a:ext cx="946913" cy="8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3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err="1" smtClean="0"/>
              <a:t>CompositeReader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No additional functionality </a:t>
            </a:r>
            <a:r>
              <a:rPr lang="en-US" dirty="0" smtClean="0"/>
              <a:t>on top of </a:t>
            </a:r>
            <a:r>
              <a:rPr lang="en-US" dirty="0" err="1" smtClean="0"/>
              <a:t>IndexReader</a:t>
            </a:r>
            <a:endParaRPr lang="en-US" dirty="0"/>
          </a:p>
          <a:p>
            <a:r>
              <a:rPr lang="en-US" dirty="0" smtClean="0"/>
              <a:t>Provides </a:t>
            </a:r>
            <a:r>
              <a:rPr lang="en-US" b="1" dirty="0" smtClean="0"/>
              <a:t>leaves() </a:t>
            </a:r>
            <a:r>
              <a:rPr lang="en-US" dirty="0" smtClean="0"/>
              <a:t>to retrieve </a:t>
            </a:r>
            <a:r>
              <a:rPr lang="en-US" smtClean="0"/>
              <a:t>all atomic child </a:t>
            </a:r>
            <a:r>
              <a:rPr lang="en-US" dirty="0" smtClean="0"/>
              <a:t>readers</a:t>
            </a:r>
          </a:p>
          <a:p>
            <a:r>
              <a:rPr lang="en-US" b="1" dirty="0" err="1" smtClean="0"/>
              <a:t>DirectoryReader</a:t>
            </a:r>
            <a:r>
              <a:rPr lang="en-US" dirty="0" smtClean="0"/>
              <a:t> and </a:t>
            </a:r>
            <a:r>
              <a:rPr lang="en-US" b="1" dirty="0" err="1" smtClean="0"/>
              <a:t>MultiReader</a:t>
            </a:r>
            <a:r>
              <a:rPr lang="en-US" dirty="0" smtClean="0"/>
              <a:t> implement this class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8" descr="http://timesync.gmu.edu/libnews/wp-content/uploads/2008/05/new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7" y="379250"/>
            <a:ext cx="946913" cy="8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3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dirty="0" err="1" smtClean="0"/>
              <a:t>DirectoryReader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Abstract class, defines interface for:</a:t>
            </a:r>
          </a:p>
          <a:p>
            <a:pPr lvl="1"/>
            <a:r>
              <a:rPr lang="en-US" dirty="0" smtClean="0"/>
              <a:t>access to on-disk indexes </a:t>
            </a:r>
            <a:r>
              <a:rPr lang="en-US" i="1" dirty="0" smtClean="0"/>
              <a:t>(on top of Directory class)</a:t>
            </a:r>
          </a:p>
          <a:p>
            <a:pPr lvl="1"/>
            <a:r>
              <a:rPr lang="en-US" dirty="0" smtClean="0"/>
              <a:t>access to </a:t>
            </a:r>
            <a:r>
              <a:rPr lang="en-US" b="1" dirty="0" smtClean="0"/>
              <a:t>commit points, index metadata, index version, </a:t>
            </a:r>
            <a:r>
              <a:rPr lang="en-US" b="1" dirty="0" err="1" smtClean="0"/>
              <a:t>isCurrent</a:t>
            </a:r>
            <a:r>
              <a:rPr lang="en-US" b="1" dirty="0" smtClean="0"/>
              <a:t>()</a:t>
            </a:r>
            <a:r>
              <a:rPr lang="en-US" dirty="0" smtClean="0"/>
              <a:t> for reopen support</a:t>
            </a:r>
          </a:p>
          <a:p>
            <a:pPr lvl="1"/>
            <a:r>
              <a:rPr lang="en-US" dirty="0" smtClean="0"/>
              <a:t>defines abstract </a:t>
            </a:r>
            <a:r>
              <a:rPr lang="en-US" b="1" dirty="0" err="1" smtClean="0"/>
              <a:t>openIfChanged</a:t>
            </a:r>
            <a:r>
              <a:rPr lang="en-US" dirty="0" smtClean="0"/>
              <a:t> (for cheap reopening of indexes)</a:t>
            </a:r>
          </a:p>
          <a:p>
            <a:pPr lvl="1"/>
            <a:r>
              <a:rPr lang="en-US" dirty="0" smtClean="0"/>
              <a:t>child readers are always </a:t>
            </a:r>
            <a:r>
              <a:rPr lang="en-US" b="1" dirty="0" err="1" smtClean="0"/>
              <a:t>AtomicReader</a:t>
            </a:r>
            <a:r>
              <a:rPr lang="en-US" dirty="0" smtClean="0"/>
              <a:t> instances</a:t>
            </a:r>
          </a:p>
          <a:p>
            <a:r>
              <a:rPr lang="en-US" dirty="0" smtClean="0"/>
              <a:t>Provides static factory methods for opening indexes</a:t>
            </a:r>
          </a:p>
          <a:p>
            <a:pPr lvl="1"/>
            <a:r>
              <a:rPr lang="en-US" dirty="0" smtClean="0"/>
              <a:t>well-known from </a:t>
            </a:r>
            <a:r>
              <a:rPr lang="en-US" dirty="0" err="1" smtClean="0"/>
              <a:t>IndexReader</a:t>
            </a:r>
            <a:r>
              <a:rPr lang="en-US" dirty="0" smtClean="0"/>
              <a:t> in </a:t>
            </a:r>
            <a:r>
              <a:rPr lang="en-US" dirty="0" err="1" smtClean="0"/>
              <a:t>Lucene</a:t>
            </a:r>
            <a:r>
              <a:rPr lang="en-US" dirty="0" smtClean="0"/>
              <a:t> </a:t>
            </a:r>
            <a:r>
              <a:rPr lang="en-US" dirty="0" smtClean="0"/>
              <a:t>up </a:t>
            </a:r>
            <a:r>
              <a:rPr lang="en-US" dirty="0" smtClean="0"/>
              <a:t>to </a:t>
            </a:r>
            <a:r>
              <a:rPr lang="en-US" dirty="0" smtClean="0"/>
              <a:t>3.6</a:t>
            </a:r>
            <a:endParaRPr lang="en-US" dirty="0" smtClean="0"/>
          </a:p>
          <a:p>
            <a:pPr lvl="1"/>
            <a:r>
              <a:rPr lang="en-US" dirty="0" smtClean="0"/>
              <a:t>factories return internal </a:t>
            </a:r>
            <a:r>
              <a:rPr lang="en-US" dirty="0" err="1" smtClean="0"/>
              <a:t>DirectoryReader</a:t>
            </a:r>
            <a:r>
              <a:rPr lang="en-US" dirty="0" smtClean="0"/>
              <a:t> implementation (</a:t>
            </a:r>
            <a:r>
              <a:rPr lang="en-US" dirty="0" err="1" smtClean="0"/>
              <a:t>StandardDirectoryReader</a:t>
            </a:r>
            <a:r>
              <a:rPr lang="en-US" dirty="0" smtClean="0"/>
              <a:t> with </a:t>
            </a:r>
            <a:r>
              <a:rPr lang="en-US" dirty="0" err="1" smtClean="0"/>
              <a:t>SegmentReaders</a:t>
            </a:r>
            <a:r>
              <a:rPr lang="en-US" dirty="0" smtClean="0"/>
              <a:t> as </a:t>
            </a:r>
            <a:r>
              <a:rPr lang="en-US" dirty="0" err="1" smtClean="0"/>
              <a:t>childs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8" descr="http://timesync.gmu.edu/libnews/wp-content/uploads/2008/05/new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7" y="379250"/>
            <a:ext cx="946913" cy="83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US" dirty="0" smtClean="0"/>
              <a:t>Basic Search Example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83768" y="5157192"/>
            <a:ext cx="5832648" cy="68093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Looks familiar, doesn’t it?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24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26441" r="30592" b="47783"/>
          <a:stretch/>
        </p:blipFill>
        <p:spPr bwMode="auto">
          <a:xfrm>
            <a:off x="132386" y="1772816"/>
            <a:ext cx="8832102" cy="223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ttp://www.kabeleins.de/imperia/md/images/serien_shows/trick/_galerien/l/lilo_und_stitch/17_lilo_und_stitch_500_375_The_Disney_Chann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57" r="898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8" y="4719479"/>
            <a:ext cx="1661772" cy="12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 rot="-5400000">
            <a:off x="-1107948" y="5473053"/>
            <a:ext cx="249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</a:t>
            </a:r>
            <a:r>
              <a:rPr lang="en-US" sz="1200" dirty="0"/>
              <a:t>© The Walt Disney Company</a:t>
            </a:r>
          </a:p>
        </p:txBody>
      </p:sp>
    </p:spTree>
    <p:extLst>
      <p:ext uri="{BB962C8B-B14F-4D97-AF65-F5344CB8AC3E}">
        <p14:creationId xmlns:p14="http://schemas.microsoft.com/office/powerpoint/2010/main" val="24260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211683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“</a:t>
            </a:r>
            <a:r>
              <a:rPr lang="en-US" b="1" i="1" dirty="0" err="1" smtClean="0"/>
              <a:t>Arrgh</a:t>
            </a:r>
            <a:r>
              <a:rPr lang="en-US" b="1" i="1" dirty="0" smtClean="0"/>
              <a:t>!</a:t>
            </a:r>
            <a:r>
              <a:rPr lang="en-US" i="1" dirty="0" smtClean="0"/>
              <a:t> I still need terms and postings on my </a:t>
            </a:r>
            <a:r>
              <a:rPr lang="en-US" i="1" dirty="0" err="1" smtClean="0"/>
              <a:t>DirectoryReader</a:t>
            </a:r>
            <a:r>
              <a:rPr lang="en-US" i="1" dirty="0" smtClean="0"/>
              <a:t>!!! What should I do? </a:t>
            </a:r>
            <a:r>
              <a:rPr lang="en-US" i="1" u="sng" dirty="0" smtClean="0"/>
              <a:t>Optimize</a:t>
            </a:r>
            <a:r>
              <a:rPr lang="en-US" i="1" dirty="0" smtClean="0"/>
              <a:t> to only have one segment? </a:t>
            </a:r>
            <a:r>
              <a:rPr lang="en-US" b="1" i="1" dirty="0" smtClean="0"/>
              <a:t>Help me please!!!</a:t>
            </a:r>
            <a:r>
              <a:rPr lang="en-US" i="1" dirty="0" smtClean="0"/>
              <a:t>”</a:t>
            </a:r>
            <a:endParaRPr lang="en-US" dirty="0" smtClean="0"/>
          </a:p>
          <a:p>
            <a:pPr marL="0" indent="0" algn="ctr">
              <a:buNone/>
            </a:pPr>
            <a:r>
              <a:rPr lang="en-US" sz="1600" dirty="0" smtClean="0"/>
              <a:t>(example question on java-user@lucene.apache.org)</a:t>
            </a:r>
            <a:endParaRPr lang="en-US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/>
          <a:lstStyle/>
          <a:p>
            <a:r>
              <a:rPr lang="en-US" dirty="0" smtClean="0"/>
              <a:t>What to do?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76871"/>
            <a:ext cx="8229600" cy="2880321"/>
          </a:xfrm>
        </p:spPr>
        <p:txBody>
          <a:bodyPr/>
          <a:lstStyle/>
          <a:p>
            <a:r>
              <a:rPr lang="en-US" dirty="0" smtClean="0"/>
              <a:t>Calm down</a:t>
            </a:r>
          </a:p>
          <a:p>
            <a:r>
              <a:rPr lang="en-US" dirty="0"/>
              <a:t>T</a:t>
            </a:r>
            <a:r>
              <a:rPr lang="en-US" dirty="0" smtClean="0"/>
              <a:t>ake a break and drink </a:t>
            </a:r>
            <a:r>
              <a:rPr lang="en-US" dirty="0"/>
              <a:t>a </a:t>
            </a:r>
            <a:r>
              <a:rPr lang="en-US" dirty="0" smtClean="0"/>
              <a:t>beer*</a:t>
            </a:r>
          </a:p>
          <a:p>
            <a:r>
              <a:rPr lang="en-US" b="1" dirty="0" smtClean="0"/>
              <a:t>Don’t optimize </a:t>
            </a:r>
            <a:r>
              <a:rPr lang="en-US" dirty="0" smtClean="0"/>
              <a:t>/ </a:t>
            </a:r>
            <a:r>
              <a:rPr lang="en-US" dirty="0" smtClean="0"/>
              <a:t>force-merge </a:t>
            </a:r>
            <a:r>
              <a:rPr lang="en-US" dirty="0" smtClean="0"/>
              <a:t>your index!!!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2" descr="http://www.infobarrel.com/media/image/363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4878" r="3168" b="2744"/>
          <a:stretch/>
        </p:blipFill>
        <p:spPr bwMode="auto">
          <a:xfrm>
            <a:off x="6727470" y="134112"/>
            <a:ext cx="2273296" cy="26090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twimg0-a.akamaihd.net/profile_images/1767672749/rmuirava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4" y="5471606"/>
            <a:ext cx="1279054" cy="12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86548" y="63813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*) </a:t>
            </a:r>
            <a:r>
              <a:rPr lang="en-US" dirty="0"/>
              <a:t>Robert’s </a:t>
            </a:r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Most efficient way:</a:t>
            </a:r>
          </a:p>
          <a:p>
            <a:pPr lvl="1"/>
            <a:r>
              <a:rPr lang="en-US" dirty="0" smtClean="0"/>
              <a:t>Retrieve atomic leaves from your composite:</a:t>
            </a:r>
            <a:br>
              <a:rPr lang="en-US" dirty="0" smtClean="0"/>
            </a:b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reader.leaves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lvl="1"/>
            <a:r>
              <a:rPr lang="en-US" dirty="0" smtClean="0"/>
              <a:t>Iterate over sub-readers, do the work</a:t>
            </a:r>
            <a:br>
              <a:rPr lang="en-US" dirty="0" smtClean="0"/>
            </a:br>
            <a:r>
              <a:rPr lang="en-US" i="1" dirty="0" smtClean="0"/>
              <a:t>(possibly parallelized)</a:t>
            </a:r>
          </a:p>
          <a:p>
            <a:pPr lvl="1"/>
            <a:r>
              <a:rPr lang="en-US" dirty="0" smtClean="0"/>
              <a:t>Merge results</a:t>
            </a:r>
          </a:p>
          <a:p>
            <a:endParaRPr lang="en-US" dirty="0" smtClean="0"/>
          </a:p>
          <a:p>
            <a:r>
              <a:rPr lang="en-US" dirty="0" smtClean="0"/>
              <a:t>Otherwise: </a:t>
            </a:r>
            <a:r>
              <a:rPr lang="en-US" i="1" dirty="0" smtClean="0"/>
              <a:t>wrap your </a:t>
            </a:r>
            <a:r>
              <a:rPr lang="en-US" i="1" dirty="0" err="1" smtClean="0"/>
              <a:t>CompositeReader</a:t>
            </a:r>
            <a:r>
              <a:rPr lang="en-US" i="1" dirty="0"/>
              <a:t>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5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/>
              <a:t>(Slow) </a:t>
            </a:r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852937"/>
            <a:ext cx="8229600" cy="2664295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Wraps </a:t>
            </a:r>
            <a:r>
              <a:rPr lang="en-US" b="1" dirty="0" err="1" smtClean="0"/>
              <a:t>IndexReaders</a:t>
            </a:r>
            <a:r>
              <a:rPr lang="en-US" b="1" dirty="0" smtClean="0"/>
              <a:t> </a:t>
            </a:r>
            <a:r>
              <a:rPr lang="en-US" dirty="0" smtClean="0"/>
              <a:t>of any kind as atomic reader, providing terms, postings, deletions, doc values</a:t>
            </a:r>
          </a:p>
          <a:p>
            <a:pPr lvl="1"/>
            <a:r>
              <a:rPr lang="en-US" dirty="0" smtClean="0"/>
              <a:t>Internally uses same algorithms like previous </a:t>
            </a:r>
            <a:r>
              <a:rPr lang="en-US" dirty="0" err="1" smtClean="0"/>
              <a:t>Lucene</a:t>
            </a:r>
            <a:r>
              <a:rPr lang="en-US" dirty="0" smtClean="0"/>
              <a:t> readers</a:t>
            </a:r>
          </a:p>
          <a:p>
            <a:pPr lvl="1"/>
            <a:r>
              <a:rPr lang="en-US" dirty="0" smtClean="0"/>
              <a:t>Segment-merging uses this to merge segments, too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dirty="0" smtClean="0"/>
              <a:t>Solr always provides an </a:t>
            </a:r>
            <a:r>
              <a:rPr lang="en-US" dirty="0" err="1" smtClean="0"/>
              <a:t>AtomicReader</a:t>
            </a:r>
            <a:r>
              <a:rPr lang="en-US" dirty="0" smtClean="0"/>
              <a:t> for convenience through </a:t>
            </a:r>
            <a:r>
              <a:rPr lang="en-US" b="1" dirty="0" err="1" smtClean="0"/>
              <a:t>SolrIndexSearcher</a:t>
            </a:r>
            <a:r>
              <a:rPr lang="en-US" dirty="0" smtClean="0"/>
              <a:t>. Plugin writers should use: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28</a:t>
            </a:fld>
            <a:endParaRPr lang="en-US" dirty="0"/>
          </a:p>
        </p:txBody>
      </p:sp>
      <p:pic>
        <p:nvPicPr>
          <p:cNvPr id="10242" name="Picture 2" descr="Schnecke-Logo Design Isabell Schäfer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197960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1628800"/>
            <a:ext cx="828092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AtomicReader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200" dirty="0">
                <a:latin typeface="Courier New" pitchFamily="49" charset="0"/>
                <a:cs typeface="Courier New" pitchFamily="49" charset="0"/>
              </a:rPr>
            </a:br>
            <a:r>
              <a:rPr lang="en-US" sz="22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200" b="1" dirty="0" err="1">
                <a:solidFill>
                  <a:srgbClr val="C00000"/>
                </a:solidFill>
                <a:latin typeface="Courier New" pitchFamily="49" charset="0"/>
                <a:cs typeface="Courier New" pitchFamily="49" charset="0"/>
              </a:rPr>
              <a:t>Slow</a:t>
            </a:r>
            <a:r>
              <a:rPr lang="en-US" sz="2200" b="1" dirty="0" err="1">
                <a:latin typeface="Courier New" pitchFamily="49" charset="0"/>
                <a:cs typeface="Courier New" pitchFamily="49" charset="0"/>
              </a:rPr>
              <a:t>CompositeReaderWrapper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.</a:t>
            </a:r>
            <a:r>
              <a:rPr lang="en-US" sz="2200" i="1" dirty="0" err="1">
                <a:latin typeface="Courier New" pitchFamily="49" charset="0"/>
                <a:cs typeface="Courier New" pitchFamily="49" charset="0"/>
              </a:rPr>
              <a:t>wrap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IndexReader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 r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2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6689" y="5517232"/>
            <a:ext cx="828092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AtomicReader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</a:t>
            </a:r>
          </a:p>
          <a:p>
            <a:r>
              <a:rPr lang="en-US" sz="22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rd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200" i="1" dirty="0" err="1" smtClean="0">
                <a:latin typeface="Courier New" pitchFamily="49" charset="0"/>
                <a:cs typeface="Courier New" pitchFamily="49" charset="0"/>
              </a:rPr>
              <a:t>mySolrIndexSearcher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.getAtomicReader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2642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readers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FilterAtomicReader</a:t>
            </a:r>
            <a:endParaRPr lang="en-US" b="1" dirty="0" smtClean="0"/>
          </a:p>
          <a:p>
            <a:pPr lvl="1"/>
            <a:r>
              <a:rPr lang="en-US" dirty="0" smtClean="0"/>
              <a:t>Was </a:t>
            </a:r>
            <a:r>
              <a:rPr lang="en-US" dirty="0" err="1" smtClean="0"/>
              <a:t>FilterIndexReader</a:t>
            </a:r>
            <a:r>
              <a:rPr lang="en-US" dirty="0" smtClean="0"/>
              <a:t> in 3.x</a:t>
            </a:r>
            <a:br>
              <a:rPr lang="en-US" dirty="0" smtClean="0"/>
            </a:br>
            <a:r>
              <a:rPr lang="en-US" sz="2000" i="1" dirty="0" smtClean="0"/>
              <a:t>(but now solely works on atomic readers)</a:t>
            </a:r>
            <a:endParaRPr lang="en-US" i="1" dirty="0" smtClean="0"/>
          </a:p>
          <a:p>
            <a:pPr lvl="1"/>
            <a:r>
              <a:rPr lang="en-US" dirty="0" smtClean="0"/>
              <a:t>Allows to filter terms, postings, deletions</a:t>
            </a:r>
          </a:p>
          <a:p>
            <a:pPr lvl="1"/>
            <a:r>
              <a:rPr lang="en-US" dirty="0" smtClean="0"/>
              <a:t>Useful for index splitters (e.g., </a:t>
            </a:r>
            <a:r>
              <a:rPr lang="en-US" dirty="0" err="1" smtClean="0"/>
              <a:t>PKIndexSplitter</a:t>
            </a:r>
            <a:r>
              <a:rPr lang="en-US" dirty="0" smtClean="0"/>
              <a:t>, </a:t>
            </a:r>
            <a:r>
              <a:rPr lang="en-US" dirty="0" err="1" smtClean="0"/>
              <a:t>MultiPassIndexSplitter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000" i="1" dirty="0" smtClean="0"/>
              <a:t>(provide own </a:t>
            </a:r>
            <a:r>
              <a:rPr lang="en-US" sz="2000" i="1" dirty="0" err="1" smtClean="0"/>
              <a:t>getLiveDocs</a:t>
            </a:r>
            <a:r>
              <a:rPr lang="en-US" sz="2000" i="1" dirty="0" smtClean="0"/>
              <a:t>() method, merge to </a:t>
            </a:r>
            <a:r>
              <a:rPr lang="en-US" sz="2000" i="1" dirty="0" err="1" smtClean="0"/>
              <a:t>IndexWriter</a:t>
            </a:r>
            <a:r>
              <a:rPr lang="en-US" sz="2000" i="1" dirty="0" smtClean="0"/>
              <a:t>)</a:t>
            </a:r>
          </a:p>
          <a:p>
            <a:r>
              <a:rPr lang="en-US" b="1" dirty="0" err="1" smtClean="0"/>
              <a:t>ParallelAtomicReader</a:t>
            </a:r>
            <a:r>
              <a:rPr lang="en-US" dirty="0" smtClean="0"/>
              <a:t>, -</a:t>
            </a:r>
            <a:r>
              <a:rPr lang="en-US" b="1" dirty="0" err="1" smtClean="0"/>
              <a:t>CompositeReader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6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smtClean="0">
                <a:solidFill>
                  <a:srgbClr val="C00000"/>
                </a:solidFill>
                <a:ea typeface="ＭＳ Ｐゴシック" pitchFamily="34" charset="-128"/>
              </a:rPr>
              <a:t>Motivation / History of Lucene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smtClean="0">
                <a:ea typeface="ＭＳ Ｐゴシック" pitchFamily="34" charset="-128"/>
              </a:rPr>
              <a:t>AtomicReader &amp; CompositeReader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smtClean="0">
                <a:ea typeface="ＭＳ Ｐゴシック" pitchFamily="34" charset="-128"/>
              </a:rPr>
              <a:t>Reader contexts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smtClean="0">
                <a:ea typeface="ＭＳ Ｐゴシック" pitchFamily="34" charset="-128"/>
              </a:rPr>
              <a:t>Wrap up</a:t>
            </a:r>
            <a:endParaRPr lang="en-US" sz="3600" dirty="0">
              <a:ea typeface="ＭＳ Ｐゴシック" pitchFamily="34" charset="-128"/>
            </a:endParaRPr>
          </a:p>
        </p:txBody>
      </p:sp>
      <p:sp>
        <p:nvSpPr>
          <p:cNvPr id="4101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EC0D-587D-4855-AF5F-33EA8CD4513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2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IndexReader</a:t>
            </a:r>
            <a:r>
              <a:rPr lang="en-US" dirty="0" smtClean="0"/>
              <a:t> Reopening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Reopening </a:t>
            </a:r>
            <a:r>
              <a:rPr lang="en-US" b="1" dirty="0" smtClean="0"/>
              <a:t>solely</a:t>
            </a:r>
            <a:r>
              <a:rPr lang="en-US" dirty="0" smtClean="0"/>
              <a:t> provided by directory-based </a:t>
            </a:r>
            <a:r>
              <a:rPr lang="en-US" b="1" dirty="0" err="1" smtClean="0"/>
              <a:t>DirectoryReader</a:t>
            </a:r>
            <a:r>
              <a:rPr lang="en-US" dirty="0" smtClean="0"/>
              <a:t> instances</a:t>
            </a:r>
          </a:p>
          <a:p>
            <a:r>
              <a:rPr lang="en-US" dirty="0" smtClean="0"/>
              <a:t>No more reopen for:</a:t>
            </a:r>
          </a:p>
          <a:p>
            <a:pPr lvl="1"/>
            <a:r>
              <a:rPr lang="en-US" b="1" dirty="0" err="1" smtClean="0"/>
              <a:t>AtomicReader</a:t>
            </a:r>
            <a:r>
              <a:rPr lang="en-US" b="1" dirty="0" smtClean="0"/>
              <a:t>: </a:t>
            </a:r>
            <a:r>
              <a:rPr lang="en-US" dirty="0" smtClean="0"/>
              <a:t>they are atomic, no refresh possible</a:t>
            </a:r>
          </a:p>
          <a:p>
            <a:pPr lvl="1"/>
            <a:r>
              <a:rPr lang="en-US" b="1" dirty="0" err="1" smtClean="0"/>
              <a:t>MultiReader</a:t>
            </a:r>
            <a:r>
              <a:rPr lang="en-US" b="1" dirty="0" smtClean="0"/>
              <a:t>:</a:t>
            </a:r>
            <a:r>
              <a:rPr lang="en-US" dirty="0" smtClean="0"/>
              <a:t> reopen child readers separately, create new </a:t>
            </a:r>
            <a:r>
              <a:rPr lang="en-US" dirty="0" err="1" smtClean="0"/>
              <a:t>MultiReader</a:t>
            </a:r>
            <a:r>
              <a:rPr lang="en-US" dirty="0" smtClean="0"/>
              <a:t> on top of reopened readers</a:t>
            </a:r>
          </a:p>
          <a:p>
            <a:pPr lvl="1"/>
            <a:r>
              <a:rPr lang="en-US" b="1" dirty="0" smtClean="0"/>
              <a:t>Parallel*Reader, </a:t>
            </a:r>
            <a:r>
              <a:rPr lang="en-US" b="1" dirty="0" err="1" smtClean="0"/>
              <a:t>FilterAtomicReader</a:t>
            </a:r>
            <a:r>
              <a:rPr lang="en-US" b="1" dirty="0" smtClean="0"/>
              <a:t>:</a:t>
            </a:r>
            <a:r>
              <a:rPr lang="en-US" dirty="0" smtClean="0"/>
              <a:t> reopen wrapped readers, create new wrapper afterwards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ea typeface="ＭＳ Ｐゴシック" pitchFamily="34" charset="-128"/>
              </a:rPr>
              <a:t>Motivation / History of </a:t>
            </a:r>
            <a:r>
              <a:rPr lang="en-US" sz="3600" dirty="0" err="1">
                <a:ea typeface="ＭＳ Ｐゴシック" pitchFamily="34" charset="-128"/>
              </a:rPr>
              <a:t>Lucene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err="1">
                <a:ea typeface="ＭＳ Ｐゴシック" pitchFamily="34" charset="-128"/>
              </a:rPr>
              <a:t>AtomicReader</a:t>
            </a:r>
            <a:r>
              <a:rPr lang="en-US" sz="3600" dirty="0">
                <a:ea typeface="ＭＳ Ｐゴシック" pitchFamily="34" charset="-128"/>
              </a:rPr>
              <a:t> &amp; </a:t>
            </a:r>
            <a:r>
              <a:rPr lang="en-US" sz="3600" dirty="0" err="1">
                <a:ea typeface="ＭＳ Ｐゴシック" pitchFamily="34" charset="-128"/>
              </a:rPr>
              <a:t>CompositeReader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ea typeface="ＭＳ Ｐゴシック" pitchFamily="34" charset="-128"/>
              </a:rPr>
              <a:t>Reader contexts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smtClean="0">
                <a:ea typeface="ＭＳ Ｐゴシック" pitchFamily="34" charset="-128"/>
              </a:rPr>
              <a:t>Wrap up</a:t>
            </a:r>
            <a:endParaRPr lang="en-US" sz="3600" dirty="0">
              <a:ea typeface="ＭＳ Ｐゴシック" pitchFamily="34" charset="-128"/>
            </a:endParaRPr>
          </a:p>
        </p:txBody>
      </p:sp>
      <p:sp>
        <p:nvSpPr>
          <p:cNvPr id="4101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EC0D-587D-4855-AF5F-33EA8CD4513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9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WTF ?!?</a:t>
            </a:r>
            <a:endParaRPr lang="en-US" sz="880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722313" y="2348880"/>
            <a:ext cx="7772400" cy="1932235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tx2"/>
                </a:solidFill>
              </a:rPr>
              <a:t>IndexReaderContext</a:t>
            </a:r>
            <a:endParaRPr lang="en-US" sz="3200" dirty="0" smtClean="0">
              <a:solidFill>
                <a:schemeClr val="tx2"/>
              </a:solidFill>
            </a:endParaRPr>
          </a:p>
          <a:p>
            <a:r>
              <a:rPr lang="en-US" sz="3200" dirty="0" err="1" smtClean="0">
                <a:solidFill>
                  <a:schemeClr val="tx2"/>
                </a:solidFill>
              </a:rPr>
              <a:t>AtomicReaderContext</a:t>
            </a:r>
            <a:endParaRPr lang="en-US" sz="3200" dirty="0" smtClean="0">
              <a:solidFill>
                <a:schemeClr val="tx2"/>
              </a:solidFill>
            </a:endParaRPr>
          </a:p>
          <a:p>
            <a:r>
              <a:rPr lang="en-US" sz="3200" dirty="0" err="1" smtClean="0">
                <a:solidFill>
                  <a:schemeClr val="tx2"/>
                </a:solidFill>
              </a:rPr>
              <a:t>CompositeReaderContext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4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33</a:t>
            </a:fld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1" y="1412776"/>
            <a:ext cx="834839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2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34</a:t>
            </a:fld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4839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2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35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43307" cy="496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22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8579296" cy="518457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Each </a:t>
            </a:r>
            <a:r>
              <a:rPr lang="en-US" dirty="0" err="1" smtClean="0"/>
              <a:t>IndexReader</a:t>
            </a:r>
            <a:r>
              <a:rPr lang="en-US" dirty="0" smtClean="0"/>
              <a:t> instance provides:</a:t>
            </a:r>
            <a:br>
              <a:rPr lang="en-US" dirty="0" smtClean="0"/>
            </a:b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IndexReaderContext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getContext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r>
              <a:rPr lang="en-US" dirty="0" smtClean="0"/>
              <a:t>The context provides a “view” on all </a:t>
            </a:r>
            <a:r>
              <a:rPr lang="en-US" dirty="0" err="1" smtClean="0"/>
              <a:t>childs</a:t>
            </a:r>
            <a:r>
              <a:rPr lang="en-US" dirty="0" smtClean="0"/>
              <a:t> </a:t>
            </a:r>
            <a:r>
              <a:rPr lang="en-US" i="1" dirty="0" smtClean="0"/>
              <a:t>(direct descendants) </a:t>
            </a:r>
            <a:r>
              <a:rPr lang="en-US" dirty="0" smtClean="0"/>
              <a:t>and leaves </a:t>
            </a:r>
            <a:r>
              <a:rPr lang="en-US" i="1" dirty="0" smtClean="0"/>
              <a:t>(down to lowest level </a:t>
            </a:r>
            <a:r>
              <a:rPr lang="en-US" i="1" dirty="0" err="1" smtClean="0"/>
              <a:t>AtomicReaders</a:t>
            </a:r>
            <a:r>
              <a:rPr lang="en-US" i="1" dirty="0" smtClean="0"/>
              <a:t>)</a:t>
            </a:r>
          </a:p>
          <a:p>
            <a:r>
              <a:rPr lang="en-US" dirty="0" smtClean="0"/>
              <a:t>Each atomic leave has a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docBase</a:t>
            </a:r>
            <a:r>
              <a:rPr lang="en-US" dirty="0" smtClean="0"/>
              <a:t> (document ID offset)</a:t>
            </a:r>
          </a:p>
          <a:p>
            <a:r>
              <a:rPr lang="en-US" dirty="0" err="1" smtClean="0"/>
              <a:t>IndexSearcher</a:t>
            </a:r>
            <a:r>
              <a:rPr lang="en-US" dirty="0" smtClean="0"/>
              <a:t> passes a context instance relative to its own top-level reader to each Query-Scorer / Filter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to access complete reader tree up to the current top-level reader</a:t>
            </a:r>
          </a:p>
          <a:p>
            <a:pPr lvl="1"/>
            <a:r>
              <a:rPr lang="en-US" dirty="0" smtClean="0"/>
              <a:t>Allows to get the “global” document ID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ea typeface="ＭＳ Ｐゴシック" pitchFamily="34" charset="-128"/>
              </a:rPr>
              <a:t>Motivation / History of </a:t>
            </a:r>
            <a:r>
              <a:rPr lang="en-US" sz="3600" dirty="0" err="1">
                <a:ea typeface="ＭＳ Ｐゴシック" pitchFamily="34" charset="-128"/>
              </a:rPr>
              <a:t>Lucene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err="1">
                <a:ea typeface="ＭＳ Ｐゴシック" pitchFamily="34" charset="-128"/>
              </a:rPr>
              <a:t>AtomicReader</a:t>
            </a:r>
            <a:r>
              <a:rPr lang="en-US" sz="3600" dirty="0">
                <a:ea typeface="ＭＳ Ｐゴシック" pitchFamily="34" charset="-128"/>
              </a:rPr>
              <a:t> &amp; </a:t>
            </a:r>
            <a:r>
              <a:rPr lang="en-US" sz="3600" dirty="0" err="1">
                <a:ea typeface="ＭＳ Ｐゴシック" pitchFamily="34" charset="-128"/>
              </a:rPr>
              <a:t>CompositeReader</a:t>
            </a:r>
            <a:endParaRPr lang="en-US" sz="3600" dirty="0">
              <a:ea typeface="ＭＳ Ｐゴシック" pitchFamily="34" charset="-128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>
                <a:ea typeface="ＭＳ Ｐゴシック" pitchFamily="34" charset="-128"/>
              </a:rPr>
              <a:t>Reader contexts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ea typeface="ＭＳ Ｐゴシック" pitchFamily="34" charset="-128"/>
              </a:rPr>
              <a:t>Wrap up</a:t>
            </a:r>
          </a:p>
        </p:txBody>
      </p:sp>
      <p:sp>
        <p:nvSpPr>
          <p:cNvPr id="4101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51EC0D-587D-4855-AF5F-33EA8CD4513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Lucene</a:t>
            </a:r>
            <a:r>
              <a:rPr lang="en-US" dirty="0" smtClean="0"/>
              <a:t> moved from global searches to </a:t>
            </a:r>
            <a:r>
              <a:rPr lang="en-US" b="1" dirty="0" smtClean="0"/>
              <a:t>per-segment search</a:t>
            </a:r>
            <a:r>
              <a:rPr lang="en-US" dirty="0" smtClean="0"/>
              <a:t> in </a:t>
            </a:r>
            <a:r>
              <a:rPr lang="en-US" i="1" dirty="0" err="1" smtClean="0"/>
              <a:t>Lucene</a:t>
            </a:r>
            <a:r>
              <a:rPr lang="en-US" i="1" dirty="0" smtClean="0"/>
              <a:t> 2.9</a:t>
            </a:r>
          </a:p>
          <a:p>
            <a:r>
              <a:rPr lang="en-US" dirty="0" smtClean="0"/>
              <a:t>Up to </a:t>
            </a:r>
            <a:r>
              <a:rPr lang="en-US" i="1" dirty="0" err="1" smtClean="0"/>
              <a:t>Lucene</a:t>
            </a:r>
            <a:r>
              <a:rPr lang="en-US" i="1" dirty="0" smtClean="0"/>
              <a:t> 3.6 </a:t>
            </a:r>
            <a:r>
              <a:rPr lang="en-US" dirty="0" smtClean="0"/>
              <a:t>indexes are still accessible on any hierarchy level </a:t>
            </a:r>
            <a:r>
              <a:rPr lang="en-US" b="1" dirty="0" smtClean="0"/>
              <a:t>with same interface</a:t>
            </a:r>
          </a:p>
          <a:p>
            <a:r>
              <a:rPr lang="en-US" i="1" dirty="0" err="1" smtClean="0"/>
              <a:t>Lucene</a:t>
            </a:r>
            <a:r>
              <a:rPr lang="en-US" i="1" dirty="0" smtClean="0"/>
              <a:t> 4.0 </a:t>
            </a:r>
            <a:r>
              <a:rPr lang="en-US" b="1" dirty="0" smtClean="0"/>
              <a:t>splits the </a:t>
            </a:r>
            <a:r>
              <a:rPr lang="en-US" b="1" dirty="0" err="1" smtClean="0"/>
              <a:t>IndexReader</a:t>
            </a:r>
            <a:r>
              <a:rPr lang="en-US" b="1" dirty="0" smtClean="0"/>
              <a:t> class </a:t>
            </a:r>
            <a:r>
              <a:rPr lang="en-US" dirty="0" smtClean="0"/>
              <a:t>into several abstract interfaces</a:t>
            </a:r>
          </a:p>
          <a:p>
            <a:r>
              <a:rPr lang="en-US" dirty="0" err="1" smtClean="0"/>
              <a:t>IndexReaderContexts</a:t>
            </a:r>
            <a:r>
              <a:rPr lang="en-US" dirty="0" smtClean="0"/>
              <a:t> will support </a:t>
            </a:r>
            <a:r>
              <a:rPr lang="en-US" b="1" dirty="0" smtClean="0"/>
              <a:t>per-segment search preserving top-level document IDs</a:t>
            </a:r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59755"/>
          </a:xfrm>
        </p:spPr>
        <p:txBody>
          <a:bodyPr>
            <a:normAutofit fontScale="90000"/>
          </a:bodyPr>
          <a:lstStyle/>
          <a:p>
            <a:r>
              <a:rPr lang="de-DE" dirty="0" err="1" smtClean="0"/>
              <a:t>Learn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Lucene</a:t>
            </a:r>
            <a:r>
              <a:rPr lang="de-DE" dirty="0" smtClean="0"/>
              <a:t> 4.0: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39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04379"/>
            <a:ext cx="4176464" cy="588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43608" y="4941168"/>
            <a:ext cx="6912768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/>
              <a:t>Available</a:t>
            </a:r>
            <a:r>
              <a:rPr lang="de-DE" sz="2800" dirty="0" smtClean="0"/>
              <a:t> </a:t>
            </a:r>
            <a:r>
              <a:rPr lang="de-DE" sz="2800" dirty="0" err="1" smtClean="0"/>
              <a:t>at</a:t>
            </a:r>
            <a:r>
              <a:rPr lang="de-DE" sz="2800" dirty="0" smtClean="0"/>
              <a:t> </a:t>
            </a:r>
            <a:r>
              <a:rPr lang="de-DE" sz="2800" dirty="0" err="1" smtClean="0"/>
              <a:t>your</a:t>
            </a:r>
            <a:r>
              <a:rPr lang="de-DE" sz="2800" dirty="0" smtClean="0"/>
              <a:t> </a:t>
            </a:r>
            <a:r>
              <a:rPr lang="de-DE" sz="2800" dirty="0" err="1" smtClean="0"/>
              <a:t>newspaper</a:t>
            </a:r>
            <a:r>
              <a:rPr lang="de-DE" sz="2800" dirty="0" smtClean="0"/>
              <a:t> </a:t>
            </a:r>
            <a:r>
              <a:rPr lang="de-DE" sz="2800" dirty="0" err="1" smtClean="0"/>
              <a:t>dealer</a:t>
            </a:r>
            <a:r>
              <a:rPr lang="de-DE" sz="2800" dirty="0" smtClean="0"/>
              <a:t> on </a:t>
            </a:r>
            <a:r>
              <a:rPr lang="de-DE" sz="2800" b="1" dirty="0" smtClean="0"/>
              <a:t>November 8</a:t>
            </a:r>
            <a:r>
              <a:rPr lang="de-DE" sz="2800" b="1" baseline="30000" dirty="0" smtClean="0"/>
              <a:t>th</a:t>
            </a:r>
            <a:r>
              <a:rPr lang="de-DE" sz="2800" b="1" dirty="0" smtClean="0"/>
              <a:t>, 2012</a:t>
            </a:r>
            <a:r>
              <a:rPr lang="de-DE" sz="2800" dirty="0" smtClean="0"/>
              <a:t>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19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Lucene</a:t>
            </a:r>
            <a:r>
              <a:rPr lang="en-US" dirty="0" smtClean="0"/>
              <a:t> Index </a:t>
            </a:r>
            <a:r>
              <a:rPr lang="en-US" dirty="0"/>
              <a:t>S</a:t>
            </a:r>
            <a:r>
              <a:rPr lang="en-US" dirty="0" smtClean="0"/>
              <a:t>tructure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Lucene</a:t>
            </a:r>
            <a:r>
              <a:rPr lang="en-US" dirty="0" smtClean="0"/>
              <a:t> was the first full text search engine that supported </a:t>
            </a:r>
            <a:r>
              <a:rPr lang="en-US" b="1" dirty="0" smtClean="0"/>
              <a:t>document additions and updates</a:t>
            </a:r>
          </a:p>
          <a:p>
            <a:r>
              <a:rPr lang="de-DE" b="1" dirty="0" smtClean="0"/>
              <a:t>Snapshot </a:t>
            </a:r>
            <a:r>
              <a:rPr lang="de-DE" b="1" dirty="0" err="1" smtClean="0"/>
              <a:t>isolation</a:t>
            </a:r>
            <a:r>
              <a:rPr lang="en-US" b="1" dirty="0"/>
              <a:t> </a:t>
            </a:r>
            <a:r>
              <a:rPr lang="en-US" dirty="0" smtClean="0"/>
              <a:t>ensures consistency</a:t>
            </a:r>
            <a:endParaRPr lang="en-US" i="1" dirty="0" smtClean="0"/>
          </a:p>
          <a:p>
            <a:endParaRPr lang="en-US" dirty="0" smtClean="0"/>
          </a:p>
          <a:p>
            <a:pPr algn="ctr">
              <a:buFont typeface="Symbol"/>
              <a:buChar char="Þ"/>
            </a:pPr>
            <a:r>
              <a:rPr lang="en-US" dirty="0" smtClean="0">
                <a:solidFill>
                  <a:srgbClr val="FF0000"/>
                </a:solidFill>
              </a:rPr>
              <a:t> Segmented index structure</a:t>
            </a:r>
          </a:p>
          <a:p>
            <a:pPr algn="ctr">
              <a:buFont typeface="Symbol"/>
              <a:buChar char="Þ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Committing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changes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creates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new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segments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Contact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11560" y="1295400"/>
            <a:ext cx="7767638" cy="1576388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ea typeface="ＭＳ Ｐゴシック" pitchFamily="34" charset="-128"/>
              </a:rPr>
              <a:t>Uwe Schindler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000" b="0" dirty="0" smtClean="0">
                <a:ea typeface="ＭＳ Ｐゴシック" pitchFamily="34" charset="-128"/>
                <a:hlinkClick r:id="rId3"/>
              </a:rPr>
              <a:t>uschindler@apache.org</a:t>
            </a:r>
            <a:endParaRPr lang="en-US" sz="2000" dirty="0">
              <a:ea typeface="ＭＳ Ｐゴシック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000" b="0" dirty="0" smtClean="0">
                <a:ea typeface="ＭＳ Ｐゴシック" pitchFamily="34" charset="-128"/>
                <a:hlinkClick r:id="rId4"/>
              </a:rPr>
              <a:t>http://www.thetaphi.de</a:t>
            </a:r>
            <a:endParaRPr lang="en-US" sz="2000" dirty="0">
              <a:ea typeface="ＭＳ Ｐゴシック" pitchFamily="34" charset="-128"/>
            </a:endParaRP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2000" b="0" dirty="0" smtClean="0">
                <a:ea typeface="ＭＳ Ｐゴシック" pitchFamily="34" charset="-128"/>
              </a:rPr>
              <a:t>     @thetaph1</a:t>
            </a:r>
          </a:p>
        </p:txBody>
      </p:sp>
      <p:pic>
        <p:nvPicPr>
          <p:cNvPr id="5125" name="Bild 22" descr="sdds_logo_cmy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73" y="3789040"/>
            <a:ext cx="2983793" cy="7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C:\Users\Uwe Schindler\Desktop\Twitter_butt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7" y="2385684"/>
            <a:ext cx="346229" cy="3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chart.apis.google.com/chart?cht=qr&amp;chs=350x350&amp;chl=MECARD%3AN%3AUwe+Schindler%3BTEL%3A%2B49421408897850%3BURL%3Ahttp%3A%2F%2Fwww.sd-datasolutions.de%3BEMAIL%3Auschindler%40sd-datasolutions.de%3BADR%3AW%C3%A4tjenstr.+49+28213+Bremen%2C+Germany%3B%3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71" y="4107350"/>
            <a:ext cx="2117973" cy="21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95206" y="464524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indent="0" algn="ctr" eaLnBrk="1" hangingPunct="1">
              <a:buFont typeface="Arial" pitchFamily="34" charset="0"/>
              <a:buNone/>
              <a:defRPr/>
            </a:pPr>
            <a:r>
              <a:rPr lang="en-US" i="1" dirty="0" smtClean="0"/>
              <a:t>SD </a:t>
            </a:r>
            <a:r>
              <a:rPr lang="en-US" i="1" dirty="0"/>
              <a:t>DataSolutions GmbH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Wätjenstr</a:t>
            </a:r>
            <a:r>
              <a:rPr lang="en-US" dirty="0"/>
              <a:t>. 49</a:t>
            </a:r>
            <a:br>
              <a:rPr lang="en-US" dirty="0"/>
            </a:br>
            <a:r>
              <a:rPr lang="en-US" dirty="0"/>
              <a:t>28213 Bremen, Germany</a:t>
            </a:r>
          </a:p>
          <a:p>
            <a:pPr marL="0" lvl="1" indent="0" algn="ctr" eaLnBrk="1" hangingPunct="1">
              <a:buFont typeface="Arial" pitchFamily="34" charset="0"/>
              <a:buNone/>
              <a:defRPr/>
            </a:pPr>
            <a:r>
              <a:rPr lang="en-US" dirty="0"/>
              <a:t>+49 421 40889785-0</a:t>
            </a:r>
          </a:p>
          <a:p>
            <a:pPr marL="0" lvl="1" indent="0" algn="ctr" eaLnBrk="1" hangingPunct="1">
              <a:buFont typeface="Arial" pitchFamily="34" charset="0"/>
              <a:buNone/>
              <a:defRPr/>
            </a:pPr>
            <a:r>
              <a:rPr lang="en-US" dirty="0">
                <a:hlinkClick r:id="rId9"/>
              </a:rPr>
              <a:t>http://www.sd-datasolutions.de</a:t>
            </a:r>
            <a:endParaRPr lang="en-US" dirty="0"/>
          </a:p>
        </p:txBody>
      </p:sp>
      <p:sp>
        <p:nvSpPr>
          <p:cNvPr id="9" name="Foliennummernplatzhalt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8E46FA5-6030-4F0E-8F9A-2474EA6A674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smtClean="0"/>
              <a:t>Segments in </a:t>
            </a:r>
            <a:r>
              <a:rPr lang="en-US" dirty="0" err="1" smtClean="0"/>
              <a:t>Lucene</a:t>
            </a:r>
            <a:endParaRPr lang="en-US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61048"/>
            <a:ext cx="8229600" cy="226511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Each index consists of various segments</a:t>
            </a:r>
            <a:br>
              <a:rPr lang="en-US" sz="2800" dirty="0" smtClean="0"/>
            </a:br>
            <a:r>
              <a:rPr lang="en-US" sz="2800" dirty="0" smtClean="0"/>
              <a:t>placed in the index directory. All documents</a:t>
            </a:r>
            <a:br>
              <a:rPr lang="en-US" sz="2800" dirty="0" smtClean="0"/>
            </a:br>
            <a:r>
              <a:rPr lang="en-US" sz="2800" dirty="0" smtClean="0"/>
              <a:t>are added to new </a:t>
            </a:r>
            <a:r>
              <a:rPr lang="en-US" sz="2800" dirty="0" err="1" smtClean="0"/>
              <a:t>new</a:t>
            </a:r>
            <a:r>
              <a:rPr lang="en-US" sz="2800" dirty="0" smtClean="0"/>
              <a:t> segment files, merged with other on-disk files after flushing.</a:t>
            </a:r>
            <a:endParaRPr lang="en-US" sz="2800" i="1" dirty="0" smtClean="0"/>
          </a:p>
          <a:p>
            <a:pPr>
              <a:lnSpc>
                <a:spcPct val="80000"/>
              </a:lnSpc>
            </a:pPr>
            <a:r>
              <a:rPr lang="en-US" sz="2800" dirty="0" err="1" smtClean="0"/>
              <a:t>Lucene</a:t>
            </a:r>
            <a:r>
              <a:rPr lang="en-US" sz="2800" dirty="0" smtClean="0"/>
              <a:t> writes segments incrementally and can merge them.</a:t>
            </a:r>
          </a:p>
          <a:p>
            <a:pPr>
              <a:lnSpc>
                <a:spcPct val="80000"/>
              </a:lnSpc>
            </a:pPr>
            <a:r>
              <a:rPr lang="en-US" sz="2800" i="1" dirty="0" smtClean="0"/>
              <a:t>Optimized*</a:t>
            </a:r>
            <a:r>
              <a:rPr lang="en-US" sz="2800" dirty="0" smtClean="0"/>
              <a:t> index consists of one segment.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A7F71-7E45-4832-8579-54610CD422A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3493" name="Picture 5" descr="segmen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8194"/>
            <a:ext cx="5832648" cy="275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43608" y="6309320"/>
            <a:ext cx="786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*) The term “optimal” does not mean all indexes must be optimized!</a:t>
            </a:r>
          </a:p>
        </p:txBody>
      </p:sp>
      <p:sp>
        <p:nvSpPr>
          <p:cNvPr id="7" name="Textfeld 6"/>
          <p:cNvSpPr txBox="1"/>
          <p:nvPr/>
        </p:nvSpPr>
        <p:spPr>
          <a:xfrm rot="-5400000">
            <a:off x="-1107948" y="5473053"/>
            <a:ext cx="2492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Image: </a:t>
            </a:r>
            <a:r>
              <a:rPr lang="en-US" sz="1200" dirty="0" smtClean="0"/>
              <a:t>Doug Cutting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28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uceneMergin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60" y="1307901"/>
            <a:ext cx="8762628" cy="492941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Lucene</a:t>
            </a:r>
            <a:r>
              <a:rPr lang="en-US" dirty="0"/>
              <a:t> merges while </a:t>
            </a:r>
            <a:r>
              <a:rPr lang="en-US" dirty="0" smtClean="0"/>
              <a:t>indexing</a:t>
            </a:r>
            <a:br>
              <a:rPr lang="en-US" dirty="0" smtClean="0"/>
            </a:br>
            <a:r>
              <a:rPr lang="en-US" dirty="0" smtClean="0"/>
              <a:t>all </a:t>
            </a:r>
            <a:r>
              <a:rPr lang="en-US" dirty="0"/>
              <a:t>of </a:t>
            </a:r>
            <a:r>
              <a:rPr lang="en-US" dirty="0" smtClean="0"/>
              <a:t>English Wikipedia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861004" y="6211669"/>
            <a:ext cx="42829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Video by courtesy of:</a:t>
            </a:r>
          </a:p>
          <a:p>
            <a:pPr algn="r"/>
            <a:r>
              <a:rPr lang="en-US" dirty="0" smtClean="0"/>
              <a:t>Mike McCandless’ blog,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goo.gl/kI53f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27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Indexes in </a:t>
            </a:r>
            <a:r>
              <a:rPr lang="en-US" dirty="0" err="1" smtClean="0"/>
              <a:t>Lucene</a:t>
            </a:r>
            <a:r>
              <a:rPr lang="en-US" dirty="0" smtClean="0"/>
              <a:t> </a:t>
            </a:r>
            <a:r>
              <a:rPr lang="en-US" sz="3200" i="1" dirty="0" smtClean="0"/>
              <a:t>(up to version 3.6)</a:t>
            </a:r>
            <a:endParaRPr lang="en-US" sz="320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Each segment (“atomic index”) is a completely functional index:</a:t>
            </a:r>
          </a:p>
          <a:p>
            <a:pPr lvl="1"/>
            <a:r>
              <a:rPr lang="en-US" dirty="0" err="1" smtClean="0"/>
              <a:t>SegmentReader</a:t>
            </a:r>
            <a:r>
              <a:rPr lang="en-US" dirty="0" smtClean="0"/>
              <a:t> implements the </a:t>
            </a:r>
            <a:r>
              <a:rPr lang="en-US" dirty="0" err="1" smtClean="0"/>
              <a:t>IndexReader</a:t>
            </a:r>
            <a:r>
              <a:rPr lang="en-US" dirty="0" smtClean="0"/>
              <a:t> interface for single segments</a:t>
            </a:r>
          </a:p>
          <a:p>
            <a:r>
              <a:rPr lang="en-US" dirty="0" smtClean="0"/>
              <a:t>Composite indexes</a:t>
            </a:r>
          </a:p>
          <a:p>
            <a:pPr lvl="1"/>
            <a:r>
              <a:rPr lang="en-US" dirty="0" err="1" smtClean="0"/>
              <a:t>DirectoryReader</a:t>
            </a:r>
            <a:r>
              <a:rPr lang="en-US" dirty="0" smtClean="0"/>
              <a:t> implements the </a:t>
            </a:r>
            <a:r>
              <a:rPr lang="en-US" dirty="0" err="1" smtClean="0"/>
              <a:t>IndexReader</a:t>
            </a:r>
            <a:r>
              <a:rPr lang="en-US" dirty="0" smtClean="0"/>
              <a:t> interface on top of a set of </a:t>
            </a:r>
            <a:r>
              <a:rPr lang="en-US" dirty="0" err="1" smtClean="0"/>
              <a:t>SegmentReaders</a:t>
            </a:r>
            <a:endParaRPr lang="en-US" dirty="0" smtClean="0"/>
          </a:p>
          <a:p>
            <a:pPr lvl="1"/>
            <a:r>
              <a:rPr lang="en-US" dirty="0" err="1" smtClean="0"/>
              <a:t>MultiReader</a:t>
            </a:r>
            <a:r>
              <a:rPr lang="en-US" dirty="0" smtClean="0"/>
              <a:t> is an abstraction of multiple </a:t>
            </a:r>
            <a:r>
              <a:rPr lang="en-US" dirty="0" err="1" smtClean="0"/>
              <a:t>IndexReaders</a:t>
            </a:r>
            <a:r>
              <a:rPr lang="en-US" dirty="0" smtClean="0"/>
              <a:t> combined to one virtual index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4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Composite Indexes </a:t>
            </a:r>
            <a:r>
              <a:rPr lang="en-US" sz="3200" i="1" smtClean="0"/>
              <a:t>(up to version 3.6)</a:t>
            </a:r>
            <a:endParaRPr lang="en-US" sz="320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smtClean="0"/>
              <a:t>Atomic “views” on multi-segment index:</a:t>
            </a:r>
          </a:p>
          <a:p>
            <a:pPr lvl="1"/>
            <a:r>
              <a:rPr lang="en-US" b="1" smtClean="0"/>
              <a:t>Term Dictionary: </a:t>
            </a:r>
            <a:r>
              <a:rPr lang="en-US" smtClean="0"/>
              <a:t>on-the-fly merged &amp; sorted term index (priority queue for TermEnum,…)</a:t>
            </a:r>
          </a:p>
          <a:p>
            <a:pPr lvl="1"/>
            <a:r>
              <a:rPr lang="en-US" b="1" smtClean="0"/>
              <a:t>Postings: </a:t>
            </a:r>
            <a:r>
              <a:rPr lang="en-US" smtClean="0"/>
              <a:t>posting lists for each term appended, convert document IDs to be global</a:t>
            </a:r>
          </a:p>
          <a:p>
            <a:pPr lvl="1"/>
            <a:r>
              <a:rPr lang="en-US" b="1" smtClean="0">
                <a:solidFill>
                  <a:schemeClr val="bg1"/>
                </a:solidFill>
              </a:rPr>
              <a:t>Metadata: </a:t>
            </a:r>
            <a:r>
              <a:rPr lang="en-US" smtClean="0">
                <a:solidFill>
                  <a:schemeClr val="bg1"/>
                </a:solidFill>
              </a:rPr>
              <a:t>doc frequency, term frequency,…</a:t>
            </a:r>
          </a:p>
          <a:p>
            <a:pPr lvl="1"/>
            <a:r>
              <a:rPr lang="en-US" b="1" smtClean="0">
                <a:solidFill>
                  <a:schemeClr val="bg1"/>
                </a:solidFill>
              </a:rPr>
              <a:t>Stored fields, term vectors, deletions: </a:t>
            </a:r>
            <a:r>
              <a:rPr lang="en-US" smtClean="0">
                <a:solidFill>
                  <a:schemeClr val="bg1"/>
                </a:solidFill>
              </a:rPr>
              <a:t>delegate global document IDs -&gt; segment document IDs (binary search)</a:t>
            </a:r>
          </a:p>
          <a:p>
            <a:pPr lvl="1"/>
            <a:r>
              <a:rPr lang="en-US" b="1" smtClean="0">
                <a:solidFill>
                  <a:schemeClr val="bg1"/>
                </a:solidFill>
              </a:rPr>
              <a:t>FieldCache:</a:t>
            </a:r>
            <a:r>
              <a:rPr lang="en-US" smtClean="0">
                <a:solidFill>
                  <a:schemeClr val="bg1"/>
                </a:solidFill>
              </a:rPr>
              <a:t> duplicate instances for single segments and composite view (memory!!!)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2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Term Index and Postings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0899"/>
            <a:ext cx="8424936" cy="419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1634472" y="1700808"/>
            <a:ext cx="360040" cy="381957"/>
          </a:xfrm>
          <a:prstGeom prst="ellipse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9B95F-23D2-4559-A84B-F5775E4D84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7 L -0.09063 0.10456 L 0.15607 0.10595 L -0.09323 0.17581 L 0.15503 0.17326 L -0.09028 0.24035 L 0.15312 0.24058 L 0.15469 0.30396 L -0.09063 0.3028 L -0.09063 0.37127 L 0.14722 0.36734 L -0.09358 0.4372 L 0.15295 0.4372 " pathEditMode="fixed" rAng="0" ptsTypes="AAAAAAAAAAAAA">
                                      <p:cBhvr>
                                        <p:cTn id="10" dur="4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216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1432</Words>
  <Application>Microsoft Office PowerPoint</Application>
  <PresentationFormat>Bildschirmpräsentation (4:3)</PresentationFormat>
  <Paragraphs>263</Paragraphs>
  <Slides>40</Slides>
  <Notes>6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Larissa</vt:lpstr>
      <vt:lpstr>Is Your IndexReader Really Atomic or Maybe Slow?</vt:lpstr>
      <vt:lpstr>My Background</vt:lpstr>
      <vt:lpstr>Agenda</vt:lpstr>
      <vt:lpstr>Lucene Index Structure</vt:lpstr>
      <vt:lpstr>Segments in Lucene</vt:lpstr>
      <vt:lpstr>Lucene merges while indexing all of English Wikipedia</vt:lpstr>
      <vt:lpstr>Indexes in Lucene (up to version 3.6)</vt:lpstr>
      <vt:lpstr>Composite Indexes (up to version 3.6)</vt:lpstr>
      <vt:lpstr>Merging Term Index and Postings</vt:lpstr>
      <vt:lpstr>Composite Indexes (up to version 3.6)</vt:lpstr>
      <vt:lpstr>Searching before Version 2.9</vt:lpstr>
      <vt:lpstr>Lucene 2.9 and later: Per segment search</vt:lpstr>
      <vt:lpstr>Per Segment Search: Pros</vt:lpstr>
      <vt:lpstr>Per Segment Search: Cons</vt:lpstr>
      <vt:lpstr>Agenda</vt:lpstr>
      <vt:lpstr>Composite Indexes (up to version 3.6)</vt:lpstr>
      <vt:lpstr>Composite Indexes (version 4.0)</vt:lpstr>
      <vt:lpstr>Early Lucene 4.0</vt:lpstr>
      <vt:lpstr>Heavy Committing™ !!!</vt:lpstr>
      <vt:lpstr>IndexReader</vt:lpstr>
      <vt:lpstr>AtomicReader</vt:lpstr>
      <vt:lpstr>CompositeReader</vt:lpstr>
      <vt:lpstr>DirectoryReader</vt:lpstr>
      <vt:lpstr>Basic Search Example</vt:lpstr>
      <vt:lpstr>PowerPoint-Präsentation</vt:lpstr>
      <vt:lpstr>What to do?</vt:lpstr>
      <vt:lpstr>Solutions</vt:lpstr>
      <vt:lpstr>(Slow) Solution</vt:lpstr>
      <vt:lpstr>Other readers</vt:lpstr>
      <vt:lpstr>IndexReader Reopening</vt:lpstr>
      <vt:lpstr>Agenda</vt:lpstr>
      <vt:lpstr>WTF ?!?</vt:lpstr>
      <vt:lpstr>The Problem</vt:lpstr>
      <vt:lpstr>The Problem</vt:lpstr>
      <vt:lpstr>The Problem</vt:lpstr>
      <vt:lpstr>Solution</vt:lpstr>
      <vt:lpstr>Agenda</vt:lpstr>
      <vt:lpstr>Summary</vt:lpstr>
      <vt:lpstr>Learn more about Lucene 4.0:</vt:lpstr>
      <vt:lpstr>Contact</vt:lpstr>
    </vt:vector>
  </TitlesOfParts>
  <Company>MARUM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Your IndexReader Really Atomic or Maybe Slow?</dc:title>
  <dc:creator>Uwe Schindler</dc:creator>
  <cp:lastModifiedBy>Uwe Schindler</cp:lastModifiedBy>
  <cp:revision>353</cp:revision>
  <dcterms:created xsi:type="dcterms:W3CDTF">2012-04-21T10:28:41Z</dcterms:created>
  <dcterms:modified xsi:type="dcterms:W3CDTF">2012-11-07T10:58:03Z</dcterms:modified>
</cp:coreProperties>
</file>