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docx" ContentType="application/vnd.openxmlformats-officedocument.wordprocessingml.document"/>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1" r:id="rId3"/>
  </p:sldMasterIdLst>
  <p:notesMasterIdLst>
    <p:notesMasterId r:id="rId62"/>
  </p:notesMasterIdLst>
  <p:handoutMasterIdLst>
    <p:handoutMasterId r:id="rId63"/>
  </p:handoutMasterIdLst>
  <p:sldIdLst>
    <p:sldId id="709" r:id="rId4"/>
    <p:sldId id="698" r:id="rId5"/>
    <p:sldId id="699" r:id="rId6"/>
    <p:sldId id="700" r:id="rId7"/>
    <p:sldId id="701" r:id="rId8"/>
    <p:sldId id="702" r:id="rId9"/>
    <p:sldId id="703" r:id="rId10"/>
    <p:sldId id="704" r:id="rId11"/>
    <p:sldId id="627" r:id="rId12"/>
    <p:sldId id="708" r:id="rId13"/>
    <p:sldId id="632" r:id="rId14"/>
    <p:sldId id="634" r:id="rId15"/>
    <p:sldId id="633" r:id="rId16"/>
    <p:sldId id="685" r:id="rId17"/>
    <p:sldId id="613" r:id="rId18"/>
    <p:sldId id="625" r:id="rId19"/>
    <p:sldId id="626" r:id="rId20"/>
    <p:sldId id="628" r:id="rId21"/>
    <p:sldId id="631" r:id="rId22"/>
    <p:sldId id="649" r:id="rId23"/>
    <p:sldId id="675" r:id="rId24"/>
    <p:sldId id="671" r:id="rId25"/>
    <p:sldId id="676" r:id="rId26"/>
    <p:sldId id="673" r:id="rId27"/>
    <p:sldId id="674" r:id="rId28"/>
    <p:sldId id="654" r:id="rId29"/>
    <p:sldId id="707" r:id="rId30"/>
    <p:sldId id="694" r:id="rId31"/>
    <p:sldId id="680" r:id="rId32"/>
    <p:sldId id="684" r:id="rId33"/>
    <p:sldId id="635" r:id="rId34"/>
    <p:sldId id="711" r:id="rId35"/>
    <p:sldId id="639" r:id="rId36"/>
    <p:sldId id="640" r:id="rId37"/>
    <p:sldId id="660" r:id="rId38"/>
    <p:sldId id="661" r:id="rId39"/>
    <p:sldId id="662" r:id="rId40"/>
    <p:sldId id="663" r:id="rId41"/>
    <p:sldId id="577" r:id="rId42"/>
    <p:sldId id="571" r:id="rId43"/>
    <p:sldId id="579" r:id="rId44"/>
    <p:sldId id="710" r:id="rId45"/>
    <p:sldId id="580" r:id="rId46"/>
    <p:sldId id="659" r:id="rId47"/>
    <p:sldId id="648" r:id="rId48"/>
    <p:sldId id="686" r:id="rId49"/>
    <p:sldId id="706" r:id="rId50"/>
    <p:sldId id="688" r:id="rId51"/>
    <p:sldId id="689" r:id="rId52"/>
    <p:sldId id="690" r:id="rId53"/>
    <p:sldId id="691" r:id="rId54"/>
    <p:sldId id="692" r:id="rId55"/>
    <p:sldId id="693" r:id="rId56"/>
    <p:sldId id="678" r:id="rId57"/>
    <p:sldId id="668" r:id="rId58"/>
    <p:sldId id="669" r:id="rId59"/>
    <p:sldId id="677" r:id="rId60"/>
    <p:sldId id="696" r:id="rId61"/>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7681" autoAdjust="0"/>
  </p:normalViewPr>
  <p:slideViewPr>
    <p:cSldViewPr>
      <p:cViewPr>
        <p:scale>
          <a:sx n="112" d="100"/>
          <a:sy n="112" d="100"/>
        </p:scale>
        <p:origin x="-1424" y="-176"/>
      </p:cViewPr>
      <p:guideLst>
        <p:guide orient="horz" pos="104"/>
        <p:guide orient="horz" pos="2233"/>
        <p:guide pos="219"/>
        <p:guide pos="5178"/>
      </p:guideLst>
    </p:cSldViewPr>
  </p:slideViewPr>
  <p:outlineViewPr>
    <p:cViewPr>
      <p:scale>
        <a:sx n="33" d="100"/>
        <a:sy n="33" d="100"/>
      </p:scale>
      <p:origin x="0" y="5632"/>
    </p:cViewPr>
  </p:outlineViewPr>
  <p:notesTextViewPr>
    <p:cViewPr>
      <p:scale>
        <a:sx n="100" d="100"/>
        <a:sy n="100" d="100"/>
      </p:scale>
      <p:origin x="0" y="0"/>
    </p:cViewPr>
  </p:notesTextViewPr>
  <p:sorterViewPr>
    <p:cViewPr>
      <p:scale>
        <a:sx n="100" d="100"/>
        <a:sy n="100" d="100"/>
      </p:scale>
      <p:origin x="0" y="1792"/>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a-home\home3\jbuell\public_html\hadoop_hp_san\summary_san.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pa-home\home3\jbuell\public_html\hadoop_hp_ft\summary.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076261300671"/>
          <c:y val="0.0416666666666667"/>
          <c:w val="0.847590405365996"/>
          <c:h val="0.901759259259259"/>
        </c:manualLayout>
      </c:layout>
      <c:barChart>
        <c:barDir val="col"/>
        <c:grouping val="clustered"/>
        <c:varyColors val="0"/>
        <c:ser>
          <c:idx val="0"/>
          <c:order val="0"/>
          <c:tx>
            <c:strRef>
              <c:f>Sheet1!$B$3</c:f>
              <c:strCache>
                <c:ptCount val="1"/>
                <c:pt idx="0">
                  <c:v>Native</c:v>
                </c:pt>
              </c:strCache>
            </c:strRef>
          </c:tx>
          <c:invertIfNegative val="0"/>
          <c:cat>
            <c:strRef>
              <c:f>Sheet1!$A$4:$A$6</c:f>
              <c:strCache>
                <c:ptCount val="3"/>
                <c:pt idx="0">
                  <c:v>TeraGen</c:v>
                </c:pt>
                <c:pt idx="1">
                  <c:v>TeraSort</c:v>
                </c:pt>
                <c:pt idx="2">
                  <c:v>TeraValidate</c:v>
                </c:pt>
              </c:strCache>
            </c:strRef>
          </c:cat>
          <c:val>
            <c:numRef>
              <c:f>Sheet1!$B$4:$B$6</c:f>
              <c:numCache>
                <c:formatCode>General</c:formatCode>
                <c:ptCount val="3"/>
                <c:pt idx="0">
                  <c:v>92.0</c:v>
                </c:pt>
                <c:pt idx="1">
                  <c:v>359.0</c:v>
                </c:pt>
                <c:pt idx="2">
                  <c:v>55.0</c:v>
                </c:pt>
              </c:numCache>
            </c:numRef>
          </c:val>
        </c:ser>
        <c:ser>
          <c:idx val="1"/>
          <c:order val="1"/>
          <c:tx>
            <c:strRef>
              <c:f>Sheet1!$C$3</c:f>
              <c:strCache>
                <c:ptCount val="1"/>
                <c:pt idx="0">
                  <c:v>1 VM</c:v>
                </c:pt>
              </c:strCache>
            </c:strRef>
          </c:tx>
          <c:spPr>
            <a:solidFill>
              <a:srgbClr val="D9541E"/>
            </a:solidFill>
          </c:spPr>
          <c:invertIfNegative val="0"/>
          <c:cat>
            <c:strRef>
              <c:f>Sheet1!$A$4:$A$6</c:f>
              <c:strCache>
                <c:ptCount val="3"/>
                <c:pt idx="0">
                  <c:v>TeraGen</c:v>
                </c:pt>
                <c:pt idx="1">
                  <c:v>TeraSort</c:v>
                </c:pt>
                <c:pt idx="2">
                  <c:v>TeraValidate</c:v>
                </c:pt>
              </c:strCache>
            </c:strRef>
          </c:cat>
          <c:val>
            <c:numRef>
              <c:f>Sheet1!$C$4:$C$6</c:f>
              <c:numCache>
                <c:formatCode>General</c:formatCode>
                <c:ptCount val="3"/>
                <c:pt idx="0">
                  <c:v>102.0</c:v>
                </c:pt>
                <c:pt idx="1">
                  <c:v>405.0</c:v>
                </c:pt>
                <c:pt idx="2">
                  <c:v>57.0</c:v>
                </c:pt>
              </c:numCache>
            </c:numRef>
          </c:val>
        </c:ser>
        <c:ser>
          <c:idx val="2"/>
          <c:order val="2"/>
          <c:tx>
            <c:strRef>
              <c:f>Sheet1!$D$3</c:f>
              <c:strCache>
                <c:ptCount val="1"/>
                <c:pt idx="0">
                  <c:v>2 VMs</c:v>
                </c:pt>
              </c:strCache>
            </c:strRef>
          </c:tx>
          <c:invertIfNegative val="0"/>
          <c:cat>
            <c:strRef>
              <c:f>Sheet1!$A$4:$A$6</c:f>
              <c:strCache>
                <c:ptCount val="3"/>
                <c:pt idx="0">
                  <c:v>TeraGen</c:v>
                </c:pt>
                <c:pt idx="1">
                  <c:v>TeraSort</c:v>
                </c:pt>
                <c:pt idx="2">
                  <c:v>TeraValidate</c:v>
                </c:pt>
              </c:strCache>
            </c:strRef>
          </c:cat>
          <c:val>
            <c:numRef>
              <c:f>Sheet1!$D$4:$D$6</c:f>
              <c:numCache>
                <c:formatCode>General</c:formatCode>
                <c:ptCount val="3"/>
                <c:pt idx="0">
                  <c:v>97.0</c:v>
                </c:pt>
                <c:pt idx="1">
                  <c:v>359.0</c:v>
                </c:pt>
                <c:pt idx="2">
                  <c:v>61.0</c:v>
                </c:pt>
              </c:numCache>
            </c:numRef>
          </c:val>
        </c:ser>
        <c:ser>
          <c:idx val="3"/>
          <c:order val="3"/>
          <c:tx>
            <c:strRef>
              <c:f>Sheet1!$E$3</c:f>
              <c:strCache>
                <c:ptCount val="1"/>
                <c:pt idx="0">
                  <c:v>4 VMs</c:v>
                </c:pt>
              </c:strCache>
            </c:strRef>
          </c:tx>
          <c:invertIfNegative val="0"/>
          <c:cat>
            <c:strRef>
              <c:f>Sheet1!$A$4:$A$6</c:f>
              <c:strCache>
                <c:ptCount val="3"/>
                <c:pt idx="0">
                  <c:v>TeraGen</c:v>
                </c:pt>
                <c:pt idx="1">
                  <c:v>TeraSort</c:v>
                </c:pt>
                <c:pt idx="2">
                  <c:v>TeraValidate</c:v>
                </c:pt>
              </c:strCache>
            </c:strRef>
          </c:cat>
          <c:val>
            <c:numRef>
              <c:f>Sheet1!$E$4:$E$6</c:f>
              <c:numCache>
                <c:formatCode>General</c:formatCode>
                <c:ptCount val="3"/>
                <c:pt idx="0">
                  <c:v>96.0</c:v>
                </c:pt>
                <c:pt idx="1">
                  <c:v>366.0</c:v>
                </c:pt>
                <c:pt idx="2">
                  <c:v>62.0</c:v>
                </c:pt>
              </c:numCache>
            </c:numRef>
          </c:val>
        </c:ser>
        <c:dLbls>
          <c:showLegendKey val="0"/>
          <c:showVal val="0"/>
          <c:showCatName val="0"/>
          <c:showSerName val="0"/>
          <c:showPercent val="0"/>
          <c:showBubbleSize val="0"/>
        </c:dLbls>
        <c:gapWidth val="150"/>
        <c:axId val="2127353688"/>
        <c:axId val="2127341496"/>
      </c:barChart>
      <c:catAx>
        <c:axId val="2127353688"/>
        <c:scaling>
          <c:orientation val="minMax"/>
        </c:scaling>
        <c:delete val="0"/>
        <c:axPos val="b"/>
        <c:majorTickMark val="out"/>
        <c:minorTickMark val="none"/>
        <c:tickLblPos val="nextTo"/>
        <c:txPr>
          <a:bodyPr/>
          <a:lstStyle/>
          <a:p>
            <a:pPr>
              <a:defRPr sz="1200" b="1" baseline="0">
                <a:solidFill>
                  <a:schemeClr val="bg1"/>
                </a:solidFill>
                <a:latin typeface="Verdana" pitchFamily="34" charset="0"/>
                <a:cs typeface="Gotham Medium" pitchFamily="50" charset="0"/>
              </a:defRPr>
            </a:pPr>
            <a:endParaRPr lang="en-US"/>
          </a:p>
        </c:txPr>
        <c:crossAx val="2127341496"/>
        <c:crosses val="autoZero"/>
        <c:auto val="1"/>
        <c:lblAlgn val="ctr"/>
        <c:lblOffset val="100"/>
        <c:noMultiLvlLbl val="0"/>
      </c:catAx>
      <c:valAx>
        <c:axId val="2127341496"/>
        <c:scaling>
          <c:orientation val="minMax"/>
        </c:scaling>
        <c:delete val="0"/>
        <c:axPos val="l"/>
        <c:majorGridlines/>
        <c:title>
          <c:tx>
            <c:rich>
              <a:bodyPr rot="-5400000" vert="horz"/>
              <a:lstStyle/>
              <a:p>
                <a:pPr>
                  <a:defRPr sz="1200" baseline="0">
                    <a:solidFill>
                      <a:schemeClr val="bg1"/>
                    </a:solidFill>
                    <a:latin typeface="Verdana" pitchFamily="34" charset="0"/>
                    <a:cs typeface="Gotham Medium" pitchFamily="50" charset="0"/>
                  </a:defRPr>
                </a:pPr>
                <a:r>
                  <a:rPr lang="en-US" sz="1200" baseline="0" dirty="0">
                    <a:solidFill>
                      <a:schemeClr val="bg1"/>
                    </a:solidFill>
                    <a:latin typeface="Verdana" pitchFamily="34" charset="0"/>
                    <a:ea typeface="Verdana" pitchFamily="34" charset="0"/>
                    <a:cs typeface="Verdana" pitchFamily="34" charset="0"/>
                  </a:rPr>
                  <a:t>Elapsed time, seconds (lower is better</a:t>
                </a:r>
                <a:r>
                  <a:rPr lang="en-US" sz="1200" baseline="0" dirty="0">
                    <a:solidFill>
                      <a:schemeClr val="bg1"/>
                    </a:solidFill>
                    <a:latin typeface="Verdana" pitchFamily="34" charset="0"/>
                    <a:cs typeface="Gotham Medium" pitchFamily="50" charset="0"/>
                  </a:rPr>
                  <a:t>)</a:t>
                </a:r>
              </a:p>
            </c:rich>
          </c:tx>
          <c:layout/>
          <c:overlay val="0"/>
        </c:title>
        <c:numFmt formatCode="General" sourceLinked="1"/>
        <c:majorTickMark val="out"/>
        <c:minorTickMark val="none"/>
        <c:tickLblPos val="nextTo"/>
        <c:txPr>
          <a:bodyPr/>
          <a:lstStyle/>
          <a:p>
            <a:pPr>
              <a:defRPr sz="1200" b="1">
                <a:solidFill>
                  <a:schemeClr val="bg1"/>
                </a:solidFill>
                <a:latin typeface="Verdana" pitchFamily="34" charset="0"/>
                <a:ea typeface="Verdana" pitchFamily="34" charset="0"/>
                <a:cs typeface="Verdana" pitchFamily="34" charset="0"/>
              </a:defRPr>
            </a:pPr>
            <a:endParaRPr lang="en-US"/>
          </a:p>
        </c:txPr>
        <c:crossAx val="2127353688"/>
        <c:crosses val="autoZero"/>
        <c:crossBetween val="between"/>
      </c:valAx>
    </c:plotArea>
    <c:legend>
      <c:legendPos val="r"/>
      <c:layout>
        <c:manualLayout>
          <c:xMode val="edge"/>
          <c:yMode val="edge"/>
          <c:x val="0.755898075240596"/>
          <c:y val="0.241870443277924"/>
          <c:w val="0.151509332166813"/>
          <c:h val="0.187555409740449"/>
        </c:manualLayout>
      </c:layout>
      <c:overlay val="1"/>
      <c:txPr>
        <a:bodyPr/>
        <a:lstStyle/>
        <a:p>
          <a:pPr>
            <a:defRPr sz="1200" b="1">
              <a:solidFill>
                <a:schemeClr val="bg1"/>
              </a:solidFill>
              <a:latin typeface="Verdana" pitchFamily="34" charset="0"/>
              <a:ea typeface="Verdana" pitchFamily="34" charset="0"/>
              <a:cs typeface="Verdana"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summary!$L$108</c:f>
              <c:strCache>
                <c:ptCount val="1"/>
                <c:pt idx="0">
                  <c:v>Local disks</c:v>
                </c:pt>
              </c:strCache>
            </c:strRef>
          </c:tx>
          <c:invertIfNegative val="0"/>
          <c:cat>
            <c:strRef>
              <c:f>summary!$K$7:$M$7</c:f>
              <c:strCache>
                <c:ptCount val="3"/>
                <c:pt idx="0">
                  <c:v>TeraGen</c:v>
                </c:pt>
                <c:pt idx="1">
                  <c:v>TeraSort</c:v>
                </c:pt>
                <c:pt idx="2">
                  <c:v>TeraValidate</c:v>
                </c:pt>
              </c:strCache>
            </c:strRef>
          </c:cat>
          <c:val>
            <c:numRef>
              <c:f>summary!$M$108:$O$108</c:f>
              <c:numCache>
                <c:formatCode>General</c:formatCode>
                <c:ptCount val="3"/>
                <c:pt idx="0">
                  <c:v>1.0</c:v>
                </c:pt>
                <c:pt idx="1">
                  <c:v>1.0</c:v>
                </c:pt>
                <c:pt idx="2">
                  <c:v>1.0</c:v>
                </c:pt>
              </c:numCache>
            </c:numRef>
          </c:val>
        </c:ser>
        <c:ser>
          <c:idx val="1"/>
          <c:order val="1"/>
          <c:tx>
            <c:strRef>
              <c:f>summary!$L$109</c:f>
              <c:strCache>
                <c:ptCount val="1"/>
                <c:pt idx="0">
                  <c:v>SAN JBOD</c:v>
                </c:pt>
              </c:strCache>
            </c:strRef>
          </c:tx>
          <c:invertIfNegative val="0"/>
          <c:cat>
            <c:strRef>
              <c:f>summary!$K$7:$M$7</c:f>
              <c:strCache>
                <c:ptCount val="3"/>
                <c:pt idx="0">
                  <c:v>TeraGen</c:v>
                </c:pt>
                <c:pt idx="1">
                  <c:v>TeraSort</c:v>
                </c:pt>
                <c:pt idx="2">
                  <c:v>TeraValidate</c:v>
                </c:pt>
              </c:strCache>
            </c:strRef>
          </c:cat>
          <c:val>
            <c:numRef>
              <c:f>summary!$M$109:$O$109</c:f>
              <c:numCache>
                <c:formatCode>General</c:formatCode>
                <c:ptCount val="3"/>
                <c:pt idx="0">
                  <c:v>1.554285714285714</c:v>
                </c:pt>
                <c:pt idx="1">
                  <c:v>1.019607843137255</c:v>
                </c:pt>
                <c:pt idx="2">
                  <c:v>0.956204379562044</c:v>
                </c:pt>
              </c:numCache>
            </c:numRef>
          </c:val>
        </c:ser>
        <c:ser>
          <c:idx val="2"/>
          <c:order val="2"/>
          <c:tx>
            <c:strRef>
              <c:f>summary!$L$110</c:f>
              <c:strCache>
                <c:ptCount val="1"/>
                <c:pt idx="0">
                  <c:v>SAN RAID-0, 16 KB page size</c:v>
                </c:pt>
              </c:strCache>
            </c:strRef>
          </c:tx>
          <c:invertIfNegative val="0"/>
          <c:cat>
            <c:strRef>
              <c:f>summary!$K$7:$M$7</c:f>
              <c:strCache>
                <c:ptCount val="3"/>
                <c:pt idx="0">
                  <c:v>TeraGen</c:v>
                </c:pt>
                <c:pt idx="1">
                  <c:v>TeraSort</c:v>
                </c:pt>
                <c:pt idx="2">
                  <c:v>TeraValidate</c:v>
                </c:pt>
              </c:strCache>
            </c:strRef>
          </c:cat>
          <c:val>
            <c:numRef>
              <c:f>summary!$M$110:$O$110</c:f>
              <c:numCache>
                <c:formatCode>General</c:formatCode>
                <c:ptCount val="3"/>
                <c:pt idx="0">
                  <c:v>3.097142857142857</c:v>
                </c:pt>
                <c:pt idx="1">
                  <c:v>1.508403361344538</c:v>
                </c:pt>
                <c:pt idx="2">
                  <c:v>1.554744525547445</c:v>
                </c:pt>
              </c:numCache>
            </c:numRef>
          </c:val>
        </c:ser>
        <c:ser>
          <c:idx val="3"/>
          <c:order val="3"/>
          <c:tx>
            <c:strRef>
              <c:f>summary!$L$111</c:f>
              <c:strCache>
                <c:ptCount val="1"/>
                <c:pt idx="0">
                  <c:v>SAN RAID-0</c:v>
                </c:pt>
              </c:strCache>
            </c:strRef>
          </c:tx>
          <c:invertIfNegative val="0"/>
          <c:cat>
            <c:strRef>
              <c:f>summary!$K$7:$M$7</c:f>
              <c:strCache>
                <c:ptCount val="3"/>
                <c:pt idx="0">
                  <c:v>TeraGen</c:v>
                </c:pt>
                <c:pt idx="1">
                  <c:v>TeraSort</c:v>
                </c:pt>
                <c:pt idx="2">
                  <c:v>TeraValidate</c:v>
                </c:pt>
              </c:strCache>
            </c:strRef>
          </c:cat>
          <c:val>
            <c:numRef>
              <c:f>summary!$M$111:$O$111</c:f>
              <c:numCache>
                <c:formatCode>General</c:formatCode>
                <c:ptCount val="3"/>
                <c:pt idx="0">
                  <c:v>3.94857142857143</c:v>
                </c:pt>
                <c:pt idx="1">
                  <c:v>1.73249299719888</c:v>
                </c:pt>
                <c:pt idx="2">
                  <c:v>1.532846715328467</c:v>
                </c:pt>
              </c:numCache>
            </c:numRef>
          </c:val>
        </c:ser>
        <c:ser>
          <c:idx val="4"/>
          <c:order val="4"/>
          <c:tx>
            <c:strRef>
              <c:f>summary!$L$112</c:f>
              <c:strCache>
                <c:ptCount val="1"/>
                <c:pt idx="0">
                  <c:v>SAN RAID-5</c:v>
                </c:pt>
              </c:strCache>
            </c:strRef>
          </c:tx>
          <c:invertIfNegative val="0"/>
          <c:cat>
            <c:strRef>
              <c:f>summary!$K$7:$M$7</c:f>
              <c:strCache>
                <c:ptCount val="3"/>
                <c:pt idx="0">
                  <c:v>TeraGen</c:v>
                </c:pt>
                <c:pt idx="1">
                  <c:v>TeraSort</c:v>
                </c:pt>
                <c:pt idx="2">
                  <c:v>TeraValidate</c:v>
                </c:pt>
              </c:strCache>
            </c:strRef>
          </c:cat>
          <c:val>
            <c:numRef>
              <c:f>summary!$M$112:$O$112</c:f>
              <c:numCache>
                <c:formatCode>General</c:formatCode>
                <c:ptCount val="3"/>
                <c:pt idx="0">
                  <c:v>4.142857142857141</c:v>
                </c:pt>
                <c:pt idx="1">
                  <c:v>1.80672268907563</c:v>
                </c:pt>
                <c:pt idx="2">
                  <c:v>1.64963503649635</c:v>
                </c:pt>
              </c:numCache>
            </c:numRef>
          </c:val>
        </c:ser>
        <c:dLbls>
          <c:showLegendKey val="0"/>
          <c:showVal val="0"/>
          <c:showCatName val="0"/>
          <c:showSerName val="0"/>
          <c:showPercent val="0"/>
          <c:showBubbleSize val="0"/>
        </c:dLbls>
        <c:gapWidth val="150"/>
        <c:axId val="2127374728"/>
        <c:axId val="2127381256"/>
      </c:barChart>
      <c:catAx>
        <c:axId val="2127374728"/>
        <c:scaling>
          <c:orientation val="minMax"/>
        </c:scaling>
        <c:delete val="0"/>
        <c:axPos val="b"/>
        <c:majorTickMark val="out"/>
        <c:minorTickMark val="none"/>
        <c:tickLblPos val="nextTo"/>
        <c:txPr>
          <a:bodyPr/>
          <a:lstStyle/>
          <a:p>
            <a:pPr>
              <a:defRPr>
                <a:solidFill>
                  <a:schemeClr val="bg1"/>
                </a:solidFill>
              </a:defRPr>
            </a:pPr>
            <a:endParaRPr lang="en-US"/>
          </a:p>
        </c:txPr>
        <c:crossAx val="2127381256"/>
        <c:crosses val="autoZero"/>
        <c:auto val="1"/>
        <c:lblAlgn val="ctr"/>
        <c:lblOffset val="100"/>
        <c:noMultiLvlLbl val="0"/>
      </c:catAx>
      <c:valAx>
        <c:axId val="2127381256"/>
        <c:scaling>
          <c:orientation val="minMax"/>
        </c:scaling>
        <c:delete val="0"/>
        <c:axPos val="l"/>
        <c:majorGridlines/>
        <c:title>
          <c:tx>
            <c:rich>
              <a:bodyPr rot="-5400000" vert="horz"/>
              <a:lstStyle/>
              <a:p>
                <a:pPr>
                  <a:defRPr>
                    <a:solidFill>
                      <a:srgbClr val="FFFFFF"/>
                    </a:solidFill>
                  </a:defRPr>
                </a:pPr>
                <a:r>
                  <a:rPr lang="en-US">
                    <a:solidFill>
                      <a:srgbClr val="FFFFFF"/>
                    </a:solidFill>
                  </a:rPr>
                  <a:t>Elapsed time ratio to Local disks (lower is better)</a:t>
                </a:r>
              </a:p>
            </c:rich>
          </c:tx>
          <c:layout/>
          <c:overlay val="0"/>
        </c:title>
        <c:numFmt formatCode="General" sourceLinked="1"/>
        <c:majorTickMark val="out"/>
        <c:minorTickMark val="none"/>
        <c:tickLblPos val="nextTo"/>
        <c:txPr>
          <a:bodyPr/>
          <a:lstStyle/>
          <a:p>
            <a:pPr>
              <a:defRPr>
                <a:solidFill>
                  <a:srgbClr val="FFFFFF"/>
                </a:solidFill>
              </a:defRPr>
            </a:pPr>
            <a:endParaRPr lang="en-US"/>
          </a:p>
        </c:txPr>
        <c:crossAx val="2127374728"/>
        <c:crosses val="autoZero"/>
        <c:crossBetween val="between"/>
      </c:valAx>
    </c:plotArea>
    <c:legend>
      <c:legendPos val="r"/>
      <c:legendEntry>
        <c:idx val="0"/>
        <c:txPr>
          <a:bodyPr/>
          <a:lstStyle/>
          <a:p>
            <a:pPr>
              <a:defRPr sz="2400">
                <a:solidFill>
                  <a:srgbClr val="FFFFFF"/>
                </a:solidFill>
              </a:defRPr>
            </a:pPr>
            <a:endParaRPr lang="en-US"/>
          </a:p>
        </c:txPr>
      </c:legendEntry>
      <c:legendEntry>
        <c:idx val="1"/>
        <c:txPr>
          <a:bodyPr/>
          <a:lstStyle/>
          <a:p>
            <a:pPr>
              <a:defRPr sz="2400">
                <a:solidFill>
                  <a:srgbClr val="FFFFFF"/>
                </a:solidFill>
              </a:defRPr>
            </a:pPr>
            <a:endParaRPr lang="en-US"/>
          </a:p>
        </c:txPr>
      </c:legendEntry>
      <c:legendEntry>
        <c:idx val="2"/>
        <c:txPr>
          <a:bodyPr/>
          <a:lstStyle/>
          <a:p>
            <a:pPr>
              <a:defRPr sz="2400">
                <a:solidFill>
                  <a:srgbClr val="FFFFFF"/>
                </a:solidFill>
              </a:defRPr>
            </a:pPr>
            <a:endParaRPr lang="en-US"/>
          </a:p>
        </c:txPr>
      </c:legendEntry>
      <c:legendEntry>
        <c:idx val="3"/>
        <c:txPr>
          <a:bodyPr/>
          <a:lstStyle/>
          <a:p>
            <a:pPr>
              <a:defRPr sz="2400">
                <a:solidFill>
                  <a:srgbClr val="FFFFFF"/>
                </a:solidFill>
              </a:defRPr>
            </a:pPr>
            <a:endParaRPr lang="en-US"/>
          </a:p>
        </c:txPr>
      </c:legendEntry>
      <c:legendEntry>
        <c:idx val="4"/>
        <c:txPr>
          <a:bodyPr/>
          <a:lstStyle/>
          <a:p>
            <a:pPr>
              <a:defRPr sz="2400">
                <a:solidFill>
                  <a:srgbClr val="FFFFFF"/>
                </a:solidFill>
              </a:defRPr>
            </a:pPr>
            <a:endParaRPr lang="en-US"/>
          </a:p>
        </c:txPr>
      </c:legendEntry>
      <c:layout>
        <c:manualLayout>
          <c:xMode val="edge"/>
          <c:yMode val="edge"/>
          <c:x val="0.454077120640068"/>
          <c:y val="0.119890456401283"/>
          <c:w val="0.545922879359932"/>
          <c:h val="0.357688219927357"/>
        </c:manualLayout>
      </c:layout>
      <c:overlay val="1"/>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131807919909"/>
          <c:y val="0.108376119618528"/>
          <c:w val="0.821604921184276"/>
          <c:h val="0.735812585677416"/>
        </c:manualLayout>
      </c:layout>
      <c:barChart>
        <c:barDir val="col"/>
        <c:grouping val="clustered"/>
        <c:varyColors val="0"/>
        <c:ser>
          <c:idx val="0"/>
          <c:order val="0"/>
          <c:tx>
            <c:strRef>
              <c:f>Sheet1!$G$2</c:f>
              <c:strCache>
                <c:ptCount val="1"/>
                <c:pt idx="0">
                  <c:v>TeraSort</c:v>
                </c:pt>
              </c:strCache>
            </c:strRef>
          </c:tx>
          <c:invertIfNegative val="0"/>
          <c:cat>
            <c:numRef>
              <c:f>(Sheet1!$E$6,Sheet1!$E$8,Sheet1!$E$10,Sheet1!$E$12)</c:f>
              <c:numCache>
                <c:formatCode>General</c:formatCode>
                <c:ptCount val="4"/>
                <c:pt idx="0">
                  <c:v>256.0</c:v>
                </c:pt>
                <c:pt idx="1">
                  <c:v>64.0</c:v>
                </c:pt>
                <c:pt idx="2">
                  <c:v>16.0</c:v>
                </c:pt>
                <c:pt idx="3">
                  <c:v>8.0</c:v>
                </c:pt>
              </c:numCache>
            </c:numRef>
          </c:cat>
          <c:val>
            <c:numRef>
              <c:f>(Sheet1!$Q$6,Sheet1!$Q$8,Sheet1!$Q$10,Sheet1!$Q$12)</c:f>
              <c:numCache>
                <c:formatCode>General</c:formatCode>
                <c:ptCount val="4"/>
                <c:pt idx="0">
                  <c:v>1.017467248908297</c:v>
                </c:pt>
                <c:pt idx="1">
                  <c:v>1.019163763066202</c:v>
                </c:pt>
                <c:pt idx="2">
                  <c:v>1.014150943396227</c:v>
                </c:pt>
                <c:pt idx="3">
                  <c:v>1.03765690376569</c:v>
                </c:pt>
              </c:numCache>
            </c:numRef>
          </c:val>
        </c:ser>
        <c:dLbls>
          <c:showLegendKey val="0"/>
          <c:showVal val="0"/>
          <c:showCatName val="0"/>
          <c:showSerName val="0"/>
          <c:showPercent val="0"/>
          <c:showBubbleSize val="0"/>
        </c:dLbls>
        <c:gapWidth val="150"/>
        <c:axId val="2145853848"/>
        <c:axId val="2141272440"/>
      </c:barChart>
      <c:catAx>
        <c:axId val="2145853848"/>
        <c:scaling>
          <c:orientation val="minMax"/>
        </c:scaling>
        <c:delete val="0"/>
        <c:axPos val="b"/>
        <c:title>
          <c:tx>
            <c:rich>
              <a:bodyPr/>
              <a:lstStyle/>
              <a:p>
                <a:pPr>
                  <a:defRPr/>
                </a:pPr>
                <a:r>
                  <a:rPr lang="en-US"/>
                  <a:t>HDFS block size, MB</a:t>
                </a:r>
              </a:p>
            </c:rich>
          </c:tx>
          <c:layout/>
          <c:overlay val="0"/>
        </c:title>
        <c:numFmt formatCode="General" sourceLinked="1"/>
        <c:majorTickMark val="out"/>
        <c:minorTickMark val="none"/>
        <c:tickLblPos val="nextTo"/>
        <c:crossAx val="2141272440"/>
        <c:crosses val="autoZero"/>
        <c:auto val="1"/>
        <c:lblAlgn val="ctr"/>
        <c:lblOffset val="100"/>
        <c:noMultiLvlLbl val="0"/>
      </c:catAx>
      <c:valAx>
        <c:axId val="2141272440"/>
        <c:scaling>
          <c:orientation val="minMax"/>
          <c:max val="1.04"/>
          <c:min val="1.0"/>
        </c:scaling>
        <c:delete val="0"/>
        <c:axPos val="l"/>
        <c:majorGridlines/>
        <c:title>
          <c:tx>
            <c:rich>
              <a:bodyPr rot="-5400000" vert="horz"/>
              <a:lstStyle/>
              <a:p>
                <a:pPr>
                  <a:defRPr/>
                </a:pPr>
                <a:r>
                  <a:rPr lang="en-US"/>
                  <a:t>Elapsed time ratio to FT off</a:t>
                </a:r>
              </a:p>
            </c:rich>
          </c:tx>
          <c:layout/>
          <c:overlay val="0"/>
        </c:title>
        <c:numFmt formatCode="General" sourceLinked="1"/>
        <c:majorTickMark val="out"/>
        <c:minorTickMark val="none"/>
        <c:tickLblPos val="nextTo"/>
        <c:crossAx val="2145853848"/>
        <c:crosses val="autoZero"/>
        <c:crossBetween val="between"/>
        <c:majorUnit val="0.01"/>
      </c:valAx>
    </c:plotArea>
    <c:legend>
      <c:legendPos val="r"/>
      <c:layout>
        <c:manualLayout>
          <c:xMode val="edge"/>
          <c:yMode val="edge"/>
          <c:x val="0.47498437517501"/>
          <c:y val="0.0986373578302713"/>
          <c:w val="0.189789678352062"/>
          <c:h val="0.0698517546417809"/>
        </c:manualLayout>
      </c:layout>
      <c:overlay val="1"/>
    </c:legend>
    <c:plotVisOnly val="1"/>
    <c:dispBlanksAs val="gap"/>
    <c:showDLblsOverMax val="0"/>
  </c:chart>
  <c:txPr>
    <a:bodyPr/>
    <a:lstStyle/>
    <a:p>
      <a:pPr>
        <a:defRPr sz="2000">
          <a:solidFill>
            <a:srgbClr val="FFFFFF"/>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Combined</c:v>
                </c:pt>
              </c:strCache>
            </c:strRef>
          </c:tx>
          <c:invertIfNegative val="0"/>
          <c:cat>
            <c:strRef>
              <c:f>Sheet1!$A$2:$A$4</c:f>
              <c:strCache>
                <c:ptCount val="3"/>
                <c:pt idx="0">
                  <c:v>Teragen</c:v>
                </c:pt>
                <c:pt idx="1">
                  <c:v>Terasort</c:v>
                </c:pt>
                <c:pt idx="2">
                  <c:v>Teravalidate</c:v>
                </c:pt>
              </c:strCache>
            </c:strRef>
          </c:cat>
          <c:val>
            <c:numRef>
              <c:f>Sheet1!$B$2:$B$4</c:f>
              <c:numCache>
                <c:formatCode>General</c:formatCode>
                <c:ptCount val="3"/>
                <c:pt idx="0">
                  <c:v>1.0</c:v>
                </c:pt>
                <c:pt idx="1">
                  <c:v>1.0</c:v>
                </c:pt>
                <c:pt idx="2">
                  <c:v>1.0</c:v>
                </c:pt>
              </c:numCache>
            </c:numRef>
          </c:val>
        </c:ser>
        <c:ser>
          <c:idx val="1"/>
          <c:order val="1"/>
          <c:tx>
            <c:strRef>
              <c:f>Sheet1!$C$1</c:f>
              <c:strCache>
                <c:ptCount val="1"/>
                <c:pt idx="0">
                  <c:v>Split</c:v>
                </c:pt>
              </c:strCache>
            </c:strRef>
          </c:tx>
          <c:spPr>
            <a:solidFill>
              <a:schemeClr val="accent4"/>
            </a:solidFill>
          </c:spPr>
          <c:invertIfNegative val="0"/>
          <c:cat>
            <c:strRef>
              <c:f>Sheet1!$A$2:$A$4</c:f>
              <c:strCache>
                <c:ptCount val="3"/>
                <c:pt idx="0">
                  <c:v>Teragen</c:v>
                </c:pt>
                <c:pt idx="1">
                  <c:v>Terasort</c:v>
                </c:pt>
                <c:pt idx="2">
                  <c:v>Teravalidate</c:v>
                </c:pt>
              </c:strCache>
            </c:strRef>
          </c:cat>
          <c:val>
            <c:numRef>
              <c:f>Sheet1!$C$2:$C$4</c:f>
              <c:numCache>
                <c:formatCode>General</c:formatCode>
                <c:ptCount val="3"/>
                <c:pt idx="0">
                  <c:v>1.043478260869565</c:v>
                </c:pt>
                <c:pt idx="1">
                  <c:v>1.026899480887211</c:v>
                </c:pt>
                <c:pt idx="2">
                  <c:v>1.109947643979058</c:v>
                </c:pt>
              </c:numCache>
            </c:numRef>
          </c:val>
        </c:ser>
        <c:dLbls>
          <c:showLegendKey val="0"/>
          <c:showVal val="0"/>
          <c:showCatName val="0"/>
          <c:showSerName val="0"/>
          <c:showPercent val="0"/>
          <c:showBubbleSize val="0"/>
        </c:dLbls>
        <c:gapWidth val="150"/>
        <c:axId val="-2134433992"/>
        <c:axId val="-2134431016"/>
      </c:barChart>
      <c:catAx>
        <c:axId val="-2134433992"/>
        <c:scaling>
          <c:orientation val="minMax"/>
        </c:scaling>
        <c:delete val="0"/>
        <c:axPos val="b"/>
        <c:majorTickMark val="out"/>
        <c:minorTickMark val="none"/>
        <c:tickLblPos val="nextTo"/>
        <c:crossAx val="-2134431016"/>
        <c:crosses val="autoZero"/>
        <c:auto val="1"/>
        <c:lblAlgn val="ctr"/>
        <c:lblOffset val="100"/>
        <c:noMultiLvlLbl val="0"/>
      </c:catAx>
      <c:valAx>
        <c:axId val="-2134431016"/>
        <c:scaling>
          <c:orientation val="minMax"/>
          <c:min val="0.0"/>
        </c:scaling>
        <c:delete val="0"/>
        <c:axPos val="l"/>
        <c:majorGridlines/>
        <c:numFmt formatCode="General" sourceLinked="1"/>
        <c:majorTickMark val="out"/>
        <c:minorTickMark val="none"/>
        <c:tickLblPos val="nextTo"/>
        <c:crossAx val="-2134433992"/>
        <c:crosses val="autoZero"/>
        <c:crossBetween val="between"/>
      </c:valAx>
    </c:plotArea>
    <c:legend>
      <c:legendPos val="r"/>
      <c:layout/>
      <c:overlay val="0"/>
    </c:legend>
    <c:plotVisOnly val="1"/>
    <c:dispBlanksAs val="gap"/>
    <c:showDLblsOverMax val="0"/>
  </c:chart>
  <c:txPr>
    <a:bodyPr/>
    <a:lstStyle/>
    <a:p>
      <a:pPr>
        <a:defRPr sz="1800">
          <a:solidFill>
            <a:srgbClr val="FFFFFF"/>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19AE5-DA80-4E17-A3DB-E0258C15F2FF}" type="doc">
      <dgm:prSet loTypeId="urn:microsoft.com/office/officeart/2005/8/layout/vList2" loCatId="list" qsTypeId="urn:microsoft.com/office/officeart/2005/8/quickstyle/3D2" qsCatId="3D" csTypeId="urn:microsoft.com/office/officeart/2005/8/colors/accent5_2" csCatId="accent5" phldr="1"/>
      <dgm:spPr/>
      <dgm:t>
        <a:bodyPr/>
        <a:lstStyle/>
        <a:p>
          <a:endParaRPr lang="en-US"/>
        </a:p>
      </dgm:t>
    </dgm:pt>
    <dgm:pt modelId="{880556E0-59AE-44E9-88CD-49DBFF59AFEB}">
      <dgm:prSet custT="1"/>
      <dgm:spPr/>
      <dgm:t>
        <a:bodyPr/>
        <a:lstStyle/>
        <a:p>
          <a:pPr algn="l" rtl="0"/>
          <a:r>
            <a:rPr lang="en-US" sz="1800" b="1" dirty="0" smtClean="0"/>
            <a:t>Deploy Serengeti </a:t>
          </a:r>
          <a:r>
            <a:rPr lang="en-US" sz="1800" b="1" dirty="0" err="1" smtClean="0"/>
            <a:t>vApp</a:t>
          </a:r>
          <a:r>
            <a:rPr lang="en-US" sz="1800" b="1" dirty="0" smtClean="0"/>
            <a:t> on </a:t>
          </a:r>
          <a:r>
            <a:rPr lang="en-US" sz="1800" b="1" dirty="0" err="1" smtClean="0"/>
            <a:t>vSphere</a:t>
          </a:r>
          <a:endParaRPr lang="en-US" sz="1800" b="1" dirty="0"/>
        </a:p>
      </dgm:t>
    </dgm:pt>
    <dgm:pt modelId="{12359FB0-F756-4BC2-923D-CE5EE01673AC}" type="parTrans" cxnId="{2148548E-D6D4-414E-AE4E-A8CB62E8353D}">
      <dgm:prSet/>
      <dgm:spPr/>
      <dgm:t>
        <a:bodyPr/>
        <a:lstStyle/>
        <a:p>
          <a:pPr algn="l"/>
          <a:endParaRPr lang="en-US" sz="1050"/>
        </a:p>
      </dgm:t>
    </dgm:pt>
    <dgm:pt modelId="{8E274EC3-C948-466C-8264-2C6DD5C4969E}" type="sibTrans" cxnId="{2148548E-D6D4-414E-AE4E-A8CB62E8353D}">
      <dgm:prSet/>
      <dgm:spPr/>
      <dgm:t>
        <a:bodyPr/>
        <a:lstStyle/>
        <a:p>
          <a:pPr algn="l"/>
          <a:endParaRPr lang="en-US" sz="1050"/>
        </a:p>
      </dgm:t>
    </dgm:pt>
    <dgm:pt modelId="{593FB18D-9C7C-4747-8592-F4EEAC5F4DAC}">
      <dgm:prSet custT="1"/>
      <dgm:spPr/>
      <dgm:t>
        <a:bodyPr/>
        <a:lstStyle/>
        <a:p>
          <a:pPr algn="l" rtl="0"/>
          <a:r>
            <a:rPr lang="en-US" sz="1800" b="1" dirty="0" smtClean="0"/>
            <a:t>Run </a:t>
          </a:r>
          <a:r>
            <a:rPr lang="en-US" sz="1800" b="1" dirty="0" err="1" smtClean="0"/>
            <a:t>MapReduce</a:t>
          </a:r>
          <a:endParaRPr lang="en-US" sz="1800" dirty="0"/>
        </a:p>
      </dgm:t>
    </dgm:pt>
    <dgm:pt modelId="{A9B19D72-AF37-4C58-9BAE-49768E596E3F}" type="parTrans" cxnId="{620FDB34-73F5-476E-B9B0-EE1B810525E4}">
      <dgm:prSet/>
      <dgm:spPr/>
      <dgm:t>
        <a:bodyPr/>
        <a:lstStyle/>
        <a:p>
          <a:pPr algn="l"/>
          <a:endParaRPr lang="en-US" sz="1050"/>
        </a:p>
      </dgm:t>
    </dgm:pt>
    <dgm:pt modelId="{7FB77BBF-6A46-481C-AC35-E3ADF42DB511}" type="sibTrans" cxnId="{620FDB34-73F5-476E-B9B0-EE1B810525E4}">
      <dgm:prSet/>
      <dgm:spPr/>
      <dgm:t>
        <a:bodyPr/>
        <a:lstStyle/>
        <a:p>
          <a:pPr algn="l"/>
          <a:endParaRPr lang="en-US" sz="1050"/>
        </a:p>
      </dgm:t>
    </dgm:pt>
    <dgm:pt modelId="{C0833C68-CB41-44DD-B946-6821578D571F}">
      <dgm:prSet custT="1"/>
      <dgm:spPr/>
      <dgm:t>
        <a:bodyPr/>
        <a:lstStyle/>
        <a:p>
          <a:pPr algn="l" rtl="0"/>
          <a:r>
            <a:rPr lang="en-US" sz="1800" b="1" dirty="0" smtClean="0"/>
            <a:t>Scale out the </a:t>
          </a:r>
          <a:r>
            <a:rPr lang="en-US" sz="1800" b="1" dirty="0" err="1" smtClean="0"/>
            <a:t>Hadoop</a:t>
          </a:r>
          <a:r>
            <a:rPr lang="en-US" sz="1800" b="1" dirty="0" smtClean="0"/>
            <a:t> cluster</a:t>
          </a:r>
          <a:endParaRPr lang="en-US" sz="1800" dirty="0"/>
        </a:p>
      </dgm:t>
    </dgm:pt>
    <dgm:pt modelId="{214BF84A-9FA5-470E-925F-43C8EA852E85}" type="parTrans" cxnId="{45A14BAF-453A-47DF-9C4C-E496EB3D140A}">
      <dgm:prSet/>
      <dgm:spPr/>
      <dgm:t>
        <a:bodyPr/>
        <a:lstStyle/>
        <a:p>
          <a:pPr algn="l"/>
          <a:endParaRPr lang="en-US" sz="1050"/>
        </a:p>
      </dgm:t>
    </dgm:pt>
    <dgm:pt modelId="{8A3FF2AC-65FD-4B23-B454-280C6515DA25}" type="sibTrans" cxnId="{45A14BAF-453A-47DF-9C4C-E496EB3D140A}">
      <dgm:prSet/>
      <dgm:spPr/>
      <dgm:t>
        <a:bodyPr/>
        <a:lstStyle/>
        <a:p>
          <a:pPr algn="l"/>
          <a:endParaRPr lang="en-US" sz="1050"/>
        </a:p>
      </dgm:t>
    </dgm:pt>
    <dgm:pt modelId="{2782CA34-F541-4168-BD69-D5E378799CE9}">
      <dgm:prSet custT="1"/>
      <dgm:spPr/>
      <dgm:t>
        <a:bodyPr/>
        <a:lstStyle/>
        <a:p>
          <a:pPr algn="l" rtl="0"/>
          <a:r>
            <a:rPr lang="en-US" sz="1800" b="1" dirty="0" smtClean="0"/>
            <a:t>Create a Customized </a:t>
          </a:r>
          <a:r>
            <a:rPr lang="en-US" sz="1800" b="1" dirty="0" err="1" smtClean="0"/>
            <a:t>Hadoop</a:t>
          </a:r>
          <a:r>
            <a:rPr lang="en-US" sz="1800" b="1" dirty="0" smtClean="0"/>
            <a:t> cluster</a:t>
          </a:r>
          <a:endParaRPr lang="en-US" sz="1800" dirty="0"/>
        </a:p>
      </dgm:t>
    </dgm:pt>
    <dgm:pt modelId="{CA47D763-1C24-48D7-8E3E-6F64C2B89E2B}" type="parTrans" cxnId="{13F8E303-ABEB-4FEA-8A3A-72F30BE3E3C8}">
      <dgm:prSet/>
      <dgm:spPr/>
      <dgm:t>
        <a:bodyPr/>
        <a:lstStyle/>
        <a:p>
          <a:pPr algn="l"/>
          <a:endParaRPr lang="en-US" sz="1050"/>
        </a:p>
      </dgm:t>
    </dgm:pt>
    <dgm:pt modelId="{B26B8A52-BD56-4E64-BD1C-9A67EA3A04EB}" type="sibTrans" cxnId="{13F8E303-ABEB-4FEA-8A3A-72F30BE3E3C8}">
      <dgm:prSet/>
      <dgm:spPr/>
      <dgm:t>
        <a:bodyPr/>
        <a:lstStyle/>
        <a:p>
          <a:pPr algn="l"/>
          <a:endParaRPr lang="en-US" sz="1050"/>
        </a:p>
      </dgm:t>
    </dgm:pt>
    <dgm:pt modelId="{19EEA291-68D5-4051-BC94-4CC6E47FC81F}">
      <dgm:prSet custT="1"/>
      <dgm:spPr/>
      <dgm:t>
        <a:bodyPr/>
        <a:lstStyle/>
        <a:p>
          <a:pPr algn="l" rtl="0"/>
          <a:r>
            <a:rPr lang="en-US" sz="1800" b="1" dirty="0" smtClean="0"/>
            <a:t>Deploy a </a:t>
          </a:r>
          <a:r>
            <a:rPr lang="en-US" sz="1800" b="1" dirty="0" err="1" smtClean="0"/>
            <a:t>Hadoop</a:t>
          </a:r>
          <a:r>
            <a:rPr lang="en-US" sz="1800" b="1" dirty="0" smtClean="0"/>
            <a:t> cluster in 10 Minutes</a:t>
          </a:r>
          <a:endParaRPr lang="en-US" sz="1800" dirty="0"/>
        </a:p>
      </dgm:t>
    </dgm:pt>
    <dgm:pt modelId="{BB43B655-4111-4502-973C-78C1CC23945A}" type="sibTrans" cxnId="{0BDD6343-BB1A-4870-BB13-158FC36E23B9}">
      <dgm:prSet/>
      <dgm:spPr/>
      <dgm:t>
        <a:bodyPr/>
        <a:lstStyle/>
        <a:p>
          <a:pPr algn="l"/>
          <a:endParaRPr lang="en-US" sz="1050"/>
        </a:p>
      </dgm:t>
    </dgm:pt>
    <dgm:pt modelId="{AC9D24A4-C429-439C-8AF4-FC05A9B2ED27}" type="parTrans" cxnId="{0BDD6343-BB1A-4870-BB13-158FC36E23B9}">
      <dgm:prSet/>
      <dgm:spPr/>
      <dgm:t>
        <a:bodyPr/>
        <a:lstStyle/>
        <a:p>
          <a:pPr algn="l"/>
          <a:endParaRPr lang="en-US" sz="1050"/>
        </a:p>
      </dgm:t>
    </dgm:pt>
    <dgm:pt modelId="{7ADA5CEE-A524-4BD7-B3C7-9DC635F1DBD7}">
      <dgm:prSet custT="1"/>
      <dgm:spPr/>
      <dgm:t>
        <a:bodyPr/>
        <a:lstStyle/>
        <a:p>
          <a:pPr algn="l" rtl="0"/>
          <a:r>
            <a:rPr lang="en-US" sz="1800" b="1" dirty="0" smtClean="0"/>
            <a:t>Use Your Favorite </a:t>
          </a:r>
          <a:r>
            <a:rPr lang="en-US" sz="1800" b="1" dirty="0" err="1" smtClean="0"/>
            <a:t>Hadoop</a:t>
          </a:r>
          <a:r>
            <a:rPr lang="en-US" sz="1800" b="1" dirty="0" smtClean="0"/>
            <a:t> Distribution</a:t>
          </a:r>
          <a:endParaRPr lang="en-US" sz="1800" b="1" dirty="0"/>
        </a:p>
      </dgm:t>
    </dgm:pt>
    <dgm:pt modelId="{EF3A2893-A9BE-4A06-A2FF-D4BE2D35B7CA}" type="parTrans" cxnId="{A05B8AFE-D90F-4104-8174-79FA10FE802A}">
      <dgm:prSet/>
      <dgm:spPr/>
      <dgm:t>
        <a:bodyPr/>
        <a:lstStyle/>
        <a:p>
          <a:pPr algn="l"/>
          <a:endParaRPr lang="en-US" sz="1100"/>
        </a:p>
      </dgm:t>
    </dgm:pt>
    <dgm:pt modelId="{C7B97153-BD1F-4D9B-AAC1-8D69E5B3F8EF}" type="sibTrans" cxnId="{A05B8AFE-D90F-4104-8174-79FA10FE802A}">
      <dgm:prSet/>
      <dgm:spPr/>
      <dgm:t>
        <a:bodyPr/>
        <a:lstStyle/>
        <a:p>
          <a:pPr algn="l"/>
          <a:endParaRPr lang="en-US" sz="1100"/>
        </a:p>
      </dgm:t>
    </dgm:pt>
    <dgm:pt modelId="{8879044E-D372-493E-8E48-B2594100FEEF}" type="pres">
      <dgm:prSet presAssocID="{BF019AE5-DA80-4E17-A3DB-E0258C15F2FF}" presName="linear" presStyleCnt="0">
        <dgm:presLayoutVars>
          <dgm:animLvl val="lvl"/>
          <dgm:resizeHandles val="exact"/>
        </dgm:presLayoutVars>
      </dgm:prSet>
      <dgm:spPr/>
      <dgm:t>
        <a:bodyPr/>
        <a:lstStyle/>
        <a:p>
          <a:endParaRPr lang="en-US"/>
        </a:p>
      </dgm:t>
    </dgm:pt>
    <dgm:pt modelId="{F1C22B83-30ED-4FE6-838F-201D7BBA9520}" type="pres">
      <dgm:prSet presAssocID="{880556E0-59AE-44E9-88CD-49DBFF59AFEB}" presName="parentText" presStyleLbl="node1" presStyleIdx="0" presStyleCnt="6" custScaleY="58639">
        <dgm:presLayoutVars>
          <dgm:chMax val="0"/>
          <dgm:bulletEnabled val="1"/>
        </dgm:presLayoutVars>
      </dgm:prSet>
      <dgm:spPr/>
      <dgm:t>
        <a:bodyPr/>
        <a:lstStyle/>
        <a:p>
          <a:endParaRPr lang="en-US"/>
        </a:p>
      </dgm:t>
    </dgm:pt>
    <dgm:pt modelId="{513B73AC-EC72-4156-B960-DF546F6208DA}" type="pres">
      <dgm:prSet presAssocID="{8E274EC3-C948-466C-8264-2C6DD5C4969E}" presName="spacer" presStyleCnt="0"/>
      <dgm:spPr/>
      <dgm:t>
        <a:bodyPr/>
        <a:lstStyle/>
        <a:p>
          <a:endParaRPr lang="en-US"/>
        </a:p>
      </dgm:t>
    </dgm:pt>
    <dgm:pt modelId="{7A18679D-76F1-44F8-9ADC-3D7605618685}" type="pres">
      <dgm:prSet presAssocID="{19EEA291-68D5-4051-BC94-4CC6E47FC81F}" presName="parentText" presStyleLbl="node1" presStyleIdx="1" presStyleCnt="6" custScaleY="58639">
        <dgm:presLayoutVars>
          <dgm:chMax val="0"/>
          <dgm:bulletEnabled val="1"/>
        </dgm:presLayoutVars>
      </dgm:prSet>
      <dgm:spPr/>
      <dgm:t>
        <a:bodyPr/>
        <a:lstStyle/>
        <a:p>
          <a:endParaRPr lang="en-US"/>
        </a:p>
      </dgm:t>
    </dgm:pt>
    <dgm:pt modelId="{B7B04B58-42A1-4A45-B472-AD3CBF289CD7}" type="pres">
      <dgm:prSet presAssocID="{BB43B655-4111-4502-973C-78C1CC23945A}" presName="spacer" presStyleCnt="0"/>
      <dgm:spPr/>
      <dgm:t>
        <a:bodyPr/>
        <a:lstStyle/>
        <a:p>
          <a:endParaRPr lang="en-US"/>
        </a:p>
      </dgm:t>
    </dgm:pt>
    <dgm:pt modelId="{8AA853B4-406B-439D-B80F-C94A45BF316F}" type="pres">
      <dgm:prSet presAssocID="{593FB18D-9C7C-4747-8592-F4EEAC5F4DAC}" presName="parentText" presStyleLbl="node1" presStyleIdx="2" presStyleCnt="6" custScaleY="58639">
        <dgm:presLayoutVars>
          <dgm:chMax val="0"/>
          <dgm:bulletEnabled val="1"/>
        </dgm:presLayoutVars>
      </dgm:prSet>
      <dgm:spPr/>
      <dgm:t>
        <a:bodyPr/>
        <a:lstStyle/>
        <a:p>
          <a:endParaRPr lang="en-US"/>
        </a:p>
      </dgm:t>
    </dgm:pt>
    <dgm:pt modelId="{17806862-3E9E-4735-8E8E-D5FE5BE67041}" type="pres">
      <dgm:prSet presAssocID="{7FB77BBF-6A46-481C-AC35-E3ADF42DB511}" presName="spacer" presStyleCnt="0"/>
      <dgm:spPr/>
      <dgm:t>
        <a:bodyPr/>
        <a:lstStyle/>
        <a:p>
          <a:endParaRPr lang="en-US"/>
        </a:p>
      </dgm:t>
    </dgm:pt>
    <dgm:pt modelId="{EF544082-55EB-42B7-92DA-64F28CB1F1E0}" type="pres">
      <dgm:prSet presAssocID="{C0833C68-CB41-44DD-B946-6821578D571F}" presName="parentText" presStyleLbl="node1" presStyleIdx="3" presStyleCnt="6" custScaleY="58639">
        <dgm:presLayoutVars>
          <dgm:chMax val="0"/>
          <dgm:bulletEnabled val="1"/>
        </dgm:presLayoutVars>
      </dgm:prSet>
      <dgm:spPr/>
      <dgm:t>
        <a:bodyPr/>
        <a:lstStyle/>
        <a:p>
          <a:endParaRPr lang="en-US"/>
        </a:p>
      </dgm:t>
    </dgm:pt>
    <dgm:pt modelId="{69EA8E0A-F7E9-4607-B81C-2BAD3FF58E89}" type="pres">
      <dgm:prSet presAssocID="{8A3FF2AC-65FD-4B23-B454-280C6515DA25}" presName="spacer" presStyleCnt="0"/>
      <dgm:spPr/>
      <dgm:t>
        <a:bodyPr/>
        <a:lstStyle/>
        <a:p>
          <a:endParaRPr lang="en-US"/>
        </a:p>
      </dgm:t>
    </dgm:pt>
    <dgm:pt modelId="{7E1999A4-C8AF-4892-ADE6-62AABA8D411B}" type="pres">
      <dgm:prSet presAssocID="{2782CA34-F541-4168-BD69-D5E378799CE9}" presName="parentText" presStyleLbl="node1" presStyleIdx="4" presStyleCnt="6" custScaleY="58639">
        <dgm:presLayoutVars>
          <dgm:chMax val="0"/>
          <dgm:bulletEnabled val="1"/>
        </dgm:presLayoutVars>
      </dgm:prSet>
      <dgm:spPr/>
      <dgm:t>
        <a:bodyPr/>
        <a:lstStyle/>
        <a:p>
          <a:endParaRPr lang="en-US"/>
        </a:p>
      </dgm:t>
    </dgm:pt>
    <dgm:pt modelId="{176DC419-116A-4D3D-BE3B-07AF40021983}" type="pres">
      <dgm:prSet presAssocID="{B26B8A52-BD56-4E64-BD1C-9A67EA3A04EB}" presName="spacer" presStyleCnt="0"/>
      <dgm:spPr/>
      <dgm:t>
        <a:bodyPr/>
        <a:lstStyle/>
        <a:p>
          <a:endParaRPr lang="en-US"/>
        </a:p>
      </dgm:t>
    </dgm:pt>
    <dgm:pt modelId="{F266F482-28CC-4D54-8B39-A4173FE74CE5}" type="pres">
      <dgm:prSet presAssocID="{7ADA5CEE-A524-4BD7-B3C7-9DC635F1DBD7}" presName="parentText" presStyleLbl="node1" presStyleIdx="5" presStyleCnt="6" custScaleY="54144">
        <dgm:presLayoutVars>
          <dgm:chMax val="0"/>
          <dgm:bulletEnabled val="1"/>
        </dgm:presLayoutVars>
      </dgm:prSet>
      <dgm:spPr/>
      <dgm:t>
        <a:bodyPr/>
        <a:lstStyle/>
        <a:p>
          <a:endParaRPr lang="en-US"/>
        </a:p>
      </dgm:t>
    </dgm:pt>
  </dgm:ptLst>
  <dgm:cxnLst>
    <dgm:cxn modelId="{5CA5FD17-5CE2-D04A-B35D-5926587088B5}" type="presOf" srcId="{880556E0-59AE-44E9-88CD-49DBFF59AFEB}" destId="{F1C22B83-30ED-4FE6-838F-201D7BBA9520}" srcOrd="0" destOrd="0" presId="urn:microsoft.com/office/officeart/2005/8/layout/vList2"/>
    <dgm:cxn modelId="{4FFD4A9B-4F49-5047-BEF3-76FE47845B2B}" type="presOf" srcId="{7ADA5CEE-A524-4BD7-B3C7-9DC635F1DBD7}" destId="{F266F482-28CC-4D54-8B39-A4173FE74CE5}" srcOrd="0" destOrd="0" presId="urn:microsoft.com/office/officeart/2005/8/layout/vList2"/>
    <dgm:cxn modelId="{13F8E303-ABEB-4FEA-8A3A-72F30BE3E3C8}" srcId="{BF019AE5-DA80-4E17-A3DB-E0258C15F2FF}" destId="{2782CA34-F541-4168-BD69-D5E378799CE9}" srcOrd="4" destOrd="0" parTransId="{CA47D763-1C24-48D7-8E3E-6F64C2B89E2B}" sibTransId="{B26B8A52-BD56-4E64-BD1C-9A67EA3A04EB}"/>
    <dgm:cxn modelId="{620FDB34-73F5-476E-B9B0-EE1B810525E4}" srcId="{BF019AE5-DA80-4E17-A3DB-E0258C15F2FF}" destId="{593FB18D-9C7C-4747-8592-F4EEAC5F4DAC}" srcOrd="2" destOrd="0" parTransId="{A9B19D72-AF37-4C58-9BAE-49768E596E3F}" sibTransId="{7FB77BBF-6A46-481C-AC35-E3ADF42DB511}"/>
    <dgm:cxn modelId="{A05B8AFE-D90F-4104-8174-79FA10FE802A}" srcId="{BF019AE5-DA80-4E17-A3DB-E0258C15F2FF}" destId="{7ADA5CEE-A524-4BD7-B3C7-9DC635F1DBD7}" srcOrd="5" destOrd="0" parTransId="{EF3A2893-A9BE-4A06-A2FF-D4BE2D35B7CA}" sibTransId="{C7B97153-BD1F-4D9B-AAC1-8D69E5B3F8EF}"/>
    <dgm:cxn modelId="{B1E41500-9DAE-9B4B-9158-E6036A3C36B9}" type="presOf" srcId="{BF019AE5-DA80-4E17-A3DB-E0258C15F2FF}" destId="{8879044E-D372-493E-8E48-B2594100FEEF}" srcOrd="0" destOrd="0" presId="urn:microsoft.com/office/officeart/2005/8/layout/vList2"/>
    <dgm:cxn modelId="{B2EB390F-76EA-9B40-92EA-569FA13A9590}" type="presOf" srcId="{19EEA291-68D5-4051-BC94-4CC6E47FC81F}" destId="{7A18679D-76F1-44F8-9ADC-3D7605618685}" srcOrd="0" destOrd="0" presId="urn:microsoft.com/office/officeart/2005/8/layout/vList2"/>
    <dgm:cxn modelId="{0BDD6343-BB1A-4870-BB13-158FC36E23B9}" srcId="{BF019AE5-DA80-4E17-A3DB-E0258C15F2FF}" destId="{19EEA291-68D5-4051-BC94-4CC6E47FC81F}" srcOrd="1" destOrd="0" parTransId="{AC9D24A4-C429-439C-8AF4-FC05A9B2ED27}" sibTransId="{BB43B655-4111-4502-973C-78C1CC23945A}"/>
    <dgm:cxn modelId="{39483BB5-E3D9-C449-90B8-110D9CE5B540}" type="presOf" srcId="{593FB18D-9C7C-4747-8592-F4EEAC5F4DAC}" destId="{8AA853B4-406B-439D-B80F-C94A45BF316F}" srcOrd="0" destOrd="0" presId="urn:microsoft.com/office/officeart/2005/8/layout/vList2"/>
    <dgm:cxn modelId="{EB7F169B-24E5-564A-916B-F2B8BE7A3B07}" type="presOf" srcId="{C0833C68-CB41-44DD-B946-6821578D571F}" destId="{EF544082-55EB-42B7-92DA-64F28CB1F1E0}" srcOrd="0" destOrd="0" presId="urn:microsoft.com/office/officeart/2005/8/layout/vList2"/>
    <dgm:cxn modelId="{45A14BAF-453A-47DF-9C4C-E496EB3D140A}" srcId="{BF019AE5-DA80-4E17-A3DB-E0258C15F2FF}" destId="{C0833C68-CB41-44DD-B946-6821578D571F}" srcOrd="3" destOrd="0" parTransId="{214BF84A-9FA5-470E-925F-43C8EA852E85}" sibTransId="{8A3FF2AC-65FD-4B23-B454-280C6515DA25}"/>
    <dgm:cxn modelId="{CC5C096E-A3D1-C946-AEE3-BC501E787A61}" type="presOf" srcId="{2782CA34-F541-4168-BD69-D5E378799CE9}" destId="{7E1999A4-C8AF-4892-ADE6-62AABA8D411B}" srcOrd="0" destOrd="0" presId="urn:microsoft.com/office/officeart/2005/8/layout/vList2"/>
    <dgm:cxn modelId="{2148548E-D6D4-414E-AE4E-A8CB62E8353D}" srcId="{BF019AE5-DA80-4E17-A3DB-E0258C15F2FF}" destId="{880556E0-59AE-44E9-88CD-49DBFF59AFEB}" srcOrd="0" destOrd="0" parTransId="{12359FB0-F756-4BC2-923D-CE5EE01673AC}" sibTransId="{8E274EC3-C948-466C-8264-2C6DD5C4969E}"/>
    <dgm:cxn modelId="{2E680735-B28A-5445-BA10-01F5D36F59F9}" type="presParOf" srcId="{8879044E-D372-493E-8E48-B2594100FEEF}" destId="{F1C22B83-30ED-4FE6-838F-201D7BBA9520}" srcOrd="0" destOrd="0" presId="urn:microsoft.com/office/officeart/2005/8/layout/vList2"/>
    <dgm:cxn modelId="{5331CB0C-8D0F-1A4C-B74D-35E15B72B5F6}" type="presParOf" srcId="{8879044E-D372-493E-8E48-B2594100FEEF}" destId="{513B73AC-EC72-4156-B960-DF546F6208DA}" srcOrd="1" destOrd="0" presId="urn:microsoft.com/office/officeart/2005/8/layout/vList2"/>
    <dgm:cxn modelId="{47411156-4037-9443-A7E2-D71A143C7D78}" type="presParOf" srcId="{8879044E-D372-493E-8E48-B2594100FEEF}" destId="{7A18679D-76F1-44F8-9ADC-3D7605618685}" srcOrd="2" destOrd="0" presId="urn:microsoft.com/office/officeart/2005/8/layout/vList2"/>
    <dgm:cxn modelId="{976693A0-4D08-524B-B6FF-B832AD9CD6A5}" type="presParOf" srcId="{8879044E-D372-493E-8E48-B2594100FEEF}" destId="{B7B04B58-42A1-4A45-B472-AD3CBF289CD7}" srcOrd="3" destOrd="0" presId="urn:microsoft.com/office/officeart/2005/8/layout/vList2"/>
    <dgm:cxn modelId="{CFA00375-A5B4-A445-B251-3F45D97F221B}" type="presParOf" srcId="{8879044E-D372-493E-8E48-B2594100FEEF}" destId="{8AA853B4-406B-439D-B80F-C94A45BF316F}" srcOrd="4" destOrd="0" presId="urn:microsoft.com/office/officeart/2005/8/layout/vList2"/>
    <dgm:cxn modelId="{C55D64F7-6393-164F-A9B9-C9B1F7C05BE9}" type="presParOf" srcId="{8879044E-D372-493E-8E48-B2594100FEEF}" destId="{17806862-3E9E-4735-8E8E-D5FE5BE67041}" srcOrd="5" destOrd="0" presId="urn:microsoft.com/office/officeart/2005/8/layout/vList2"/>
    <dgm:cxn modelId="{35201E43-27E9-584F-8A81-6669A5320ED9}" type="presParOf" srcId="{8879044E-D372-493E-8E48-B2594100FEEF}" destId="{EF544082-55EB-42B7-92DA-64F28CB1F1E0}" srcOrd="6" destOrd="0" presId="urn:microsoft.com/office/officeart/2005/8/layout/vList2"/>
    <dgm:cxn modelId="{C82A907C-298A-3C43-8E49-7A853BC16FC4}" type="presParOf" srcId="{8879044E-D372-493E-8E48-B2594100FEEF}" destId="{69EA8E0A-F7E9-4607-B81C-2BAD3FF58E89}" srcOrd="7" destOrd="0" presId="urn:microsoft.com/office/officeart/2005/8/layout/vList2"/>
    <dgm:cxn modelId="{6F3967A8-7E29-BF41-AB6A-183EAA7ECC26}" type="presParOf" srcId="{8879044E-D372-493E-8E48-B2594100FEEF}" destId="{7E1999A4-C8AF-4892-ADE6-62AABA8D411B}" srcOrd="8" destOrd="0" presId="urn:microsoft.com/office/officeart/2005/8/layout/vList2"/>
    <dgm:cxn modelId="{E5B69869-CECB-8546-9C9B-3ABC8FE5ECB2}" type="presParOf" srcId="{8879044E-D372-493E-8E48-B2594100FEEF}" destId="{176DC419-116A-4D3D-BE3B-07AF40021983}" srcOrd="9" destOrd="0" presId="urn:microsoft.com/office/officeart/2005/8/layout/vList2"/>
    <dgm:cxn modelId="{9560F00C-C7B2-D947-9346-EE96C96C20FD}" type="presParOf" srcId="{8879044E-D372-493E-8E48-B2594100FEEF}" destId="{F266F482-28CC-4D54-8B39-A4173FE74CE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22B83-30ED-4FE6-838F-201D7BBA9520}">
      <dsp:nvSpPr>
        <dsp:cNvPr id="0" name=""/>
        <dsp:cNvSpPr/>
      </dsp:nvSpPr>
      <dsp:spPr>
        <a:xfrm>
          <a:off x="0" y="302197"/>
          <a:ext cx="5308473" cy="71351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Deploy Serengeti </a:t>
          </a:r>
          <a:r>
            <a:rPr lang="en-US" sz="1800" b="1" kern="1200" dirty="0" err="1" smtClean="0"/>
            <a:t>vApp</a:t>
          </a:r>
          <a:r>
            <a:rPr lang="en-US" sz="1800" b="1" kern="1200" dirty="0" smtClean="0"/>
            <a:t> on </a:t>
          </a:r>
          <a:r>
            <a:rPr lang="en-US" sz="1800" b="1" kern="1200" dirty="0" err="1" smtClean="0"/>
            <a:t>vSphere</a:t>
          </a:r>
          <a:endParaRPr lang="en-US" sz="1800" b="1" kern="1200" dirty="0"/>
        </a:p>
      </dsp:txBody>
      <dsp:txXfrm>
        <a:off x="34831" y="337028"/>
        <a:ext cx="5238811" cy="643857"/>
      </dsp:txXfrm>
    </dsp:sp>
    <dsp:sp modelId="{7A18679D-76F1-44F8-9ADC-3D7605618685}">
      <dsp:nvSpPr>
        <dsp:cNvPr id="0" name=""/>
        <dsp:cNvSpPr/>
      </dsp:nvSpPr>
      <dsp:spPr>
        <a:xfrm>
          <a:off x="0" y="1202916"/>
          <a:ext cx="5308473" cy="71351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Deploy a </a:t>
          </a:r>
          <a:r>
            <a:rPr lang="en-US" sz="1800" b="1" kern="1200" dirty="0" err="1" smtClean="0"/>
            <a:t>Hadoop</a:t>
          </a:r>
          <a:r>
            <a:rPr lang="en-US" sz="1800" b="1" kern="1200" dirty="0" smtClean="0"/>
            <a:t> cluster in 10 Minutes</a:t>
          </a:r>
          <a:endParaRPr lang="en-US" sz="1800" kern="1200" dirty="0"/>
        </a:p>
      </dsp:txBody>
      <dsp:txXfrm>
        <a:off x="34831" y="1237747"/>
        <a:ext cx="5238811" cy="643857"/>
      </dsp:txXfrm>
    </dsp:sp>
    <dsp:sp modelId="{8AA853B4-406B-439D-B80F-C94A45BF316F}">
      <dsp:nvSpPr>
        <dsp:cNvPr id="0" name=""/>
        <dsp:cNvSpPr/>
      </dsp:nvSpPr>
      <dsp:spPr>
        <a:xfrm>
          <a:off x="0" y="2103636"/>
          <a:ext cx="5308473" cy="71351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Run </a:t>
          </a:r>
          <a:r>
            <a:rPr lang="en-US" sz="1800" b="1" kern="1200" dirty="0" err="1" smtClean="0"/>
            <a:t>MapReduce</a:t>
          </a:r>
          <a:endParaRPr lang="en-US" sz="1800" kern="1200" dirty="0"/>
        </a:p>
      </dsp:txBody>
      <dsp:txXfrm>
        <a:off x="34831" y="2138467"/>
        <a:ext cx="5238811" cy="643857"/>
      </dsp:txXfrm>
    </dsp:sp>
    <dsp:sp modelId="{EF544082-55EB-42B7-92DA-64F28CB1F1E0}">
      <dsp:nvSpPr>
        <dsp:cNvPr id="0" name=""/>
        <dsp:cNvSpPr/>
      </dsp:nvSpPr>
      <dsp:spPr>
        <a:xfrm>
          <a:off x="0" y="3004355"/>
          <a:ext cx="5308473" cy="71351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Scale out the </a:t>
          </a:r>
          <a:r>
            <a:rPr lang="en-US" sz="1800" b="1" kern="1200" dirty="0" err="1" smtClean="0"/>
            <a:t>Hadoop</a:t>
          </a:r>
          <a:r>
            <a:rPr lang="en-US" sz="1800" b="1" kern="1200" dirty="0" smtClean="0"/>
            <a:t> cluster</a:t>
          </a:r>
          <a:endParaRPr lang="en-US" sz="1800" kern="1200" dirty="0"/>
        </a:p>
      </dsp:txBody>
      <dsp:txXfrm>
        <a:off x="34831" y="3039186"/>
        <a:ext cx="5238811" cy="643857"/>
      </dsp:txXfrm>
    </dsp:sp>
    <dsp:sp modelId="{7E1999A4-C8AF-4892-ADE6-62AABA8D411B}">
      <dsp:nvSpPr>
        <dsp:cNvPr id="0" name=""/>
        <dsp:cNvSpPr/>
      </dsp:nvSpPr>
      <dsp:spPr>
        <a:xfrm>
          <a:off x="0" y="3905074"/>
          <a:ext cx="5308473" cy="71351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Create a Customized </a:t>
          </a:r>
          <a:r>
            <a:rPr lang="en-US" sz="1800" b="1" kern="1200" dirty="0" err="1" smtClean="0"/>
            <a:t>Hadoop</a:t>
          </a:r>
          <a:r>
            <a:rPr lang="en-US" sz="1800" b="1" kern="1200" dirty="0" smtClean="0"/>
            <a:t> cluster</a:t>
          </a:r>
          <a:endParaRPr lang="en-US" sz="1800" kern="1200" dirty="0"/>
        </a:p>
      </dsp:txBody>
      <dsp:txXfrm>
        <a:off x="34831" y="3939905"/>
        <a:ext cx="5238811" cy="643857"/>
      </dsp:txXfrm>
    </dsp:sp>
    <dsp:sp modelId="{F266F482-28CC-4D54-8B39-A4173FE74CE5}">
      <dsp:nvSpPr>
        <dsp:cNvPr id="0" name=""/>
        <dsp:cNvSpPr/>
      </dsp:nvSpPr>
      <dsp:spPr>
        <a:xfrm>
          <a:off x="0" y="4805794"/>
          <a:ext cx="5308473" cy="65882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t>Use Your Favorite </a:t>
          </a:r>
          <a:r>
            <a:rPr lang="en-US" sz="1800" b="1" kern="1200" dirty="0" err="1" smtClean="0"/>
            <a:t>Hadoop</a:t>
          </a:r>
          <a:r>
            <a:rPr lang="en-US" sz="1800" b="1" kern="1200" dirty="0" smtClean="0"/>
            <a:t> Distribution</a:t>
          </a:r>
          <a:endParaRPr lang="en-US" sz="1800" b="1" kern="1200" dirty="0"/>
        </a:p>
      </dsp:txBody>
      <dsp:txXfrm>
        <a:off x="32161" y="4837955"/>
        <a:ext cx="5244151" cy="594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drawings/drawing1.xml><?xml version="1.0" encoding="utf-8"?>
<c:userShapes xmlns:c="http://schemas.openxmlformats.org/drawingml/2006/chart">
  <cdr:relSizeAnchor xmlns:cdr="http://schemas.openxmlformats.org/drawingml/2006/chartDrawing">
    <cdr:from>
      <cdr:x>0.4048</cdr:x>
      <cdr:y>0.04511</cdr:y>
    </cdr:from>
    <cdr:to>
      <cdr:x>0.96559</cdr:x>
      <cdr:y>0.0956</cdr:y>
    </cdr:to>
    <cdr:sp macro="" textlink="">
      <cdr:nvSpPr>
        <cdr:cNvPr id="2" name="TextBox 1"/>
        <cdr:cNvSpPr txBox="1"/>
      </cdr:nvSpPr>
      <cdr:spPr>
        <a:xfrm xmlns:a="http://schemas.openxmlformats.org/drawingml/2006/main">
          <a:off x="2776115" y="247485"/>
          <a:ext cx="3845925" cy="276999"/>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en-US" sz="1200" dirty="0" smtClean="0">
              <a:solidFill>
                <a:srgbClr val="FFFFFF"/>
              </a:solidFill>
              <a:latin typeface="+mn-lt"/>
              <a:ea typeface="+mn-ea"/>
            </a:rPr>
            <a:t>16 x HP DL380G7, EMC VNX 7500, 96 physical disks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2867"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243" y="0"/>
            <a:ext cx="3032867" cy="463550"/>
          </a:xfrm>
          <a:prstGeom prst="rect">
            <a:avLst/>
          </a:prstGeom>
        </p:spPr>
        <p:txBody>
          <a:bodyPr vert="horz" lIns="91440" tIns="45720" rIns="91440" bIns="45720" rtlCol="0"/>
          <a:lstStyle>
            <a:lvl1pPr algn="r">
              <a:defRPr sz="1200"/>
            </a:lvl1pPr>
          </a:lstStyle>
          <a:p>
            <a:fld id="{4FD13D35-36E8-4E07-A7C9-A8A270AA6FF4}" type="datetimeFigureOut">
              <a:rPr lang="en-US" smtClean="0"/>
              <a:pPr/>
              <a:t>11/5/12</a:t>
            </a:fld>
            <a:endParaRPr lang="en-US"/>
          </a:p>
        </p:txBody>
      </p:sp>
      <p:sp>
        <p:nvSpPr>
          <p:cNvPr id="4" name="Footer Placeholder 3"/>
          <p:cNvSpPr>
            <a:spLocks noGrp="1"/>
          </p:cNvSpPr>
          <p:nvPr>
            <p:ph type="ftr" sz="quarter" idx="2"/>
          </p:nvPr>
        </p:nvSpPr>
        <p:spPr>
          <a:xfrm>
            <a:off x="1" y="8818563"/>
            <a:ext cx="3032867"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243" y="8818563"/>
            <a:ext cx="3032867" cy="463550"/>
          </a:xfrm>
          <a:prstGeom prst="rect">
            <a:avLst/>
          </a:prstGeom>
        </p:spPr>
        <p:txBody>
          <a:bodyPr vert="horz" lIns="91440" tIns="45720" rIns="91440" bIns="45720" rtlCol="0" anchor="b"/>
          <a:lstStyle>
            <a:lvl1pPr algn="r">
              <a:defRPr sz="1200"/>
            </a:lvl1pPr>
          </a:lstStyle>
          <a:p>
            <a:fld id="{BA79853B-9B2C-4E0D-AFEE-C4DF3C7E569D}" type="slidenum">
              <a:rPr lang="en-US" smtClean="0"/>
              <a:pPr/>
              <a:t>‹#›</a:t>
            </a:fld>
            <a:endParaRPr lang="en-US"/>
          </a:p>
        </p:txBody>
      </p:sp>
    </p:spTree>
    <p:extLst>
      <p:ext uri="{BB962C8B-B14F-4D97-AF65-F5344CB8AC3E}">
        <p14:creationId xmlns:p14="http://schemas.microsoft.com/office/powerpoint/2010/main" val="3676236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2336"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1"/>
            <a:ext cx="3032336" cy="464185"/>
          </a:xfrm>
          <a:prstGeom prst="rect">
            <a:avLst/>
          </a:prstGeom>
        </p:spPr>
        <p:txBody>
          <a:bodyPr vert="horz" lIns="92958" tIns="46479" rIns="92958" bIns="46479" rtlCol="0"/>
          <a:lstStyle>
            <a:lvl1pPr algn="r">
              <a:defRPr sz="1200"/>
            </a:lvl1pPr>
          </a:lstStyle>
          <a:p>
            <a:fld id="{4764A429-630D-4F4D-B80C-81EC5DEC0CB0}" type="datetimeFigureOut">
              <a:rPr lang="en-US" smtClean="0"/>
              <a:pPr/>
              <a:t>11/5/12</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9759"/>
            <a:ext cx="559816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5"/>
            <a:ext cx="3032336"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5"/>
            <a:ext cx="3032336" cy="464185"/>
          </a:xfrm>
          <a:prstGeom prst="rect">
            <a:avLst/>
          </a:prstGeom>
        </p:spPr>
        <p:txBody>
          <a:bodyPr vert="horz" lIns="92958" tIns="46479" rIns="92958" bIns="46479" rtlCol="0" anchor="b"/>
          <a:lstStyle>
            <a:lvl1pPr algn="r">
              <a:defRPr sz="1200"/>
            </a:lvl1pPr>
          </a:lstStyle>
          <a:p>
            <a:fld id="{A37634A3-F7AC-3A4D-97A1-F828DD0103AF}" type="slidenum">
              <a:rPr lang="en-US" smtClean="0"/>
              <a:pPr/>
              <a:t>‹#›</a:t>
            </a:fld>
            <a:endParaRPr lang="en-US"/>
          </a:p>
        </p:txBody>
      </p:sp>
    </p:spTree>
    <p:extLst>
      <p:ext uri="{BB962C8B-B14F-4D97-AF65-F5344CB8AC3E}">
        <p14:creationId xmlns:p14="http://schemas.microsoft.com/office/powerpoint/2010/main" val="2040808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A68782-CD34-4F13-AB99-AB2A0B6252B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4938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634A3-F7AC-3A4D-97A1-F828DD0103AF}" type="slidenum">
              <a:rPr lang="en-US" smtClean="0"/>
              <a:pPr/>
              <a:t>47</a:t>
            </a:fld>
            <a:endParaRPr lang="en-US"/>
          </a:p>
        </p:txBody>
      </p:sp>
    </p:spTree>
    <p:extLst>
      <p:ext uri="{BB962C8B-B14F-4D97-AF65-F5344CB8AC3E}">
        <p14:creationId xmlns:p14="http://schemas.microsoft.com/office/powerpoint/2010/main" val="490293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you may ask, by separate compute and data, would I incur some type of performance penalty because now my compute </a:t>
            </a:r>
            <a:r>
              <a:rPr lang="en-US" baseline="0" dirty="0" err="1" smtClean="0"/>
              <a:t>vm</a:t>
            </a:r>
            <a:r>
              <a:rPr lang="en-US" baseline="0" dirty="0" smtClean="0"/>
              <a:t> needs to talk to my data </a:t>
            </a:r>
            <a:r>
              <a:rPr lang="en-US" baseline="0" dirty="0" err="1" smtClean="0"/>
              <a:t>vm</a:t>
            </a:r>
            <a:r>
              <a:rPr lang="en-US" baseline="0" dirty="0" smtClean="0"/>
              <a:t>.  Our performance engineering team has investigated this extensively to quantify the impact of separation on performance.  </a:t>
            </a:r>
          </a:p>
          <a:p>
            <a:endParaRPr lang="en-US" baseline="0" dirty="0" smtClean="0"/>
          </a:p>
          <a:p>
            <a:r>
              <a:rPr lang="en-US" baseline="0" dirty="0" smtClean="0"/>
              <a:t>One the left hand side is the combined mode, where the each </a:t>
            </a:r>
            <a:r>
              <a:rPr lang="en-US" baseline="0" dirty="0" err="1" smtClean="0"/>
              <a:t>vm</a:t>
            </a:r>
            <a:r>
              <a:rPr lang="en-US" baseline="0" dirty="0" smtClean="0"/>
              <a:t> contains both the compute and data node.  On the right </a:t>
            </a:r>
            <a:r>
              <a:rPr lang="en-US" baseline="0" dirty="0" err="1" smtClean="0"/>
              <a:t>handside</a:t>
            </a:r>
            <a:r>
              <a:rPr lang="en-US" baseline="0" dirty="0" smtClean="0"/>
              <a:t> is the split mode, where compute and data nodes are in separate VM.  We ran a series of benchmark workloads ranging from </a:t>
            </a:r>
            <a:r>
              <a:rPr lang="en-US" baseline="0" dirty="0" err="1" smtClean="0"/>
              <a:t>teragen</a:t>
            </a:r>
            <a:r>
              <a:rPr lang="en-US" baseline="0" dirty="0" smtClean="0"/>
              <a:t>, </a:t>
            </a:r>
            <a:r>
              <a:rPr lang="en-US" baseline="0" dirty="0" err="1" smtClean="0"/>
              <a:t>terasort</a:t>
            </a:r>
            <a:r>
              <a:rPr lang="en-US" baseline="0" dirty="0" smtClean="0"/>
              <a:t>, </a:t>
            </a:r>
            <a:r>
              <a:rPr lang="en-US" baseline="0" dirty="0" err="1" smtClean="0"/>
              <a:t>teravalidate</a:t>
            </a:r>
            <a:r>
              <a:rPr lang="en-US" baseline="0" dirty="0" smtClean="0"/>
              <a:t> in this study.  </a:t>
            </a:r>
            <a:endParaRPr lang="en-US" dirty="0"/>
          </a:p>
        </p:txBody>
      </p:sp>
      <p:sp>
        <p:nvSpPr>
          <p:cNvPr id="4" name="Slide Number Placeholder 3"/>
          <p:cNvSpPr>
            <a:spLocks noGrp="1"/>
          </p:cNvSpPr>
          <p:nvPr>
            <p:ph type="sldNum" sz="quarter" idx="10"/>
          </p:nvPr>
        </p:nvSpPr>
        <p:spPr/>
        <p:txBody>
          <a:bodyPr/>
          <a:lstStyle/>
          <a:p>
            <a:fld id="{E1A68782-CD34-4F13-AB99-AB2A0B6252B2}"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10168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shows the elapsed time to compete each benchmark, combined mode is shown in blue, while the split mode is in green.  Everything is normalized against the combined mode, so combined mode is always 1, split mode is shown as a percentage of the combined mode.  As you can see  and </a:t>
            </a:r>
            <a:r>
              <a:rPr lang="en-US" dirty="0" smtClean="0"/>
              <a:t>What we learned is that</a:t>
            </a:r>
            <a:r>
              <a:rPr lang="en-US" baseline="0" dirty="0" smtClean="0"/>
              <a:t> the overhead is very small, ranging from 4% to 10% depending the benchmark.  It’s small price to pay for the flexibility achieved with separation of data and compute.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A68782-CD34-4F13-AB99-AB2A0B6252B2}"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40071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E1A68782-CD34-4F13-AB99-AB2A0B6252B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4287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68782-CD34-4F13-AB99-AB2A0B6252B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6630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A68782-CD34-4F13-AB99-AB2A0B6252B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6380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A68782-CD34-4F13-AB99-AB2A0B6252B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4938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second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B27BDB-21F9-7D4B-B96B-FD72BD1F90B5}" type="slidenum">
              <a:rPr lang="en-US" smtClean="0"/>
              <a:pPr>
                <a:defRPr/>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Storage</a:t>
            </a:r>
          </a:p>
          <a:p>
            <a:r>
              <a:rPr lang="en-US" dirty="0"/>
              <a:t>Local Disks,</a:t>
            </a:r>
            <a:r>
              <a:rPr lang="en-US" baseline="0" dirty="0"/>
              <a:t> retains fault domains of individual disks</a:t>
            </a:r>
            <a:endParaRPr lang="en-US" dirty="0"/>
          </a:p>
        </p:txBody>
      </p:sp>
      <p:sp>
        <p:nvSpPr>
          <p:cNvPr id="4" name="Slide Number Placeholder 3"/>
          <p:cNvSpPr>
            <a:spLocks noGrp="1"/>
          </p:cNvSpPr>
          <p:nvPr>
            <p:ph type="sldNum" sz="quarter" idx="10"/>
          </p:nvPr>
        </p:nvSpPr>
        <p:spPr/>
        <p:txBody>
          <a:bodyPr/>
          <a:lstStyle/>
          <a:p>
            <a:fld id="{51C525FA-82B9-8944-BF72-28CD7BD0BF3E}" type="slidenum">
              <a:rPr lang="en-US"/>
              <a:t>32</a:t>
            </a:fld>
            <a:endParaRPr lang="en-US"/>
          </a:p>
        </p:txBody>
      </p:sp>
    </p:spTree>
    <p:extLst>
      <p:ext uri="{BB962C8B-B14F-4D97-AF65-F5344CB8AC3E}">
        <p14:creationId xmlns:p14="http://schemas.microsoft.com/office/powerpoint/2010/main" val="102032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66172" y="8820784"/>
            <a:ext cx="3031530" cy="462917"/>
          </a:xfrm>
          <a:prstGeom prst="rect">
            <a:avLst/>
          </a:prstGeom>
          <a:noFill/>
          <a:ln w="9525">
            <a:noFill/>
            <a:miter lim="800000"/>
            <a:headEnd/>
            <a:tailEnd/>
          </a:ln>
        </p:spPr>
        <p:txBody>
          <a:bodyPr lIns="94641" tIns="47320" rIns="94641" bIns="47320" anchor="b">
            <a:prstTxWarp prst="textNoShape">
              <a:avLst/>
            </a:prstTxWarp>
          </a:bodyPr>
          <a:lstStyle/>
          <a:p>
            <a:pPr algn="r" defTabSz="946462" eaLnBrk="0" hangingPunct="0"/>
            <a:fld id="{DD34A067-D6F4-4648-B174-15DD7B9E6580}" type="slidenum">
              <a:rPr lang="en-US" sz="1000">
                <a:latin typeface="Times" charset="0"/>
              </a:rPr>
              <a:pPr algn="r" defTabSz="946462" eaLnBrk="0" hangingPunct="0"/>
              <a:t>40</a:t>
            </a:fld>
            <a:endParaRPr lang="en-US" sz="1000" dirty="0">
              <a:latin typeface="Times" charset="0"/>
            </a:endParaRPr>
          </a:p>
        </p:txBody>
      </p:sp>
      <p:sp>
        <p:nvSpPr>
          <p:cNvPr id="57347" name="Rectangle 2"/>
          <p:cNvSpPr>
            <a:spLocks noGrp="1" noRot="1" noChangeAspect="1" noChangeArrowheads="1" noTextEdit="1"/>
          </p:cNvSpPr>
          <p:nvPr>
            <p:ph type="sldImg"/>
          </p:nvPr>
        </p:nvSpPr>
        <p:spPr>
          <a:xfrm>
            <a:off x="1177925" y="698500"/>
            <a:ext cx="4643438" cy="3481388"/>
          </a:xfrm>
          <a:ln/>
        </p:spPr>
      </p:sp>
      <p:sp>
        <p:nvSpPr>
          <p:cNvPr id="57348" name="Rectangle 3"/>
          <p:cNvSpPr>
            <a:spLocks noGrp="1" noChangeArrowheads="1"/>
          </p:cNvSpPr>
          <p:nvPr>
            <p:ph type="body" idx="1"/>
          </p:nvPr>
        </p:nvSpPr>
        <p:spPr>
          <a:xfrm>
            <a:off x="933027" y="4410393"/>
            <a:ext cx="5131647" cy="4175762"/>
          </a:xfrm>
          <a:noFill/>
          <a:ln/>
        </p:spPr>
        <p:txBody>
          <a:bodyPr/>
          <a:lstStyle/>
          <a:p>
            <a:pPr eaLnBrk="1" hangingPunct="1">
              <a:lnSpc>
                <a:spcPct val="87000"/>
              </a:lnSpc>
              <a:spcBef>
                <a:spcPct val="0"/>
              </a:spcBef>
              <a:buClr>
                <a:schemeClr val="tx2"/>
              </a:buClr>
              <a:buSzPct val="80000"/>
            </a:pPr>
            <a:endParaRPr lang="en-US" dirty="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
        <p:nvSpPr>
          <p:cNvPr id="5" name="TextBox 4"/>
          <p:cNvSpPr txBox="1"/>
          <p:nvPr/>
        </p:nvSpPr>
        <p:spPr bwMode="gray">
          <a:xfrm>
            <a:off x="6524625"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fontAlgn="base">
              <a:spcBef>
                <a:spcPct val="0"/>
              </a:spcBef>
              <a:spcAft>
                <a:spcPct val="40000"/>
              </a:spcAft>
            </a:pPr>
            <a:r>
              <a:rPr lang="en-US" sz="600" dirty="0" smtClean="0">
                <a:solidFill>
                  <a:srgbClr val="C0C0C0">
                    <a:lumMod val="75000"/>
                  </a:srgbClr>
                </a:solidFill>
                <a:latin typeface="Arial" charset="0"/>
                <a:ea typeface="ＭＳ Ｐゴシック" pitchFamily="34" charset="-128"/>
              </a:rPr>
              <a:t>© 2012 VMware Inc. All rights reserved</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fontAlgn="base">
              <a:spcBef>
                <a:spcPct val="0"/>
              </a:spcBef>
              <a:defRPr/>
            </a:pPr>
            <a:r>
              <a:rPr lang="en-US" dirty="0" smtClean="0">
                <a:latin typeface="Arial" charset="0"/>
                <a:ea typeface="ＭＳ Ｐゴシック" pitchFamily="34" charset="-128"/>
              </a:rPr>
              <a:t>Confidential</a:t>
            </a:r>
            <a:endParaRPr lang="en-US" dirty="0">
              <a:latin typeface="Arial" charset="0"/>
              <a:ea typeface="ＭＳ Ｐゴシック" pitchFamily="34" charset="-128"/>
            </a:endParaRPr>
          </a:p>
        </p:txBody>
      </p:sp>
    </p:spTree>
    <p:extLst>
      <p:ext uri="{BB962C8B-B14F-4D97-AF65-F5344CB8AC3E}">
        <p14:creationId xmlns:p14="http://schemas.microsoft.com/office/powerpoint/2010/main" val="2178189126"/>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51619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29594130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95342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extLst>
      <p:ext uri="{BB962C8B-B14F-4D97-AF65-F5344CB8AC3E}">
        <p14:creationId xmlns:p14="http://schemas.microsoft.com/office/powerpoint/2010/main" val="40004834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extLst>
      <p:ext uri="{BB962C8B-B14F-4D97-AF65-F5344CB8AC3E}">
        <p14:creationId xmlns:p14="http://schemas.microsoft.com/office/powerpoint/2010/main" val="3338896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171450"/>
            <a:ext cx="8473821" cy="722820"/>
          </a:xfrm>
        </p:spPr>
        <p:txBody>
          <a:bodyPr/>
          <a:lstStyle>
            <a:lvl1pPr>
              <a:defRPr sz="2800">
                <a:solidFill>
                  <a:schemeClr val="bg1"/>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347450" y="6424590"/>
            <a:ext cx="8382000" cy="228600"/>
          </a:xfrm>
        </p:spPr>
        <p:txBody>
          <a:bodyPr/>
          <a:lstStyle/>
          <a:p>
            <a:endParaRPr lang="en-US"/>
          </a:p>
        </p:txBody>
      </p:sp>
      <p:sp>
        <p:nvSpPr>
          <p:cNvPr id="7" name="Text Placeholder 6"/>
          <p:cNvSpPr>
            <a:spLocks noGrp="1"/>
          </p:cNvSpPr>
          <p:nvPr>
            <p:ph type="body" sz="quarter" idx="13"/>
          </p:nvPr>
        </p:nvSpPr>
        <p:spPr>
          <a:xfrm>
            <a:off x="352425" y="1086294"/>
            <a:ext cx="8385048" cy="5184675"/>
          </a:xfrm>
        </p:spPr>
        <p:txBody>
          <a:bodyPr/>
          <a:lstStyle>
            <a:lvl1pPr marL="233363" indent="-233363">
              <a:buClr>
                <a:schemeClr val="bg1">
                  <a:lumMod val="85000"/>
                </a:schemeClr>
              </a:buClr>
              <a:buFont typeface="Wingdings" pitchFamily="2" charset="2"/>
              <a:buChar char="§"/>
              <a:defRPr>
                <a:solidFill>
                  <a:srgbClr val="FFFFFF"/>
                </a:solidFill>
              </a:defRPr>
            </a:lvl1pPr>
            <a:lvl2pPr>
              <a:buClr>
                <a:schemeClr val="bg1">
                  <a:lumMod val="85000"/>
                </a:schemeClr>
              </a:buClr>
              <a:defRPr>
                <a:solidFill>
                  <a:srgbClr val="FFFFFF"/>
                </a:solidFill>
              </a:defRPr>
            </a:lvl2pPr>
            <a:lvl3pPr>
              <a:buClr>
                <a:schemeClr val="bg1">
                  <a:lumMod val="85000"/>
                </a:schemeClr>
              </a:buClr>
              <a:defRPr>
                <a:solidFill>
                  <a:srgbClr val="FFFFFF"/>
                </a:solidFill>
              </a:defRPr>
            </a:lvl3pPr>
            <a:lvl4pPr>
              <a:buClr>
                <a:schemeClr val="bg1">
                  <a:lumMod val="85000"/>
                </a:schemeClr>
              </a:buClr>
              <a:defRPr>
                <a:solidFill>
                  <a:srgbClr val="FFFFFF"/>
                </a:solidFill>
              </a:defRPr>
            </a:lvl4pPr>
            <a:lvl5pPr>
              <a:buClr>
                <a:schemeClr val="bg1">
                  <a:lumMod val="85000"/>
                </a:schemeClr>
              </a:buCl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2463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solidFill>
                  <a:srgbClr val="333333"/>
                </a:solidFill>
              </a:rPr>
              <a:t>VMware Confidential</a:t>
            </a:r>
            <a:endParaRPr lang="en-US" dirty="0">
              <a:solidFill>
                <a:srgbClr val="333333"/>
              </a:solidFill>
            </a:endParaRPr>
          </a:p>
        </p:txBody>
      </p:sp>
    </p:spTree>
    <p:extLst>
      <p:ext uri="{BB962C8B-B14F-4D97-AF65-F5344CB8AC3E}">
        <p14:creationId xmlns:p14="http://schemas.microsoft.com/office/powerpoint/2010/main" val="276475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endParaRPr lang="en-US"/>
          </a:p>
        </p:txBody>
      </p:sp>
      <p:pic>
        <p:nvPicPr>
          <p:cNvPr id="6" name="Picture 2"/>
          <p:cNvPicPr>
            <a:picLocks noChangeAspect="1" noChangeArrowheads="1"/>
          </p:cNvPicPr>
          <p:nvPr/>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endParaRPr lang="en-US"/>
          </a:p>
        </p:txBody>
      </p:sp>
      <p:pic>
        <p:nvPicPr>
          <p:cNvPr id="6" name="Picture 2"/>
          <p:cNvPicPr>
            <a:picLocks noChangeAspect="1" noChangeArrowheads="1"/>
          </p:cNvPicPr>
          <p:nvPr/>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3" y="203200"/>
            <a:ext cx="8410575" cy="920750"/>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600" kern="1200" dirty="0">
                <a:solidFill>
                  <a:schemeClr val="tx2"/>
                </a:solidFill>
                <a:latin typeface="MetaNormalLF-Roman"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3" y="1123951"/>
            <a:ext cx="8410575" cy="403224"/>
          </a:xfrm>
          <a:prstGeom prst="rect">
            <a:avLst/>
          </a:prstGeom>
          <a:noFill/>
        </p:spPr>
        <p:txBody>
          <a:bodyPr lIns="0" tIns="0" rIns="0" bIns="0" anchor="t" anchorCtr="0"/>
          <a:lstStyle>
            <a:lvl1pPr marL="0" indent="0">
              <a:buNone/>
              <a:tabLst>
                <a:tab pos="800100" algn="l"/>
              </a:tabLst>
              <a:defRPr sz="2400" b="0">
                <a:solidFill>
                  <a:schemeClr val="bg2"/>
                </a:solidFill>
                <a:latin typeface="MetaNormalLF-Roma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366712" y="1758950"/>
            <a:ext cx="8410575" cy="4183063"/>
          </a:xfrm>
          <a:prstGeom prst="rect">
            <a:avLst/>
          </a:prstGeom>
          <a:noFill/>
        </p:spPr>
        <p:txBody>
          <a:bodyPr lIns="0" tIns="0" rIns="0" bIns="0">
            <a:normAutofit/>
          </a:bodyPr>
          <a:lstStyle>
            <a:lvl1pPr marL="230188" indent="-230188">
              <a:spcBef>
                <a:spcPts val="1200"/>
              </a:spcBef>
              <a:buClr>
                <a:schemeClr val="tx2"/>
              </a:buClr>
              <a:defRPr sz="2400">
                <a:solidFill>
                  <a:schemeClr val="bg2"/>
                </a:solidFill>
              </a:defRPr>
            </a:lvl1pPr>
            <a:lvl2pPr>
              <a:spcBef>
                <a:spcPts val="300"/>
              </a:spcBef>
              <a:buClr>
                <a:schemeClr val="tx2"/>
              </a:buClr>
              <a:defRPr sz="2000">
                <a:solidFill>
                  <a:schemeClr val="bg2"/>
                </a:solidFill>
              </a:defRPr>
            </a:lvl2pPr>
            <a:lvl3pPr>
              <a:spcBef>
                <a:spcPts val="300"/>
              </a:spcBef>
              <a:buClr>
                <a:schemeClr val="tx2"/>
              </a:buClr>
              <a:defRPr sz="1800">
                <a:solidFill>
                  <a:schemeClr val="bg2"/>
                </a:solidFill>
              </a:defRPr>
            </a:lvl3pPr>
            <a:lvl4pPr>
              <a:spcBef>
                <a:spcPts val="300"/>
              </a:spcBef>
              <a:buClr>
                <a:schemeClr val="tx2"/>
              </a:buClr>
              <a:buFont typeface="Wingdings" pitchFamily="2" charset="2"/>
              <a:buChar char="§"/>
              <a:defRPr sz="1600">
                <a:solidFill>
                  <a:schemeClr val="bg2"/>
                </a:solidFill>
              </a:defRPr>
            </a:lvl4pPr>
            <a:lvl5pPr>
              <a:spcBef>
                <a:spcPts val="300"/>
              </a:spcBef>
              <a:buClr>
                <a:schemeClr val="tx2"/>
              </a:buCl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9053576"/>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
        <p:nvSpPr>
          <p:cNvPr id="5" name="TextBox 4"/>
          <p:cNvSpPr txBox="1"/>
          <p:nvPr userDrawn="1"/>
        </p:nvSpPr>
        <p:spPr bwMode="gray">
          <a:xfrm>
            <a:off x="6729169"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
        <p:nvSpPr>
          <p:cNvPr id="7" name="Rectangle 4"/>
          <p:cNvSpPr txBox="1">
            <a:spLocks noChangeArrowheads="1"/>
          </p:cNvSpPr>
          <p:nvPr userDrawn="1"/>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charset="0"/>
                <a:ea typeface="ＭＳ Ｐゴシック" pitchFamily="34" charset="-128"/>
                <a:cs typeface="+mn-cs"/>
              </a:rPr>
              <a:t>Confidential</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theme" Target="../theme/theme2.xml"/><Relationship Id="rId8" Type="http://schemas.openxmlformats.org/officeDocument/2006/relationships/image" Target="../media/image1.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3.xml"/><Relationship Id="rId10"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endParaRPr lang="en-US"/>
          </a:p>
        </p:txBody>
      </p:sp>
      <p:sp>
        <p:nvSpPr>
          <p:cNvPr id="11" name="Rectangle 4"/>
          <p:cNvSpPr txBox="1">
            <a:spLocks noChangeArrowheads="1"/>
          </p:cNvSpPr>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7" r:id="rId7"/>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ransition xmlns:p14="http://schemas.microsoft.com/office/powerpoint/2010/main"/>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lgn="ctr" fontAlgn="base">
              <a:spcBef>
                <a:spcPct val="0"/>
              </a:spcBef>
              <a:spcAft>
                <a:spcPct val="40000"/>
              </a:spcAft>
              <a:defRPr/>
            </a:pPr>
            <a:endParaRPr lang="en-US" sz="2400" dirty="0">
              <a:solidFill>
                <a:srgbClr val="0095D3"/>
              </a:solidFill>
              <a:latin typeface="Arial" charset="0"/>
              <a:ea typeface="ＭＳ Ｐゴシック" pitchFamily="34" charset="-128"/>
            </a:endParaRPr>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lgn="ctr" fontAlgn="base">
              <a:spcBef>
                <a:spcPct val="0"/>
              </a:spcBef>
              <a:spcAft>
                <a:spcPct val="40000"/>
              </a:spcAft>
              <a:defRPr/>
            </a:pPr>
            <a:endParaRPr lang="en-US" sz="2400" dirty="0">
              <a:solidFill>
                <a:srgbClr val="0095D3"/>
              </a:solidFill>
              <a:latin typeface="Arial" charset="0"/>
              <a:ea typeface="ＭＳ Ｐゴシック" pitchFamily="34" charset="-128"/>
            </a:endParaRPr>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fontAlgn="base">
              <a:spcBef>
                <a:spcPct val="0"/>
              </a:spcBef>
              <a:defRPr/>
            </a:pPr>
            <a:endParaRPr lang="en-US" dirty="0">
              <a:solidFill>
                <a:srgbClr val="333333"/>
              </a:solidFill>
              <a:latin typeface="Arial" charset="0"/>
              <a:ea typeface="ＭＳ Ｐゴシック" pitchFamily="34" charset="-128"/>
            </a:endParaRPr>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fontAlgn="base">
              <a:spcBef>
                <a:spcPct val="0"/>
              </a:spcBef>
              <a:defRPr/>
            </a:pPr>
            <a:fld id="{A0A03F51-2955-4EA9-BE4E-42B6F90C747F}" type="slidenum">
              <a:rPr lang="en-US" smtClean="0">
                <a:latin typeface="Arial" charset="0"/>
                <a:ea typeface="ＭＳ Ｐゴシック" pitchFamily="34" charset="-128"/>
              </a:rPr>
              <a:pPr fontAlgn="base">
                <a:spcBef>
                  <a:spcPct val="0"/>
                </a:spcBef>
                <a:defRPr/>
              </a:pPr>
              <a:t>‹#›</a:t>
            </a:fld>
            <a:endParaRPr lang="en-US" dirty="0">
              <a:latin typeface="Arial" charset="0"/>
              <a:ea typeface="ＭＳ Ｐゴシック" pitchFamily="34" charset="-128"/>
            </a:endParaRPr>
          </a:p>
        </p:txBody>
      </p:sp>
    </p:spTree>
    <p:extLst>
      <p:ext uri="{BB962C8B-B14F-4D97-AF65-F5344CB8AC3E}">
        <p14:creationId xmlns:p14="http://schemas.microsoft.com/office/powerpoint/2010/main" val="2086744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xmlns:p14="http://schemas.microsoft.com/office/powerpoint/2010/main">
    <p:fade/>
  </p:transition>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7.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40.png"/><Relationship Id="rId8"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40.png"/><Relationship Id="rId6" Type="http://schemas.openxmlformats.org/officeDocument/2006/relationships/image" Target="../media/image25.jpeg"/><Relationship Id="rId7" Type="http://schemas.openxmlformats.org/officeDocument/2006/relationships/image" Target="../media/image23.png"/><Relationship Id="rId8"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0.png"/><Relationship Id="rId9" Type="http://schemas.microsoft.com/office/2007/relationships/hdphoto" Target="../media/hdphoto4.wdp"/><Relationship Id="rId10" Type="http://schemas.openxmlformats.org/officeDocument/2006/relationships/hyperlink" Target="http://10.141.73.130/files/Serengeti%20Summit%20Demo%2020120608.mp4"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1" Type="http://schemas.openxmlformats.org/officeDocument/2006/relationships/image" Target="../media/image57.gif"/><Relationship Id="rId12"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image" Target="../media/image51.png"/><Relationship Id="rId3" Type="http://schemas.microsoft.com/office/2007/relationships/hdphoto" Target="../media/hdphoto5.wdp"/><Relationship Id="rId4" Type="http://schemas.openxmlformats.org/officeDocument/2006/relationships/image" Target="../media/image52.png"/><Relationship Id="rId5" Type="http://schemas.microsoft.com/office/2007/relationships/hdphoto" Target="../media/hdphoto6.wdp"/><Relationship Id="rId6" Type="http://schemas.openxmlformats.org/officeDocument/2006/relationships/image" Target="../media/image53.png"/><Relationship Id="rId7" Type="http://schemas.microsoft.com/office/2007/relationships/hdphoto" Target="../media/hdphoto7.wdp"/><Relationship Id="rId8" Type="http://schemas.openxmlformats.org/officeDocument/2006/relationships/image" Target="../media/image54.jpeg"/><Relationship Id="rId9" Type="http://schemas.openxmlformats.org/officeDocument/2006/relationships/image" Target="../media/image55.jpeg"/><Relationship Id="rId10"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8.gi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4.emf"/><Relationship Id="rId5" Type="http://schemas.openxmlformats.org/officeDocument/2006/relationships/image" Target="../media/image6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microsoft.com/office/2007/relationships/hdphoto" Target="../media/hdphoto8.wdp"/><Relationship Id="rId4" Type="http://schemas.microsoft.com/office/2007/relationships/hdphoto" Target="../media/hdphoto9.wdp"/><Relationship Id="rId5"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4" Type="http://schemas.microsoft.com/office/2007/relationships/hdphoto" Target="../media/hdphoto8.wdp"/><Relationship Id="rId5" Type="http://schemas.microsoft.com/office/2007/relationships/hdphoto" Target="../media/hdphoto9.wdp"/><Relationship Id="rId6"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4.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gif"/><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gif"/><Relationship Id="rId18" Type="http://schemas.openxmlformats.org/officeDocument/2006/relationships/image" Target="../media/image21.gif"/><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Layout" Target="../slideLayouts/slideLayout2.xml"/><Relationship Id="rId8" Type="http://schemas.openxmlformats.org/officeDocument/2006/relationships/image" Target="../media/image11.gif"/><Relationship Id="rId9" Type="http://schemas.openxmlformats.org/officeDocument/2006/relationships/image" Target="../media/image12.jpeg"/><Relationship Id="rId10"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1009485"/>
            <a:ext cx="7772400" cy="1470025"/>
          </a:xfrm>
        </p:spPr>
        <p:txBody>
          <a:bodyPr>
            <a:noAutofit/>
          </a:bodyPr>
          <a:lstStyle/>
          <a:p>
            <a:r>
              <a:rPr lang="en-US" sz="4800" dirty="0" smtClean="0">
                <a:solidFill>
                  <a:srgbClr val="FFFFFF"/>
                </a:solidFill>
                <a:latin typeface="Gill Sans"/>
                <a:cs typeface="Gill Sans"/>
              </a:rPr>
              <a:t>Elastic, Multi-tenant </a:t>
            </a:r>
            <a:r>
              <a:rPr lang="en-US" sz="4800" dirty="0" err="1" smtClean="0">
                <a:solidFill>
                  <a:srgbClr val="FFFFFF"/>
                </a:solidFill>
                <a:latin typeface="Gill Sans"/>
                <a:cs typeface="Gill Sans"/>
              </a:rPr>
              <a:t>Hadoop</a:t>
            </a:r>
            <a:r>
              <a:rPr lang="en-US" sz="4800" dirty="0" smtClean="0">
                <a:solidFill>
                  <a:srgbClr val="FFFFFF"/>
                </a:solidFill>
                <a:latin typeface="Gill Sans"/>
                <a:cs typeface="Gill Sans"/>
              </a:rPr>
              <a:t> on Demand</a:t>
            </a:r>
            <a:endParaRPr lang="en-US" sz="4800" dirty="0">
              <a:solidFill>
                <a:srgbClr val="FFFFFF"/>
              </a:solidFill>
              <a:latin typeface="Gill Sans"/>
              <a:cs typeface="Gill Sans"/>
            </a:endParaRPr>
          </a:p>
        </p:txBody>
      </p:sp>
      <p:sp>
        <p:nvSpPr>
          <p:cNvPr id="3" name="Subtitle 2"/>
          <p:cNvSpPr>
            <a:spLocks noGrp="1"/>
          </p:cNvSpPr>
          <p:nvPr>
            <p:ph type="subTitle" idx="1"/>
          </p:nvPr>
        </p:nvSpPr>
        <p:spPr>
          <a:xfrm>
            <a:off x="769905" y="2737710"/>
            <a:ext cx="6400800" cy="2304300"/>
          </a:xfrm>
        </p:spPr>
        <p:txBody>
          <a:bodyPr>
            <a:normAutofit/>
          </a:bodyPr>
          <a:lstStyle/>
          <a:p>
            <a:pPr>
              <a:lnSpc>
                <a:spcPct val="100000"/>
              </a:lnSpc>
            </a:pPr>
            <a:r>
              <a:rPr lang="en-US" dirty="0" smtClean="0">
                <a:solidFill>
                  <a:srgbClr val="FFFFFF"/>
                </a:solidFill>
                <a:latin typeface="Gill Sans"/>
                <a:cs typeface="Gill Sans"/>
              </a:rPr>
              <a:t>Richard McDougall, </a:t>
            </a:r>
            <a:endParaRPr lang="en-US" dirty="0" smtClean="0">
              <a:solidFill>
                <a:srgbClr val="FFFFFF"/>
              </a:solidFill>
              <a:latin typeface="Gill Sans"/>
              <a:cs typeface="Gill Sans"/>
            </a:endParaRPr>
          </a:p>
          <a:p>
            <a:pPr>
              <a:lnSpc>
                <a:spcPct val="100000"/>
              </a:lnSpc>
            </a:pPr>
            <a:r>
              <a:rPr lang="en-US" dirty="0" smtClean="0">
                <a:solidFill>
                  <a:srgbClr val="FFFFFF"/>
                </a:solidFill>
                <a:latin typeface="Gill Sans"/>
                <a:cs typeface="Gill Sans"/>
              </a:rPr>
              <a:t>Chief Architect, Application Infrastructure and Big Data, </a:t>
            </a:r>
            <a:r>
              <a:rPr lang="en-US" dirty="0" smtClean="0">
                <a:solidFill>
                  <a:srgbClr val="FFFFFF"/>
                </a:solidFill>
                <a:latin typeface="Gill Sans"/>
                <a:cs typeface="Gill Sans"/>
              </a:rPr>
              <a:t>VMware, </a:t>
            </a:r>
            <a:r>
              <a:rPr lang="en-US" dirty="0" err="1" smtClean="0">
                <a:solidFill>
                  <a:srgbClr val="FFFFFF"/>
                </a:solidFill>
                <a:latin typeface="Gill Sans"/>
                <a:cs typeface="Gill Sans"/>
              </a:rPr>
              <a:t>Inc</a:t>
            </a:r>
            <a:endParaRPr lang="en-US" dirty="0" smtClean="0">
              <a:solidFill>
                <a:srgbClr val="FFFFFF"/>
              </a:solidFill>
              <a:latin typeface="Gill Sans"/>
              <a:cs typeface="Gill Sans"/>
            </a:endParaRPr>
          </a:p>
          <a:p>
            <a:pPr>
              <a:lnSpc>
                <a:spcPct val="100000"/>
              </a:lnSpc>
            </a:pPr>
            <a:r>
              <a:rPr lang="en-US" dirty="0" smtClean="0">
                <a:solidFill>
                  <a:srgbClr val="FFFFFF"/>
                </a:solidFill>
                <a:latin typeface="Gill Sans"/>
                <a:cs typeface="Gill Sans"/>
              </a:rPr>
              <a:t>@</a:t>
            </a:r>
            <a:r>
              <a:rPr lang="en-US" dirty="0" err="1" smtClean="0">
                <a:solidFill>
                  <a:srgbClr val="FFFFFF"/>
                </a:solidFill>
                <a:latin typeface="Gill Sans"/>
                <a:cs typeface="Gill Sans"/>
              </a:rPr>
              <a:t>richardmcdougll</a:t>
            </a:r>
            <a:endParaRPr lang="en-US" dirty="0" smtClean="0">
              <a:solidFill>
                <a:srgbClr val="FFFFFF"/>
              </a:solidFill>
              <a:latin typeface="Gill Sans"/>
              <a:cs typeface="Gill Sans"/>
            </a:endParaRPr>
          </a:p>
          <a:p>
            <a:pPr>
              <a:lnSpc>
                <a:spcPct val="100000"/>
              </a:lnSpc>
            </a:pPr>
            <a:r>
              <a:rPr lang="en-US" dirty="0" err="1" smtClean="0">
                <a:solidFill>
                  <a:srgbClr val="FFFFFF"/>
                </a:solidFill>
                <a:latin typeface="Gill Sans"/>
                <a:cs typeface="Gill Sans"/>
              </a:rPr>
              <a:t>ApacheCon</a:t>
            </a:r>
            <a:r>
              <a:rPr lang="en-US" dirty="0" smtClean="0">
                <a:solidFill>
                  <a:srgbClr val="FFFFFF"/>
                </a:solidFill>
                <a:latin typeface="Gill Sans"/>
                <a:cs typeface="Gill Sans"/>
              </a:rPr>
              <a:t> Europe, </a:t>
            </a:r>
            <a:r>
              <a:rPr lang="en-US" dirty="0">
                <a:solidFill>
                  <a:srgbClr val="FFFFFF"/>
                </a:solidFill>
                <a:latin typeface="Gill Sans"/>
                <a:cs typeface="Gill Sans"/>
              </a:rPr>
              <a:t>2012</a:t>
            </a:r>
            <a:endParaRPr lang="en-US" dirty="0" smtClean="0">
              <a:solidFill>
                <a:srgbClr val="FFFFFF"/>
              </a:solidFill>
              <a:latin typeface="Gill Sans"/>
              <a:cs typeface="Gill Sans"/>
            </a:endParaRPr>
          </a:p>
          <a:p>
            <a:endParaRPr lang="en-US" sz="1900" dirty="0">
              <a:latin typeface="Gill Sans"/>
              <a:cs typeface="Gill Sans"/>
            </a:endParaRPr>
          </a:p>
        </p:txBody>
      </p:sp>
      <p:pic>
        <p:nvPicPr>
          <p:cNvPr id="6" name="Picture 5" descr="vmware-logo-green.png"/>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38630" y="5003605"/>
            <a:ext cx="2353906" cy="2353906"/>
          </a:xfrm>
          <a:prstGeom prst="rect">
            <a:avLst/>
          </a:prstGeom>
        </p:spPr>
      </p:pic>
      <p:sp>
        <p:nvSpPr>
          <p:cNvPr id="4" name="Rectangle 3"/>
          <p:cNvSpPr/>
          <p:nvPr/>
        </p:nvSpPr>
        <p:spPr>
          <a:xfrm>
            <a:off x="232235" y="5618085"/>
            <a:ext cx="2802270" cy="369332"/>
          </a:xfrm>
          <a:prstGeom prst="rect">
            <a:avLst/>
          </a:prstGeom>
        </p:spPr>
        <p:txBody>
          <a:bodyPr wrap="none">
            <a:spAutoFit/>
          </a:bodyPr>
          <a:lstStyle/>
          <a:p>
            <a:pPr lvl="1"/>
            <a:r>
              <a:rPr lang="en-US" dirty="0">
                <a:solidFill>
                  <a:srgbClr val="FFFFFF"/>
                </a:solidFill>
              </a:rPr>
              <a:t>http://</a:t>
            </a:r>
            <a:r>
              <a:rPr lang="en-US" dirty="0" err="1">
                <a:solidFill>
                  <a:srgbClr val="FFFFFF"/>
                </a:solidFill>
              </a:rPr>
              <a:t>projectserengeti.org</a:t>
            </a:r>
            <a:endParaRPr lang="en-US" dirty="0">
              <a:solidFill>
                <a:srgbClr val="FFFFFF"/>
              </a:solidFill>
            </a:endParaRPr>
          </a:p>
        </p:txBody>
      </p:sp>
      <p:sp>
        <p:nvSpPr>
          <p:cNvPr id="5" name="Rectangle 4"/>
          <p:cNvSpPr/>
          <p:nvPr/>
        </p:nvSpPr>
        <p:spPr>
          <a:xfrm>
            <a:off x="232235" y="6002135"/>
            <a:ext cx="5435210" cy="369332"/>
          </a:xfrm>
          <a:prstGeom prst="rect">
            <a:avLst/>
          </a:prstGeom>
        </p:spPr>
        <p:txBody>
          <a:bodyPr wrap="square">
            <a:spAutoFit/>
          </a:bodyPr>
          <a:lstStyle/>
          <a:p>
            <a:pPr lvl="1"/>
            <a:r>
              <a:rPr lang="en-US" dirty="0">
                <a:solidFill>
                  <a:srgbClr val="FFFFFF"/>
                </a:solidFill>
              </a:rPr>
              <a:t>http://</a:t>
            </a:r>
            <a:r>
              <a:rPr lang="en-US" dirty="0" err="1">
                <a:solidFill>
                  <a:srgbClr val="FFFFFF"/>
                </a:solidFill>
              </a:rPr>
              <a:t>github.com</a:t>
            </a:r>
            <a:r>
              <a:rPr lang="en-US" dirty="0">
                <a:solidFill>
                  <a:srgbClr val="FFFFFF"/>
                </a:solidFill>
              </a:rPr>
              <a:t>/</a:t>
            </a:r>
            <a:r>
              <a:rPr lang="en-US" dirty="0" err="1">
                <a:solidFill>
                  <a:srgbClr val="FFFFFF"/>
                </a:solidFill>
              </a:rPr>
              <a:t>vmware-serengeti</a:t>
            </a:r>
            <a:endParaRPr lang="en-US" dirty="0">
              <a:solidFill>
                <a:srgbClr val="FFFFFF"/>
              </a:solidFill>
            </a:endParaRPr>
          </a:p>
        </p:txBody>
      </p:sp>
      <p:sp>
        <p:nvSpPr>
          <p:cNvPr id="7" name="Rectangle 6"/>
          <p:cNvSpPr/>
          <p:nvPr/>
        </p:nvSpPr>
        <p:spPr>
          <a:xfrm>
            <a:off x="232235" y="5272440"/>
            <a:ext cx="2518638" cy="369332"/>
          </a:xfrm>
          <a:prstGeom prst="rect">
            <a:avLst/>
          </a:prstGeom>
        </p:spPr>
        <p:txBody>
          <a:bodyPr wrap="none">
            <a:spAutoFit/>
          </a:bodyPr>
          <a:lstStyle/>
          <a:p>
            <a:pPr lvl="1"/>
            <a:r>
              <a:rPr lang="en-US" dirty="0" smtClean="0">
                <a:solidFill>
                  <a:srgbClr val="FFFFFF"/>
                </a:solidFill>
              </a:rPr>
              <a:t>http://</a:t>
            </a:r>
            <a:r>
              <a:rPr lang="en-US" dirty="0" err="1" smtClean="0">
                <a:solidFill>
                  <a:srgbClr val="FFFFFF"/>
                </a:solidFill>
              </a:rPr>
              <a:t>cto.vmware.com</a:t>
            </a:r>
            <a:r>
              <a:rPr lang="en-US" dirty="0" smtClean="0">
                <a:solidFill>
                  <a:srgbClr val="FFFFFF"/>
                </a:solidFill>
              </a:rPr>
              <a:t>/</a:t>
            </a:r>
            <a:endParaRPr lang="en-US" dirty="0">
              <a:solidFill>
                <a:srgbClr val="FFFFFF"/>
              </a:solidFill>
            </a:endParaRPr>
          </a:p>
        </p:txBody>
      </p:sp>
      <p:sp>
        <p:nvSpPr>
          <p:cNvPr id="8" name="Rectangle 7"/>
          <p:cNvSpPr/>
          <p:nvPr/>
        </p:nvSpPr>
        <p:spPr>
          <a:xfrm>
            <a:off x="232234" y="4888390"/>
            <a:ext cx="4032525" cy="369332"/>
          </a:xfrm>
          <a:prstGeom prst="rect">
            <a:avLst/>
          </a:prstGeom>
        </p:spPr>
        <p:txBody>
          <a:bodyPr wrap="square">
            <a:spAutoFit/>
          </a:bodyPr>
          <a:lstStyle/>
          <a:p>
            <a:pPr lvl="1"/>
            <a:r>
              <a:rPr lang="en-US" dirty="0" smtClean="0">
                <a:solidFill>
                  <a:srgbClr val="FFFFFF"/>
                </a:solidFill>
              </a:rPr>
              <a:t>http://</a:t>
            </a:r>
            <a:r>
              <a:rPr lang="en-US" dirty="0" err="1" smtClean="0">
                <a:solidFill>
                  <a:srgbClr val="FFFFFF"/>
                </a:solidFill>
              </a:rPr>
              <a:t>www.vmware.com</a:t>
            </a:r>
            <a:r>
              <a:rPr lang="en-US" dirty="0" smtClean="0">
                <a:solidFill>
                  <a:srgbClr val="FFFFFF"/>
                </a:solidFill>
              </a:rPr>
              <a:t>/</a:t>
            </a:r>
            <a:r>
              <a:rPr lang="en-US" dirty="0" err="1" smtClean="0">
                <a:solidFill>
                  <a:srgbClr val="FFFFFF"/>
                </a:solidFill>
              </a:rPr>
              <a:t>hadoop</a:t>
            </a:r>
            <a:endParaRPr lang="en-US" dirty="0">
              <a:solidFill>
                <a:srgbClr val="FFFFFF"/>
              </a:solidFill>
            </a:endParaRPr>
          </a:p>
        </p:txBody>
      </p:sp>
    </p:spTree>
    <p:extLst>
      <p:ext uri="{BB962C8B-B14F-4D97-AF65-F5344CB8AC3E}">
        <p14:creationId xmlns:p14="http://schemas.microsoft.com/office/powerpoint/2010/main" val="486773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Elasticity Enables Sharing of Resources</a:t>
            </a:r>
            <a:endParaRPr lang="en-US" sz="3200" dirty="0"/>
          </a:p>
        </p:txBody>
      </p:sp>
      <p:pic>
        <p:nvPicPr>
          <p:cNvPr id="3" name="Picture 2" descr="shared_cluster3.png"/>
          <p:cNvPicPr>
            <a:picLocks noChangeAspect="1"/>
          </p:cNvPicPr>
          <p:nvPr/>
        </p:nvPicPr>
        <p:blipFill>
          <a:blip r:embed="rId2">
            <a:extLst>
              <a:ext uri="{BEBA8EAE-BF5A-486C-A8C5-ECC9F3942E4B}">
                <a14:imgProps xmlns:a14="http://schemas.microsoft.com/office/drawing/2010/main">
                  <a14:imgLayer r:embed="rId3">
                    <a14:imgEffect>
                      <a14:backgroundRemoval t="1899" b="97468" l="0" r="98382">
                        <a14:foregroundMark x1="38529" y1="78481" x2="38529" y2="78481"/>
                        <a14:foregroundMark x1="32206" y1="55696" x2="32206" y2="55696"/>
                        <a14:foregroundMark x1="38676" y1="30063" x2="38676" y2="30063"/>
                        <a14:foregroundMark x1="24853" y1="31013" x2="24853" y2="31013"/>
                        <a14:foregroundMark x1="29118" y1="28165" x2="29118" y2="28165"/>
                        <a14:foregroundMark x1="11765" y1="25316" x2="11765" y2="25316"/>
                        <a14:foregroundMark x1="9853" y1="51582" x2="9853" y2="51582"/>
                        <a14:foregroundMark x1="12941" y1="55380" x2="12941" y2="55380"/>
                        <a14:foregroundMark x1="12353" y1="79430" x2="12353" y2="79430"/>
                        <a14:foregroundMark x1="11765" y1="58544" x2="11765" y2="58544"/>
                        <a14:foregroundMark x1="8088" y1="58228" x2="8088" y2="58228"/>
                        <a14:foregroundMark x1="24412" y1="58228" x2="24412" y2="58228"/>
                        <a14:foregroundMark x1="22353" y1="53797" x2="22353" y2="53797"/>
                        <a14:backgroundMark x1="9118" y1="56013" x2="9118" y2="56013"/>
                      </a14:backgroundRemoval>
                    </a14:imgEffect>
                  </a14:imgLayer>
                </a14:imgProps>
              </a:ext>
              <a:ext uri="{28A0092B-C50C-407E-A947-70E740481C1C}">
                <a14:useLocalDpi xmlns:a14="http://schemas.microsoft.com/office/drawing/2010/main" val="0"/>
              </a:ext>
            </a:extLst>
          </a:blip>
          <a:stretch>
            <a:fillRect/>
          </a:stretch>
        </p:blipFill>
        <p:spPr>
          <a:xfrm>
            <a:off x="254000" y="1239915"/>
            <a:ext cx="8636000" cy="4195685"/>
          </a:xfrm>
          <a:prstGeom prst="rect">
            <a:avLst/>
          </a:prstGeom>
        </p:spPr>
      </p:pic>
      <p:pic>
        <p:nvPicPr>
          <p:cNvPr id="6" name="Picture 5" descr="shared_cluster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 y="1669416"/>
            <a:ext cx="8636000" cy="4362264"/>
          </a:xfrm>
          <a:prstGeom prst="rect">
            <a:avLst/>
          </a:prstGeom>
        </p:spPr>
      </p:pic>
    </p:spTree>
    <p:extLst>
      <p:ext uri="{BB962C8B-B14F-4D97-AF65-F5344CB8AC3E}">
        <p14:creationId xmlns:p14="http://schemas.microsoft.com/office/powerpoint/2010/main" val="123917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55" y="587030"/>
            <a:ext cx="8473821" cy="333375"/>
          </a:xfrm>
        </p:spPr>
        <p:txBody>
          <a:bodyPr/>
          <a:lstStyle/>
          <a:p>
            <a:r>
              <a:rPr lang="en-US" sz="2800" dirty="0" smtClean="0"/>
              <a:t>Containers with Isolation are a Tried and Tested Approach</a:t>
            </a:r>
            <a:endParaRPr lang="en-US" sz="2800" dirty="0"/>
          </a:p>
        </p:txBody>
      </p:sp>
      <p:grpSp>
        <p:nvGrpSpPr>
          <p:cNvPr id="3" name="Group 46"/>
          <p:cNvGrpSpPr/>
          <p:nvPr/>
        </p:nvGrpSpPr>
        <p:grpSpPr>
          <a:xfrm>
            <a:off x="693095" y="5310845"/>
            <a:ext cx="1035132" cy="1086222"/>
            <a:chOff x="876796" y="3930730"/>
            <a:chExt cx="1035132" cy="1086222"/>
          </a:xfrm>
        </p:grpSpPr>
        <p:sp>
          <p:nvSpPr>
            <p:cNvPr id="4" name="Rounded Rectangle 3"/>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6" name="Group 47"/>
          <p:cNvGrpSpPr/>
          <p:nvPr/>
        </p:nvGrpSpPr>
        <p:grpSpPr>
          <a:xfrm>
            <a:off x="1854898" y="5308866"/>
            <a:ext cx="1035132" cy="1086222"/>
            <a:chOff x="876796" y="3930730"/>
            <a:chExt cx="1035132" cy="1086222"/>
          </a:xfrm>
        </p:grpSpPr>
        <p:sp>
          <p:nvSpPr>
            <p:cNvPr id="7" name="Rounded Rectangle 6"/>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8"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9" name="Group 50"/>
          <p:cNvGrpSpPr/>
          <p:nvPr/>
        </p:nvGrpSpPr>
        <p:grpSpPr>
          <a:xfrm>
            <a:off x="3018679" y="5308866"/>
            <a:ext cx="1035132" cy="1086222"/>
            <a:chOff x="876796" y="3930730"/>
            <a:chExt cx="1035132" cy="1086222"/>
          </a:xfrm>
        </p:grpSpPr>
        <p:sp>
          <p:nvSpPr>
            <p:cNvPr id="10" name="Rounded Rectangle 9"/>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11"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12" name="Group 53"/>
          <p:cNvGrpSpPr/>
          <p:nvPr/>
        </p:nvGrpSpPr>
        <p:grpSpPr>
          <a:xfrm>
            <a:off x="4158710" y="5308866"/>
            <a:ext cx="1035132" cy="1086222"/>
            <a:chOff x="876796" y="3930730"/>
            <a:chExt cx="1035132" cy="1086222"/>
          </a:xfrm>
        </p:grpSpPr>
        <p:sp>
          <p:nvSpPr>
            <p:cNvPr id="13" name="Rounded Rectangle 12"/>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14"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15" name="Group 56"/>
          <p:cNvGrpSpPr/>
          <p:nvPr/>
        </p:nvGrpSpPr>
        <p:grpSpPr>
          <a:xfrm>
            <a:off x="5320513" y="5306887"/>
            <a:ext cx="1035132" cy="1086222"/>
            <a:chOff x="876796" y="3930730"/>
            <a:chExt cx="1035132" cy="1086222"/>
          </a:xfrm>
        </p:grpSpPr>
        <p:sp>
          <p:nvSpPr>
            <p:cNvPr id="16" name="Rounded Rectangle 15"/>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17"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18" name="Group 59"/>
          <p:cNvGrpSpPr/>
          <p:nvPr/>
        </p:nvGrpSpPr>
        <p:grpSpPr>
          <a:xfrm>
            <a:off x="6484294" y="5306887"/>
            <a:ext cx="1035132" cy="1086222"/>
            <a:chOff x="876796" y="3930730"/>
            <a:chExt cx="1035132" cy="1086222"/>
          </a:xfrm>
        </p:grpSpPr>
        <p:sp>
          <p:nvSpPr>
            <p:cNvPr id="19" name="Rounded Rectangle 18"/>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20"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sp>
        <p:nvSpPr>
          <p:cNvPr id="21" name="Rounded Rectangle 20"/>
          <p:cNvSpPr/>
          <p:nvPr/>
        </p:nvSpPr>
        <p:spPr bwMode="auto">
          <a:xfrm>
            <a:off x="538172" y="4804933"/>
            <a:ext cx="8170299" cy="418652"/>
          </a:xfrm>
          <a:prstGeom prst="roundRect">
            <a:avLst/>
          </a:prstGeom>
          <a:solidFill>
            <a:srgbClr val="FFFF00"/>
          </a:solidFill>
          <a:ln w="19050">
            <a:solidFill>
              <a:srgbClr val="FFFF00"/>
            </a:solidFill>
            <a:round/>
            <a:headEnd/>
            <a:tailEnd/>
          </a:ln>
        </p:spPr>
        <p:txBody>
          <a:bodyPr wrap="none" lIns="0" tIns="0" rIns="0" bIns="0" rtlCol="0" anchor="ctr"/>
          <a:lstStyle/>
          <a:p>
            <a:pPr algn="ctr"/>
            <a:r>
              <a:rPr lang="en-US" dirty="0" smtClean="0">
                <a:solidFill>
                  <a:srgbClr val="333333"/>
                </a:solidFill>
                <a:latin typeface="Arial"/>
                <a:ea typeface="ＭＳ Ｐゴシック"/>
              </a:rPr>
              <a:t>Some sort of distributed, resource management OS + </a:t>
            </a:r>
            <a:r>
              <a:rPr lang="en-US" dirty="0" err="1" smtClean="0">
                <a:solidFill>
                  <a:srgbClr val="333333"/>
                </a:solidFill>
                <a:latin typeface="Arial"/>
                <a:ea typeface="ＭＳ Ｐゴシック"/>
              </a:rPr>
              <a:t>Filesystem</a:t>
            </a:r>
            <a:endParaRPr lang="en-US" dirty="0" smtClean="0">
              <a:solidFill>
                <a:srgbClr val="333333"/>
              </a:solidFill>
              <a:latin typeface="Arial"/>
              <a:ea typeface="ＭＳ Ｐゴシック"/>
            </a:endParaRPr>
          </a:p>
        </p:txBody>
      </p:sp>
      <p:grpSp>
        <p:nvGrpSpPr>
          <p:cNvPr id="22" name="Group 59"/>
          <p:cNvGrpSpPr/>
          <p:nvPr/>
        </p:nvGrpSpPr>
        <p:grpSpPr>
          <a:xfrm>
            <a:off x="7607210" y="5311351"/>
            <a:ext cx="1035132" cy="1086222"/>
            <a:chOff x="876796" y="3930730"/>
            <a:chExt cx="1035132" cy="1086222"/>
          </a:xfrm>
        </p:grpSpPr>
        <p:sp>
          <p:nvSpPr>
            <p:cNvPr id="23" name="Rounded Rectangle 22"/>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24"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sp>
        <p:nvSpPr>
          <p:cNvPr id="25" name="Rounded Rectangle 24"/>
          <p:cNvSpPr/>
          <p:nvPr/>
        </p:nvSpPr>
        <p:spPr bwMode="auto">
          <a:xfrm>
            <a:off x="566612" y="1835125"/>
            <a:ext cx="2803564" cy="1077777"/>
          </a:xfrm>
          <a:prstGeom prst="roundRect">
            <a:avLst/>
          </a:prstGeom>
          <a:solidFill>
            <a:schemeClr val="accent5"/>
          </a:solidFill>
          <a:ln w="19050">
            <a:solidFill>
              <a:schemeClr val="accent5">
                <a:lumMod val="75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Hungry Workload 1</a:t>
            </a:r>
          </a:p>
        </p:txBody>
      </p:sp>
      <p:sp>
        <p:nvSpPr>
          <p:cNvPr id="26" name="Rounded Rectangle 25"/>
          <p:cNvSpPr/>
          <p:nvPr/>
        </p:nvSpPr>
        <p:spPr bwMode="auto">
          <a:xfrm>
            <a:off x="4138277" y="1604695"/>
            <a:ext cx="2534730" cy="1190555"/>
          </a:xfrm>
          <a:prstGeom prst="roundRect">
            <a:avLst/>
          </a:prstGeom>
          <a:solidFill>
            <a:schemeClr val="accent3"/>
          </a:solidFill>
          <a:ln w="19050">
            <a:solidFill>
              <a:schemeClr val="accent3">
                <a:lumMod val="75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Reckless Workload 2</a:t>
            </a:r>
          </a:p>
        </p:txBody>
      </p:sp>
      <p:cxnSp>
        <p:nvCxnSpPr>
          <p:cNvPr id="27" name="Straight Arrow Connector 26"/>
          <p:cNvCxnSpPr>
            <a:stCxn id="25" idx="2"/>
          </p:cNvCxnSpPr>
          <p:nvPr/>
        </p:nvCxnSpPr>
        <p:spPr bwMode="auto">
          <a:xfrm>
            <a:off x="1968394" y="2912902"/>
            <a:ext cx="1709023" cy="1687383"/>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cxnSp>
        <p:nvCxnSpPr>
          <p:cNvPr id="29" name="Straight Arrow Connector 28"/>
          <p:cNvCxnSpPr/>
          <p:nvPr/>
        </p:nvCxnSpPr>
        <p:spPr bwMode="auto">
          <a:xfrm flipH="1">
            <a:off x="4714352" y="3064085"/>
            <a:ext cx="614481" cy="1613010"/>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sp>
        <p:nvSpPr>
          <p:cNvPr id="39" name="Rounded Rectangle 38"/>
          <p:cNvSpPr/>
          <p:nvPr/>
        </p:nvSpPr>
        <p:spPr bwMode="auto">
          <a:xfrm>
            <a:off x="7057057" y="3294515"/>
            <a:ext cx="1536200" cy="1036935"/>
          </a:xfrm>
          <a:prstGeom prst="roundRect">
            <a:avLst/>
          </a:prstGeom>
          <a:solidFill>
            <a:schemeClr val="accent4">
              <a:lumMod val="75000"/>
            </a:schemeClr>
          </a:solidFill>
          <a:ln w="19050">
            <a:solidFill>
              <a:schemeClr val="accent4">
                <a:lumMod val="50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Sneaky</a:t>
            </a:r>
            <a:endParaRPr lang="en-US" dirty="0">
              <a:solidFill>
                <a:srgbClr val="FFFFFF"/>
              </a:solidFill>
              <a:latin typeface="Arial"/>
              <a:ea typeface="ＭＳ Ｐゴシック"/>
            </a:endParaRPr>
          </a:p>
          <a:p>
            <a:pPr algn="ctr"/>
            <a:r>
              <a:rPr lang="en-US" dirty="0" smtClean="0">
                <a:solidFill>
                  <a:srgbClr val="FFFFFF"/>
                </a:solidFill>
                <a:latin typeface="Arial"/>
                <a:ea typeface="ＭＳ Ｐゴシック"/>
              </a:rPr>
              <a:t>Workload 3</a:t>
            </a:r>
          </a:p>
        </p:txBody>
      </p:sp>
      <p:cxnSp>
        <p:nvCxnSpPr>
          <p:cNvPr id="40" name="Straight Arrow Connector 39"/>
          <p:cNvCxnSpPr>
            <a:stCxn id="39" idx="2"/>
          </p:cNvCxnSpPr>
          <p:nvPr/>
        </p:nvCxnSpPr>
        <p:spPr bwMode="auto">
          <a:xfrm flipH="1">
            <a:off x="5597667" y="4331450"/>
            <a:ext cx="2227490" cy="307240"/>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pic>
        <p:nvPicPr>
          <p:cNvPr id="44" name="Picture 43" descr="mrgreed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31" y="2756845"/>
            <a:ext cx="2115326" cy="1926297"/>
          </a:xfrm>
          <a:prstGeom prst="rect">
            <a:avLst/>
          </a:prstGeom>
        </p:spPr>
      </p:pic>
      <p:pic>
        <p:nvPicPr>
          <p:cNvPr id="45" name="Picture 44" descr="dancepart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1897" y="2449605"/>
            <a:ext cx="1613010" cy="1762116"/>
          </a:xfrm>
          <a:prstGeom prst="rect">
            <a:avLst/>
          </a:prstGeom>
        </p:spPr>
      </p:pic>
      <p:pic>
        <p:nvPicPr>
          <p:cNvPr id="48" name="Picture 47" descr="1787-1-phot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3867" y="1796720"/>
            <a:ext cx="1382580" cy="1701637"/>
          </a:xfrm>
          <a:prstGeom prst="rect">
            <a:avLst/>
          </a:prstGeom>
        </p:spPr>
      </p:pic>
      <p:sp>
        <p:nvSpPr>
          <p:cNvPr id="51" name="Frame 50"/>
          <p:cNvSpPr/>
          <p:nvPr/>
        </p:nvSpPr>
        <p:spPr bwMode="auto">
          <a:xfrm>
            <a:off x="3995925" y="1316726"/>
            <a:ext cx="2841970" cy="3072400"/>
          </a:xfrm>
          <a:prstGeom prst="frame">
            <a:avLst>
              <a:gd name="adj1" fmla="val 2395"/>
            </a:avLst>
          </a:prstGeom>
          <a:solidFill>
            <a:srgbClr val="FF0000"/>
          </a:solidFill>
          <a:ln w="12700">
            <a:solidFill>
              <a:schemeClr val="accent6"/>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35" name="Frame 34"/>
          <p:cNvSpPr/>
          <p:nvPr/>
        </p:nvSpPr>
        <p:spPr bwMode="auto">
          <a:xfrm>
            <a:off x="424260" y="1623965"/>
            <a:ext cx="3110805" cy="3072400"/>
          </a:xfrm>
          <a:prstGeom prst="frame">
            <a:avLst>
              <a:gd name="adj1" fmla="val 2395"/>
            </a:avLst>
          </a:prstGeom>
          <a:solidFill>
            <a:srgbClr val="FF0000"/>
          </a:solidFill>
          <a:ln w="12700">
            <a:solidFill>
              <a:schemeClr val="accent6"/>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36" name="Frame 35"/>
          <p:cNvSpPr/>
          <p:nvPr/>
        </p:nvSpPr>
        <p:spPr bwMode="auto">
          <a:xfrm>
            <a:off x="6914704" y="1623965"/>
            <a:ext cx="1805035" cy="2841969"/>
          </a:xfrm>
          <a:prstGeom prst="frame">
            <a:avLst>
              <a:gd name="adj1" fmla="val 4051"/>
            </a:avLst>
          </a:prstGeom>
          <a:solidFill>
            <a:srgbClr val="FF0000"/>
          </a:solidFill>
          <a:ln w="12700">
            <a:solidFill>
              <a:schemeClr val="accent6"/>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extLst>
      <p:ext uri="{BB962C8B-B14F-4D97-AF65-F5344CB8AC3E}">
        <p14:creationId xmlns:p14="http://schemas.microsoft.com/office/powerpoint/2010/main" val="14555294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checkerboard(across)">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462665" y="471815"/>
            <a:ext cx="8473821" cy="333375"/>
          </a:xfrm>
        </p:spPr>
        <p:txBody>
          <a:bodyPr/>
          <a:lstStyle/>
          <a:p>
            <a:r>
              <a:rPr lang="en-US" sz="3200" dirty="0" smtClean="0"/>
              <a:t>Mixing Workloads: Three big types of Isolation are Required</a:t>
            </a:r>
            <a:endParaRPr lang="en-US" sz="3200" dirty="0"/>
          </a:p>
        </p:txBody>
      </p:sp>
      <p:sp>
        <p:nvSpPr>
          <p:cNvPr id="28" name="Text Placeholder 27"/>
          <p:cNvSpPr>
            <a:spLocks noGrp="1"/>
          </p:cNvSpPr>
          <p:nvPr>
            <p:ph type="body" sz="quarter" idx="13"/>
          </p:nvPr>
        </p:nvSpPr>
        <p:spPr>
          <a:xfrm>
            <a:off x="3533850" y="1285143"/>
            <a:ext cx="5125598" cy="5010912"/>
          </a:xfrm>
        </p:spPr>
        <p:txBody>
          <a:bodyPr/>
          <a:lstStyle/>
          <a:p>
            <a:r>
              <a:rPr lang="en-US" dirty="0" smtClean="0"/>
              <a:t>Resource Isolation</a:t>
            </a:r>
          </a:p>
          <a:p>
            <a:pPr lvl="1"/>
            <a:r>
              <a:rPr lang="en-US" dirty="0" smtClean="0"/>
              <a:t>Control the greedy noisy neighbor</a:t>
            </a:r>
          </a:p>
          <a:p>
            <a:pPr lvl="1"/>
            <a:r>
              <a:rPr lang="en-US" dirty="0" smtClean="0"/>
              <a:t>Reserve resources to meet needs</a:t>
            </a:r>
          </a:p>
          <a:p>
            <a:r>
              <a:rPr lang="en-US" dirty="0" smtClean="0"/>
              <a:t>Version Isolation</a:t>
            </a:r>
          </a:p>
          <a:p>
            <a:pPr lvl="1"/>
            <a:r>
              <a:rPr lang="en-US" dirty="0" smtClean="0"/>
              <a:t>Allow concurrent OS, App, </a:t>
            </a:r>
            <a:r>
              <a:rPr lang="en-US" dirty="0" err="1" smtClean="0"/>
              <a:t>Distro</a:t>
            </a:r>
            <a:r>
              <a:rPr lang="en-US" dirty="0" smtClean="0"/>
              <a:t> versions</a:t>
            </a:r>
          </a:p>
          <a:p>
            <a:r>
              <a:rPr lang="en-US" dirty="0" smtClean="0"/>
              <a:t>Security Isolation</a:t>
            </a:r>
          </a:p>
          <a:p>
            <a:pPr lvl="1"/>
            <a:r>
              <a:rPr lang="en-US" dirty="0" smtClean="0"/>
              <a:t>Provide privacy between users/groups</a:t>
            </a:r>
          </a:p>
          <a:p>
            <a:pPr lvl="1"/>
            <a:r>
              <a:rPr lang="en-US" dirty="0" smtClean="0"/>
              <a:t>Runtime and data privacy required</a:t>
            </a:r>
            <a:endParaRPr lang="en-US" dirty="0"/>
          </a:p>
        </p:txBody>
      </p:sp>
      <p:grpSp>
        <p:nvGrpSpPr>
          <p:cNvPr id="3" name="Group 46"/>
          <p:cNvGrpSpPr/>
          <p:nvPr/>
        </p:nvGrpSpPr>
        <p:grpSpPr>
          <a:xfrm>
            <a:off x="845500" y="5348744"/>
            <a:ext cx="1035132" cy="1086222"/>
            <a:chOff x="876796" y="3930730"/>
            <a:chExt cx="1035132" cy="1086222"/>
          </a:xfrm>
        </p:grpSpPr>
        <p:sp>
          <p:nvSpPr>
            <p:cNvPr id="4" name="Rounded Rectangle 3"/>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6" name="Group 47"/>
          <p:cNvGrpSpPr/>
          <p:nvPr/>
        </p:nvGrpSpPr>
        <p:grpSpPr>
          <a:xfrm>
            <a:off x="2007303" y="5346765"/>
            <a:ext cx="1035132" cy="1086222"/>
            <a:chOff x="876796" y="3930730"/>
            <a:chExt cx="1035132" cy="1086222"/>
          </a:xfrm>
        </p:grpSpPr>
        <p:sp>
          <p:nvSpPr>
            <p:cNvPr id="7" name="Rounded Rectangle 6"/>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8"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9" name="Group 50"/>
          <p:cNvGrpSpPr/>
          <p:nvPr/>
        </p:nvGrpSpPr>
        <p:grpSpPr>
          <a:xfrm>
            <a:off x="3171084" y="5346765"/>
            <a:ext cx="1035132" cy="1086222"/>
            <a:chOff x="876796" y="3930730"/>
            <a:chExt cx="1035132" cy="1086222"/>
          </a:xfrm>
        </p:grpSpPr>
        <p:sp>
          <p:nvSpPr>
            <p:cNvPr id="10" name="Rounded Rectangle 9"/>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11"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12" name="Group 53"/>
          <p:cNvGrpSpPr/>
          <p:nvPr/>
        </p:nvGrpSpPr>
        <p:grpSpPr>
          <a:xfrm>
            <a:off x="4311115" y="5346765"/>
            <a:ext cx="1035132" cy="1086222"/>
            <a:chOff x="876796" y="3930730"/>
            <a:chExt cx="1035132" cy="1086222"/>
          </a:xfrm>
        </p:grpSpPr>
        <p:sp>
          <p:nvSpPr>
            <p:cNvPr id="13" name="Rounded Rectangle 12"/>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14"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15" name="Group 56"/>
          <p:cNvGrpSpPr/>
          <p:nvPr/>
        </p:nvGrpSpPr>
        <p:grpSpPr>
          <a:xfrm>
            <a:off x="5472918" y="5344786"/>
            <a:ext cx="1035132" cy="1086222"/>
            <a:chOff x="876796" y="3930730"/>
            <a:chExt cx="1035132" cy="1086222"/>
          </a:xfrm>
        </p:grpSpPr>
        <p:sp>
          <p:nvSpPr>
            <p:cNvPr id="16" name="Rounded Rectangle 15"/>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17"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18" name="Group 59"/>
          <p:cNvGrpSpPr/>
          <p:nvPr/>
        </p:nvGrpSpPr>
        <p:grpSpPr>
          <a:xfrm>
            <a:off x="6636699" y="5344786"/>
            <a:ext cx="1035132" cy="1086222"/>
            <a:chOff x="876796" y="3930730"/>
            <a:chExt cx="1035132" cy="1086222"/>
          </a:xfrm>
        </p:grpSpPr>
        <p:sp>
          <p:nvSpPr>
            <p:cNvPr id="19" name="Rounded Rectangle 18"/>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20"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sp>
        <p:nvSpPr>
          <p:cNvPr id="21" name="Rounded Rectangle 20"/>
          <p:cNvSpPr/>
          <p:nvPr/>
        </p:nvSpPr>
        <p:spPr bwMode="auto">
          <a:xfrm>
            <a:off x="690577" y="4842832"/>
            <a:ext cx="8170299" cy="418652"/>
          </a:xfrm>
          <a:prstGeom prst="roundRect">
            <a:avLst/>
          </a:prstGeom>
          <a:solidFill>
            <a:srgbClr val="FFFF00"/>
          </a:solidFill>
          <a:ln w="19050">
            <a:solidFill>
              <a:srgbClr val="FFFF00"/>
            </a:solidFill>
            <a:round/>
            <a:headEnd/>
            <a:tailEnd/>
          </a:ln>
        </p:spPr>
        <p:txBody>
          <a:bodyPr wrap="none" lIns="0" tIns="0" rIns="0" bIns="0" rtlCol="0" anchor="ctr"/>
          <a:lstStyle/>
          <a:p>
            <a:pPr algn="ctr"/>
            <a:r>
              <a:rPr lang="en-US" dirty="0" smtClean="0">
                <a:solidFill>
                  <a:srgbClr val="333333"/>
                </a:solidFill>
                <a:latin typeface="Arial"/>
                <a:ea typeface="ＭＳ Ｐゴシック"/>
              </a:rPr>
              <a:t>Some sort of distributed, resource management OS + </a:t>
            </a:r>
            <a:r>
              <a:rPr lang="en-US" dirty="0" err="1" smtClean="0">
                <a:solidFill>
                  <a:srgbClr val="333333"/>
                </a:solidFill>
                <a:latin typeface="Arial"/>
                <a:ea typeface="ＭＳ Ｐゴシック"/>
              </a:rPr>
              <a:t>Filesystem</a:t>
            </a:r>
            <a:endParaRPr lang="en-US" dirty="0" smtClean="0">
              <a:solidFill>
                <a:srgbClr val="333333"/>
              </a:solidFill>
              <a:latin typeface="Arial"/>
              <a:ea typeface="ＭＳ Ｐゴシック"/>
            </a:endParaRPr>
          </a:p>
        </p:txBody>
      </p:sp>
      <p:grpSp>
        <p:nvGrpSpPr>
          <p:cNvPr id="22" name="Group 59"/>
          <p:cNvGrpSpPr/>
          <p:nvPr/>
        </p:nvGrpSpPr>
        <p:grpSpPr>
          <a:xfrm>
            <a:off x="7759615" y="5349250"/>
            <a:ext cx="1035132" cy="1086222"/>
            <a:chOff x="876796" y="3930730"/>
            <a:chExt cx="1035132" cy="1086222"/>
          </a:xfrm>
        </p:grpSpPr>
        <p:sp>
          <p:nvSpPr>
            <p:cNvPr id="23" name="Rounded Rectangle 22"/>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24" name="Picture 14" descr="ICON_Storage_3up_Q408.png"/>
            <p:cNvPicPr>
              <a:picLocks noChangeAspect="1"/>
            </p:cNvPicPr>
            <p:nvPr/>
          </p:nvPicPr>
          <p:blipFill>
            <a:blip r:embed="rId2" cstate="print"/>
            <a:srcRect/>
            <a:stretch>
              <a:fillRect/>
            </a:stretch>
          </p:blipFill>
          <p:spPr bwMode="auto">
            <a:xfrm>
              <a:off x="1033154" y="4301581"/>
              <a:ext cx="724394" cy="715371"/>
            </a:xfrm>
            <a:prstGeom prst="rect">
              <a:avLst/>
            </a:prstGeom>
            <a:noFill/>
            <a:ln w="9525">
              <a:noFill/>
              <a:miter lim="800000"/>
              <a:headEnd/>
              <a:tailEnd/>
            </a:ln>
          </p:spPr>
        </p:pic>
      </p:grpSp>
      <p:sp>
        <p:nvSpPr>
          <p:cNvPr id="25" name="Frame 24"/>
          <p:cNvSpPr/>
          <p:nvPr/>
        </p:nvSpPr>
        <p:spPr bwMode="auto">
          <a:xfrm>
            <a:off x="269425" y="1508244"/>
            <a:ext cx="3110805" cy="3072400"/>
          </a:xfrm>
          <a:prstGeom prst="frame">
            <a:avLst>
              <a:gd name="adj1" fmla="val 2395"/>
            </a:avLst>
          </a:prstGeom>
          <a:solidFill>
            <a:srgbClr val="FF0000"/>
          </a:solidFill>
          <a:ln w="12700">
            <a:solidFill>
              <a:schemeClr val="accent6"/>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26" name="Picture 25" descr="mrgreed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95" y="2084319"/>
            <a:ext cx="2115326" cy="1926297"/>
          </a:xfrm>
          <a:prstGeom prst="rect">
            <a:avLst/>
          </a:prstGeom>
        </p:spPr>
      </p:pic>
    </p:spTree>
    <p:extLst>
      <p:ext uri="{BB962C8B-B14F-4D97-AF65-F5344CB8AC3E}">
        <p14:creationId xmlns:p14="http://schemas.microsoft.com/office/powerpoint/2010/main" val="3882878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ache-logo.jpe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4761" y="2852925"/>
            <a:ext cx="1295163" cy="727620"/>
          </a:xfrm>
          <a:prstGeom prst="rect">
            <a:avLst/>
          </a:prstGeom>
        </p:spPr>
      </p:pic>
      <p:sp>
        <p:nvSpPr>
          <p:cNvPr id="3" name="Title 2"/>
          <p:cNvSpPr>
            <a:spLocks noGrp="1"/>
          </p:cNvSpPr>
          <p:nvPr>
            <p:ph type="title"/>
          </p:nvPr>
        </p:nvSpPr>
        <p:spPr/>
        <p:txBody>
          <a:bodyPr/>
          <a:lstStyle/>
          <a:p>
            <a:r>
              <a:rPr lang="en-US" dirty="0" smtClean="0"/>
              <a:t>Community activity in Isolation and Resource Management</a:t>
            </a:r>
            <a:endParaRPr lang="en-US" dirty="0"/>
          </a:p>
        </p:txBody>
      </p:sp>
      <p:sp>
        <p:nvSpPr>
          <p:cNvPr id="4" name="Text Placeholder 3"/>
          <p:cNvSpPr>
            <a:spLocks noGrp="1"/>
          </p:cNvSpPr>
          <p:nvPr>
            <p:ph type="body" sz="quarter" idx="13"/>
          </p:nvPr>
        </p:nvSpPr>
        <p:spPr>
          <a:xfrm>
            <a:off x="1192360" y="1009485"/>
            <a:ext cx="7545113" cy="5010912"/>
          </a:xfrm>
        </p:spPr>
        <p:txBody>
          <a:bodyPr/>
          <a:lstStyle/>
          <a:p>
            <a:r>
              <a:rPr lang="en-US" dirty="0" smtClean="0"/>
              <a:t>YARN</a:t>
            </a:r>
          </a:p>
          <a:p>
            <a:pPr lvl="1"/>
            <a:r>
              <a:rPr lang="en-US" dirty="0" smtClean="0"/>
              <a:t>Goal: Support workloads other than M-R on </a:t>
            </a:r>
            <a:r>
              <a:rPr lang="en-US" dirty="0" err="1" smtClean="0"/>
              <a:t>Hadoop</a:t>
            </a:r>
            <a:endParaRPr lang="en-US" dirty="0" smtClean="0"/>
          </a:p>
          <a:p>
            <a:pPr lvl="1"/>
            <a:r>
              <a:rPr lang="en-US" dirty="0" smtClean="0"/>
              <a:t>Initial need is for MPI/M-R from Yahoo</a:t>
            </a:r>
          </a:p>
          <a:p>
            <a:pPr lvl="1"/>
            <a:r>
              <a:rPr lang="en-US" dirty="0" smtClean="0"/>
              <a:t>Not quite ready for prime-time yet?</a:t>
            </a:r>
          </a:p>
          <a:p>
            <a:pPr lvl="1"/>
            <a:r>
              <a:rPr lang="en-US" dirty="0" smtClean="0"/>
              <a:t>Non-</a:t>
            </a:r>
            <a:r>
              <a:rPr lang="en-US" dirty="0" err="1" smtClean="0"/>
              <a:t>posix</a:t>
            </a:r>
            <a:r>
              <a:rPr lang="en-US" dirty="0" smtClean="0"/>
              <a:t> File system self selects workload types</a:t>
            </a:r>
            <a:endParaRPr lang="en-US" dirty="0"/>
          </a:p>
          <a:p>
            <a:r>
              <a:rPr lang="en-US" dirty="0" err="1" smtClean="0"/>
              <a:t>Mesos</a:t>
            </a:r>
            <a:endParaRPr lang="en-US" dirty="0"/>
          </a:p>
          <a:p>
            <a:pPr lvl="1"/>
            <a:r>
              <a:rPr lang="en-US" dirty="0" smtClean="0"/>
              <a:t>Distributed Resource Broker</a:t>
            </a:r>
          </a:p>
          <a:p>
            <a:pPr lvl="1"/>
            <a:r>
              <a:rPr lang="en-US" dirty="0" smtClean="0"/>
              <a:t>Mixed Workloads with some RM</a:t>
            </a:r>
          </a:p>
          <a:p>
            <a:pPr lvl="1"/>
            <a:r>
              <a:rPr lang="en-US" dirty="0" smtClean="0"/>
              <a:t>Active project, in use at Twitter</a:t>
            </a:r>
          </a:p>
          <a:p>
            <a:pPr lvl="1"/>
            <a:r>
              <a:rPr lang="en-US" dirty="0" smtClean="0"/>
              <a:t>Leverages OS Virtualization – e.g. </a:t>
            </a:r>
            <a:r>
              <a:rPr lang="en-US" dirty="0" err="1" smtClean="0"/>
              <a:t>cgroups</a:t>
            </a:r>
            <a:endParaRPr lang="en-US" dirty="0" smtClean="0"/>
          </a:p>
          <a:p>
            <a:r>
              <a:rPr lang="en-US" dirty="0" smtClean="0"/>
              <a:t>Virtualization</a:t>
            </a:r>
          </a:p>
          <a:p>
            <a:pPr lvl="1"/>
            <a:r>
              <a:rPr lang="en-US" dirty="0" smtClean="0"/>
              <a:t>Virtual machine as the primary isolation, resource management and versioned deployment container</a:t>
            </a:r>
          </a:p>
          <a:p>
            <a:pPr lvl="1"/>
            <a:r>
              <a:rPr lang="en-US" dirty="0" smtClean="0"/>
              <a:t>Basis for Project Serengeti</a:t>
            </a:r>
          </a:p>
          <a:p>
            <a:endParaRPr lang="en-US" dirty="0"/>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5032860" y="2929735"/>
            <a:ext cx="3648475" cy="1545720"/>
          </a:xfrm>
          <a:prstGeom prst="rect">
            <a:avLst/>
          </a:prstGeom>
        </p:spPr>
      </p:pic>
      <p:pic>
        <p:nvPicPr>
          <p:cNvPr id="8" name="Picture 7" descr="apache-logo.jpeg"/>
          <p:cNvPicPr>
            <a:picLocks noChangeAspect="1"/>
          </p:cNvPicPr>
          <p:nvPr/>
        </p:nvPicPr>
        <p:blipFill>
          <a:blip r:embed="rId2">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3166" y="1009485"/>
            <a:ext cx="1295163" cy="727620"/>
          </a:xfrm>
          <a:prstGeom prst="rect">
            <a:avLst/>
          </a:prstGeom>
        </p:spPr>
      </p:pic>
    </p:spTree>
    <p:extLst>
      <p:ext uri="{BB962C8B-B14F-4D97-AF65-F5344CB8AC3E}">
        <p14:creationId xmlns:p14="http://schemas.microsoft.com/office/powerpoint/2010/main" val="1987871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165100"/>
            <a:ext cx="8778621" cy="333375"/>
          </a:xfrm>
          <a:noFill/>
          <a:ln w="9525">
            <a:noFill/>
            <a:miter lim="800000"/>
            <a:headEnd/>
            <a:tailEnd/>
          </a:ln>
        </p:spPr>
        <p:txBody>
          <a:bodyPr vert="horz" wrap="square" lIns="0" tIns="0" rIns="0" bIns="0" numCol="1" anchor="ctr" anchorCtr="0" compatLnSpc="1">
            <a:prstTxWarp prst="textNoShape">
              <a:avLst/>
            </a:prstTxWarp>
          </a:bodyPr>
          <a:lstStyle/>
          <a:p>
            <a:r>
              <a:rPr lang="en-US" sz="3200" dirty="0" smtClean="0"/>
              <a:t>Project Serengeti – </a:t>
            </a:r>
            <a:r>
              <a:rPr lang="en-US" sz="3200" dirty="0" err="1" smtClean="0"/>
              <a:t>Hadoop</a:t>
            </a:r>
            <a:r>
              <a:rPr lang="en-US" sz="3200" dirty="0" smtClean="0"/>
              <a:t> on Virtualization</a:t>
            </a:r>
            <a:endParaRPr lang="en-US" sz="3200" dirty="0"/>
          </a:p>
        </p:txBody>
      </p:sp>
      <p:sp>
        <p:nvSpPr>
          <p:cNvPr id="4" name="Rectangle 3"/>
          <p:cNvSpPr/>
          <p:nvPr/>
        </p:nvSpPr>
        <p:spPr bwMode="auto">
          <a:xfrm>
            <a:off x="345913" y="1571738"/>
            <a:ext cx="2698720" cy="2894198"/>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600"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sz="1600" dirty="0" smtClean="0">
              <a:solidFill>
                <a:schemeClr val="tx1"/>
              </a:solidFill>
            </a:endParaRPr>
          </a:p>
          <a:p>
            <a:pPr algn="l">
              <a:lnSpc>
                <a:spcPct val="110000"/>
              </a:lnSpc>
            </a:pPr>
            <a:endParaRPr lang="en-US" sz="1600" dirty="0" smtClean="0">
              <a:solidFill>
                <a:schemeClr val="tx1"/>
              </a:solidFill>
            </a:endParaRPr>
          </a:p>
        </p:txBody>
      </p:sp>
      <p:sp>
        <p:nvSpPr>
          <p:cNvPr id="6" name="Rectangle 5"/>
          <p:cNvSpPr/>
          <p:nvPr/>
        </p:nvSpPr>
        <p:spPr bwMode="auto">
          <a:xfrm>
            <a:off x="6146605" y="1585560"/>
            <a:ext cx="2698720" cy="2880375"/>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600"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sz="1600" dirty="0" smtClean="0">
              <a:solidFill>
                <a:schemeClr val="tx1"/>
              </a:solidFill>
            </a:endParaRPr>
          </a:p>
          <a:p>
            <a:pPr algn="l">
              <a:lnSpc>
                <a:spcPct val="110000"/>
              </a:lnSpc>
            </a:pPr>
            <a:endParaRPr lang="en-US" sz="1600" dirty="0" smtClean="0">
              <a:solidFill>
                <a:schemeClr val="tx1"/>
              </a:solidFill>
            </a:endParaRPr>
          </a:p>
        </p:txBody>
      </p:sp>
      <p:sp>
        <p:nvSpPr>
          <p:cNvPr id="7" name="Round Same Side Corner Rectangle 4"/>
          <p:cNvSpPr/>
          <p:nvPr/>
        </p:nvSpPr>
        <p:spPr>
          <a:xfrm>
            <a:off x="6233785" y="2048303"/>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Shrink and expand cluster on demand</a:t>
            </a:r>
          </a:p>
          <a:p>
            <a:pPr marL="228600" lvl="1" indent="-228600" algn="l" defTabSz="400050">
              <a:spcAft>
                <a:spcPts val="300"/>
              </a:spcAft>
              <a:buClr>
                <a:schemeClr val="accent1">
                  <a:lumMod val="75000"/>
                </a:schemeClr>
              </a:buClr>
            </a:pPr>
            <a:endParaRPr lang="en-US" dirty="0" smtClean="0"/>
          </a:p>
          <a:p>
            <a:pPr marL="228600" lvl="1" indent="-228600" algn="l" defTabSz="400050">
              <a:spcAft>
                <a:spcPts val="300"/>
              </a:spcAft>
              <a:buClr>
                <a:schemeClr val="accent1">
                  <a:lumMod val="75000"/>
                </a:schemeClr>
              </a:buClr>
              <a:buFont typeface="Wingdings" pitchFamily="2" charset="2"/>
              <a:buChar char="§"/>
            </a:pPr>
            <a:r>
              <a:rPr lang="en-US" dirty="0" smtClean="0"/>
              <a:t>Resource Guarantee</a:t>
            </a:r>
            <a:endParaRPr lang="en-US" dirty="0"/>
          </a:p>
          <a:p>
            <a:pPr marL="0" lvl="1" algn="l" defTabSz="400050">
              <a:spcAft>
                <a:spcPts val="300"/>
              </a:spcAft>
              <a:buClr>
                <a:schemeClr val="accent1">
                  <a:lumMod val="75000"/>
                </a:schemeClr>
              </a:buClr>
            </a:pPr>
            <a:endParaRPr lang="en-US" kern="1200" dirty="0"/>
          </a:p>
          <a:p>
            <a:pPr marL="228600" lvl="1" indent="-228600" algn="l" defTabSz="400050">
              <a:spcAft>
                <a:spcPts val="300"/>
              </a:spcAft>
              <a:buClr>
                <a:schemeClr val="accent1">
                  <a:lumMod val="75000"/>
                </a:schemeClr>
              </a:buClr>
              <a:buFont typeface="Wingdings" pitchFamily="2" charset="2"/>
              <a:buChar char="§"/>
            </a:pPr>
            <a:r>
              <a:rPr lang="en-US" dirty="0" smtClean="0"/>
              <a:t>Independent scaling of Compute and data</a:t>
            </a:r>
            <a:endParaRPr lang="en-US" kern="1200" dirty="0"/>
          </a:p>
        </p:txBody>
      </p:sp>
      <p:grpSp>
        <p:nvGrpSpPr>
          <p:cNvPr id="8" name="Group 7"/>
          <p:cNvGrpSpPr/>
          <p:nvPr/>
        </p:nvGrpSpPr>
        <p:grpSpPr>
          <a:xfrm>
            <a:off x="6107534" y="1209626"/>
            <a:ext cx="2805768" cy="691185"/>
            <a:chOff x="0" y="0"/>
            <a:chExt cx="2899791" cy="568793"/>
          </a:xfrm>
          <a:scene3d>
            <a:camera prst="orthographicFront"/>
            <a:lightRig rig="flat" dir="t"/>
          </a:scene3d>
        </p:grpSpPr>
        <p:sp>
          <p:nvSpPr>
            <p:cNvPr id="9" name="Rounded Rectangle 8"/>
            <p:cNvSpPr/>
            <p:nvPr/>
          </p:nvSpPr>
          <p:spPr>
            <a:xfrm>
              <a:off x="0" y="0"/>
              <a:ext cx="2899791" cy="56879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sp>
        <p:sp>
          <p:nvSpPr>
            <p:cNvPr id="10"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Elastic Scaling </a:t>
              </a:r>
              <a:endParaRPr lang="en-US" b="1" dirty="0"/>
            </a:p>
          </p:txBody>
        </p:sp>
      </p:grpSp>
      <p:sp>
        <p:nvSpPr>
          <p:cNvPr id="11" name="Rectangle 10"/>
          <p:cNvSpPr/>
          <p:nvPr/>
        </p:nvSpPr>
        <p:spPr bwMode="auto">
          <a:xfrm>
            <a:off x="3227825" y="1585560"/>
            <a:ext cx="2698720" cy="2880375"/>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dirty="0" smtClean="0">
              <a:solidFill>
                <a:schemeClr val="tx1"/>
              </a:solidFill>
            </a:endParaRPr>
          </a:p>
          <a:p>
            <a:pPr algn="l">
              <a:lnSpc>
                <a:spcPct val="110000"/>
              </a:lnSpc>
            </a:pPr>
            <a:endParaRPr lang="en-US" dirty="0" smtClean="0">
              <a:solidFill>
                <a:schemeClr val="tx1"/>
              </a:solidFill>
            </a:endParaRPr>
          </a:p>
        </p:txBody>
      </p:sp>
      <p:sp>
        <p:nvSpPr>
          <p:cNvPr id="12" name="Round Same Side Corner Rectangle 4"/>
          <p:cNvSpPr/>
          <p:nvPr/>
        </p:nvSpPr>
        <p:spPr>
          <a:xfrm>
            <a:off x="3315005" y="2056798"/>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No more single point of failure</a:t>
            </a:r>
            <a:endParaRPr lang="en-US" dirty="0"/>
          </a:p>
          <a:p>
            <a:pPr marL="228600" lvl="1" indent="-228600" algn="l" defTabSz="400050">
              <a:spcAft>
                <a:spcPts val="300"/>
              </a:spcAft>
              <a:buClr>
                <a:schemeClr val="accent1">
                  <a:lumMod val="75000"/>
                </a:schemeClr>
              </a:buClr>
              <a:buFont typeface="Wingdings" pitchFamily="2" charset="2"/>
              <a:buChar cha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t>One click to setup</a:t>
            </a:r>
          </a:p>
          <a:p>
            <a:pPr marL="228600" lvl="1" indent="-228600" algn="l" defTabSz="400050">
              <a:spcAft>
                <a:spcPts val="300"/>
              </a:spcAft>
              <a:buClr>
                <a:schemeClr val="accent1">
                  <a:lumMod val="75000"/>
                </a:schemeClr>
              </a:buClr>
              <a:buFont typeface="Wingdings" pitchFamily="2" charset="2"/>
              <a:buChar cha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t>High availability for MR Jobs</a:t>
            </a:r>
          </a:p>
          <a:p>
            <a:pPr marL="0" lvl="1" algn="l" defTabSz="400050">
              <a:spcAft>
                <a:spcPts val="300"/>
              </a:spcAft>
              <a:buClr>
                <a:schemeClr val="accent1">
                  <a:lumMod val="75000"/>
                </a:schemeClr>
              </a:buClr>
            </a:pPr>
            <a:endParaRPr lang="en-US" dirty="0"/>
          </a:p>
          <a:p>
            <a:pPr marL="228600" lvl="1" indent="-228600" algn="l" defTabSz="400050">
              <a:spcAft>
                <a:spcPts val="300"/>
              </a:spcAft>
              <a:buClr>
                <a:schemeClr val="accent1">
                  <a:lumMod val="75000"/>
                </a:schemeClr>
              </a:buClr>
              <a:buFont typeface="Wingdings" pitchFamily="2" charset="2"/>
              <a:buChar char="§"/>
            </a:pPr>
            <a:endParaRPr lang="en-US" dirty="0"/>
          </a:p>
        </p:txBody>
      </p:sp>
      <p:grpSp>
        <p:nvGrpSpPr>
          <p:cNvPr id="13" name="Group 12"/>
          <p:cNvGrpSpPr/>
          <p:nvPr/>
        </p:nvGrpSpPr>
        <p:grpSpPr>
          <a:xfrm>
            <a:off x="3188754" y="1218121"/>
            <a:ext cx="2805768" cy="691185"/>
            <a:chOff x="0" y="0"/>
            <a:chExt cx="2899791" cy="568793"/>
          </a:xfrm>
          <a:scene3d>
            <a:camera prst="orthographicFront"/>
            <a:lightRig rig="flat" dir="t"/>
          </a:scene3d>
        </p:grpSpPr>
        <p:sp>
          <p:nvSpPr>
            <p:cNvPr id="14" name="Rounded Rectangle 13"/>
            <p:cNvSpPr/>
            <p:nvPr/>
          </p:nvSpPr>
          <p:spPr>
            <a:xfrm>
              <a:off x="0" y="0"/>
              <a:ext cx="2899791" cy="56879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sp>
        <p:sp>
          <p:nvSpPr>
            <p:cNvPr id="15"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Highly Available</a:t>
              </a:r>
              <a:endParaRPr lang="en-US" b="1" dirty="0"/>
            </a:p>
          </p:txBody>
        </p:sp>
      </p:grpSp>
      <p:sp>
        <p:nvSpPr>
          <p:cNvPr id="16" name="Round Same Side Corner Rectangle 4"/>
          <p:cNvSpPr/>
          <p:nvPr/>
        </p:nvSpPr>
        <p:spPr>
          <a:xfrm>
            <a:off x="433093" y="2034481"/>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Rapid deployment</a:t>
            </a:r>
            <a:endParaRPr lang="en-US" dirty="0"/>
          </a:p>
          <a:p>
            <a:pPr marL="0" lvl="1" algn="l" defTabSz="400050">
              <a:spcAft>
                <a:spcPts val="300"/>
              </a:spcAft>
              <a:buClr>
                <a:schemeClr val="accent1">
                  <a:lumMod val="75000"/>
                </a:schemeClr>
              </a:buCl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solidFill>
                  <a:schemeClr val="tx1"/>
                </a:solidFill>
              </a:rPr>
              <a:t>Unified operations across enterprise</a:t>
            </a: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a:p>
            <a:pPr marL="228600" lvl="1" indent="-228600" algn="l" defTabSz="400050">
              <a:spcAft>
                <a:spcPts val="300"/>
              </a:spcAft>
              <a:buClr>
                <a:schemeClr val="accent1">
                  <a:lumMod val="75000"/>
                </a:schemeClr>
              </a:buClr>
              <a:buFont typeface="Wingdings" pitchFamily="2" charset="2"/>
              <a:buChar char="§"/>
            </a:pPr>
            <a:r>
              <a:rPr lang="en-US" dirty="0" smtClean="0">
                <a:solidFill>
                  <a:schemeClr val="tx1"/>
                </a:solidFill>
              </a:rPr>
              <a:t>Easy Clone of Cluster</a:t>
            </a: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p:txBody>
      </p:sp>
      <p:grpSp>
        <p:nvGrpSpPr>
          <p:cNvPr id="17" name="Group 16"/>
          <p:cNvGrpSpPr/>
          <p:nvPr/>
        </p:nvGrpSpPr>
        <p:grpSpPr>
          <a:xfrm>
            <a:off x="306842" y="1195804"/>
            <a:ext cx="2805768" cy="691185"/>
            <a:chOff x="0" y="0"/>
            <a:chExt cx="2899791" cy="568793"/>
          </a:xfrm>
          <a:scene3d>
            <a:camera prst="orthographicFront"/>
            <a:lightRig rig="flat" dir="t"/>
          </a:scene3d>
        </p:grpSpPr>
        <p:sp>
          <p:nvSpPr>
            <p:cNvPr id="18" name="Rounded Rectangle 17"/>
            <p:cNvSpPr/>
            <p:nvPr/>
          </p:nvSpPr>
          <p:spPr>
            <a:xfrm>
              <a:off x="0" y="0"/>
              <a:ext cx="2899791" cy="56879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sp>
        <p:sp>
          <p:nvSpPr>
            <p:cNvPr id="19"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Simple to Operate</a:t>
              </a:r>
              <a:endParaRPr lang="en-US" b="1" dirty="0"/>
            </a:p>
          </p:txBody>
        </p:sp>
      </p:grpSp>
      <p:sp>
        <p:nvSpPr>
          <p:cNvPr id="20" name="Rounded Rectangle 19"/>
          <p:cNvSpPr/>
          <p:nvPr/>
        </p:nvSpPr>
        <p:spPr bwMode="auto">
          <a:xfrm>
            <a:off x="232235" y="894271"/>
            <a:ext cx="2918780" cy="3826678"/>
          </a:xfrm>
          <a:prstGeom prst="roundRect">
            <a:avLst>
              <a:gd name="adj" fmla="val 12005"/>
            </a:avLst>
          </a:prstGeom>
          <a:noFill/>
          <a:ln w="28575" cmpd="sng">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rgbClr val="FFFFFF"/>
              </a:solidFill>
            </a:endParaRPr>
          </a:p>
        </p:txBody>
      </p:sp>
      <p:sp>
        <p:nvSpPr>
          <p:cNvPr id="21" name="Title 1"/>
          <p:cNvSpPr txBox="1">
            <a:spLocks/>
          </p:cNvSpPr>
          <p:nvPr/>
        </p:nvSpPr>
        <p:spPr bwMode="auto">
          <a:xfrm>
            <a:off x="155425" y="5042009"/>
            <a:ext cx="8778621" cy="165141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a:lstStyle>
          <a:p>
            <a:r>
              <a:rPr lang="en-US" sz="2400" b="0" dirty="0" smtClean="0"/>
              <a:t>Serengeti is an Open Source Project to automate deployment of </a:t>
            </a:r>
            <a:r>
              <a:rPr lang="en-US" sz="2400" b="0" dirty="0" err="1" smtClean="0"/>
              <a:t>Hadoop</a:t>
            </a:r>
            <a:r>
              <a:rPr lang="en-US" sz="2400" b="0" dirty="0" smtClean="0"/>
              <a:t> on virtual platforms </a:t>
            </a:r>
          </a:p>
          <a:p>
            <a:endParaRPr lang="en-US" sz="2400" b="0" dirty="0" smtClean="0"/>
          </a:p>
          <a:p>
            <a:r>
              <a:rPr lang="en-US" sz="2000" b="0" dirty="0" smtClean="0"/>
              <a:t>http://projectserengeti.org</a:t>
            </a:r>
          </a:p>
          <a:p>
            <a:pPr marL="0" lvl="1"/>
            <a:r>
              <a:rPr lang="en-US" sz="2000" b="0" dirty="0">
                <a:solidFill>
                  <a:srgbClr val="FFFFFF"/>
                </a:solidFill>
              </a:rPr>
              <a:t>http://</a:t>
            </a:r>
            <a:r>
              <a:rPr lang="en-US" sz="2000" b="0" dirty="0" err="1">
                <a:solidFill>
                  <a:srgbClr val="FFFFFF"/>
                </a:solidFill>
              </a:rPr>
              <a:t>github.com</a:t>
            </a:r>
            <a:r>
              <a:rPr lang="en-US" sz="2000" b="0" dirty="0">
                <a:solidFill>
                  <a:srgbClr val="FFFFFF"/>
                </a:solidFill>
              </a:rPr>
              <a:t>/</a:t>
            </a:r>
            <a:r>
              <a:rPr lang="en-US" sz="2000" b="0" dirty="0" err="1">
                <a:solidFill>
                  <a:srgbClr val="FFFFFF"/>
                </a:solidFill>
              </a:rPr>
              <a:t>vmware-serengeti</a:t>
            </a:r>
            <a:endParaRPr lang="en-US" sz="2000" b="0" dirty="0">
              <a:solidFill>
                <a:srgbClr val="FFFFFF"/>
              </a:solidFill>
            </a:endParaRPr>
          </a:p>
          <a:p>
            <a:endParaRPr lang="en-US" sz="2400" b="0" dirty="0"/>
          </a:p>
        </p:txBody>
      </p:sp>
    </p:spTree>
    <p:extLst>
      <p:ext uri="{BB962C8B-B14F-4D97-AF65-F5344CB8AC3E}">
        <p14:creationId xmlns:p14="http://schemas.microsoft.com/office/powerpoint/2010/main" val="21995896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Common Infrastructure for Big Data</a:t>
            </a:r>
          </a:p>
        </p:txBody>
      </p:sp>
      <p:grpSp>
        <p:nvGrpSpPr>
          <p:cNvPr id="2" name="Group 18"/>
          <p:cNvGrpSpPr>
            <a:grpSpLocks/>
          </p:cNvGrpSpPr>
          <p:nvPr/>
        </p:nvGrpSpPr>
        <p:grpSpPr bwMode="auto">
          <a:xfrm>
            <a:off x="492362" y="2518995"/>
            <a:ext cx="942022" cy="647976"/>
            <a:chOff x="958245" y="4422320"/>
            <a:chExt cx="1638300" cy="1414253"/>
          </a:xfrm>
        </p:grpSpPr>
        <p:pic>
          <p:nvPicPr>
            <p:cNvPr id="11" name="Picture 6" descr="ICON_Datacenter_wStorage_3up_Q408"/>
            <p:cNvPicPr>
              <a:picLocks noChangeAspect="1" noChangeArrowheads="1"/>
            </p:cNvPicPr>
            <p:nvPr/>
          </p:nvPicPr>
          <p:blipFill>
            <a:blip r:embed="rId2" cstate="print"/>
            <a:srcRect/>
            <a:stretch>
              <a:fillRect/>
            </a:stretch>
          </p:blipFill>
          <p:spPr bwMode="auto">
            <a:xfrm>
              <a:off x="1682145" y="4422320"/>
              <a:ext cx="914400" cy="1128503"/>
            </a:xfrm>
            <a:prstGeom prst="rect">
              <a:avLst/>
            </a:prstGeom>
            <a:noFill/>
            <a:ln w="9525">
              <a:noFill/>
              <a:miter lim="800000"/>
              <a:headEnd/>
              <a:tailEnd/>
            </a:ln>
          </p:spPr>
        </p:pic>
        <p:pic>
          <p:nvPicPr>
            <p:cNvPr id="12" name="Picture 6" descr="ICON_Datacenter_wStorage_3up_Q408"/>
            <p:cNvPicPr>
              <a:picLocks noChangeAspect="1" noChangeArrowheads="1"/>
            </p:cNvPicPr>
            <p:nvPr/>
          </p:nvPicPr>
          <p:blipFill>
            <a:blip r:embed="rId2" cstate="print"/>
            <a:srcRect/>
            <a:stretch>
              <a:fillRect/>
            </a:stretch>
          </p:blipFill>
          <p:spPr bwMode="auto">
            <a:xfrm>
              <a:off x="1320195" y="4555670"/>
              <a:ext cx="914400" cy="1128503"/>
            </a:xfrm>
            <a:prstGeom prst="rect">
              <a:avLst/>
            </a:prstGeom>
            <a:noFill/>
            <a:ln w="9525">
              <a:noFill/>
              <a:miter lim="800000"/>
              <a:headEnd/>
              <a:tailEnd/>
            </a:ln>
          </p:spPr>
        </p:pic>
        <p:pic>
          <p:nvPicPr>
            <p:cNvPr id="13" name="Picture 6" descr="ICON_Datacenter_wStorage_3up_Q408"/>
            <p:cNvPicPr>
              <a:picLocks noChangeAspect="1" noChangeArrowheads="1"/>
            </p:cNvPicPr>
            <p:nvPr/>
          </p:nvPicPr>
          <p:blipFill>
            <a:blip r:embed="rId2" cstate="print"/>
            <a:srcRect/>
            <a:stretch>
              <a:fillRect/>
            </a:stretch>
          </p:blipFill>
          <p:spPr bwMode="auto">
            <a:xfrm>
              <a:off x="958245" y="4708070"/>
              <a:ext cx="914400" cy="1128503"/>
            </a:xfrm>
            <a:prstGeom prst="rect">
              <a:avLst/>
            </a:prstGeom>
            <a:noFill/>
            <a:ln w="9525">
              <a:noFill/>
              <a:miter lim="800000"/>
              <a:headEnd/>
              <a:tailEnd/>
            </a:ln>
          </p:spPr>
        </p:pic>
      </p:grpSp>
      <p:grpSp>
        <p:nvGrpSpPr>
          <p:cNvPr id="3" name="Group 18"/>
          <p:cNvGrpSpPr>
            <a:grpSpLocks/>
          </p:cNvGrpSpPr>
          <p:nvPr/>
        </p:nvGrpSpPr>
        <p:grpSpPr bwMode="auto">
          <a:xfrm>
            <a:off x="753436" y="4042995"/>
            <a:ext cx="860107" cy="593978"/>
            <a:chOff x="958245" y="4422320"/>
            <a:chExt cx="1638300" cy="1414253"/>
          </a:xfrm>
        </p:grpSpPr>
        <p:pic>
          <p:nvPicPr>
            <p:cNvPr id="16" name="Picture 6" descr="ICON_Datacenter_wStorage_3up_Q408"/>
            <p:cNvPicPr>
              <a:picLocks noChangeAspect="1" noChangeArrowheads="1"/>
            </p:cNvPicPr>
            <p:nvPr/>
          </p:nvPicPr>
          <p:blipFill>
            <a:blip r:embed="rId2" cstate="print"/>
            <a:srcRect/>
            <a:stretch>
              <a:fillRect/>
            </a:stretch>
          </p:blipFill>
          <p:spPr bwMode="auto">
            <a:xfrm>
              <a:off x="1682145" y="4422320"/>
              <a:ext cx="914400" cy="1128503"/>
            </a:xfrm>
            <a:prstGeom prst="rect">
              <a:avLst/>
            </a:prstGeom>
            <a:noFill/>
            <a:ln w="9525">
              <a:noFill/>
              <a:miter lim="800000"/>
              <a:headEnd/>
              <a:tailEnd/>
            </a:ln>
          </p:spPr>
        </p:pic>
        <p:pic>
          <p:nvPicPr>
            <p:cNvPr id="17" name="Picture 6" descr="ICON_Datacenter_wStorage_3up_Q408"/>
            <p:cNvPicPr>
              <a:picLocks noChangeAspect="1" noChangeArrowheads="1"/>
            </p:cNvPicPr>
            <p:nvPr/>
          </p:nvPicPr>
          <p:blipFill>
            <a:blip r:embed="rId2" cstate="print"/>
            <a:srcRect/>
            <a:stretch>
              <a:fillRect/>
            </a:stretch>
          </p:blipFill>
          <p:spPr bwMode="auto">
            <a:xfrm>
              <a:off x="1320195" y="4555670"/>
              <a:ext cx="914400" cy="1128503"/>
            </a:xfrm>
            <a:prstGeom prst="rect">
              <a:avLst/>
            </a:prstGeom>
            <a:noFill/>
            <a:ln w="9525">
              <a:noFill/>
              <a:miter lim="800000"/>
              <a:headEnd/>
              <a:tailEnd/>
            </a:ln>
          </p:spPr>
        </p:pic>
        <p:pic>
          <p:nvPicPr>
            <p:cNvPr id="18" name="Picture 6" descr="ICON_Datacenter_wStorage_3up_Q408"/>
            <p:cNvPicPr>
              <a:picLocks noChangeAspect="1" noChangeArrowheads="1"/>
            </p:cNvPicPr>
            <p:nvPr/>
          </p:nvPicPr>
          <p:blipFill>
            <a:blip r:embed="rId2" cstate="print"/>
            <a:srcRect/>
            <a:stretch>
              <a:fillRect/>
            </a:stretch>
          </p:blipFill>
          <p:spPr bwMode="auto">
            <a:xfrm>
              <a:off x="958245" y="4708070"/>
              <a:ext cx="914400" cy="1128503"/>
            </a:xfrm>
            <a:prstGeom prst="rect">
              <a:avLst/>
            </a:prstGeom>
            <a:noFill/>
            <a:ln w="9525">
              <a:noFill/>
              <a:miter lim="800000"/>
              <a:headEnd/>
              <a:tailEnd/>
            </a:ln>
          </p:spPr>
        </p:pic>
      </p:grpSp>
      <p:grpSp>
        <p:nvGrpSpPr>
          <p:cNvPr id="5" name="Group 18"/>
          <p:cNvGrpSpPr>
            <a:grpSpLocks/>
          </p:cNvGrpSpPr>
          <p:nvPr/>
        </p:nvGrpSpPr>
        <p:grpSpPr bwMode="auto">
          <a:xfrm>
            <a:off x="2103173" y="3052395"/>
            <a:ext cx="819150" cy="701974"/>
            <a:chOff x="958245" y="4422320"/>
            <a:chExt cx="1638300" cy="1414253"/>
          </a:xfrm>
        </p:grpSpPr>
        <p:pic>
          <p:nvPicPr>
            <p:cNvPr id="21" name="Picture 6" descr="ICON_Datacenter_wStorage_3up_Q408"/>
            <p:cNvPicPr>
              <a:picLocks noChangeAspect="1" noChangeArrowheads="1"/>
            </p:cNvPicPr>
            <p:nvPr/>
          </p:nvPicPr>
          <p:blipFill>
            <a:blip r:embed="rId2" cstate="print"/>
            <a:srcRect/>
            <a:stretch>
              <a:fillRect/>
            </a:stretch>
          </p:blipFill>
          <p:spPr bwMode="auto">
            <a:xfrm>
              <a:off x="1682145" y="4422320"/>
              <a:ext cx="914400" cy="1128503"/>
            </a:xfrm>
            <a:prstGeom prst="rect">
              <a:avLst/>
            </a:prstGeom>
            <a:noFill/>
            <a:ln w="9525">
              <a:noFill/>
              <a:miter lim="800000"/>
              <a:headEnd/>
              <a:tailEnd/>
            </a:ln>
          </p:spPr>
        </p:pic>
        <p:pic>
          <p:nvPicPr>
            <p:cNvPr id="22" name="Picture 6" descr="ICON_Datacenter_wStorage_3up_Q408"/>
            <p:cNvPicPr>
              <a:picLocks noChangeAspect="1" noChangeArrowheads="1"/>
            </p:cNvPicPr>
            <p:nvPr/>
          </p:nvPicPr>
          <p:blipFill>
            <a:blip r:embed="rId2" cstate="print"/>
            <a:srcRect/>
            <a:stretch>
              <a:fillRect/>
            </a:stretch>
          </p:blipFill>
          <p:spPr bwMode="auto">
            <a:xfrm>
              <a:off x="1320195" y="4555670"/>
              <a:ext cx="914400" cy="1128503"/>
            </a:xfrm>
            <a:prstGeom prst="rect">
              <a:avLst/>
            </a:prstGeom>
            <a:noFill/>
            <a:ln w="9525">
              <a:noFill/>
              <a:miter lim="800000"/>
              <a:headEnd/>
              <a:tailEnd/>
            </a:ln>
          </p:spPr>
        </p:pic>
        <p:pic>
          <p:nvPicPr>
            <p:cNvPr id="23" name="Picture 6" descr="ICON_Datacenter_wStorage_3up_Q408"/>
            <p:cNvPicPr>
              <a:picLocks noChangeAspect="1" noChangeArrowheads="1"/>
            </p:cNvPicPr>
            <p:nvPr/>
          </p:nvPicPr>
          <p:blipFill>
            <a:blip r:embed="rId2" cstate="print"/>
            <a:srcRect/>
            <a:stretch>
              <a:fillRect/>
            </a:stretch>
          </p:blipFill>
          <p:spPr bwMode="auto">
            <a:xfrm>
              <a:off x="958245" y="4708070"/>
              <a:ext cx="914400" cy="1128503"/>
            </a:xfrm>
            <a:prstGeom prst="rect">
              <a:avLst/>
            </a:prstGeom>
            <a:noFill/>
            <a:ln w="9525">
              <a:noFill/>
              <a:miter lim="800000"/>
              <a:headEnd/>
              <a:tailEnd/>
            </a:ln>
          </p:spPr>
        </p:pic>
      </p:grpSp>
      <p:sp>
        <p:nvSpPr>
          <p:cNvPr id="25" name="TextBox 24"/>
          <p:cNvSpPr txBox="1"/>
          <p:nvPr/>
        </p:nvSpPr>
        <p:spPr>
          <a:xfrm>
            <a:off x="218111" y="5262195"/>
            <a:ext cx="3581400" cy="830997"/>
          </a:xfrm>
          <a:prstGeom prst="rect">
            <a:avLst/>
          </a:prstGeom>
          <a:noFill/>
        </p:spPr>
        <p:txBody>
          <a:bodyPr wrap="square" rtlCol="0">
            <a:spAutoFit/>
          </a:bodyPr>
          <a:lstStyle/>
          <a:p>
            <a:pPr marL="0" lvl="1" fontAlgn="base">
              <a:spcBef>
                <a:spcPts val="600"/>
              </a:spcBef>
              <a:spcAft>
                <a:spcPct val="0"/>
              </a:spcAft>
              <a:buClr>
                <a:schemeClr val="accent1">
                  <a:lumMod val="75000"/>
                </a:schemeClr>
              </a:buClr>
            </a:pPr>
            <a:r>
              <a:rPr lang="en-US" sz="1600" dirty="0" smtClean="0">
                <a:solidFill>
                  <a:srgbClr val="FFFFFF"/>
                </a:solidFill>
              </a:rPr>
              <a:t>Single </a:t>
            </a:r>
            <a:r>
              <a:rPr lang="en-US" sz="1600" dirty="0">
                <a:solidFill>
                  <a:srgbClr val="FFFFFF"/>
                </a:solidFill>
              </a:rPr>
              <a:t>purpose clusters for various business applications lead to cluster </a:t>
            </a:r>
            <a:r>
              <a:rPr lang="en-US" sz="1600" dirty="0" smtClean="0">
                <a:solidFill>
                  <a:srgbClr val="FFFFFF"/>
                </a:solidFill>
              </a:rPr>
              <a:t>sprawl.</a:t>
            </a:r>
            <a:endParaRPr lang="en-US" sz="1600" dirty="0">
              <a:solidFill>
                <a:srgbClr val="FFFFFF"/>
              </a:solidFill>
            </a:endParaRPr>
          </a:p>
        </p:txBody>
      </p:sp>
      <p:sp>
        <p:nvSpPr>
          <p:cNvPr id="26" name="Connector 22"/>
          <p:cNvSpPr/>
          <p:nvPr/>
        </p:nvSpPr>
        <p:spPr bwMode="auto">
          <a:xfrm>
            <a:off x="4802430" y="1799460"/>
            <a:ext cx="3962400" cy="548225"/>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Virtualization Platform</a:t>
            </a:r>
            <a:endParaRPr lang="en-US" sz="1600" b="1" dirty="0">
              <a:solidFill>
                <a:srgbClr val="FFFFFF"/>
              </a:solidFill>
            </a:endParaRPr>
          </a:p>
        </p:txBody>
      </p:sp>
      <p:sp>
        <p:nvSpPr>
          <p:cNvPr id="34" name="Right Arrow 33"/>
          <p:cNvSpPr/>
          <p:nvPr/>
        </p:nvSpPr>
        <p:spPr bwMode="auto">
          <a:xfrm>
            <a:off x="3332551" y="3393160"/>
            <a:ext cx="1219200" cy="990600"/>
          </a:xfrm>
          <a:prstGeom prst="rightArrow">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0800000" scaled="1"/>
            <a:tileRect/>
          </a:gra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38" name="Text Placeholder 2"/>
          <p:cNvSpPr txBox="1">
            <a:spLocks/>
          </p:cNvSpPr>
          <p:nvPr/>
        </p:nvSpPr>
        <p:spPr>
          <a:xfrm>
            <a:off x="4485311" y="4219779"/>
            <a:ext cx="5156073" cy="1423416"/>
          </a:xfrm>
          <a:prstGeom prst="rect">
            <a:avLst/>
          </a:prstGeom>
        </p:spPr>
        <p:txBody>
          <a:bodyPr/>
          <a:lst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pPr>
            <a:r>
              <a:rPr lang="en-US" sz="1800" dirty="0" smtClean="0">
                <a:solidFill>
                  <a:srgbClr val="FFFFFF"/>
                </a:solidFill>
              </a:rPr>
              <a:t>Simplify</a:t>
            </a:r>
          </a:p>
          <a:p>
            <a:pPr lvl="1">
              <a:lnSpc>
                <a:spcPct val="100000"/>
              </a:lnSpc>
            </a:pPr>
            <a:r>
              <a:rPr lang="en-US" sz="1600" dirty="0" smtClean="0">
                <a:solidFill>
                  <a:srgbClr val="FFFFFF"/>
                </a:solidFill>
              </a:rPr>
              <a:t>Single Hardware Infrastructure</a:t>
            </a:r>
          </a:p>
          <a:p>
            <a:pPr lvl="1">
              <a:lnSpc>
                <a:spcPct val="100000"/>
              </a:lnSpc>
            </a:pPr>
            <a:r>
              <a:rPr lang="en-US" sz="1600" dirty="0" smtClean="0">
                <a:solidFill>
                  <a:srgbClr val="FFFFFF"/>
                </a:solidFill>
              </a:rPr>
              <a:t>Unified operations</a:t>
            </a:r>
          </a:p>
        </p:txBody>
      </p:sp>
      <p:sp>
        <p:nvSpPr>
          <p:cNvPr id="39" name="Text Placeholder 2"/>
          <p:cNvSpPr txBox="1">
            <a:spLocks/>
          </p:cNvSpPr>
          <p:nvPr/>
        </p:nvSpPr>
        <p:spPr>
          <a:xfrm>
            <a:off x="4485311" y="5438979"/>
            <a:ext cx="5156073" cy="1423416"/>
          </a:xfrm>
          <a:prstGeom prst="rect">
            <a:avLst/>
          </a:prstGeom>
        </p:spPr>
        <p:txBody>
          <a:bodyPr/>
          <a:lst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pPr>
            <a:r>
              <a:rPr lang="en-US" sz="1800" dirty="0" smtClean="0">
                <a:solidFill>
                  <a:srgbClr val="FFFFFF"/>
                </a:solidFill>
              </a:rPr>
              <a:t>Optimize</a:t>
            </a:r>
          </a:p>
          <a:p>
            <a:pPr lvl="1">
              <a:lnSpc>
                <a:spcPct val="100000"/>
              </a:lnSpc>
            </a:pPr>
            <a:r>
              <a:rPr lang="en-US" sz="1600" dirty="0" smtClean="0">
                <a:solidFill>
                  <a:srgbClr val="FFFFFF"/>
                </a:solidFill>
              </a:rPr>
              <a:t>Shared Resources = higher utilization</a:t>
            </a:r>
          </a:p>
          <a:p>
            <a:pPr lvl="1">
              <a:lnSpc>
                <a:spcPct val="100000"/>
              </a:lnSpc>
            </a:pPr>
            <a:r>
              <a:rPr lang="en-US" sz="1600" dirty="0" smtClean="0">
                <a:solidFill>
                  <a:srgbClr val="FFFFFF"/>
                </a:solidFill>
              </a:rPr>
              <a:t>Elastic resources = faster on-demand access</a:t>
            </a:r>
          </a:p>
        </p:txBody>
      </p:sp>
      <p:sp>
        <p:nvSpPr>
          <p:cNvPr id="61" name="Connector 23"/>
          <p:cNvSpPr/>
          <p:nvPr/>
        </p:nvSpPr>
        <p:spPr bwMode="auto">
          <a:xfrm>
            <a:off x="6009311" y="1316472"/>
            <a:ext cx="805497" cy="36405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smtClean="0">
                <a:solidFill>
                  <a:srgbClr val="FFFFFF"/>
                </a:solidFill>
              </a:rPr>
              <a:t>MPP DB</a:t>
            </a:r>
            <a:endParaRPr lang="en-US" sz="1200" b="1" dirty="0">
              <a:solidFill>
                <a:srgbClr val="FFFFFF"/>
              </a:solidFill>
            </a:endParaRPr>
          </a:p>
        </p:txBody>
      </p:sp>
      <p:sp>
        <p:nvSpPr>
          <p:cNvPr id="62" name="Connector 23"/>
          <p:cNvSpPr/>
          <p:nvPr/>
        </p:nvSpPr>
        <p:spPr bwMode="auto">
          <a:xfrm>
            <a:off x="7850430" y="1316472"/>
            <a:ext cx="838199" cy="3640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a:solidFill>
                  <a:schemeClr val="tx1">
                    <a:lumMod val="90000"/>
                    <a:lumOff val="10000"/>
                  </a:schemeClr>
                </a:solidFill>
              </a:rPr>
              <a:t>Hadoop</a:t>
            </a:r>
          </a:p>
        </p:txBody>
      </p:sp>
      <p:sp>
        <p:nvSpPr>
          <p:cNvPr id="63" name="Connector 23"/>
          <p:cNvSpPr/>
          <p:nvPr/>
        </p:nvSpPr>
        <p:spPr bwMode="auto">
          <a:xfrm>
            <a:off x="6972034" y="1316472"/>
            <a:ext cx="721169" cy="364055"/>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err="1" smtClean="0">
                <a:solidFill>
                  <a:schemeClr val="tx1">
                    <a:lumMod val="75000"/>
                    <a:lumOff val="25000"/>
                  </a:schemeClr>
                </a:solidFill>
              </a:rPr>
              <a:t>HBase</a:t>
            </a:r>
            <a:endParaRPr lang="en-US" sz="1200" b="1" dirty="0">
              <a:solidFill>
                <a:schemeClr val="tx1">
                  <a:lumMod val="75000"/>
                  <a:lumOff val="25000"/>
                </a:schemeClr>
              </a:solidFill>
            </a:endParaRPr>
          </a:p>
        </p:txBody>
      </p:sp>
      <p:pic>
        <p:nvPicPr>
          <p:cNvPr id="64" name="Picture 6" descr="ICON_Datacenter_wStorage_3up_Q408"/>
          <p:cNvPicPr>
            <a:picLocks noChangeAspect="1" noChangeArrowheads="1"/>
          </p:cNvPicPr>
          <p:nvPr/>
        </p:nvPicPr>
        <p:blipFill>
          <a:blip r:embed="rId2" cstate="print"/>
          <a:srcRect/>
          <a:stretch>
            <a:fillRect/>
          </a:stretch>
        </p:blipFill>
        <p:spPr bwMode="auto">
          <a:xfrm>
            <a:off x="4878630" y="2432732"/>
            <a:ext cx="457200" cy="560140"/>
          </a:xfrm>
          <a:prstGeom prst="rect">
            <a:avLst/>
          </a:prstGeom>
          <a:noFill/>
          <a:ln w="9525">
            <a:noFill/>
            <a:miter lim="800000"/>
            <a:headEnd/>
            <a:tailEnd/>
          </a:ln>
        </p:spPr>
      </p:pic>
      <p:pic>
        <p:nvPicPr>
          <p:cNvPr id="65" name="Picture 6" descr="ICON_Datacenter_wStorage_3up_Q408"/>
          <p:cNvPicPr>
            <a:picLocks noChangeAspect="1" noChangeArrowheads="1"/>
          </p:cNvPicPr>
          <p:nvPr/>
        </p:nvPicPr>
        <p:blipFill>
          <a:blip r:embed="rId2" cstate="print"/>
          <a:srcRect/>
          <a:stretch>
            <a:fillRect/>
          </a:stretch>
        </p:blipFill>
        <p:spPr bwMode="auto">
          <a:xfrm>
            <a:off x="5259630" y="2432732"/>
            <a:ext cx="457200" cy="560140"/>
          </a:xfrm>
          <a:prstGeom prst="rect">
            <a:avLst/>
          </a:prstGeom>
          <a:noFill/>
          <a:ln w="9525">
            <a:noFill/>
            <a:miter lim="800000"/>
            <a:headEnd/>
            <a:tailEnd/>
          </a:ln>
        </p:spPr>
      </p:pic>
      <p:pic>
        <p:nvPicPr>
          <p:cNvPr id="66" name="Picture 6" descr="ICON_Datacenter_wStorage_3up_Q408"/>
          <p:cNvPicPr>
            <a:picLocks noChangeAspect="1" noChangeArrowheads="1"/>
          </p:cNvPicPr>
          <p:nvPr/>
        </p:nvPicPr>
        <p:blipFill>
          <a:blip r:embed="rId2" cstate="print"/>
          <a:srcRect/>
          <a:stretch>
            <a:fillRect/>
          </a:stretch>
        </p:blipFill>
        <p:spPr bwMode="auto">
          <a:xfrm>
            <a:off x="5640630" y="2432732"/>
            <a:ext cx="457200" cy="560140"/>
          </a:xfrm>
          <a:prstGeom prst="rect">
            <a:avLst/>
          </a:prstGeom>
          <a:noFill/>
          <a:ln w="9525">
            <a:noFill/>
            <a:miter lim="800000"/>
            <a:headEnd/>
            <a:tailEnd/>
          </a:ln>
        </p:spPr>
      </p:pic>
      <p:pic>
        <p:nvPicPr>
          <p:cNvPr id="67" name="Picture 6" descr="ICON_Datacenter_wStorage_3up_Q408"/>
          <p:cNvPicPr>
            <a:picLocks noChangeAspect="1" noChangeArrowheads="1"/>
          </p:cNvPicPr>
          <p:nvPr/>
        </p:nvPicPr>
        <p:blipFill>
          <a:blip r:embed="rId2" cstate="print"/>
          <a:srcRect/>
          <a:stretch>
            <a:fillRect/>
          </a:stretch>
        </p:blipFill>
        <p:spPr bwMode="auto">
          <a:xfrm>
            <a:off x="6021630" y="2482192"/>
            <a:ext cx="457200" cy="560140"/>
          </a:xfrm>
          <a:prstGeom prst="rect">
            <a:avLst/>
          </a:prstGeom>
          <a:noFill/>
          <a:ln w="9525">
            <a:noFill/>
            <a:miter lim="800000"/>
            <a:headEnd/>
            <a:tailEnd/>
          </a:ln>
        </p:spPr>
      </p:pic>
      <p:pic>
        <p:nvPicPr>
          <p:cNvPr id="68" name="Picture 6" descr="ICON_Datacenter_wStorage_3up_Q408"/>
          <p:cNvPicPr>
            <a:picLocks noChangeAspect="1" noChangeArrowheads="1"/>
          </p:cNvPicPr>
          <p:nvPr/>
        </p:nvPicPr>
        <p:blipFill>
          <a:blip r:embed="rId2" cstate="print"/>
          <a:srcRect/>
          <a:stretch>
            <a:fillRect/>
          </a:stretch>
        </p:blipFill>
        <p:spPr bwMode="auto">
          <a:xfrm>
            <a:off x="6402630" y="2482192"/>
            <a:ext cx="457200" cy="560140"/>
          </a:xfrm>
          <a:prstGeom prst="rect">
            <a:avLst/>
          </a:prstGeom>
          <a:noFill/>
          <a:ln w="9525">
            <a:noFill/>
            <a:miter lim="800000"/>
            <a:headEnd/>
            <a:tailEnd/>
          </a:ln>
        </p:spPr>
      </p:pic>
      <p:pic>
        <p:nvPicPr>
          <p:cNvPr id="69" name="Picture 6" descr="ICON_Datacenter_wStorage_3up_Q408"/>
          <p:cNvPicPr>
            <a:picLocks noChangeAspect="1" noChangeArrowheads="1"/>
          </p:cNvPicPr>
          <p:nvPr/>
        </p:nvPicPr>
        <p:blipFill>
          <a:blip r:embed="rId2" cstate="print"/>
          <a:srcRect/>
          <a:stretch>
            <a:fillRect/>
          </a:stretch>
        </p:blipFill>
        <p:spPr bwMode="auto">
          <a:xfrm>
            <a:off x="6783630" y="2482192"/>
            <a:ext cx="457200" cy="560140"/>
          </a:xfrm>
          <a:prstGeom prst="rect">
            <a:avLst/>
          </a:prstGeom>
          <a:noFill/>
          <a:ln w="9525">
            <a:noFill/>
            <a:miter lim="800000"/>
            <a:headEnd/>
            <a:tailEnd/>
          </a:ln>
        </p:spPr>
      </p:pic>
      <p:pic>
        <p:nvPicPr>
          <p:cNvPr id="70" name="Picture 6" descr="ICON_Datacenter_wStorage_3up_Q408"/>
          <p:cNvPicPr>
            <a:picLocks noChangeAspect="1" noChangeArrowheads="1"/>
          </p:cNvPicPr>
          <p:nvPr/>
        </p:nvPicPr>
        <p:blipFill>
          <a:blip r:embed="rId2" cstate="print"/>
          <a:srcRect/>
          <a:stretch>
            <a:fillRect/>
          </a:stretch>
        </p:blipFill>
        <p:spPr bwMode="auto">
          <a:xfrm>
            <a:off x="7164630" y="2508932"/>
            <a:ext cx="457200" cy="560140"/>
          </a:xfrm>
          <a:prstGeom prst="rect">
            <a:avLst/>
          </a:prstGeom>
          <a:noFill/>
          <a:ln w="9525">
            <a:noFill/>
            <a:miter lim="800000"/>
            <a:headEnd/>
            <a:tailEnd/>
          </a:ln>
        </p:spPr>
      </p:pic>
      <p:pic>
        <p:nvPicPr>
          <p:cNvPr id="71" name="Picture 6" descr="ICON_Datacenter_wStorage_3up_Q408"/>
          <p:cNvPicPr>
            <a:picLocks noChangeAspect="1" noChangeArrowheads="1"/>
          </p:cNvPicPr>
          <p:nvPr/>
        </p:nvPicPr>
        <p:blipFill>
          <a:blip r:embed="rId2" cstate="print"/>
          <a:srcRect/>
          <a:stretch>
            <a:fillRect/>
          </a:stretch>
        </p:blipFill>
        <p:spPr bwMode="auto">
          <a:xfrm>
            <a:off x="7545630" y="2508932"/>
            <a:ext cx="457200" cy="560140"/>
          </a:xfrm>
          <a:prstGeom prst="rect">
            <a:avLst/>
          </a:prstGeom>
          <a:noFill/>
          <a:ln w="9525">
            <a:noFill/>
            <a:miter lim="800000"/>
            <a:headEnd/>
            <a:tailEnd/>
          </a:ln>
        </p:spPr>
      </p:pic>
      <p:pic>
        <p:nvPicPr>
          <p:cNvPr id="72" name="Picture 6" descr="ICON_Datacenter_wStorage_3up_Q408"/>
          <p:cNvPicPr>
            <a:picLocks noChangeAspect="1" noChangeArrowheads="1"/>
          </p:cNvPicPr>
          <p:nvPr/>
        </p:nvPicPr>
        <p:blipFill>
          <a:blip r:embed="rId2" cstate="print"/>
          <a:srcRect/>
          <a:stretch>
            <a:fillRect/>
          </a:stretch>
        </p:blipFill>
        <p:spPr bwMode="auto">
          <a:xfrm>
            <a:off x="7926630" y="2508932"/>
            <a:ext cx="457200" cy="560140"/>
          </a:xfrm>
          <a:prstGeom prst="rect">
            <a:avLst/>
          </a:prstGeom>
          <a:noFill/>
          <a:ln w="9525">
            <a:noFill/>
            <a:miter lim="800000"/>
            <a:headEnd/>
            <a:tailEnd/>
          </a:ln>
        </p:spPr>
      </p:pic>
      <p:pic>
        <p:nvPicPr>
          <p:cNvPr id="73" name="Picture 6" descr="ICON_Datacenter_wStorage_3up_Q408"/>
          <p:cNvPicPr>
            <a:picLocks noChangeAspect="1" noChangeArrowheads="1"/>
          </p:cNvPicPr>
          <p:nvPr/>
        </p:nvPicPr>
        <p:blipFill>
          <a:blip r:embed="rId2" cstate="print"/>
          <a:srcRect/>
          <a:stretch>
            <a:fillRect/>
          </a:stretch>
        </p:blipFill>
        <p:spPr bwMode="auto">
          <a:xfrm>
            <a:off x="8307630" y="2508932"/>
            <a:ext cx="457200" cy="560140"/>
          </a:xfrm>
          <a:prstGeom prst="rect">
            <a:avLst/>
          </a:prstGeom>
          <a:noFill/>
          <a:ln w="9525">
            <a:noFill/>
            <a:miter lim="800000"/>
            <a:headEnd/>
            <a:tailEnd/>
          </a:ln>
        </p:spPr>
      </p:pic>
      <p:grpSp>
        <p:nvGrpSpPr>
          <p:cNvPr id="6" name="Group 2"/>
          <p:cNvGrpSpPr/>
          <p:nvPr/>
        </p:nvGrpSpPr>
        <p:grpSpPr>
          <a:xfrm>
            <a:off x="370511" y="1071195"/>
            <a:ext cx="2590800" cy="914401"/>
            <a:chOff x="304800" y="3276600"/>
            <a:chExt cx="2590800" cy="914401"/>
          </a:xfrm>
        </p:grpSpPr>
        <p:sp>
          <p:nvSpPr>
            <p:cNvPr id="42" name="Connector 22"/>
            <p:cNvSpPr/>
            <p:nvPr/>
          </p:nvSpPr>
          <p:spPr bwMode="auto">
            <a:xfrm>
              <a:off x="304800" y="3733801"/>
              <a:ext cx="2590800" cy="457200"/>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Virtualization Platform</a:t>
              </a:r>
              <a:endParaRPr lang="en-US" sz="1600" b="1" dirty="0">
                <a:solidFill>
                  <a:srgbClr val="FFFFFF"/>
                </a:solidFill>
              </a:endParaRPr>
            </a:p>
          </p:txBody>
        </p:sp>
        <p:pic>
          <p:nvPicPr>
            <p:cNvPr id="43" name="Picture 16" descr="ICON_VM_detail_flat_R2_Q408.png"/>
            <p:cNvPicPr>
              <a:picLocks noChangeAspect="1"/>
            </p:cNvPicPr>
            <p:nvPr/>
          </p:nvPicPr>
          <p:blipFill>
            <a:blip r:embed="rId3" cstate="print"/>
            <a:srcRect/>
            <a:stretch>
              <a:fillRect/>
            </a:stretch>
          </p:blipFill>
          <p:spPr bwMode="auto">
            <a:xfrm>
              <a:off x="304800" y="3276600"/>
              <a:ext cx="435229" cy="435229"/>
            </a:xfrm>
            <a:prstGeom prst="rect">
              <a:avLst/>
            </a:prstGeom>
            <a:noFill/>
            <a:ln w="9525">
              <a:noFill/>
              <a:miter lim="800000"/>
              <a:headEnd/>
              <a:tailEnd/>
            </a:ln>
          </p:spPr>
        </p:pic>
        <p:pic>
          <p:nvPicPr>
            <p:cNvPr id="44" name="Picture 16" descr="ICON_VM_detail_flat_R2_Q408.png"/>
            <p:cNvPicPr>
              <a:picLocks noChangeAspect="1"/>
            </p:cNvPicPr>
            <p:nvPr/>
          </p:nvPicPr>
          <p:blipFill>
            <a:blip r:embed="rId3" cstate="print"/>
            <a:srcRect/>
            <a:stretch>
              <a:fillRect/>
            </a:stretch>
          </p:blipFill>
          <p:spPr bwMode="auto">
            <a:xfrm>
              <a:off x="838200" y="3276600"/>
              <a:ext cx="435229" cy="435229"/>
            </a:xfrm>
            <a:prstGeom prst="rect">
              <a:avLst/>
            </a:prstGeom>
            <a:noFill/>
            <a:ln w="9525">
              <a:noFill/>
              <a:miter lim="800000"/>
              <a:headEnd/>
              <a:tailEnd/>
            </a:ln>
          </p:spPr>
        </p:pic>
        <p:pic>
          <p:nvPicPr>
            <p:cNvPr id="45" name="Picture 16" descr="ICON_VM_detail_flat_R2_Q408.png"/>
            <p:cNvPicPr>
              <a:picLocks noChangeAspect="1"/>
            </p:cNvPicPr>
            <p:nvPr/>
          </p:nvPicPr>
          <p:blipFill>
            <a:blip r:embed="rId3" cstate="print"/>
            <a:srcRect/>
            <a:stretch>
              <a:fillRect/>
            </a:stretch>
          </p:blipFill>
          <p:spPr bwMode="auto">
            <a:xfrm>
              <a:off x="1371600" y="3276600"/>
              <a:ext cx="435229" cy="435229"/>
            </a:xfrm>
            <a:prstGeom prst="rect">
              <a:avLst/>
            </a:prstGeom>
            <a:noFill/>
            <a:ln w="9525">
              <a:noFill/>
              <a:miter lim="800000"/>
              <a:headEnd/>
              <a:tailEnd/>
            </a:ln>
          </p:spPr>
        </p:pic>
        <p:pic>
          <p:nvPicPr>
            <p:cNvPr id="46" name="Picture 16" descr="ICON_VM_detail_flat_R2_Q408.png"/>
            <p:cNvPicPr>
              <a:picLocks noChangeAspect="1"/>
            </p:cNvPicPr>
            <p:nvPr/>
          </p:nvPicPr>
          <p:blipFill>
            <a:blip r:embed="rId3" cstate="print"/>
            <a:srcRect/>
            <a:stretch>
              <a:fillRect/>
            </a:stretch>
          </p:blipFill>
          <p:spPr bwMode="auto">
            <a:xfrm>
              <a:off x="1905000" y="3276600"/>
              <a:ext cx="435229" cy="435229"/>
            </a:xfrm>
            <a:prstGeom prst="rect">
              <a:avLst/>
            </a:prstGeom>
            <a:noFill/>
            <a:ln w="9525">
              <a:noFill/>
              <a:miter lim="800000"/>
              <a:headEnd/>
              <a:tailEnd/>
            </a:ln>
          </p:spPr>
        </p:pic>
        <p:pic>
          <p:nvPicPr>
            <p:cNvPr id="47" name="Picture 16" descr="ICON_VM_detail_flat_R2_Q408.png"/>
            <p:cNvPicPr>
              <a:picLocks noChangeAspect="1"/>
            </p:cNvPicPr>
            <p:nvPr/>
          </p:nvPicPr>
          <p:blipFill>
            <a:blip r:embed="rId3" cstate="print"/>
            <a:srcRect/>
            <a:stretch>
              <a:fillRect/>
            </a:stretch>
          </p:blipFill>
          <p:spPr bwMode="auto">
            <a:xfrm>
              <a:off x="2438400" y="3276600"/>
              <a:ext cx="435229" cy="435229"/>
            </a:xfrm>
            <a:prstGeom prst="rect">
              <a:avLst/>
            </a:prstGeom>
            <a:noFill/>
            <a:ln w="9525">
              <a:noFill/>
              <a:miter lim="800000"/>
              <a:headEnd/>
              <a:tailEnd/>
            </a:ln>
          </p:spPr>
        </p:pic>
      </p:grpSp>
      <p:pic>
        <p:nvPicPr>
          <p:cNvPr id="48" name="Picture 16" descr="ICON_VM_detail_flat_R2_Q408.png"/>
          <p:cNvPicPr>
            <a:picLocks noChangeAspect="1"/>
          </p:cNvPicPr>
          <p:nvPr/>
        </p:nvPicPr>
        <p:blipFill>
          <a:blip r:embed="rId3" cstate="print"/>
          <a:srcRect/>
          <a:stretch>
            <a:fillRect/>
          </a:stretch>
        </p:blipFill>
        <p:spPr bwMode="auto">
          <a:xfrm>
            <a:off x="4824401" y="1280885"/>
            <a:ext cx="435229" cy="435229"/>
          </a:xfrm>
          <a:prstGeom prst="rect">
            <a:avLst/>
          </a:prstGeom>
          <a:noFill/>
          <a:ln w="9525">
            <a:noFill/>
            <a:miter lim="800000"/>
            <a:headEnd/>
            <a:tailEnd/>
          </a:ln>
        </p:spPr>
      </p:pic>
      <p:pic>
        <p:nvPicPr>
          <p:cNvPr id="49" name="Picture 16" descr="ICON_VM_detail_flat_R2_Q408.png"/>
          <p:cNvPicPr>
            <a:picLocks noChangeAspect="1"/>
          </p:cNvPicPr>
          <p:nvPr/>
        </p:nvPicPr>
        <p:blipFill>
          <a:blip r:embed="rId3" cstate="print"/>
          <a:srcRect/>
          <a:stretch>
            <a:fillRect/>
          </a:stretch>
        </p:blipFill>
        <p:spPr bwMode="auto">
          <a:xfrm>
            <a:off x="5416856" y="1280885"/>
            <a:ext cx="435229" cy="435229"/>
          </a:xfrm>
          <a:prstGeom prst="rect">
            <a:avLst/>
          </a:prstGeom>
          <a:noFill/>
          <a:ln w="9525">
            <a:noFill/>
            <a:miter lim="800000"/>
            <a:headEnd/>
            <a:tailEnd/>
          </a:ln>
        </p:spPr>
      </p:pic>
      <p:sp>
        <p:nvSpPr>
          <p:cNvPr id="51" name="Connector 23"/>
          <p:cNvSpPr/>
          <p:nvPr/>
        </p:nvSpPr>
        <p:spPr bwMode="auto">
          <a:xfrm>
            <a:off x="605797" y="3930831"/>
            <a:ext cx="1113744" cy="400020"/>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smtClean="0">
                <a:solidFill>
                  <a:srgbClr val="FFFFFF"/>
                </a:solidFill>
              </a:rPr>
              <a:t>MPP DB</a:t>
            </a:r>
            <a:endParaRPr lang="en-US" sz="1200" b="1" dirty="0">
              <a:solidFill>
                <a:srgbClr val="FFFFFF"/>
              </a:solidFill>
            </a:endParaRPr>
          </a:p>
        </p:txBody>
      </p:sp>
      <p:sp>
        <p:nvSpPr>
          <p:cNvPr id="52" name="Connector 23"/>
          <p:cNvSpPr/>
          <p:nvPr/>
        </p:nvSpPr>
        <p:spPr bwMode="auto">
          <a:xfrm>
            <a:off x="522911" y="2518995"/>
            <a:ext cx="838199" cy="3640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a:solidFill>
                  <a:schemeClr val="tx1">
                    <a:lumMod val="90000"/>
                    <a:lumOff val="10000"/>
                  </a:schemeClr>
                </a:solidFill>
              </a:rPr>
              <a:t>Hadoop</a:t>
            </a:r>
          </a:p>
        </p:txBody>
      </p:sp>
      <p:sp>
        <p:nvSpPr>
          <p:cNvPr id="53" name="Connector 23"/>
          <p:cNvSpPr/>
          <p:nvPr/>
        </p:nvSpPr>
        <p:spPr bwMode="auto">
          <a:xfrm>
            <a:off x="2123111" y="3052395"/>
            <a:ext cx="721169" cy="364055"/>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err="1" smtClean="0">
                <a:solidFill>
                  <a:schemeClr val="tx1">
                    <a:lumMod val="75000"/>
                    <a:lumOff val="25000"/>
                  </a:schemeClr>
                </a:solidFill>
              </a:rPr>
              <a:t>HBase</a:t>
            </a:r>
            <a:endParaRPr lang="en-US" sz="1200" b="1" dirty="0">
              <a:solidFill>
                <a:schemeClr val="tx1">
                  <a:lumMod val="75000"/>
                  <a:lumOff val="25000"/>
                </a:schemeClr>
              </a:solidFill>
            </a:endParaRPr>
          </a:p>
        </p:txBody>
      </p:sp>
      <p:sp>
        <p:nvSpPr>
          <p:cNvPr id="7" name="TextBox 6"/>
          <p:cNvSpPr txBox="1"/>
          <p:nvPr/>
        </p:nvSpPr>
        <p:spPr>
          <a:xfrm>
            <a:off x="298556" y="4737335"/>
            <a:ext cx="2365126" cy="400110"/>
          </a:xfrm>
          <a:prstGeom prst="rect">
            <a:avLst/>
          </a:prstGeom>
          <a:noFill/>
        </p:spPr>
        <p:txBody>
          <a:bodyPr wrap="none" rtlCol="0">
            <a:spAutoFit/>
          </a:bodyPr>
          <a:lstStyle/>
          <a:p>
            <a:pPr algn="l"/>
            <a:r>
              <a:rPr lang="en-US" sz="2000" b="1" dirty="0" smtClean="0">
                <a:solidFill>
                  <a:srgbClr val="FFFFFF"/>
                </a:solidFill>
                <a:latin typeface="+mn-lt"/>
                <a:ea typeface="+mn-ea"/>
              </a:rPr>
              <a:t>Cluster Sprawling</a:t>
            </a:r>
          </a:p>
        </p:txBody>
      </p:sp>
      <p:sp>
        <p:nvSpPr>
          <p:cNvPr id="50" name="TextBox 49"/>
          <p:cNvSpPr txBox="1"/>
          <p:nvPr/>
        </p:nvSpPr>
        <p:spPr>
          <a:xfrm>
            <a:off x="4484701" y="3623590"/>
            <a:ext cx="2849283" cy="400110"/>
          </a:xfrm>
          <a:prstGeom prst="rect">
            <a:avLst/>
          </a:prstGeom>
          <a:noFill/>
        </p:spPr>
        <p:txBody>
          <a:bodyPr wrap="none" rtlCol="0">
            <a:spAutoFit/>
          </a:bodyPr>
          <a:lstStyle/>
          <a:p>
            <a:pPr algn="l"/>
            <a:r>
              <a:rPr lang="en-US" sz="2000" b="1" dirty="0" smtClean="0">
                <a:solidFill>
                  <a:srgbClr val="FFFFFF"/>
                </a:solidFill>
                <a:latin typeface="+mn-lt"/>
                <a:ea typeface="+mn-ea"/>
              </a:rPr>
              <a:t>Cluster Consolidation</a:t>
            </a:r>
          </a:p>
        </p:txBody>
      </p:sp>
    </p:spTree>
    <p:extLst>
      <p:ext uri="{BB962C8B-B14F-4D97-AF65-F5344CB8AC3E}">
        <p14:creationId xmlns:p14="http://schemas.microsoft.com/office/powerpoint/2010/main" val="1907421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AutoShape 12"/>
          <p:cNvSpPr>
            <a:spLocks/>
          </p:cNvSpPr>
          <p:nvPr/>
        </p:nvSpPr>
        <p:spPr bwMode="auto">
          <a:xfrm>
            <a:off x="3592990" y="2968140"/>
            <a:ext cx="1371600" cy="1046377"/>
          </a:xfrm>
          <a:prstGeom prst="roundRect">
            <a:avLst>
              <a:gd name="adj" fmla="val 6801"/>
            </a:avLst>
          </a:prstGeom>
          <a:no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a:solidFill>
                <a:srgbClr val="333333"/>
              </a:solidFill>
              <a:latin typeface="Arial"/>
              <a:ea typeface="ＭＳ Ｐゴシック"/>
            </a:endParaRPr>
          </a:p>
        </p:txBody>
      </p:sp>
      <p:sp>
        <p:nvSpPr>
          <p:cNvPr id="77" name="AutoShape 12"/>
          <p:cNvSpPr>
            <a:spLocks/>
          </p:cNvSpPr>
          <p:nvPr/>
        </p:nvSpPr>
        <p:spPr bwMode="auto">
          <a:xfrm>
            <a:off x="3288190" y="2968141"/>
            <a:ext cx="1174750" cy="1047968"/>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r>
              <a:rPr lang="en-US" sz="2000">
                <a:solidFill>
                  <a:srgbClr val="F2F2F2"/>
                </a:solidFill>
                <a:latin typeface="Calibri Bold" charset="0"/>
                <a:ea typeface="ＭＳ Ｐゴシック" charset="0"/>
                <a:cs typeface="Calibri Bold" charset="0"/>
                <a:sym typeface="Calibri Bold" charset="0"/>
              </a:rPr>
              <a:t>Storage</a:t>
            </a:r>
            <a:endParaRPr lang="en-US" sz="2800">
              <a:solidFill>
                <a:srgbClr val="F2F2F2"/>
              </a:solidFill>
              <a:latin typeface="Arial"/>
              <a:ea typeface="ＭＳ Ｐゴシック"/>
            </a:endParaRPr>
          </a:p>
        </p:txBody>
      </p:sp>
      <p:sp>
        <p:nvSpPr>
          <p:cNvPr id="19457" name="Rectangle 1"/>
          <p:cNvSpPr>
            <a:spLocks noGrp="1" noChangeArrowheads="1"/>
          </p:cNvSpPr>
          <p:nvPr>
            <p:ph type="title"/>
          </p:nvPr>
        </p:nvSpPr>
        <p:spPr>
          <a:ln/>
        </p:spPr>
        <p:txBody>
          <a:bodyPr>
            <a:noAutofit/>
          </a:bodyPr>
          <a:lstStyle/>
          <a:p>
            <a:r>
              <a:rPr lang="en-US" sz="2400" dirty="0"/>
              <a:t>Evolution of Hadoop on </a:t>
            </a:r>
            <a:r>
              <a:rPr lang="en-US" sz="2400" dirty="0" smtClean="0"/>
              <a:t>VMs</a:t>
            </a:r>
            <a:endParaRPr lang="en-US" sz="2400" dirty="0"/>
          </a:p>
        </p:txBody>
      </p:sp>
      <p:sp>
        <p:nvSpPr>
          <p:cNvPr id="75" name="Line 10"/>
          <p:cNvSpPr>
            <a:spLocks noChangeShapeType="1"/>
          </p:cNvSpPr>
          <p:nvPr/>
        </p:nvSpPr>
        <p:spPr bwMode="auto">
          <a:xfrm rot="16200000">
            <a:off x="4701065" y="3307865"/>
            <a:ext cx="0" cy="387350"/>
          </a:xfrm>
          <a:prstGeom prst="line">
            <a:avLst/>
          </a:prstGeom>
          <a:noFill/>
          <a:ln w="25400" cap="flat">
            <a:solidFill>
              <a:srgbClr val="7F7F7F"/>
            </a:solidFill>
            <a:prstDash val="solid"/>
            <a:round/>
            <a:headEnd type="arrow" w="sm" len="sm"/>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3333"/>
              </a:solidFill>
              <a:latin typeface="Arial"/>
              <a:ea typeface="ＭＳ Ｐゴシック"/>
            </a:endParaRPr>
          </a:p>
        </p:txBody>
      </p:sp>
      <p:sp>
        <p:nvSpPr>
          <p:cNvPr id="81" name="AutoShape 12"/>
          <p:cNvSpPr>
            <a:spLocks/>
          </p:cNvSpPr>
          <p:nvPr/>
        </p:nvSpPr>
        <p:spPr bwMode="auto">
          <a:xfrm>
            <a:off x="3592990" y="1825140"/>
            <a:ext cx="1371600" cy="1046377"/>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a:solidFill>
                <a:srgbClr val="333333"/>
              </a:solidFill>
              <a:latin typeface="Arial"/>
              <a:ea typeface="ＭＳ Ｐゴシック"/>
            </a:endParaRPr>
          </a:p>
        </p:txBody>
      </p:sp>
      <p:sp>
        <p:nvSpPr>
          <p:cNvPr id="82" name="AutoShape 12"/>
          <p:cNvSpPr>
            <a:spLocks/>
          </p:cNvSpPr>
          <p:nvPr/>
        </p:nvSpPr>
        <p:spPr bwMode="auto">
          <a:xfrm>
            <a:off x="3288190" y="1825141"/>
            <a:ext cx="1174750" cy="1047968"/>
          </a:xfrm>
          <a:prstGeom prst="roundRect">
            <a:avLst>
              <a:gd name="adj" fmla="val 6801"/>
            </a:avLst>
          </a:prstGeom>
          <a:solidFill>
            <a:schemeClr val="accent6">
              <a:lumMod val="40000"/>
              <a:lumOff val="60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r>
              <a:rPr lang="en-US" sz="2000">
                <a:solidFill>
                  <a:srgbClr val="333333"/>
                </a:solidFill>
                <a:latin typeface="Calibri Bold" charset="0"/>
                <a:ea typeface="ＭＳ Ｐゴシック" charset="0"/>
                <a:cs typeface="Calibri Bold" charset="0"/>
                <a:sym typeface="Calibri Bold" charset="0"/>
              </a:rPr>
              <a:t>Compute</a:t>
            </a:r>
            <a:endParaRPr lang="en-US" sz="2800">
              <a:solidFill>
                <a:srgbClr val="333333"/>
              </a:solidFill>
              <a:latin typeface="Arial"/>
              <a:ea typeface="ＭＳ Ｐゴシック"/>
            </a:endParaRPr>
          </a:p>
        </p:txBody>
      </p:sp>
      <p:sp>
        <p:nvSpPr>
          <p:cNvPr id="83" name="Line 10"/>
          <p:cNvSpPr>
            <a:spLocks noChangeShapeType="1"/>
          </p:cNvSpPr>
          <p:nvPr/>
        </p:nvSpPr>
        <p:spPr bwMode="auto">
          <a:xfrm rot="16200000">
            <a:off x="4701065" y="2164865"/>
            <a:ext cx="0" cy="387350"/>
          </a:xfrm>
          <a:prstGeom prst="line">
            <a:avLst/>
          </a:prstGeom>
          <a:noFill/>
          <a:ln w="25400" cap="flat">
            <a:solidFill>
              <a:srgbClr val="7F7F7F"/>
            </a:solidFill>
            <a:prstDash val="solid"/>
            <a:round/>
            <a:headEnd type="arrow" w="sm" len="sm"/>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3333"/>
              </a:solidFill>
              <a:latin typeface="Arial"/>
              <a:ea typeface="ＭＳ Ｐゴシック"/>
            </a:endParaRPr>
          </a:p>
        </p:txBody>
      </p:sp>
      <p:sp>
        <p:nvSpPr>
          <p:cNvPr id="85" name="AutoShape 12"/>
          <p:cNvSpPr>
            <a:spLocks/>
          </p:cNvSpPr>
          <p:nvPr/>
        </p:nvSpPr>
        <p:spPr bwMode="auto">
          <a:xfrm>
            <a:off x="773590" y="1825139"/>
            <a:ext cx="1447800" cy="2190969"/>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r>
              <a:rPr lang="en-US" sz="2000" dirty="0">
                <a:solidFill>
                  <a:srgbClr val="F2F2F2"/>
                </a:solidFill>
                <a:latin typeface="Calibri Bold" charset="0"/>
                <a:ea typeface="ＭＳ Ｐゴシック" charset="0"/>
                <a:cs typeface="Calibri Bold" charset="0"/>
                <a:sym typeface="Calibri Bold" charset="0"/>
              </a:rPr>
              <a:t>Current </a:t>
            </a:r>
            <a:r>
              <a:rPr lang="en-US" sz="2000" dirty="0" err="1">
                <a:solidFill>
                  <a:srgbClr val="F2F2F2"/>
                </a:solidFill>
                <a:latin typeface="Calibri Bold" charset="0"/>
                <a:ea typeface="ＭＳ Ｐゴシック" charset="0"/>
                <a:cs typeface="Calibri Bold" charset="0"/>
                <a:sym typeface="Calibri Bold" charset="0"/>
              </a:rPr>
              <a:t>Hadoop</a:t>
            </a:r>
            <a:r>
              <a:rPr lang="en-US" sz="2000" dirty="0">
                <a:solidFill>
                  <a:srgbClr val="F2F2F2"/>
                </a:solidFill>
                <a:latin typeface="Calibri Bold" charset="0"/>
                <a:ea typeface="ＭＳ Ｐゴシック" charset="0"/>
                <a:cs typeface="Calibri Bold" charset="0"/>
                <a:sym typeface="Calibri Bold" charset="0"/>
              </a:rPr>
              <a:t>:</a:t>
            </a:r>
          </a:p>
          <a:p>
            <a:endParaRPr lang="en-US" sz="2000" dirty="0">
              <a:solidFill>
                <a:srgbClr val="F2F2F2"/>
              </a:solidFill>
              <a:latin typeface="Calibri Bold" charset="0"/>
              <a:ea typeface="ＭＳ Ｐゴシック" charset="0"/>
              <a:cs typeface="Calibri Bold" charset="0"/>
              <a:sym typeface="Calibri Bold" charset="0"/>
            </a:endParaRPr>
          </a:p>
          <a:p>
            <a:r>
              <a:rPr lang="en-US" sz="2000" dirty="0">
                <a:solidFill>
                  <a:srgbClr val="F2F2F2"/>
                </a:solidFill>
                <a:latin typeface="Calibri Bold" charset="0"/>
                <a:ea typeface="ＭＳ Ｐゴシック" charset="0"/>
                <a:cs typeface="Calibri Bold" charset="0"/>
                <a:sym typeface="Calibri Bold" charset="0"/>
              </a:rPr>
              <a:t>Combined Storage</a:t>
            </a:r>
            <a:r>
              <a:rPr lang="en-US" sz="2000" dirty="0" smtClean="0">
                <a:solidFill>
                  <a:srgbClr val="F2F2F2"/>
                </a:solidFill>
                <a:latin typeface="Calibri Bold" charset="0"/>
                <a:ea typeface="ＭＳ Ｐゴシック" charset="0"/>
                <a:cs typeface="Calibri Bold" charset="0"/>
                <a:sym typeface="Calibri Bold" charset="0"/>
              </a:rPr>
              <a:t>/</a:t>
            </a:r>
          </a:p>
          <a:p>
            <a:r>
              <a:rPr lang="en-US" sz="2000" dirty="0" smtClean="0">
                <a:solidFill>
                  <a:srgbClr val="F2F2F2"/>
                </a:solidFill>
                <a:latin typeface="Calibri Bold" charset="0"/>
                <a:ea typeface="ＭＳ Ｐゴシック" charset="0"/>
                <a:cs typeface="Calibri Bold" charset="0"/>
                <a:sym typeface="Calibri Bold" charset="0"/>
              </a:rPr>
              <a:t>Compute</a:t>
            </a:r>
            <a:endParaRPr lang="en-US" sz="2800" dirty="0">
              <a:solidFill>
                <a:srgbClr val="F2F2F2"/>
              </a:solidFill>
              <a:latin typeface="Arial"/>
              <a:ea typeface="ＭＳ Ｐゴシック"/>
            </a:endParaRPr>
          </a:p>
        </p:txBody>
      </p:sp>
      <p:sp>
        <p:nvSpPr>
          <p:cNvPr id="87" name="AutoShape 12"/>
          <p:cNvSpPr>
            <a:spLocks/>
          </p:cNvSpPr>
          <p:nvPr/>
        </p:nvSpPr>
        <p:spPr bwMode="auto">
          <a:xfrm>
            <a:off x="6336190" y="2968139"/>
            <a:ext cx="2514600" cy="1046377"/>
          </a:xfrm>
          <a:prstGeom prst="roundRect">
            <a:avLst>
              <a:gd name="adj" fmla="val 6801"/>
            </a:avLst>
          </a:prstGeom>
          <a:noFill/>
          <a:ln w="19050" cap="flat" cmpd="sng">
            <a:solidFill>
              <a:srgbClr val="4A7DBB"/>
            </a:solidFill>
            <a:prstDash val="sysDot"/>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a:solidFill>
                <a:srgbClr val="333333"/>
              </a:solidFill>
              <a:latin typeface="Arial"/>
              <a:ea typeface="ＭＳ Ｐゴシック"/>
            </a:endParaRPr>
          </a:p>
        </p:txBody>
      </p:sp>
      <p:sp>
        <p:nvSpPr>
          <p:cNvPr id="88" name="AutoShape 12"/>
          <p:cNvSpPr>
            <a:spLocks/>
          </p:cNvSpPr>
          <p:nvPr/>
        </p:nvSpPr>
        <p:spPr bwMode="auto">
          <a:xfrm>
            <a:off x="6031390" y="2968140"/>
            <a:ext cx="2438400" cy="1047968"/>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r>
              <a:rPr lang="en-US" sz="2000">
                <a:solidFill>
                  <a:srgbClr val="FFFFFF">
                    <a:lumMod val="95000"/>
                  </a:srgbClr>
                </a:solidFill>
                <a:latin typeface="Calibri Bold" charset="0"/>
                <a:ea typeface="ＭＳ Ｐゴシック" charset="0"/>
                <a:cs typeface="Calibri Bold" charset="0"/>
                <a:sym typeface="Calibri Bold" charset="0"/>
              </a:rPr>
              <a:t>Storage</a:t>
            </a:r>
            <a:endParaRPr lang="en-US" sz="2800">
              <a:solidFill>
                <a:srgbClr val="FFFFFF">
                  <a:lumMod val="95000"/>
                </a:srgbClr>
              </a:solidFill>
              <a:latin typeface="Arial"/>
              <a:ea typeface="ＭＳ Ｐゴシック"/>
            </a:endParaRPr>
          </a:p>
        </p:txBody>
      </p:sp>
      <p:sp>
        <p:nvSpPr>
          <p:cNvPr id="89" name="Line 10"/>
          <p:cNvSpPr>
            <a:spLocks noChangeShapeType="1"/>
          </p:cNvSpPr>
          <p:nvPr/>
        </p:nvSpPr>
        <p:spPr bwMode="auto">
          <a:xfrm rot="16200000">
            <a:off x="8663465" y="3307865"/>
            <a:ext cx="0" cy="387350"/>
          </a:xfrm>
          <a:prstGeom prst="line">
            <a:avLst/>
          </a:prstGeom>
          <a:noFill/>
          <a:ln w="25400" cap="flat">
            <a:solidFill>
              <a:srgbClr val="7F7F7F"/>
            </a:solidFill>
            <a:prstDash val="solid"/>
            <a:round/>
            <a:headEnd type="arrow" w="sm" len="sm"/>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3333"/>
              </a:solidFill>
              <a:latin typeface="Arial"/>
              <a:ea typeface="ＭＳ Ｐゴシック"/>
            </a:endParaRPr>
          </a:p>
        </p:txBody>
      </p:sp>
      <p:sp>
        <p:nvSpPr>
          <p:cNvPr id="90" name="AutoShape 12"/>
          <p:cNvSpPr>
            <a:spLocks/>
          </p:cNvSpPr>
          <p:nvPr/>
        </p:nvSpPr>
        <p:spPr bwMode="auto">
          <a:xfrm>
            <a:off x="6336190" y="1825139"/>
            <a:ext cx="609600" cy="1046377"/>
          </a:xfrm>
          <a:prstGeom prst="roundRect">
            <a:avLst>
              <a:gd name="adj" fmla="val 6801"/>
            </a:avLst>
          </a:prstGeom>
          <a:noFill/>
          <a:ln w="19050" cap="flat">
            <a:solidFill>
              <a:srgbClr val="4A7DBB"/>
            </a:solidFill>
            <a:prstDash val="sysDash"/>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a:solidFill>
                <a:srgbClr val="333333"/>
              </a:solidFill>
              <a:latin typeface="Arial"/>
              <a:ea typeface="ＭＳ Ｐゴシック"/>
            </a:endParaRPr>
          </a:p>
        </p:txBody>
      </p:sp>
      <p:sp>
        <p:nvSpPr>
          <p:cNvPr id="91" name="AutoShape 12"/>
          <p:cNvSpPr>
            <a:spLocks/>
          </p:cNvSpPr>
          <p:nvPr/>
        </p:nvSpPr>
        <p:spPr bwMode="auto">
          <a:xfrm>
            <a:off x="6031390" y="1825140"/>
            <a:ext cx="533400" cy="1047968"/>
          </a:xfrm>
          <a:prstGeom prst="roundRect">
            <a:avLst>
              <a:gd name="adj" fmla="val 6801"/>
            </a:avLst>
          </a:prstGeom>
          <a:solidFill>
            <a:schemeClr val="accent6">
              <a:lumMod val="40000"/>
              <a:lumOff val="60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r>
              <a:rPr lang="en-US" sz="2000">
                <a:solidFill>
                  <a:srgbClr val="333333"/>
                </a:solidFill>
                <a:latin typeface="Calibri Bold" charset="0"/>
                <a:ea typeface="ＭＳ Ｐゴシック" charset="0"/>
                <a:cs typeface="Calibri Bold" charset="0"/>
                <a:sym typeface="Calibri Bold" charset="0"/>
              </a:rPr>
              <a:t>T1</a:t>
            </a:r>
            <a:endParaRPr lang="en-US" sz="2800">
              <a:solidFill>
                <a:srgbClr val="333333"/>
              </a:solidFill>
              <a:latin typeface="Arial"/>
              <a:ea typeface="ＭＳ Ｐゴシック"/>
            </a:endParaRPr>
          </a:p>
        </p:txBody>
      </p:sp>
      <p:sp>
        <p:nvSpPr>
          <p:cNvPr id="92" name="Line 10"/>
          <p:cNvSpPr>
            <a:spLocks noChangeShapeType="1"/>
          </p:cNvSpPr>
          <p:nvPr/>
        </p:nvSpPr>
        <p:spPr bwMode="auto">
          <a:xfrm rot="16200000">
            <a:off x="6758465" y="2164864"/>
            <a:ext cx="0" cy="387350"/>
          </a:xfrm>
          <a:prstGeom prst="line">
            <a:avLst/>
          </a:prstGeom>
          <a:noFill/>
          <a:ln w="25400" cap="flat">
            <a:solidFill>
              <a:srgbClr val="7F7F7F"/>
            </a:solidFill>
            <a:prstDash val="solid"/>
            <a:round/>
            <a:headEnd type="arrow" w="sm" len="sm"/>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3333"/>
              </a:solidFill>
              <a:latin typeface="Arial"/>
              <a:ea typeface="ＭＳ Ｐゴシック"/>
            </a:endParaRPr>
          </a:p>
        </p:txBody>
      </p:sp>
      <p:sp>
        <p:nvSpPr>
          <p:cNvPr id="93" name="AutoShape 12"/>
          <p:cNvSpPr>
            <a:spLocks/>
          </p:cNvSpPr>
          <p:nvPr/>
        </p:nvSpPr>
        <p:spPr bwMode="auto">
          <a:xfrm>
            <a:off x="7631590" y="1825139"/>
            <a:ext cx="609600" cy="1046377"/>
          </a:xfrm>
          <a:prstGeom prst="roundRect">
            <a:avLst>
              <a:gd name="adj" fmla="val 6801"/>
            </a:avLst>
          </a:prstGeom>
          <a:noFill/>
          <a:ln w="19050" cap="flat">
            <a:solidFill>
              <a:srgbClr val="4A7DBB"/>
            </a:solidFill>
            <a:prstDash val="sysDash"/>
            <a:round/>
            <a:headEnd type="none" w="med" len="med"/>
            <a:tailEnd type="none" w="med" len="med"/>
          </a:ln>
          <a:effectLst>
            <a:outerShdw blurRad="38100" dist="23000" dir="5400000" algn="ctr" rotWithShape="0">
              <a:schemeClr val="bg2">
                <a:alpha val="34999"/>
              </a:schemeClr>
            </a:outerShdw>
          </a:effectLst>
        </p:spPr>
        <p:txBody>
          <a:bodyPr lIns="0" tIns="0" rIns="0" bIns="0"/>
          <a:lstStyle/>
          <a:p>
            <a:endParaRPr lang="en-US">
              <a:solidFill>
                <a:srgbClr val="333333"/>
              </a:solidFill>
              <a:latin typeface="Arial"/>
              <a:ea typeface="ＭＳ Ｐゴシック"/>
            </a:endParaRPr>
          </a:p>
        </p:txBody>
      </p:sp>
      <p:sp>
        <p:nvSpPr>
          <p:cNvPr id="94" name="AutoShape 12"/>
          <p:cNvSpPr>
            <a:spLocks/>
          </p:cNvSpPr>
          <p:nvPr/>
        </p:nvSpPr>
        <p:spPr bwMode="auto">
          <a:xfrm>
            <a:off x="7326790" y="1825140"/>
            <a:ext cx="533400" cy="1047968"/>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r>
              <a:rPr lang="en-US" sz="2000">
                <a:solidFill>
                  <a:srgbClr val="333333"/>
                </a:solidFill>
                <a:latin typeface="Calibri Bold" charset="0"/>
                <a:ea typeface="ＭＳ Ｐゴシック" charset="0"/>
                <a:cs typeface="Calibri Bold" charset="0"/>
                <a:sym typeface="Calibri Bold" charset="0"/>
              </a:rPr>
              <a:t>T2</a:t>
            </a:r>
            <a:endParaRPr lang="en-US" sz="2800">
              <a:solidFill>
                <a:srgbClr val="333333"/>
              </a:solidFill>
              <a:latin typeface="Arial"/>
              <a:ea typeface="ＭＳ Ｐゴシック"/>
            </a:endParaRPr>
          </a:p>
        </p:txBody>
      </p:sp>
      <p:sp>
        <p:nvSpPr>
          <p:cNvPr id="95" name="Line 10"/>
          <p:cNvSpPr>
            <a:spLocks noChangeShapeType="1"/>
          </p:cNvSpPr>
          <p:nvPr/>
        </p:nvSpPr>
        <p:spPr bwMode="auto">
          <a:xfrm rot="16200000">
            <a:off x="8053865" y="2164864"/>
            <a:ext cx="0" cy="387350"/>
          </a:xfrm>
          <a:prstGeom prst="line">
            <a:avLst/>
          </a:prstGeom>
          <a:noFill/>
          <a:ln w="25400" cap="flat">
            <a:solidFill>
              <a:srgbClr val="7F7F7F"/>
            </a:solidFill>
            <a:prstDash val="solid"/>
            <a:round/>
            <a:headEnd type="arrow" w="sm" len="sm"/>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333333"/>
              </a:solidFill>
              <a:latin typeface="Arial"/>
              <a:ea typeface="ＭＳ Ｐゴシック"/>
            </a:endParaRPr>
          </a:p>
        </p:txBody>
      </p:sp>
      <p:sp>
        <p:nvSpPr>
          <p:cNvPr id="5" name="Rectangle 4"/>
          <p:cNvSpPr/>
          <p:nvPr/>
        </p:nvSpPr>
        <p:spPr>
          <a:xfrm>
            <a:off x="316390" y="1672740"/>
            <a:ext cx="447746" cy="307777"/>
          </a:xfrm>
          <a:prstGeom prst="rect">
            <a:avLst/>
          </a:prstGeom>
        </p:spPr>
        <p:txBody>
          <a:bodyPr wrap="none">
            <a:spAutoFit/>
          </a:bodyPr>
          <a:lstStyle/>
          <a:p>
            <a:r>
              <a:rPr lang="en-US" sz="1400">
                <a:solidFill>
                  <a:srgbClr val="C0C0C0"/>
                </a:solidFill>
                <a:latin typeface="Calibri Bold" charset="0"/>
                <a:ea typeface="ＭＳ Ｐゴシック" charset="0"/>
                <a:cs typeface="Calibri Bold" charset="0"/>
                <a:sym typeface="Calibri Bold" charset="0"/>
              </a:rPr>
              <a:t>VM</a:t>
            </a:r>
            <a:endParaRPr lang="en-US" sz="1400">
              <a:solidFill>
                <a:srgbClr val="C0C0C0"/>
              </a:solidFill>
              <a:latin typeface="Arial"/>
              <a:ea typeface="ＭＳ Ｐゴシック"/>
            </a:endParaRPr>
          </a:p>
        </p:txBody>
      </p:sp>
      <p:sp>
        <p:nvSpPr>
          <p:cNvPr id="97" name="Rectangle 96"/>
          <p:cNvSpPr/>
          <p:nvPr/>
        </p:nvSpPr>
        <p:spPr>
          <a:xfrm>
            <a:off x="2830990" y="1672741"/>
            <a:ext cx="447746" cy="307777"/>
          </a:xfrm>
          <a:prstGeom prst="rect">
            <a:avLst/>
          </a:prstGeom>
        </p:spPr>
        <p:txBody>
          <a:bodyPr wrap="none">
            <a:spAutoFit/>
          </a:bodyPr>
          <a:lstStyle/>
          <a:p>
            <a:r>
              <a:rPr lang="en-US" sz="1400">
                <a:solidFill>
                  <a:srgbClr val="C0C0C0"/>
                </a:solidFill>
                <a:latin typeface="Calibri Bold" charset="0"/>
                <a:ea typeface="ＭＳ Ｐゴシック" charset="0"/>
                <a:cs typeface="Calibri Bold" charset="0"/>
                <a:sym typeface="Calibri Bold" charset="0"/>
              </a:rPr>
              <a:t>VM</a:t>
            </a:r>
            <a:endParaRPr lang="en-US" sz="1400">
              <a:solidFill>
                <a:srgbClr val="C0C0C0"/>
              </a:solidFill>
              <a:latin typeface="Arial"/>
              <a:ea typeface="ＭＳ Ｐゴシック"/>
            </a:endParaRPr>
          </a:p>
        </p:txBody>
      </p:sp>
      <p:sp>
        <p:nvSpPr>
          <p:cNvPr id="98" name="Rectangle 97"/>
          <p:cNvSpPr/>
          <p:nvPr/>
        </p:nvSpPr>
        <p:spPr>
          <a:xfrm>
            <a:off x="5650390" y="1672740"/>
            <a:ext cx="447746" cy="307777"/>
          </a:xfrm>
          <a:prstGeom prst="rect">
            <a:avLst/>
          </a:prstGeom>
        </p:spPr>
        <p:txBody>
          <a:bodyPr wrap="none">
            <a:spAutoFit/>
          </a:bodyPr>
          <a:lstStyle/>
          <a:p>
            <a:r>
              <a:rPr lang="en-US" sz="1400">
                <a:solidFill>
                  <a:srgbClr val="C0C0C0"/>
                </a:solidFill>
                <a:latin typeface="Calibri Bold" charset="0"/>
                <a:ea typeface="ＭＳ Ｐゴシック" charset="0"/>
                <a:cs typeface="Calibri Bold" charset="0"/>
                <a:sym typeface="Calibri Bold" charset="0"/>
              </a:rPr>
              <a:t>VM</a:t>
            </a:r>
            <a:endParaRPr lang="en-US" sz="1400">
              <a:solidFill>
                <a:srgbClr val="C0C0C0"/>
              </a:solidFill>
              <a:latin typeface="Arial"/>
              <a:ea typeface="ＭＳ Ｐゴシック"/>
            </a:endParaRPr>
          </a:p>
        </p:txBody>
      </p:sp>
      <p:sp>
        <p:nvSpPr>
          <p:cNvPr id="99" name="Rectangle 98"/>
          <p:cNvSpPr/>
          <p:nvPr/>
        </p:nvSpPr>
        <p:spPr>
          <a:xfrm>
            <a:off x="5650390" y="2968140"/>
            <a:ext cx="447746" cy="307777"/>
          </a:xfrm>
          <a:prstGeom prst="rect">
            <a:avLst/>
          </a:prstGeom>
        </p:spPr>
        <p:txBody>
          <a:bodyPr wrap="none">
            <a:spAutoFit/>
          </a:bodyPr>
          <a:lstStyle/>
          <a:p>
            <a:r>
              <a:rPr lang="en-US" sz="1400">
                <a:solidFill>
                  <a:srgbClr val="C0C0C0"/>
                </a:solidFill>
                <a:latin typeface="Calibri Bold" charset="0"/>
                <a:ea typeface="ＭＳ Ｐゴシック" charset="0"/>
                <a:cs typeface="Calibri Bold" charset="0"/>
                <a:sym typeface="Calibri Bold" charset="0"/>
              </a:rPr>
              <a:t>VM</a:t>
            </a:r>
            <a:endParaRPr lang="en-US" sz="1400">
              <a:solidFill>
                <a:srgbClr val="C0C0C0"/>
              </a:solidFill>
              <a:latin typeface="Arial"/>
              <a:ea typeface="ＭＳ Ｐゴシック"/>
            </a:endParaRPr>
          </a:p>
        </p:txBody>
      </p:sp>
      <p:sp>
        <p:nvSpPr>
          <p:cNvPr id="100" name="Rectangle 99"/>
          <p:cNvSpPr/>
          <p:nvPr/>
        </p:nvSpPr>
        <p:spPr>
          <a:xfrm>
            <a:off x="2907190" y="2891941"/>
            <a:ext cx="447746" cy="307777"/>
          </a:xfrm>
          <a:prstGeom prst="rect">
            <a:avLst/>
          </a:prstGeom>
        </p:spPr>
        <p:txBody>
          <a:bodyPr wrap="none">
            <a:spAutoFit/>
          </a:bodyPr>
          <a:lstStyle/>
          <a:p>
            <a:r>
              <a:rPr lang="en-US" sz="1400">
                <a:solidFill>
                  <a:srgbClr val="C0C0C0"/>
                </a:solidFill>
                <a:latin typeface="Calibri Bold" charset="0"/>
                <a:ea typeface="ＭＳ Ｐゴシック" charset="0"/>
                <a:cs typeface="Calibri Bold" charset="0"/>
                <a:sym typeface="Calibri Bold" charset="0"/>
              </a:rPr>
              <a:t>VM</a:t>
            </a:r>
            <a:endParaRPr lang="en-US" sz="1400">
              <a:solidFill>
                <a:srgbClr val="C0C0C0"/>
              </a:solidFill>
              <a:latin typeface="Arial"/>
              <a:ea typeface="ＭＳ Ｐゴシック"/>
            </a:endParaRPr>
          </a:p>
        </p:txBody>
      </p:sp>
      <p:sp>
        <p:nvSpPr>
          <p:cNvPr id="101" name="Rectangle 100"/>
          <p:cNvSpPr/>
          <p:nvPr/>
        </p:nvSpPr>
        <p:spPr>
          <a:xfrm>
            <a:off x="6945790" y="1672740"/>
            <a:ext cx="447746" cy="307777"/>
          </a:xfrm>
          <a:prstGeom prst="rect">
            <a:avLst/>
          </a:prstGeom>
        </p:spPr>
        <p:txBody>
          <a:bodyPr wrap="none">
            <a:spAutoFit/>
          </a:bodyPr>
          <a:lstStyle/>
          <a:p>
            <a:r>
              <a:rPr lang="en-US" sz="1400">
                <a:solidFill>
                  <a:srgbClr val="C0C0C0"/>
                </a:solidFill>
                <a:latin typeface="Calibri Bold" charset="0"/>
                <a:ea typeface="ＭＳ Ｐゴシック" charset="0"/>
                <a:cs typeface="Calibri Bold" charset="0"/>
                <a:sym typeface="Calibri Bold" charset="0"/>
              </a:rPr>
              <a:t>VM</a:t>
            </a:r>
            <a:endParaRPr lang="en-US" sz="1400">
              <a:solidFill>
                <a:srgbClr val="C0C0C0"/>
              </a:solidFill>
              <a:latin typeface="Arial"/>
              <a:ea typeface="ＭＳ Ｐゴシック"/>
            </a:endParaRPr>
          </a:p>
        </p:txBody>
      </p:sp>
      <p:sp>
        <p:nvSpPr>
          <p:cNvPr id="31" name="Right Arrow 30"/>
          <p:cNvSpPr/>
          <p:nvPr/>
        </p:nvSpPr>
        <p:spPr bwMode="auto">
          <a:xfrm>
            <a:off x="2449990" y="2587140"/>
            <a:ext cx="381000" cy="457200"/>
          </a:xfrm>
          <a:prstGeom prst="rightArrow">
            <a:avLst/>
          </a:prstGeom>
          <a:solidFill>
            <a:schemeClr val="accent3">
              <a:lumMod val="60000"/>
              <a:lumOff val="4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2" name="Right Arrow 31"/>
          <p:cNvSpPr/>
          <p:nvPr/>
        </p:nvSpPr>
        <p:spPr bwMode="auto">
          <a:xfrm>
            <a:off x="5193190" y="2587140"/>
            <a:ext cx="381000" cy="457200"/>
          </a:xfrm>
          <a:prstGeom prst="rightArrow">
            <a:avLst/>
          </a:prstGeom>
          <a:solidFill>
            <a:schemeClr val="accent3">
              <a:lumMod val="60000"/>
              <a:lumOff val="4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
        <p:nvSpPr>
          <p:cNvPr id="33" name="Rectangle 64"/>
          <p:cNvSpPr>
            <a:spLocks/>
          </p:cNvSpPr>
          <p:nvPr/>
        </p:nvSpPr>
        <p:spPr bwMode="auto">
          <a:xfrm>
            <a:off x="456313" y="4520381"/>
            <a:ext cx="2013372" cy="187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233363" indent="-233363">
              <a:lnSpc>
                <a:spcPct val="80000"/>
              </a:lnSpc>
              <a:spcBef>
                <a:spcPts val="763"/>
              </a:spcBef>
              <a:buClr>
                <a:srgbClr val="FFFFFF">
                  <a:lumMod val="95000"/>
                </a:srgbClr>
              </a:buClr>
              <a:buSzPct val="100000"/>
            </a:pPr>
            <a:r>
              <a:rPr lang="en-US" sz="2000" dirty="0" smtClean="0">
                <a:solidFill>
                  <a:schemeClr val="bg1"/>
                </a:solidFill>
                <a:latin typeface="Calibri Bold" charset="0"/>
                <a:ea typeface="ＭＳ Ｐゴシック" charset="0"/>
                <a:cs typeface="Calibri Bold" charset="0"/>
                <a:sym typeface="Calibri Bold" charset="0"/>
              </a:rPr>
              <a:t>Hadoop in VM</a:t>
            </a:r>
            <a:endParaRPr lang="en-US" sz="2000" b="1" dirty="0">
              <a:solidFill>
                <a:schemeClr val="bg1"/>
              </a:solidFill>
              <a:latin typeface="Calibri Bold" charset="0"/>
              <a:ea typeface="ＭＳ Ｐゴシック" charset="0"/>
              <a:cs typeface="Calibri Bold" charset="0"/>
              <a:sym typeface="Calibri Bold" charset="0"/>
            </a:endParaRPr>
          </a:p>
          <a:p>
            <a:pPr marL="233363" indent="-233363">
              <a:lnSpc>
                <a:spcPct val="80000"/>
              </a:lnSpc>
              <a:spcBef>
                <a:spcPts val="763"/>
              </a:spcBef>
              <a:buClr>
                <a:srgbClr val="FFFFFF">
                  <a:lumMod val="95000"/>
                </a:srgbClr>
              </a:buClr>
              <a:buSzPct val="100000"/>
              <a:buFontTx/>
              <a:buChar char="-"/>
            </a:pPr>
            <a:r>
              <a:rPr lang="en-US" dirty="0">
                <a:solidFill>
                  <a:schemeClr val="bg1"/>
                </a:solidFill>
                <a:latin typeface="Calibri Bold" charset="0"/>
                <a:ea typeface="ＭＳ Ｐゴシック" charset="0"/>
                <a:cs typeface="Calibri Bold" charset="0"/>
                <a:sym typeface="Calibri Bold" charset="0"/>
              </a:rPr>
              <a:t>VM lifecycle</a:t>
            </a:r>
            <a:br>
              <a:rPr lang="en-US" dirty="0">
                <a:solidFill>
                  <a:schemeClr val="bg1"/>
                </a:solidFill>
                <a:latin typeface="Calibri Bold" charset="0"/>
                <a:ea typeface="ＭＳ Ｐゴシック" charset="0"/>
                <a:cs typeface="Calibri Bold" charset="0"/>
                <a:sym typeface="Calibri Bold" charset="0"/>
              </a:rPr>
            </a:br>
            <a:r>
              <a:rPr lang="en-US" dirty="0">
                <a:solidFill>
                  <a:schemeClr val="bg1"/>
                </a:solidFill>
                <a:latin typeface="Calibri Bold" charset="0"/>
                <a:ea typeface="ＭＳ Ｐゴシック" charset="0"/>
                <a:cs typeface="Calibri Bold" charset="0"/>
                <a:sym typeface="Calibri Bold" charset="0"/>
              </a:rPr>
              <a:t>determined</a:t>
            </a:r>
            <a:br>
              <a:rPr lang="en-US" dirty="0">
                <a:solidFill>
                  <a:schemeClr val="bg1"/>
                </a:solidFill>
                <a:latin typeface="Calibri Bold" charset="0"/>
                <a:ea typeface="ＭＳ Ｐゴシック" charset="0"/>
                <a:cs typeface="Calibri Bold" charset="0"/>
                <a:sym typeface="Calibri Bold" charset="0"/>
              </a:rPr>
            </a:br>
            <a:r>
              <a:rPr lang="en-US" dirty="0">
                <a:solidFill>
                  <a:schemeClr val="bg1"/>
                </a:solidFill>
                <a:latin typeface="Calibri Bold" charset="0"/>
                <a:ea typeface="ＭＳ Ｐゴシック" charset="0"/>
                <a:cs typeface="Calibri Bold" charset="0"/>
                <a:sym typeface="Calibri Bold" charset="0"/>
              </a:rPr>
              <a:t>by Datanode</a:t>
            </a:r>
          </a:p>
          <a:p>
            <a:pPr marL="233363" indent="-233363">
              <a:lnSpc>
                <a:spcPct val="80000"/>
              </a:lnSpc>
              <a:spcBef>
                <a:spcPts val="763"/>
              </a:spcBef>
              <a:buClr>
                <a:srgbClr val="FFFFFF">
                  <a:lumMod val="95000"/>
                </a:srgbClr>
              </a:buClr>
              <a:buSzPct val="100000"/>
              <a:buFontTx/>
              <a:buChar char="-"/>
            </a:pPr>
            <a:r>
              <a:rPr lang="en-US" dirty="0" smtClean="0">
                <a:solidFill>
                  <a:schemeClr val="bg1"/>
                </a:solidFill>
                <a:latin typeface="Calibri Bold" charset="0"/>
                <a:ea typeface="ＭＳ Ｐゴシック" charset="0"/>
                <a:cs typeface="Calibri Bold" charset="0"/>
                <a:sym typeface="Wingdings"/>
              </a:rPr>
              <a:t>Limited elasticity</a:t>
            </a:r>
            <a:endParaRPr lang="en-US" dirty="0">
              <a:solidFill>
                <a:schemeClr val="bg1"/>
              </a:solidFill>
              <a:latin typeface="Calibri Bold" charset="0"/>
              <a:ea typeface="ＭＳ Ｐゴシック" charset="0"/>
              <a:cs typeface="Calibri Bold" charset="0"/>
              <a:sym typeface="Calibri Bold" charset="0"/>
            </a:endParaRPr>
          </a:p>
          <a:p>
            <a:pPr marL="233363" indent="-233363">
              <a:lnSpc>
                <a:spcPct val="80000"/>
              </a:lnSpc>
              <a:spcBef>
                <a:spcPts val="763"/>
              </a:spcBef>
              <a:buClr>
                <a:srgbClr val="FFFFFF">
                  <a:lumMod val="95000"/>
                </a:srgbClr>
              </a:buClr>
              <a:buSzPct val="100000"/>
              <a:buFontTx/>
              <a:buChar char="-"/>
            </a:pPr>
            <a:r>
              <a:rPr lang="en-US" dirty="0">
                <a:solidFill>
                  <a:schemeClr val="bg1"/>
                </a:solidFill>
                <a:latin typeface="Calibri Bold" charset="0"/>
                <a:ea typeface="ＭＳ Ｐゴシック" charset="0"/>
                <a:cs typeface="Calibri Bold" charset="0"/>
                <a:sym typeface="Calibri Bold" charset="0"/>
              </a:rPr>
              <a:t>Limited to Hadoop</a:t>
            </a:r>
            <a:br>
              <a:rPr lang="en-US" dirty="0">
                <a:solidFill>
                  <a:schemeClr val="bg1"/>
                </a:solidFill>
                <a:latin typeface="Calibri Bold" charset="0"/>
                <a:ea typeface="ＭＳ Ｐゴシック" charset="0"/>
                <a:cs typeface="Calibri Bold" charset="0"/>
                <a:sym typeface="Calibri Bold" charset="0"/>
              </a:rPr>
            </a:br>
            <a:r>
              <a:rPr lang="en-US" dirty="0">
                <a:solidFill>
                  <a:schemeClr val="bg1"/>
                </a:solidFill>
                <a:latin typeface="Calibri Bold" charset="0"/>
                <a:ea typeface="ＭＳ Ｐゴシック" charset="0"/>
                <a:cs typeface="Calibri Bold" charset="0"/>
                <a:sym typeface="Calibri Bold" charset="0"/>
              </a:rPr>
              <a:t>Multi-Tenancy</a:t>
            </a:r>
          </a:p>
        </p:txBody>
      </p:sp>
      <p:sp>
        <p:nvSpPr>
          <p:cNvPr id="34" name="Rectangle 65"/>
          <p:cNvSpPr>
            <a:spLocks/>
          </p:cNvSpPr>
          <p:nvPr/>
        </p:nvSpPr>
        <p:spPr bwMode="auto">
          <a:xfrm>
            <a:off x="3211990" y="4520381"/>
            <a:ext cx="2000548"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233363" indent="-233363">
              <a:lnSpc>
                <a:spcPct val="80000"/>
              </a:lnSpc>
              <a:spcBef>
                <a:spcPts val="763"/>
              </a:spcBef>
              <a:buClr>
                <a:srgbClr val="FFFFFF">
                  <a:lumMod val="95000"/>
                </a:srgbClr>
              </a:buClr>
              <a:buSzPct val="100000"/>
            </a:pPr>
            <a:r>
              <a:rPr lang="en-US" sz="2000" dirty="0">
                <a:solidFill>
                  <a:schemeClr val="bg1"/>
                </a:solidFill>
                <a:latin typeface="Calibri Bold" charset="0"/>
                <a:ea typeface="ＭＳ Ｐゴシック" charset="0"/>
                <a:cs typeface="Calibri Bold" charset="0"/>
                <a:sym typeface="Calibri Bold" charset="0"/>
              </a:rPr>
              <a:t>Separate Storage</a:t>
            </a:r>
            <a:endParaRPr lang="en-US" sz="2000" b="1" dirty="0">
              <a:solidFill>
                <a:schemeClr val="bg1"/>
              </a:solidFill>
              <a:latin typeface="Calibri Bold" charset="0"/>
              <a:ea typeface="ＭＳ Ｐゴシック" charset="0"/>
              <a:cs typeface="Calibri Bold" charset="0"/>
              <a:sym typeface="Calibri Bold" charset="0"/>
            </a:endParaRPr>
          </a:p>
          <a:p>
            <a:pPr marL="233363" indent="-233363">
              <a:lnSpc>
                <a:spcPct val="80000"/>
              </a:lnSpc>
              <a:spcBef>
                <a:spcPts val="763"/>
              </a:spcBef>
              <a:buClr>
                <a:srgbClr val="FFFFFF">
                  <a:lumMod val="95000"/>
                </a:srgbClr>
              </a:buClr>
              <a:buSzPct val="100000"/>
              <a:buFontTx/>
              <a:buChar char="-"/>
            </a:pPr>
            <a:r>
              <a:rPr lang="en-US" dirty="0">
                <a:solidFill>
                  <a:schemeClr val="bg1"/>
                </a:solidFill>
                <a:latin typeface="Calibri Bold" charset="0"/>
                <a:ea typeface="ＭＳ Ｐゴシック" charset="0"/>
                <a:cs typeface="Calibri Bold" charset="0"/>
                <a:sym typeface="Calibri Bold" charset="0"/>
              </a:rPr>
              <a:t>Separate c</a:t>
            </a:r>
            <a:r>
              <a:rPr lang="en-US" dirty="0" smtClean="0">
                <a:solidFill>
                  <a:schemeClr val="bg1"/>
                </a:solidFill>
                <a:latin typeface="Calibri Bold" charset="0"/>
                <a:ea typeface="ＭＳ Ｐゴシック" charset="0"/>
                <a:cs typeface="Calibri Bold" charset="0"/>
                <a:sym typeface="Calibri Bold" charset="0"/>
              </a:rPr>
              <a:t>ompute</a:t>
            </a:r>
            <a:r>
              <a:rPr lang="en-US" dirty="0">
                <a:solidFill>
                  <a:schemeClr val="bg1"/>
                </a:solidFill>
                <a:latin typeface="Calibri Bold" charset="0"/>
                <a:ea typeface="ＭＳ Ｐゴシック" charset="0"/>
                <a:cs typeface="Calibri Bold" charset="0"/>
                <a:sym typeface="Calibri Bold" charset="0"/>
              </a:rPr>
              <a:t/>
            </a:r>
            <a:br>
              <a:rPr lang="en-US" dirty="0">
                <a:solidFill>
                  <a:schemeClr val="bg1"/>
                </a:solidFill>
                <a:latin typeface="Calibri Bold" charset="0"/>
                <a:ea typeface="ＭＳ Ｐゴシック" charset="0"/>
                <a:cs typeface="Calibri Bold" charset="0"/>
                <a:sym typeface="Calibri Bold" charset="0"/>
              </a:rPr>
            </a:br>
            <a:r>
              <a:rPr lang="en-US" dirty="0">
                <a:solidFill>
                  <a:schemeClr val="bg1"/>
                </a:solidFill>
                <a:latin typeface="Calibri Bold" charset="0"/>
                <a:ea typeface="ＭＳ Ｐゴシック" charset="0"/>
                <a:cs typeface="Calibri Bold" charset="0"/>
                <a:sym typeface="Calibri Bold" charset="0"/>
              </a:rPr>
              <a:t>from </a:t>
            </a:r>
            <a:r>
              <a:rPr lang="en-US" dirty="0" smtClean="0">
                <a:solidFill>
                  <a:schemeClr val="bg1"/>
                </a:solidFill>
                <a:latin typeface="Calibri Bold" charset="0"/>
                <a:ea typeface="ＭＳ Ｐゴシック" charset="0"/>
                <a:cs typeface="Calibri Bold" charset="0"/>
                <a:sym typeface="Calibri Bold" charset="0"/>
              </a:rPr>
              <a:t>data</a:t>
            </a:r>
            <a:endParaRPr lang="en-US" dirty="0">
              <a:solidFill>
                <a:schemeClr val="bg1"/>
              </a:solidFill>
              <a:latin typeface="Calibri Bold" charset="0"/>
              <a:ea typeface="ＭＳ Ｐゴシック" charset="0"/>
              <a:cs typeface="Calibri Bold" charset="0"/>
              <a:sym typeface="Calibri Bold" charset="0"/>
            </a:endParaRPr>
          </a:p>
          <a:p>
            <a:pPr marL="233363" indent="-233363">
              <a:lnSpc>
                <a:spcPct val="80000"/>
              </a:lnSpc>
              <a:spcBef>
                <a:spcPts val="763"/>
              </a:spcBef>
              <a:buClr>
                <a:srgbClr val="FFFFFF">
                  <a:lumMod val="95000"/>
                </a:srgbClr>
              </a:buClr>
              <a:buSzPct val="100000"/>
              <a:buFontTx/>
              <a:buChar char="-"/>
            </a:pPr>
            <a:r>
              <a:rPr lang="en-US" dirty="0">
                <a:solidFill>
                  <a:schemeClr val="bg1"/>
                </a:solidFill>
                <a:latin typeface="Calibri Bold" charset="0"/>
                <a:ea typeface="ＭＳ Ｐゴシック" charset="0"/>
                <a:cs typeface="Calibri Bold" charset="0"/>
                <a:sym typeface="Calibri Bold" charset="0"/>
              </a:rPr>
              <a:t>Elastic </a:t>
            </a:r>
            <a:r>
              <a:rPr lang="en-US" dirty="0" smtClean="0">
                <a:solidFill>
                  <a:schemeClr val="bg1"/>
                </a:solidFill>
                <a:latin typeface="Calibri Bold" charset="0"/>
                <a:ea typeface="ＭＳ Ｐゴシック" charset="0"/>
                <a:cs typeface="Calibri Bold" charset="0"/>
                <a:sym typeface="Calibri Bold" charset="0"/>
              </a:rPr>
              <a:t>compute</a:t>
            </a:r>
            <a:endParaRPr lang="en-US" dirty="0">
              <a:solidFill>
                <a:schemeClr val="bg1"/>
              </a:solidFill>
              <a:latin typeface="Calibri Bold" charset="0"/>
              <a:ea typeface="ＭＳ Ｐゴシック" charset="0"/>
              <a:cs typeface="Calibri Bold" charset="0"/>
              <a:sym typeface="Calibri Bold" charset="0"/>
            </a:endParaRPr>
          </a:p>
          <a:p>
            <a:pPr marL="233363" indent="-233363">
              <a:lnSpc>
                <a:spcPct val="80000"/>
              </a:lnSpc>
              <a:spcBef>
                <a:spcPts val="763"/>
              </a:spcBef>
              <a:buClr>
                <a:srgbClr val="FFFFFF">
                  <a:lumMod val="95000"/>
                </a:srgbClr>
              </a:buClr>
              <a:buSzPct val="100000"/>
              <a:buFontTx/>
              <a:buChar char="-"/>
            </a:pPr>
            <a:r>
              <a:rPr lang="en-US" dirty="0">
                <a:solidFill>
                  <a:schemeClr val="bg1"/>
                </a:solidFill>
                <a:latin typeface="Calibri Bold" charset="0"/>
                <a:ea typeface="ＭＳ Ｐゴシック" charset="0"/>
                <a:cs typeface="Calibri Bold" charset="0"/>
                <a:sym typeface="Calibri Bold" charset="0"/>
              </a:rPr>
              <a:t>Enable shared</a:t>
            </a:r>
            <a:br>
              <a:rPr lang="en-US" dirty="0">
                <a:solidFill>
                  <a:schemeClr val="bg1"/>
                </a:solidFill>
                <a:latin typeface="Calibri Bold" charset="0"/>
                <a:ea typeface="ＭＳ Ｐゴシック" charset="0"/>
                <a:cs typeface="Calibri Bold" charset="0"/>
                <a:sym typeface="Calibri Bold" charset="0"/>
              </a:rPr>
            </a:br>
            <a:r>
              <a:rPr lang="en-US" dirty="0">
                <a:solidFill>
                  <a:schemeClr val="bg1"/>
                </a:solidFill>
                <a:latin typeface="Calibri Bold" charset="0"/>
                <a:ea typeface="ＭＳ Ｐゴシック" charset="0"/>
                <a:cs typeface="Calibri Bold" charset="0"/>
                <a:sym typeface="Calibri Bold" charset="0"/>
              </a:rPr>
              <a:t>workloads</a:t>
            </a:r>
          </a:p>
          <a:p>
            <a:pPr marL="233363" indent="-233363">
              <a:lnSpc>
                <a:spcPct val="80000"/>
              </a:lnSpc>
              <a:spcBef>
                <a:spcPts val="763"/>
              </a:spcBef>
              <a:buClr>
                <a:srgbClr val="FFFFFF">
                  <a:lumMod val="95000"/>
                </a:srgbClr>
              </a:buClr>
              <a:buSzPct val="100000"/>
              <a:buFontTx/>
              <a:buChar char="-"/>
            </a:pPr>
            <a:r>
              <a:rPr lang="en-US" dirty="0">
                <a:solidFill>
                  <a:schemeClr val="bg1"/>
                </a:solidFill>
                <a:latin typeface="Calibri Bold" charset="0"/>
                <a:ea typeface="ＭＳ Ｐゴシック" charset="0"/>
                <a:cs typeface="Calibri Bold" charset="0"/>
                <a:sym typeface="Calibri Bold" charset="0"/>
              </a:rPr>
              <a:t>Raise </a:t>
            </a:r>
            <a:r>
              <a:rPr lang="en-US" dirty="0" smtClean="0">
                <a:solidFill>
                  <a:schemeClr val="bg1"/>
                </a:solidFill>
                <a:latin typeface="Calibri Bold" charset="0"/>
                <a:ea typeface="ＭＳ Ｐゴシック" charset="0"/>
                <a:cs typeface="Calibri Bold" charset="0"/>
                <a:sym typeface="Calibri Bold" charset="0"/>
              </a:rPr>
              <a:t>utilization</a:t>
            </a:r>
            <a:endParaRPr lang="en-US" dirty="0">
              <a:solidFill>
                <a:schemeClr val="bg1"/>
              </a:solidFill>
              <a:latin typeface="Calibri Bold" charset="0"/>
              <a:ea typeface="ＭＳ Ｐゴシック" charset="0"/>
              <a:cs typeface="Calibri Bold" charset="0"/>
              <a:sym typeface="Calibri Bold" charset="0"/>
            </a:endParaRPr>
          </a:p>
        </p:txBody>
      </p:sp>
      <p:sp>
        <p:nvSpPr>
          <p:cNvPr id="35" name="Rectangle 66"/>
          <p:cNvSpPr>
            <a:spLocks/>
          </p:cNvSpPr>
          <p:nvPr/>
        </p:nvSpPr>
        <p:spPr bwMode="auto">
          <a:xfrm>
            <a:off x="5878990" y="4520381"/>
            <a:ext cx="2898229" cy="210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233363" indent="-233363">
              <a:lnSpc>
                <a:spcPct val="80000"/>
              </a:lnSpc>
              <a:spcBef>
                <a:spcPts val="763"/>
              </a:spcBef>
              <a:buClr>
                <a:srgbClr val="FFFFFF">
                  <a:lumMod val="95000"/>
                </a:srgbClr>
              </a:buClr>
              <a:buSzPct val="100000"/>
            </a:pPr>
            <a:r>
              <a:rPr lang="en-US" sz="2000" dirty="0">
                <a:solidFill>
                  <a:schemeClr val="bg1"/>
                </a:solidFill>
                <a:latin typeface="Calibri Bold" charset="0"/>
                <a:ea typeface="ＭＳ Ｐゴシック" charset="0"/>
                <a:cs typeface="Calibri Bold" charset="0"/>
                <a:sym typeface="Calibri Bold" charset="0"/>
              </a:rPr>
              <a:t>Separate Compute Clusters</a:t>
            </a:r>
            <a:endParaRPr lang="en-US" sz="2000" b="1" dirty="0">
              <a:solidFill>
                <a:schemeClr val="bg1"/>
              </a:solidFill>
              <a:latin typeface="Calibri Bold" charset="0"/>
              <a:ea typeface="ＭＳ Ｐゴシック" charset="0"/>
              <a:cs typeface="Calibri Bold" charset="0"/>
              <a:sym typeface="Calibri Bold" charset="0"/>
            </a:endParaRPr>
          </a:p>
          <a:p>
            <a:pPr marL="233363" indent="-233363">
              <a:lnSpc>
                <a:spcPct val="80000"/>
              </a:lnSpc>
              <a:spcBef>
                <a:spcPts val="763"/>
              </a:spcBef>
              <a:buClr>
                <a:srgbClr val="FFFFFF">
                  <a:lumMod val="95000"/>
                </a:srgbClr>
              </a:buClr>
              <a:buSzPct val="100000"/>
              <a:buFontTx/>
              <a:buChar char="-"/>
            </a:pPr>
            <a:r>
              <a:rPr lang="en-US" dirty="0">
                <a:solidFill>
                  <a:schemeClr val="bg1"/>
                </a:solidFill>
                <a:latin typeface="Calibri Bold" charset="0"/>
                <a:ea typeface="ＭＳ Ｐゴシック" charset="0"/>
                <a:cs typeface="Calibri Bold" charset="0"/>
                <a:sym typeface="Calibri Bold" charset="0"/>
              </a:rPr>
              <a:t>Separate </a:t>
            </a:r>
            <a:r>
              <a:rPr lang="en-US" dirty="0" smtClean="0">
                <a:solidFill>
                  <a:schemeClr val="bg1"/>
                </a:solidFill>
                <a:latin typeface="Calibri Bold" charset="0"/>
                <a:ea typeface="ＭＳ Ｐゴシック" charset="0"/>
                <a:cs typeface="Calibri Bold" charset="0"/>
                <a:sym typeface="Calibri Bold" charset="0"/>
              </a:rPr>
              <a:t>virtual clusters</a:t>
            </a:r>
            <a:br>
              <a:rPr lang="en-US" dirty="0" smtClean="0">
                <a:solidFill>
                  <a:schemeClr val="bg1"/>
                </a:solidFill>
                <a:latin typeface="Calibri Bold" charset="0"/>
                <a:ea typeface="ＭＳ Ｐゴシック" charset="0"/>
                <a:cs typeface="Calibri Bold" charset="0"/>
                <a:sym typeface="Calibri Bold" charset="0"/>
              </a:rPr>
            </a:br>
            <a:r>
              <a:rPr lang="en-US" dirty="0" smtClean="0">
                <a:solidFill>
                  <a:schemeClr val="bg1"/>
                </a:solidFill>
                <a:latin typeface="Calibri Bold" charset="0"/>
                <a:ea typeface="ＭＳ Ｐゴシック" charset="0"/>
                <a:cs typeface="Calibri Bold" charset="0"/>
                <a:sym typeface="Calibri Bold" charset="0"/>
              </a:rPr>
              <a:t>per tenant</a:t>
            </a:r>
            <a:endParaRPr lang="en-US" dirty="0">
              <a:solidFill>
                <a:schemeClr val="bg1"/>
              </a:solidFill>
              <a:latin typeface="Calibri Bold" charset="0"/>
              <a:ea typeface="ＭＳ Ｐゴシック" charset="0"/>
              <a:cs typeface="Calibri Bold" charset="0"/>
              <a:sym typeface="Calibri Bold" charset="0"/>
            </a:endParaRPr>
          </a:p>
          <a:p>
            <a:pPr marL="233363" indent="-233363">
              <a:lnSpc>
                <a:spcPct val="80000"/>
              </a:lnSpc>
              <a:spcBef>
                <a:spcPts val="763"/>
              </a:spcBef>
              <a:buClr>
                <a:srgbClr val="FFFFFF">
                  <a:lumMod val="95000"/>
                </a:srgbClr>
              </a:buClr>
              <a:buSzPct val="100000"/>
              <a:buFontTx/>
              <a:buChar char="-"/>
            </a:pPr>
            <a:r>
              <a:rPr lang="en-US" dirty="0" smtClean="0">
                <a:solidFill>
                  <a:schemeClr val="bg1"/>
                </a:solidFill>
                <a:latin typeface="Calibri Bold" charset="0"/>
                <a:ea typeface="ＭＳ Ｐゴシック" charset="0"/>
                <a:cs typeface="Calibri Bold" charset="0"/>
                <a:sym typeface="Calibri Bold" charset="0"/>
              </a:rPr>
              <a:t>Stronger </a:t>
            </a:r>
            <a:r>
              <a:rPr lang="en-US" dirty="0">
                <a:solidFill>
                  <a:schemeClr val="bg1"/>
                </a:solidFill>
                <a:latin typeface="Calibri Bold" charset="0"/>
                <a:ea typeface="ＭＳ Ｐゴシック" charset="0"/>
                <a:cs typeface="Calibri Bold" charset="0"/>
                <a:sym typeface="Calibri Bold" charset="0"/>
              </a:rPr>
              <a:t>VM-grade </a:t>
            </a:r>
            <a:r>
              <a:rPr lang="en-US" dirty="0" smtClean="0">
                <a:solidFill>
                  <a:schemeClr val="bg1"/>
                </a:solidFill>
                <a:latin typeface="Calibri Bold" charset="0"/>
                <a:ea typeface="ＭＳ Ｐゴシック" charset="0"/>
                <a:cs typeface="Calibri Bold" charset="0"/>
                <a:sym typeface="Calibri Bold" charset="0"/>
              </a:rPr>
              <a:t>security</a:t>
            </a:r>
            <a:br>
              <a:rPr lang="en-US" dirty="0" smtClean="0">
                <a:solidFill>
                  <a:schemeClr val="bg1"/>
                </a:solidFill>
                <a:latin typeface="Calibri Bold" charset="0"/>
                <a:ea typeface="ＭＳ Ｐゴシック" charset="0"/>
                <a:cs typeface="Calibri Bold" charset="0"/>
                <a:sym typeface="Calibri Bold" charset="0"/>
              </a:rPr>
            </a:br>
            <a:r>
              <a:rPr lang="en-US" dirty="0" smtClean="0">
                <a:solidFill>
                  <a:schemeClr val="bg1"/>
                </a:solidFill>
                <a:latin typeface="Calibri Bold" charset="0"/>
                <a:ea typeface="ＭＳ Ｐゴシック" charset="0"/>
                <a:cs typeface="Calibri Bold" charset="0"/>
                <a:sym typeface="Calibri Bold" charset="0"/>
              </a:rPr>
              <a:t>and resource isolation</a:t>
            </a:r>
          </a:p>
          <a:p>
            <a:pPr marL="233363" indent="-233363">
              <a:lnSpc>
                <a:spcPct val="80000"/>
              </a:lnSpc>
              <a:spcBef>
                <a:spcPts val="763"/>
              </a:spcBef>
              <a:buClr>
                <a:srgbClr val="FFFFFF">
                  <a:lumMod val="95000"/>
                </a:srgbClr>
              </a:buClr>
              <a:buSzPct val="100000"/>
              <a:buFontTx/>
              <a:buChar char="-"/>
            </a:pPr>
            <a:r>
              <a:rPr lang="en-US" dirty="0" smtClean="0">
                <a:solidFill>
                  <a:schemeClr val="bg1"/>
                </a:solidFill>
                <a:latin typeface="Calibri Bold" charset="0"/>
                <a:ea typeface="ＭＳ Ｐゴシック" charset="0"/>
                <a:cs typeface="Calibri Bold" charset="0"/>
                <a:sym typeface="Calibri Bold" charset="0"/>
              </a:rPr>
              <a:t>Enable deployment of</a:t>
            </a:r>
            <a:br>
              <a:rPr lang="en-US" dirty="0" smtClean="0">
                <a:solidFill>
                  <a:schemeClr val="bg1"/>
                </a:solidFill>
                <a:latin typeface="Calibri Bold" charset="0"/>
                <a:ea typeface="ＭＳ Ｐゴシック" charset="0"/>
                <a:cs typeface="Calibri Bold" charset="0"/>
                <a:sym typeface="Calibri Bold" charset="0"/>
              </a:rPr>
            </a:br>
            <a:r>
              <a:rPr lang="en-US" dirty="0" smtClean="0">
                <a:solidFill>
                  <a:schemeClr val="bg1"/>
                </a:solidFill>
                <a:latin typeface="Calibri Bold" charset="0"/>
                <a:ea typeface="ＭＳ Ｐゴシック" charset="0"/>
                <a:cs typeface="Calibri Bold" charset="0"/>
                <a:sym typeface="Calibri Bold" charset="0"/>
              </a:rPr>
              <a:t>multiple Hadoop</a:t>
            </a:r>
            <a:r>
              <a:rPr lang="en-US" dirty="0">
                <a:solidFill>
                  <a:schemeClr val="bg1"/>
                </a:solidFill>
                <a:latin typeface="Calibri Bold" charset="0"/>
                <a:ea typeface="ＭＳ Ｐゴシック" charset="0"/>
                <a:cs typeface="Calibri Bold" charset="0"/>
                <a:sym typeface="Calibri Bold" charset="0"/>
              </a:rPr>
              <a:t> </a:t>
            </a:r>
            <a:r>
              <a:rPr lang="en-US" dirty="0" smtClean="0">
                <a:solidFill>
                  <a:schemeClr val="bg1"/>
                </a:solidFill>
                <a:latin typeface="Calibri Bold" charset="0"/>
                <a:ea typeface="ＭＳ Ｐゴシック" charset="0"/>
                <a:cs typeface="Calibri Bold" charset="0"/>
                <a:sym typeface="Calibri Bold" charset="0"/>
              </a:rPr>
              <a:t>runtime </a:t>
            </a:r>
            <a:br>
              <a:rPr lang="en-US" dirty="0" smtClean="0">
                <a:solidFill>
                  <a:schemeClr val="bg1"/>
                </a:solidFill>
                <a:latin typeface="Calibri Bold" charset="0"/>
                <a:ea typeface="ＭＳ Ｐゴシック" charset="0"/>
                <a:cs typeface="Calibri Bold" charset="0"/>
                <a:sym typeface="Calibri Bold" charset="0"/>
              </a:rPr>
            </a:br>
            <a:r>
              <a:rPr lang="en-US" dirty="0" smtClean="0">
                <a:solidFill>
                  <a:schemeClr val="bg1"/>
                </a:solidFill>
                <a:latin typeface="Calibri Bold" charset="0"/>
                <a:ea typeface="ＭＳ Ｐゴシック" charset="0"/>
                <a:cs typeface="Calibri Bold" charset="0"/>
                <a:sym typeface="Calibri Bold" charset="0"/>
              </a:rPr>
              <a:t>versions</a:t>
            </a:r>
            <a:endParaRPr lang="en-US" dirty="0">
              <a:solidFill>
                <a:schemeClr val="bg1"/>
              </a:solidFill>
              <a:latin typeface="Calibri Bold" charset="0"/>
              <a:ea typeface="ＭＳ Ｐゴシック" charset="0"/>
              <a:cs typeface="Calibri Bold" charset="0"/>
              <a:sym typeface="Calibri Bold" charset="0"/>
            </a:endParaRPr>
          </a:p>
        </p:txBody>
      </p:sp>
      <p:sp>
        <p:nvSpPr>
          <p:cNvPr id="2" name="TextBox 1"/>
          <p:cNvSpPr txBox="1"/>
          <p:nvPr/>
        </p:nvSpPr>
        <p:spPr>
          <a:xfrm>
            <a:off x="907398" y="1489251"/>
            <a:ext cx="1149674" cy="307777"/>
          </a:xfrm>
          <a:prstGeom prst="rect">
            <a:avLst/>
          </a:prstGeom>
          <a:noFill/>
        </p:spPr>
        <p:txBody>
          <a:bodyPr wrap="none" rtlCol="0">
            <a:spAutoFit/>
          </a:bodyPr>
          <a:lstStyle/>
          <a:p>
            <a:pPr fontAlgn="base">
              <a:spcBef>
                <a:spcPct val="0"/>
              </a:spcBef>
              <a:spcAft>
                <a:spcPct val="40000"/>
              </a:spcAft>
            </a:pPr>
            <a:r>
              <a:rPr lang="en-US" sz="1400" b="1" dirty="0" smtClean="0">
                <a:solidFill>
                  <a:srgbClr val="FFFFFF"/>
                </a:solidFill>
                <a:latin typeface="Arial"/>
                <a:ea typeface="ＭＳ Ｐゴシック"/>
              </a:rPr>
              <a:t>Slave Node</a:t>
            </a:r>
          </a:p>
        </p:txBody>
      </p:sp>
    </p:spTree>
    <p:extLst>
      <p:ext uri="{BB962C8B-B14F-4D97-AF65-F5344CB8AC3E}">
        <p14:creationId xmlns:p14="http://schemas.microsoft.com/office/powerpoint/2010/main" val="2403612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6254288" y="1528305"/>
            <a:ext cx="2686792" cy="712519"/>
          </a:xfrm>
          <a:prstGeom prst="roundRect">
            <a:avLst/>
          </a:prstGeom>
          <a:solidFill>
            <a:schemeClr val="bg1"/>
          </a:solidFill>
          <a:ln w="19050">
            <a:solidFill>
              <a:schemeClr val="accent4"/>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102" name="Rounded Rectangle 101"/>
          <p:cNvSpPr/>
          <p:nvPr/>
        </p:nvSpPr>
        <p:spPr bwMode="auto">
          <a:xfrm>
            <a:off x="1486344" y="1727218"/>
            <a:ext cx="2351315" cy="700644"/>
          </a:xfrm>
          <a:prstGeom prst="roundRect">
            <a:avLst/>
          </a:prstGeom>
          <a:solidFill>
            <a:schemeClr val="bg1"/>
          </a:solidFill>
          <a:ln w="19050">
            <a:solidFill>
              <a:schemeClr val="accent3">
                <a:lumMod val="75000"/>
              </a:schemeClr>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93" name="Rounded Rectangle 92"/>
          <p:cNvSpPr/>
          <p:nvPr/>
        </p:nvSpPr>
        <p:spPr bwMode="auto">
          <a:xfrm>
            <a:off x="3113233" y="2639637"/>
            <a:ext cx="3372592" cy="712519"/>
          </a:xfrm>
          <a:prstGeom prst="roundRect">
            <a:avLst/>
          </a:prstGeom>
          <a:solidFill>
            <a:schemeClr val="bg1"/>
          </a:solidFill>
          <a:ln w="19050">
            <a:solidFill>
              <a:schemeClr val="accent5">
                <a:lumMod val="75000"/>
              </a:schemeClr>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70" name="Rounded Rectangle 69"/>
          <p:cNvSpPr/>
          <p:nvPr/>
        </p:nvSpPr>
        <p:spPr bwMode="auto">
          <a:xfrm>
            <a:off x="1486337" y="1725252"/>
            <a:ext cx="1935697" cy="712518"/>
          </a:xfrm>
          <a:prstGeom prst="roundRect">
            <a:avLst/>
          </a:prstGeom>
          <a:solidFill>
            <a:schemeClr val="accent3"/>
          </a:solidFill>
          <a:ln w="19050">
            <a:solidFill>
              <a:schemeClr val="accent3">
                <a:lumMod val="75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Ad hoc</a:t>
            </a:r>
          </a:p>
          <a:p>
            <a:pPr algn="ctr"/>
            <a:r>
              <a:rPr lang="en-US" dirty="0" smtClean="0">
                <a:solidFill>
                  <a:srgbClr val="FFFFFF"/>
                </a:solidFill>
                <a:latin typeface="Arial"/>
                <a:ea typeface="ＭＳ Ｐゴシック"/>
              </a:rPr>
              <a:t>data mining</a:t>
            </a:r>
          </a:p>
        </p:txBody>
      </p:sp>
      <p:sp>
        <p:nvSpPr>
          <p:cNvPr id="2" name="Title 1"/>
          <p:cNvSpPr>
            <a:spLocks noGrp="1"/>
          </p:cNvSpPr>
          <p:nvPr>
            <p:ph type="title"/>
          </p:nvPr>
        </p:nvSpPr>
        <p:spPr/>
        <p:txBody>
          <a:bodyPr/>
          <a:lstStyle/>
          <a:p>
            <a:r>
              <a:rPr lang="en-US" dirty="0" smtClean="0"/>
              <a:t>In-house </a:t>
            </a:r>
            <a:r>
              <a:rPr lang="en-US" dirty="0" err="1" smtClean="0"/>
              <a:t>Hadoop</a:t>
            </a:r>
            <a:r>
              <a:rPr lang="en-US" dirty="0" smtClean="0"/>
              <a:t> as a Service “Enterprise EMR” – (</a:t>
            </a:r>
            <a:r>
              <a:rPr lang="en-US" dirty="0" err="1" smtClean="0"/>
              <a:t>Hadoop</a:t>
            </a:r>
            <a:r>
              <a:rPr lang="en-US" dirty="0" smtClean="0"/>
              <a:t> + </a:t>
            </a:r>
            <a:r>
              <a:rPr lang="en-US" dirty="0" err="1" smtClean="0"/>
              <a:t>Hadoop</a:t>
            </a:r>
            <a:r>
              <a:rPr lang="en-US" dirty="0" smtClean="0"/>
              <a:t>)</a:t>
            </a:r>
            <a:endParaRPr lang="en-US" dirty="0"/>
          </a:p>
        </p:txBody>
      </p:sp>
      <p:pic>
        <p:nvPicPr>
          <p:cNvPr id="23" name="Picture 214" descr="ICON_People_Green_Q408"/>
          <p:cNvPicPr>
            <a:picLocks noChangeAspect="1" noChangeArrowheads="1"/>
          </p:cNvPicPr>
          <p:nvPr/>
        </p:nvPicPr>
        <p:blipFill>
          <a:blip r:embed="rId3" cstate="print"/>
          <a:srcRect/>
          <a:stretch>
            <a:fillRect/>
          </a:stretch>
        </p:blipFill>
        <p:spPr bwMode="auto">
          <a:xfrm>
            <a:off x="7361871" y="852587"/>
            <a:ext cx="537754" cy="617517"/>
          </a:xfrm>
          <a:prstGeom prst="rect">
            <a:avLst/>
          </a:prstGeom>
          <a:noFill/>
          <a:ln w="9525">
            <a:noFill/>
            <a:miter lim="800000"/>
            <a:headEnd/>
            <a:tailEnd/>
          </a:ln>
        </p:spPr>
      </p:pic>
      <p:pic>
        <p:nvPicPr>
          <p:cNvPr id="25" name="Picture 216" descr="ICON_People_MedBlue_Q408"/>
          <p:cNvPicPr>
            <a:picLocks noChangeAspect="1" noChangeArrowheads="1"/>
          </p:cNvPicPr>
          <p:nvPr/>
        </p:nvPicPr>
        <p:blipFill>
          <a:blip r:embed="rId4" cstate="print"/>
          <a:srcRect/>
          <a:stretch>
            <a:fillRect/>
          </a:stretch>
        </p:blipFill>
        <p:spPr bwMode="auto">
          <a:xfrm>
            <a:off x="2180032" y="1074073"/>
            <a:ext cx="578923" cy="617517"/>
          </a:xfrm>
          <a:prstGeom prst="rect">
            <a:avLst/>
          </a:prstGeom>
          <a:noFill/>
          <a:ln w="9525">
            <a:noFill/>
            <a:miter lim="800000"/>
            <a:headEnd/>
            <a:tailEnd/>
          </a:ln>
        </p:spPr>
      </p:pic>
      <p:pic>
        <p:nvPicPr>
          <p:cNvPr id="26" name="Picture 217" descr="ICON_People_Orange_Q408"/>
          <p:cNvPicPr>
            <a:picLocks noChangeAspect="1" noChangeArrowheads="1"/>
          </p:cNvPicPr>
          <p:nvPr/>
        </p:nvPicPr>
        <p:blipFill>
          <a:blip r:embed="rId5" cstate="print"/>
          <a:srcRect/>
          <a:stretch>
            <a:fillRect/>
          </a:stretch>
        </p:blipFill>
        <p:spPr bwMode="auto">
          <a:xfrm>
            <a:off x="5125835" y="1976598"/>
            <a:ext cx="561379" cy="617517"/>
          </a:xfrm>
          <a:prstGeom prst="rect">
            <a:avLst/>
          </a:prstGeom>
          <a:noFill/>
          <a:ln w="9525">
            <a:noFill/>
            <a:miter lim="800000"/>
            <a:headEnd/>
            <a:tailEnd/>
          </a:ln>
        </p:spPr>
      </p:pic>
      <p:sp>
        <p:nvSpPr>
          <p:cNvPr id="36" name="TextBox 35"/>
          <p:cNvSpPr txBox="1"/>
          <p:nvPr/>
        </p:nvSpPr>
        <p:spPr>
          <a:xfrm>
            <a:off x="237587" y="2510986"/>
            <a:ext cx="1225015" cy="707886"/>
          </a:xfrm>
          <a:prstGeom prst="rect">
            <a:avLst/>
          </a:prstGeom>
          <a:noFill/>
        </p:spPr>
        <p:txBody>
          <a:bodyPr wrap="none" rtlCol="0">
            <a:spAutoFit/>
          </a:bodyPr>
          <a:lstStyle/>
          <a:p>
            <a:r>
              <a:rPr lang="en-US" sz="2000" dirty="0" smtClean="0">
                <a:solidFill>
                  <a:srgbClr val="FFFFFF"/>
                </a:solidFill>
                <a:latin typeface="Arial"/>
                <a:ea typeface="ＭＳ Ｐゴシック"/>
              </a:rPr>
              <a:t>Compute</a:t>
            </a:r>
          </a:p>
          <a:p>
            <a:r>
              <a:rPr lang="en-US" sz="2000" dirty="0" smtClean="0">
                <a:solidFill>
                  <a:srgbClr val="FFFFFF"/>
                </a:solidFill>
                <a:latin typeface="Arial"/>
                <a:ea typeface="ＭＳ Ｐゴシック"/>
              </a:rPr>
              <a:t>layer</a:t>
            </a:r>
          </a:p>
        </p:txBody>
      </p:sp>
      <p:sp>
        <p:nvSpPr>
          <p:cNvPr id="40" name="TextBox 39"/>
          <p:cNvSpPr txBox="1"/>
          <p:nvPr/>
        </p:nvSpPr>
        <p:spPr>
          <a:xfrm>
            <a:off x="226350" y="3791540"/>
            <a:ext cx="748923" cy="707886"/>
          </a:xfrm>
          <a:prstGeom prst="rect">
            <a:avLst/>
          </a:prstGeom>
          <a:noFill/>
        </p:spPr>
        <p:txBody>
          <a:bodyPr wrap="none" rtlCol="0">
            <a:spAutoFit/>
          </a:bodyPr>
          <a:lstStyle/>
          <a:p>
            <a:r>
              <a:rPr lang="en-US" sz="2000" dirty="0" smtClean="0">
                <a:solidFill>
                  <a:srgbClr val="FFFFFF"/>
                </a:solidFill>
                <a:latin typeface="Arial"/>
                <a:ea typeface="ＭＳ Ｐゴシック"/>
              </a:rPr>
              <a:t>Data</a:t>
            </a:r>
          </a:p>
          <a:p>
            <a:r>
              <a:rPr lang="en-US" sz="2000" dirty="0" smtClean="0">
                <a:solidFill>
                  <a:srgbClr val="FFFFFF"/>
                </a:solidFill>
                <a:latin typeface="Arial"/>
                <a:ea typeface="ＭＳ Ｐゴシック"/>
              </a:rPr>
              <a:t>layer</a:t>
            </a:r>
          </a:p>
        </p:txBody>
      </p:sp>
      <p:sp>
        <p:nvSpPr>
          <p:cNvPr id="43" name="Rounded Rectangle 42"/>
          <p:cNvSpPr/>
          <p:nvPr/>
        </p:nvSpPr>
        <p:spPr bwMode="auto">
          <a:xfrm>
            <a:off x="1664444" y="3686643"/>
            <a:ext cx="4665040" cy="524582"/>
          </a:xfrm>
          <a:prstGeom prst="roundRect">
            <a:avLst/>
          </a:prstGeom>
          <a:solidFill>
            <a:schemeClr val="accent1"/>
          </a:solidFill>
          <a:ln w="19050">
            <a:solidFill>
              <a:schemeClr val="accent1">
                <a:lumMod val="75000"/>
              </a:schemeClr>
            </a:solidFill>
            <a:round/>
            <a:headEnd/>
            <a:tailEnd/>
          </a:ln>
        </p:spPr>
        <p:txBody>
          <a:bodyPr wrap="none" lIns="0" tIns="0" rIns="0" bIns="0" rtlCol="0" anchor="ctr"/>
          <a:lstStyle/>
          <a:p>
            <a:pPr algn="ctr"/>
            <a:r>
              <a:rPr lang="en-US" dirty="0" smtClean="0">
                <a:latin typeface="Arial"/>
                <a:ea typeface="ＭＳ Ｐゴシック"/>
              </a:rPr>
              <a:t>HDFS</a:t>
            </a:r>
          </a:p>
        </p:txBody>
      </p:sp>
      <p:grpSp>
        <p:nvGrpSpPr>
          <p:cNvPr id="3" name="Group 46"/>
          <p:cNvGrpSpPr/>
          <p:nvPr/>
        </p:nvGrpSpPr>
        <p:grpSpPr>
          <a:xfrm>
            <a:off x="1816850" y="4794151"/>
            <a:ext cx="1035132" cy="1086222"/>
            <a:chOff x="876796" y="3930730"/>
            <a:chExt cx="1035132" cy="1086222"/>
          </a:xfrm>
        </p:grpSpPr>
        <p:sp>
          <p:nvSpPr>
            <p:cNvPr id="44" name="Rounded Rectangle 43"/>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33" name="Picture 14" descr="ICON_Storage_3up_Q408.png"/>
            <p:cNvPicPr>
              <a:picLocks noChangeAspect="1"/>
            </p:cNvPicPr>
            <p:nvPr/>
          </p:nvPicPr>
          <p:blipFill>
            <a:blip r:embed="rId6"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4" name="Group 47"/>
          <p:cNvGrpSpPr/>
          <p:nvPr/>
        </p:nvGrpSpPr>
        <p:grpSpPr>
          <a:xfrm>
            <a:off x="2978653" y="4792172"/>
            <a:ext cx="1035132" cy="1086222"/>
            <a:chOff x="876796" y="3930730"/>
            <a:chExt cx="1035132" cy="1086222"/>
          </a:xfrm>
        </p:grpSpPr>
        <p:sp>
          <p:nvSpPr>
            <p:cNvPr id="49" name="Rounded Rectangle 48"/>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0" name="Picture 14" descr="ICON_Storage_3up_Q408.png"/>
            <p:cNvPicPr>
              <a:picLocks noChangeAspect="1"/>
            </p:cNvPicPr>
            <p:nvPr/>
          </p:nvPicPr>
          <p:blipFill>
            <a:blip r:embed="rId6"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5" name="Group 50"/>
          <p:cNvGrpSpPr/>
          <p:nvPr/>
        </p:nvGrpSpPr>
        <p:grpSpPr>
          <a:xfrm>
            <a:off x="4142434" y="4792172"/>
            <a:ext cx="1035132" cy="1086222"/>
            <a:chOff x="876796" y="3930730"/>
            <a:chExt cx="1035132" cy="1086222"/>
          </a:xfrm>
        </p:grpSpPr>
        <p:sp>
          <p:nvSpPr>
            <p:cNvPr id="52" name="Rounded Rectangle 51"/>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3" name="Picture 14" descr="ICON_Storage_3up_Q408.png"/>
            <p:cNvPicPr>
              <a:picLocks noChangeAspect="1"/>
            </p:cNvPicPr>
            <p:nvPr/>
          </p:nvPicPr>
          <p:blipFill>
            <a:blip r:embed="rId6"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6" name="Group 53"/>
          <p:cNvGrpSpPr/>
          <p:nvPr/>
        </p:nvGrpSpPr>
        <p:grpSpPr>
          <a:xfrm>
            <a:off x="5282465" y="4792172"/>
            <a:ext cx="1035132" cy="1086222"/>
            <a:chOff x="876796" y="3930730"/>
            <a:chExt cx="1035132" cy="1086222"/>
          </a:xfrm>
        </p:grpSpPr>
        <p:sp>
          <p:nvSpPr>
            <p:cNvPr id="55" name="Rounded Rectangle 54"/>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6" name="Picture 14" descr="ICON_Storage_3up_Q408.png"/>
            <p:cNvPicPr>
              <a:picLocks noChangeAspect="1"/>
            </p:cNvPicPr>
            <p:nvPr/>
          </p:nvPicPr>
          <p:blipFill>
            <a:blip r:embed="rId6"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7" name="Group 56"/>
          <p:cNvGrpSpPr/>
          <p:nvPr/>
        </p:nvGrpSpPr>
        <p:grpSpPr>
          <a:xfrm>
            <a:off x="6444268" y="4790193"/>
            <a:ext cx="1035132" cy="1086222"/>
            <a:chOff x="876796" y="3930730"/>
            <a:chExt cx="1035132" cy="1086222"/>
          </a:xfrm>
        </p:grpSpPr>
        <p:sp>
          <p:nvSpPr>
            <p:cNvPr id="58" name="Rounded Rectangle 57"/>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9" name="Picture 14" descr="ICON_Storage_3up_Q408.png"/>
            <p:cNvPicPr>
              <a:picLocks noChangeAspect="1"/>
            </p:cNvPicPr>
            <p:nvPr/>
          </p:nvPicPr>
          <p:blipFill>
            <a:blip r:embed="rId6"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8" name="Group 59"/>
          <p:cNvGrpSpPr/>
          <p:nvPr/>
        </p:nvGrpSpPr>
        <p:grpSpPr>
          <a:xfrm>
            <a:off x="7608049" y="4790193"/>
            <a:ext cx="1035132" cy="1086222"/>
            <a:chOff x="876796" y="3930730"/>
            <a:chExt cx="1035132" cy="1086222"/>
          </a:xfrm>
        </p:grpSpPr>
        <p:sp>
          <p:nvSpPr>
            <p:cNvPr id="61" name="Rounded Rectangle 60"/>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62" name="Picture 14" descr="ICON_Storage_3up_Q408.png"/>
            <p:cNvPicPr>
              <a:picLocks noChangeAspect="1"/>
            </p:cNvPicPr>
            <p:nvPr/>
          </p:nvPicPr>
          <p:blipFill>
            <a:blip r:embed="rId6" cstate="print"/>
            <a:srcRect/>
            <a:stretch>
              <a:fillRect/>
            </a:stretch>
          </p:blipFill>
          <p:spPr bwMode="auto">
            <a:xfrm>
              <a:off x="1033154" y="4301581"/>
              <a:ext cx="724394" cy="715371"/>
            </a:xfrm>
            <a:prstGeom prst="rect">
              <a:avLst/>
            </a:prstGeom>
            <a:noFill/>
            <a:ln w="9525">
              <a:noFill/>
              <a:miter lim="800000"/>
              <a:headEnd/>
              <a:tailEnd/>
            </a:ln>
          </p:spPr>
        </p:pic>
      </p:grpSp>
      <p:pic>
        <p:nvPicPr>
          <p:cNvPr id="63" name="Picture 22" descr="ICON_StorageArray_Q408"/>
          <p:cNvPicPr>
            <a:picLocks noChangeAspect="1" noChangeArrowheads="1"/>
          </p:cNvPicPr>
          <p:nvPr/>
        </p:nvPicPr>
        <p:blipFill>
          <a:blip r:embed="rId7" cstate="print"/>
          <a:srcRect/>
          <a:stretch>
            <a:fillRect/>
          </a:stretch>
        </p:blipFill>
        <p:spPr bwMode="auto">
          <a:xfrm>
            <a:off x="5593202" y="5978405"/>
            <a:ext cx="1047002" cy="865829"/>
          </a:xfrm>
          <a:prstGeom prst="rect">
            <a:avLst/>
          </a:prstGeom>
          <a:noFill/>
          <a:ln w="9525">
            <a:noFill/>
            <a:miter lim="800000"/>
            <a:headEnd/>
            <a:tailEnd/>
          </a:ln>
        </p:spPr>
      </p:pic>
      <p:cxnSp>
        <p:nvCxnSpPr>
          <p:cNvPr id="68" name="Straight Connector 67"/>
          <p:cNvCxnSpPr/>
          <p:nvPr/>
        </p:nvCxnSpPr>
        <p:spPr bwMode="auto">
          <a:xfrm flipV="1">
            <a:off x="180059" y="3508511"/>
            <a:ext cx="8787741" cy="5"/>
          </a:xfrm>
          <a:prstGeom prst="line">
            <a:avLst/>
          </a:prstGeom>
          <a:solidFill>
            <a:srgbClr val="0095D3"/>
          </a:solidFill>
          <a:ln w="19050" cap="flat" cmpd="sng" algn="ctr">
            <a:solidFill>
              <a:schemeClr val="accent6"/>
            </a:solidFill>
            <a:prstDash val="solid"/>
            <a:round/>
            <a:headEnd type="none" w="med" len="med"/>
            <a:tailEnd type="none" w="med" len="med"/>
          </a:ln>
          <a:effectLst/>
        </p:spPr>
      </p:cxnSp>
      <p:pic>
        <p:nvPicPr>
          <p:cNvPr id="1028" name="Picture 4" descr="https://svn.apache.org/repos/asf/hadoop/logos/out_rgb/elephant_rgb.jpg"/>
          <p:cNvPicPr>
            <a:picLocks noChangeAspect="1" noChangeArrowheads="1"/>
          </p:cNvPicPr>
          <p:nvPr/>
        </p:nvPicPr>
        <p:blipFill>
          <a:blip r:embed="rId8" cstate="print"/>
          <a:srcRect/>
          <a:stretch>
            <a:fillRect/>
          </a:stretch>
        </p:blipFill>
        <p:spPr bwMode="auto">
          <a:xfrm>
            <a:off x="2977684" y="1804039"/>
            <a:ext cx="373099" cy="279452"/>
          </a:xfrm>
          <a:prstGeom prst="rect">
            <a:avLst/>
          </a:prstGeom>
          <a:noFill/>
        </p:spPr>
      </p:pic>
      <p:sp>
        <p:nvSpPr>
          <p:cNvPr id="74" name="Right Arrow 73"/>
          <p:cNvSpPr/>
          <p:nvPr/>
        </p:nvSpPr>
        <p:spPr bwMode="auto">
          <a:xfrm flipH="1">
            <a:off x="3469535" y="1891506"/>
            <a:ext cx="285008" cy="391886"/>
          </a:xfrm>
          <a:prstGeom prst="rightArrow">
            <a:avLst/>
          </a:prstGeom>
          <a:solidFill>
            <a:schemeClr val="bg2"/>
          </a:solidFill>
          <a:ln w="19050">
            <a:solidFill>
              <a:schemeClr val="bg2">
                <a:lumMod val="75000"/>
              </a:schemeClr>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75" name="Rounded Rectangle 74"/>
          <p:cNvSpPr/>
          <p:nvPr/>
        </p:nvSpPr>
        <p:spPr bwMode="auto">
          <a:xfrm>
            <a:off x="3505119" y="2637670"/>
            <a:ext cx="2980705" cy="712518"/>
          </a:xfrm>
          <a:prstGeom prst="roundRect">
            <a:avLst/>
          </a:prstGeom>
          <a:solidFill>
            <a:schemeClr val="accent5"/>
          </a:solidFill>
          <a:ln w="19050">
            <a:solidFill>
              <a:schemeClr val="accent5">
                <a:lumMod val="75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Production</a:t>
            </a:r>
          </a:p>
          <a:p>
            <a:pPr algn="ctr"/>
            <a:r>
              <a:rPr lang="en-US" dirty="0" smtClean="0">
                <a:solidFill>
                  <a:srgbClr val="FFFFFF"/>
                </a:solidFill>
                <a:latin typeface="Arial"/>
                <a:ea typeface="ＭＳ Ｐゴシック"/>
              </a:rPr>
              <a:t>recommendation engine</a:t>
            </a:r>
          </a:p>
        </p:txBody>
      </p:sp>
      <p:pic>
        <p:nvPicPr>
          <p:cNvPr id="76" name="Picture 4" descr="https://svn.apache.org/repos/asf/hadoop/logos/out_rgb/elephant_rgb.jpg"/>
          <p:cNvPicPr>
            <a:picLocks noChangeAspect="1" noChangeArrowheads="1"/>
          </p:cNvPicPr>
          <p:nvPr/>
        </p:nvPicPr>
        <p:blipFill>
          <a:blip r:embed="rId8" cstate="print"/>
          <a:srcRect/>
          <a:stretch>
            <a:fillRect/>
          </a:stretch>
        </p:blipFill>
        <p:spPr bwMode="auto">
          <a:xfrm>
            <a:off x="6039517" y="2716457"/>
            <a:ext cx="373099" cy="279452"/>
          </a:xfrm>
          <a:prstGeom prst="rect">
            <a:avLst/>
          </a:prstGeom>
          <a:noFill/>
        </p:spPr>
      </p:pic>
      <p:sp>
        <p:nvSpPr>
          <p:cNvPr id="78" name="Right Arrow 77"/>
          <p:cNvSpPr/>
          <p:nvPr/>
        </p:nvSpPr>
        <p:spPr bwMode="auto">
          <a:xfrm flipH="1">
            <a:off x="3158784" y="2803926"/>
            <a:ext cx="285008" cy="391886"/>
          </a:xfrm>
          <a:prstGeom prst="rightArrow">
            <a:avLst/>
          </a:prstGeom>
          <a:solidFill>
            <a:schemeClr val="bg2"/>
          </a:solidFill>
          <a:ln w="19050">
            <a:solidFill>
              <a:schemeClr val="bg2">
                <a:lumMod val="75000"/>
              </a:schemeClr>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pic>
        <p:nvPicPr>
          <p:cNvPr id="79" name="Picture 22" descr="ICON_StorageArray_Q408"/>
          <p:cNvPicPr>
            <a:picLocks noChangeAspect="1" noChangeArrowheads="1"/>
          </p:cNvPicPr>
          <p:nvPr/>
        </p:nvPicPr>
        <p:blipFill>
          <a:blip r:embed="rId7" cstate="print"/>
          <a:srcRect/>
          <a:stretch>
            <a:fillRect/>
          </a:stretch>
        </p:blipFill>
        <p:spPr bwMode="auto">
          <a:xfrm>
            <a:off x="3809924" y="5952675"/>
            <a:ext cx="1047002" cy="865829"/>
          </a:xfrm>
          <a:prstGeom prst="rect">
            <a:avLst/>
          </a:prstGeom>
          <a:noFill/>
          <a:ln w="9525">
            <a:noFill/>
            <a:miter lim="800000"/>
            <a:headEnd/>
            <a:tailEnd/>
          </a:ln>
        </p:spPr>
      </p:pic>
      <p:sp>
        <p:nvSpPr>
          <p:cNvPr id="80" name="Rounded Rectangle 79"/>
          <p:cNvSpPr/>
          <p:nvPr/>
        </p:nvSpPr>
        <p:spPr bwMode="auto">
          <a:xfrm>
            <a:off x="6761085" y="1545138"/>
            <a:ext cx="2183109" cy="712518"/>
          </a:xfrm>
          <a:prstGeom prst="roundRect">
            <a:avLst/>
          </a:prstGeom>
          <a:solidFill>
            <a:schemeClr val="accent4">
              <a:lumMod val="75000"/>
            </a:schemeClr>
          </a:solidFill>
          <a:ln w="19050">
            <a:solidFill>
              <a:schemeClr val="accent4">
                <a:lumMod val="50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Production</a:t>
            </a:r>
          </a:p>
          <a:p>
            <a:pPr algn="ctr"/>
            <a:r>
              <a:rPr lang="en-US" dirty="0" smtClean="0">
                <a:solidFill>
                  <a:srgbClr val="FFFFFF"/>
                </a:solidFill>
                <a:latin typeface="Arial"/>
                <a:ea typeface="ＭＳ Ｐゴシック"/>
              </a:rPr>
              <a:t>ETL of log files</a:t>
            </a:r>
          </a:p>
        </p:txBody>
      </p:sp>
      <p:pic>
        <p:nvPicPr>
          <p:cNvPr id="81" name="Picture 4" descr="https://svn.apache.org/repos/asf/hadoop/logos/out_rgb/elephant_rgb.jpg"/>
          <p:cNvPicPr>
            <a:picLocks noChangeAspect="1" noChangeArrowheads="1"/>
          </p:cNvPicPr>
          <p:nvPr/>
        </p:nvPicPr>
        <p:blipFill>
          <a:blip r:embed="rId8" cstate="print"/>
          <a:srcRect/>
          <a:stretch>
            <a:fillRect/>
          </a:stretch>
        </p:blipFill>
        <p:spPr bwMode="auto">
          <a:xfrm>
            <a:off x="8473965" y="1623925"/>
            <a:ext cx="373099" cy="279452"/>
          </a:xfrm>
          <a:prstGeom prst="rect">
            <a:avLst/>
          </a:prstGeom>
          <a:noFill/>
        </p:spPr>
      </p:pic>
      <p:cxnSp>
        <p:nvCxnSpPr>
          <p:cNvPr id="83" name="Straight Arrow Connector 82"/>
          <p:cNvCxnSpPr/>
          <p:nvPr/>
        </p:nvCxnSpPr>
        <p:spPr bwMode="auto">
          <a:xfrm>
            <a:off x="2270085" y="2451611"/>
            <a:ext cx="320633" cy="1246910"/>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cxnSp>
        <p:nvCxnSpPr>
          <p:cNvPr id="84" name="Straight Arrow Connector 83"/>
          <p:cNvCxnSpPr/>
          <p:nvPr/>
        </p:nvCxnSpPr>
        <p:spPr bwMode="auto">
          <a:xfrm flipH="1">
            <a:off x="4015758" y="3366011"/>
            <a:ext cx="285007" cy="320634"/>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cxnSp>
        <p:nvCxnSpPr>
          <p:cNvPr id="86" name="Straight Arrow Connector 85"/>
          <p:cNvCxnSpPr>
            <a:stCxn id="80" idx="2"/>
          </p:cNvCxnSpPr>
          <p:nvPr/>
        </p:nvCxnSpPr>
        <p:spPr bwMode="auto">
          <a:xfrm flipH="1">
            <a:off x="7461731" y="2257656"/>
            <a:ext cx="390909" cy="1427007"/>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sp>
        <p:nvSpPr>
          <p:cNvPr id="64" name="Right Arrow 63"/>
          <p:cNvSpPr/>
          <p:nvPr/>
        </p:nvSpPr>
        <p:spPr bwMode="auto">
          <a:xfrm flipH="1">
            <a:off x="6299839" y="1692594"/>
            <a:ext cx="227053" cy="391886"/>
          </a:xfrm>
          <a:prstGeom prst="rightArrow">
            <a:avLst/>
          </a:prstGeom>
          <a:solidFill>
            <a:schemeClr val="bg2"/>
          </a:solidFill>
          <a:ln w="19050">
            <a:solidFill>
              <a:schemeClr val="accent4"/>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65" name="Rounded Rectangle 64"/>
          <p:cNvSpPr/>
          <p:nvPr/>
        </p:nvSpPr>
        <p:spPr bwMode="auto">
          <a:xfrm>
            <a:off x="1661960" y="4272749"/>
            <a:ext cx="7200436" cy="418652"/>
          </a:xfrm>
          <a:prstGeom prst="roundRect">
            <a:avLst/>
          </a:prstGeom>
          <a:solidFill>
            <a:srgbClr val="FFFF00"/>
          </a:solidFill>
          <a:ln w="19050">
            <a:solidFill>
              <a:srgbClr val="FFFF00"/>
            </a:solidFill>
            <a:round/>
            <a:headEnd/>
            <a:tailEnd/>
          </a:ln>
        </p:spPr>
        <p:txBody>
          <a:bodyPr wrap="none" lIns="0" tIns="0" rIns="0" bIns="0" rtlCol="0" anchor="ctr"/>
          <a:lstStyle/>
          <a:p>
            <a:pPr algn="ctr"/>
            <a:r>
              <a:rPr lang="en-US" dirty="0" smtClean="0">
                <a:solidFill>
                  <a:srgbClr val="333333"/>
                </a:solidFill>
                <a:latin typeface="Arial"/>
                <a:ea typeface="ＭＳ Ｐゴシック"/>
              </a:rPr>
              <a:t>Virtualization platform</a:t>
            </a:r>
          </a:p>
        </p:txBody>
      </p:sp>
      <p:sp>
        <p:nvSpPr>
          <p:cNvPr id="66" name="Rounded Rectangle 65"/>
          <p:cNvSpPr/>
          <p:nvPr/>
        </p:nvSpPr>
        <p:spPr bwMode="auto">
          <a:xfrm>
            <a:off x="6509848" y="3684148"/>
            <a:ext cx="2390720" cy="524582"/>
          </a:xfrm>
          <a:prstGeom prst="roundRect">
            <a:avLst/>
          </a:prstGeom>
          <a:solidFill>
            <a:schemeClr val="accent1"/>
          </a:solidFill>
          <a:ln w="19050">
            <a:solidFill>
              <a:schemeClr val="accent1">
                <a:lumMod val="75000"/>
              </a:schemeClr>
            </a:solidFill>
            <a:round/>
            <a:headEnd/>
            <a:tailEnd/>
          </a:ln>
        </p:spPr>
        <p:txBody>
          <a:bodyPr wrap="none" lIns="0" tIns="0" rIns="0" bIns="0" rtlCol="0" anchor="ctr"/>
          <a:lstStyle/>
          <a:p>
            <a:pPr algn="ctr"/>
            <a:r>
              <a:rPr lang="en-US" dirty="0" smtClean="0">
                <a:solidFill>
                  <a:srgbClr val="000000"/>
                </a:solidFill>
                <a:latin typeface="Arial"/>
                <a:ea typeface="ＭＳ Ｐゴシック"/>
              </a:rPr>
              <a:t>HDFS</a:t>
            </a:r>
          </a:p>
        </p:txBody>
      </p:sp>
    </p:spTree>
    <p:extLst>
      <p:ext uri="{BB962C8B-B14F-4D97-AF65-F5344CB8AC3E}">
        <p14:creationId xmlns:p14="http://schemas.microsoft.com/office/powerpoint/2010/main" val="285761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Arrow Connector 59"/>
          <p:cNvCxnSpPr/>
          <p:nvPr/>
        </p:nvCxnSpPr>
        <p:spPr bwMode="auto">
          <a:xfrm>
            <a:off x="2261377" y="2285215"/>
            <a:ext cx="320633" cy="1246910"/>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sp>
        <p:nvSpPr>
          <p:cNvPr id="41" name="Rounded Rectangle 40"/>
          <p:cNvSpPr/>
          <p:nvPr/>
        </p:nvSpPr>
        <p:spPr bwMode="auto">
          <a:xfrm>
            <a:off x="2150540" y="2490065"/>
            <a:ext cx="2422566" cy="700644"/>
          </a:xfrm>
          <a:prstGeom prst="roundRect">
            <a:avLst/>
          </a:prstGeom>
          <a:solidFill>
            <a:schemeClr val="bg1"/>
          </a:solidFill>
          <a:ln w="19050">
            <a:solidFill>
              <a:schemeClr val="accent5"/>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42" name="Right Arrow 41"/>
          <p:cNvSpPr/>
          <p:nvPr/>
        </p:nvSpPr>
        <p:spPr bwMode="auto">
          <a:xfrm flipH="1">
            <a:off x="2302940" y="2642465"/>
            <a:ext cx="285008" cy="391886"/>
          </a:xfrm>
          <a:prstGeom prst="rightArrow">
            <a:avLst/>
          </a:prstGeom>
          <a:solidFill>
            <a:schemeClr val="bg2"/>
          </a:solidFill>
          <a:ln w="19050">
            <a:solidFill>
              <a:schemeClr val="accent5"/>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67" name="Rounded Rectangle 66"/>
          <p:cNvSpPr/>
          <p:nvPr/>
        </p:nvSpPr>
        <p:spPr bwMode="auto">
          <a:xfrm>
            <a:off x="1356872" y="1560822"/>
            <a:ext cx="3053938" cy="700644"/>
          </a:xfrm>
          <a:prstGeom prst="roundRect">
            <a:avLst/>
          </a:prstGeom>
          <a:solidFill>
            <a:schemeClr val="bg1"/>
          </a:solidFill>
          <a:ln w="19050">
            <a:solidFill>
              <a:schemeClr val="accent3">
                <a:lumMod val="75000"/>
              </a:schemeClr>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85" name="Rounded Rectangle 84"/>
          <p:cNvSpPr/>
          <p:nvPr/>
        </p:nvSpPr>
        <p:spPr bwMode="auto">
          <a:xfrm>
            <a:off x="5586468" y="2237713"/>
            <a:ext cx="3040082" cy="1983180"/>
          </a:xfrm>
          <a:prstGeom prst="roundRect">
            <a:avLst/>
          </a:prstGeom>
          <a:solidFill>
            <a:schemeClr val="bg1"/>
          </a:solidFill>
          <a:ln w="19050">
            <a:solidFill>
              <a:schemeClr val="accent4">
                <a:lumMod val="50000"/>
              </a:schemeClr>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70" name="Rounded Rectangle 69"/>
          <p:cNvSpPr/>
          <p:nvPr/>
        </p:nvSpPr>
        <p:spPr bwMode="auto">
          <a:xfrm>
            <a:off x="1346977" y="1558856"/>
            <a:ext cx="2660092" cy="712518"/>
          </a:xfrm>
          <a:prstGeom prst="roundRect">
            <a:avLst/>
          </a:prstGeom>
          <a:solidFill>
            <a:schemeClr val="accent3"/>
          </a:solidFill>
          <a:ln w="19050">
            <a:solidFill>
              <a:schemeClr val="accent3">
                <a:lumMod val="75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Short-lived</a:t>
            </a:r>
          </a:p>
          <a:p>
            <a:pPr algn="ctr"/>
            <a:r>
              <a:rPr lang="en-US" dirty="0" err="1" smtClean="0">
                <a:solidFill>
                  <a:srgbClr val="FFFFFF"/>
                </a:solidFill>
                <a:latin typeface="Arial"/>
                <a:ea typeface="ＭＳ Ｐゴシック"/>
              </a:rPr>
              <a:t>Hadoop</a:t>
            </a:r>
            <a:r>
              <a:rPr lang="en-US" dirty="0" smtClean="0">
                <a:solidFill>
                  <a:srgbClr val="FFFFFF"/>
                </a:solidFill>
                <a:latin typeface="Arial"/>
                <a:ea typeface="ＭＳ Ｐゴシック"/>
              </a:rPr>
              <a:t> compute cluster</a:t>
            </a:r>
          </a:p>
        </p:txBody>
      </p:sp>
      <p:sp>
        <p:nvSpPr>
          <p:cNvPr id="2" name="Title 1"/>
          <p:cNvSpPr>
            <a:spLocks noGrp="1"/>
          </p:cNvSpPr>
          <p:nvPr>
            <p:ph type="title"/>
          </p:nvPr>
        </p:nvSpPr>
        <p:spPr/>
        <p:txBody>
          <a:bodyPr/>
          <a:lstStyle/>
          <a:p>
            <a:r>
              <a:rPr lang="en-US" dirty="0" smtClean="0"/>
              <a:t>Integrated </a:t>
            </a:r>
            <a:r>
              <a:rPr lang="en-US" dirty="0" err="1" smtClean="0"/>
              <a:t>Hadoop</a:t>
            </a:r>
            <a:r>
              <a:rPr lang="en-US" dirty="0" smtClean="0"/>
              <a:t> and </a:t>
            </a:r>
            <a:r>
              <a:rPr lang="en-US" dirty="0" err="1" smtClean="0"/>
              <a:t>Webapps</a:t>
            </a:r>
            <a:r>
              <a:rPr lang="en-US" dirty="0" smtClean="0"/>
              <a:t> – (</a:t>
            </a:r>
            <a:r>
              <a:rPr lang="en-US" dirty="0" err="1" smtClean="0"/>
              <a:t>Hadoop</a:t>
            </a:r>
            <a:r>
              <a:rPr lang="en-US" dirty="0" smtClean="0"/>
              <a:t> + Other Workloads)</a:t>
            </a:r>
            <a:endParaRPr lang="en-US" dirty="0"/>
          </a:p>
        </p:txBody>
      </p:sp>
      <p:pic>
        <p:nvPicPr>
          <p:cNvPr id="25" name="Picture 216" descr="ICON_People_MedBlue_Q408"/>
          <p:cNvPicPr>
            <a:picLocks noChangeAspect="1" noChangeArrowheads="1"/>
          </p:cNvPicPr>
          <p:nvPr/>
        </p:nvPicPr>
        <p:blipFill>
          <a:blip r:embed="rId3" cstate="print"/>
          <a:srcRect/>
          <a:stretch>
            <a:fillRect/>
          </a:stretch>
        </p:blipFill>
        <p:spPr bwMode="auto">
          <a:xfrm>
            <a:off x="1993199" y="907677"/>
            <a:ext cx="578923" cy="617517"/>
          </a:xfrm>
          <a:prstGeom prst="rect">
            <a:avLst/>
          </a:prstGeom>
          <a:noFill/>
          <a:ln w="9525">
            <a:noFill/>
            <a:miter lim="800000"/>
            <a:headEnd/>
            <a:tailEnd/>
          </a:ln>
        </p:spPr>
      </p:pic>
      <p:sp>
        <p:nvSpPr>
          <p:cNvPr id="43" name="Rounded Rectangle 42"/>
          <p:cNvSpPr/>
          <p:nvPr/>
        </p:nvSpPr>
        <p:spPr bwMode="auto">
          <a:xfrm>
            <a:off x="1655737" y="3508371"/>
            <a:ext cx="3716974" cy="712518"/>
          </a:xfrm>
          <a:prstGeom prst="roundRect">
            <a:avLst/>
          </a:prstGeom>
          <a:solidFill>
            <a:schemeClr val="accent1"/>
          </a:solidFill>
          <a:ln w="19050">
            <a:solidFill>
              <a:schemeClr val="accent1">
                <a:lumMod val="75000"/>
              </a:schemeClr>
            </a:solidFill>
            <a:round/>
            <a:headEnd/>
            <a:tailEnd/>
          </a:ln>
        </p:spPr>
        <p:txBody>
          <a:bodyPr wrap="none" lIns="0" tIns="0" rIns="0" bIns="0" rtlCol="0" anchor="ctr"/>
          <a:lstStyle/>
          <a:p>
            <a:pPr algn="ctr"/>
            <a:r>
              <a:rPr lang="en-US" dirty="0" smtClean="0">
                <a:latin typeface="Arial"/>
                <a:ea typeface="ＭＳ Ｐゴシック"/>
              </a:rPr>
              <a:t>HDFS</a:t>
            </a:r>
          </a:p>
        </p:txBody>
      </p:sp>
      <p:grpSp>
        <p:nvGrpSpPr>
          <p:cNvPr id="3" name="Group 46"/>
          <p:cNvGrpSpPr/>
          <p:nvPr/>
        </p:nvGrpSpPr>
        <p:grpSpPr>
          <a:xfrm>
            <a:off x="1808142" y="4813635"/>
            <a:ext cx="1035132" cy="1086222"/>
            <a:chOff x="876796" y="3930730"/>
            <a:chExt cx="1035132" cy="1086222"/>
          </a:xfrm>
        </p:grpSpPr>
        <p:sp>
          <p:nvSpPr>
            <p:cNvPr id="44" name="Rounded Rectangle 43"/>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33" name="Picture 14" descr="ICON_Storage_3up_Q408.png"/>
            <p:cNvPicPr>
              <a:picLocks noChangeAspect="1"/>
            </p:cNvPicPr>
            <p:nvPr/>
          </p:nvPicPr>
          <p:blipFill>
            <a:blip r:embed="rId4"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4" name="Group 47"/>
          <p:cNvGrpSpPr/>
          <p:nvPr/>
        </p:nvGrpSpPr>
        <p:grpSpPr>
          <a:xfrm>
            <a:off x="2969945" y="4811656"/>
            <a:ext cx="1035132" cy="1086222"/>
            <a:chOff x="876796" y="3930730"/>
            <a:chExt cx="1035132" cy="1086222"/>
          </a:xfrm>
        </p:grpSpPr>
        <p:sp>
          <p:nvSpPr>
            <p:cNvPr id="49" name="Rounded Rectangle 48"/>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0" name="Picture 14" descr="ICON_Storage_3up_Q408.png"/>
            <p:cNvPicPr>
              <a:picLocks noChangeAspect="1"/>
            </p:cNvPicPr>
            <p:nvPr/>
          </p:nvPicPr>
          <p:blipFill>
            <a:blip r:embed="rId4"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5" name="Group 50"/>
          <p:cNvGrpSpPr/>
          <p:nvPr/>
        </p:nvGrpSpPr>
        <p:grpSpPr>
          <a:xfrm>
            <a:off x="4133726" y="4811656"/>
            <a:ext cx="1035132" cy="1086222"/>
            <a:chOff x="876796" y="3930730"/>
            <a:chExt cx="1035132" cy="1086222"/>
          </a:xfrm>
        </p:grpSpPr>
        <p:sp>
          <p:nvSpPr>
            <p:cNvPr id="52" name="Rounded Rectangle 51"/>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3" name="Picture 14" descr="ICON_Storage_3up_Q408.png"/>
            <p:cNvPicPr>
              <a:picLocks noChangeAspect="1"/>
            </p:cNvPicPr>
            <p:nvPr/>
          </p:nvPicPr>
          <p:blipFill>
            <a:blip r:embed="rId4"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6" name="Group 53"/>
          <p:cNvGrpSpPr/>
          <p:nvPr/>
        </p:nvGrpSpPr>
        <p:grpSpPr>
          <a:xfrm>
            <a:off x="5273757" y="4811656"/>
            <a:ext cx="1035132" cy="1086222"/>
            <a:chOff x="876796" y="3930730"/>
            <a:chExt cx="1035132" cy="1086222"/>
          </a:xfrm>
        </p:grpSpPr>
        <p:sp>
          <p:nvSpPr>
            <p:cNvPr id="55" name="Rounded Rectangle 54"/>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6" name="Picture 14" descr="ICON_Storage_3up_Q408.png"/>
            <p:cNvPicPr>
              <a:picLocks noChangeAspect="1"/>
            </p:cNvPicPr>
            <p:nvPr/>
          </p:nvPicPr>
          <p:blipFill>
            <a:blip r:embed="rId4"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7" name="Group 56"/>
          <p:cNvGrpSpPr/>
          <p:nvPr/>
        </p:nvGrpSpPr>
        <p:grpSpPr>
          <a:xfrm>
            <a:off x="6435560" y="4809677"/>
            <a:ext cx="1035132" cy="1086222"/>
            <a:chOff x="876796" y="3930730"/>
            <a:chExt cx="1035132" cy="1086222"/>
          </a:xfrm>
        </p:grpSpPr>
        <p:sp>
          <p:nvSpPr>
            <p:cNvPr id="58" name="Rounded Rectangle 57"/>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9" name="Picture 14" descr="ICON_Storage_3up_Q408.png"/>
            <p:cNvPicPr>
              <a:picLocks noChangeAspect="1"/>
            </p:cNvPicPr>
            <p:nvPr/>
          </p:nvPicPr>
          <p:blipFill>
            <a:blip r:embed="rId4"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8" name="Group 59"/>
          <p:cNvGrpSpPr/>
          <p:nvPr/>
        </p:nvGrpSpPr>
        <p:grpSpPr>
          <a:xfrm>
            <a:off x="7599341" y="4809677"/>
            <a:ext cx="1035132" cy="1086222"/>
            <a:chOff x="876796" y="3930730"/>
            <a:chExt cx="1035132" cy="1086222"/>
          </a:xfrm>
        </p:grpSpPr>
        <p:sp>
          <p:nvSpPr>
            <p:cNvPr id="61" name="Rounded Rectangle 60"/>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62" name="Picture 14" descr="ICON_Storage_3up_Q408.png"/>
            <p:cNvPicPr>
              <a:picLocks noChangeAspect="1"/>
            </p:cNvPicPr>
            <p:nvPr/>
          </p:nvPicPr>
          <p:blipFill>
            <a:blip r:embed="rId4" cstate="print"/>
            <a:srcRect/>
            <a:stretch>
              <a:fillRect/>
            </a:stretch>
          </p:blipFill>
          <p:spPr bwMode="auto">
            <a:xfrm>
              <a:off x="1033154" y="4301581"/>
              <a:ext cx="724394" cy="715371"/>
            </a:xfrm>
            <a:prstGeom prst="rect">
              <a:avLst/>
            </a:prstGeom>
            <a:noFill/>
            <a:ln w="9525">
              <a:noFill/>
              <a:miter lim="800000"/>
              <a:headEnd/>
              <a:tailEnd/>
            </a:ln>
          </p:spPr>
        </p:pic>
      </p:grpSp>
      <p:pic>
        <p:nvPicPr>
          <p:cNvPr id="63" name="Picture 22" descr="ICON_StorageArray_Q408"/>
          <p:cNvPicPr>
            <a:picLocks noChangeAspect="1" noChangeArrowheads="1"/>
          </p:cNvPicPr>
          <p:nvPr/>
        </p:nvPicPr>
        <p:blipFill>
          <a:blip r:embed="rId5" cstate="print"/>
          <a:srcRect/>
          <a:stretch>
            <a:fillRect/>
          </a:stretch>
        </p:blipFill>
        <p:spPr bwMode="auto">
          <a:xfrm>
            <a:off x="5584494" y="5997889"/>
            <a:ext cx="1047002" cy="865829"/>
          </a:xfrm>
          <a:prstGeom prst="rect">
            <a:avLst/>
          </a:prstGeom>
          <a:noFill/>
          <a:ln w="9525">
            <a:noFill/>
            <a:miter lim="800000"/>
            <a:headEnd/>
            <a:tailEnd/>
          </a:ln>
        </p:spPr>
      </p:pic>
      <p:pic>
        <p:nvPicPr>
          <p:cNvPr id="1028" name="Picture 4" descr="https://svn.apache.org/repos/asf/hadoop/logos/out_rgb/elephant_rgb.jpg"/>
          <p:cNvPicPr>
            <a:picLocks noChangeAspect="1" noChangeArrowheads="1"/>
          </p:cNvPicPr>
          <p:nvPr/>
        </p:nvPicPr>
        <p:blipFill>
          <a:blip r:embed="rId6" cstate="print"/>
          <a:srcRect/>
          <a:stretch>
            <a:fillRect/>
          </a:stretch>
        </p:blipFill>
        <p:spPr bwMode="auto">
          <a:xfrm>
            <a:off x="3562737" y="1637643"/>
            <a:ext cx="373099" cy="279452"/>
          </a:xfrm>
          <a:prstGeom prst="rect">
            <a:avLst/>
          </a:prstGeom>
          <a:noFill/>
        </p:spPr>
      </p:pic>
      <p:sp>
        <p:nvSpPr>
          <p:cNvPr id="77" name="Right Arrow 76"/>
          <p:cNvSpPr/>
          <p:nvPr/>
        </p:nvSpPr>
        <p:spPr bwMode="auto">
          <a:xfrm>
            <a:off x="4076325" y="1713233"/>
            <a:ext cx="285008" cy="391886"/>
          </a:xfrm>
          <a:prstGeom prst="rightArrow">
            <a:avLst/>
          </a:prstGeom>
          <a:solidFill>
            <a:schemeClr val="bg2"/>
          </a:solidFill>
          <a:ln w="19050">
            <a:solidFill>
              <a:schemeClr val="bg2">
                <a:lumMod val="75000"/>
              </a:schemeClr>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pic>
        <p:nvPicPr>
          <p:cNvPr id="79" name="Picture 22" descr="ICON_StorageArray_Q408"/>
          <p:cNvPicPr>
            <a:picLocks noChangeAspect="1" noChangeArrowheads="1"/>
          </p:cNvPicPr>
          <p:nvPr/>
        </p:nvPicPr>
        <p:blipFill>
          <a:blip r:embed="rId5" cstate="print"/>
          <a:srcRect/>
          <a:stretch>
            <a:fillRect/>
          </a:stretch>
        </p:blipFill>
        <p:spPr bwMode="auto">
          <a:xfrm>
            <a:off x="3801216" y="5972159"/>
            <a:ext cx="1047002" cy="865829"/>
          </a:xfrm>
          <a:prstGeom prst="rect">
            <a:avLst/>
          </a:prstGeom>
          <a:noFill/>
          <a:ln w="9525">
            <a:noFill/>
            <a:miter lim="800000"/>
            <a:headEnd/>
            <a:tailEnd/>
          </a:ln>
        </p:spPr>
      </p:pic>
      <p:sp>
        <p:nvSpPr>
          <p:cNvPr id="47" name="Rounded Rectangle 46"/>
          <p:cNvSpPr/>
          <p:nvPr/>
        </p:nvSpPr>
        <p:spPr bwMode="auto">
          <a:xfrm>
            <a:off x="5586467" y="2231787"/>
            <a:ext cx="2620521" cy="1989105"/>
          </a:xfrm>
          <a:prstGeom prst="roundRect">
            <a:avLst/>
          </a:prstGeom>
          <a:solidFill>
            <a:schemeClr val="accent4">
              <a:lumMod val="75000"/>
            </a:schemeClr>
          </a:solidFill>
          <a:ln w="19050">
            <a:solidFill>
              <a:schemeClr val="accent4">
                <a:lumMod val="50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Web servers</a:t>
            </a:r>
          </a:p>
          <a:p>
            <a:pPr algn="ctr"/>
            <a:r>
              <a:rPr lang="en-US" dirty="0" smtClean="0">
                <a:solidFill>
                  <a:srgbClr val="FFFFFF"/>
                </a:solidFill>
                <a:latin typeface="Arial"/>
                <a:ea typeface="ＭＳ Ｐゴシック"/>
              </a:rPr>
              <a:t>for ecommerce site</a:t>
            </a:r>
          </a:p>
        </p:txBody>
      </p:sp>
      <p:sp>
        <p:nvSpPr>
          <p:cNvPr id="88" name="TextBox 87"/>
          <p:cNvSpPr txBox="1"/>
          <p:nvPr/>
        </p:nvSpPr>
        <p:spPr>
          <a:xfrm>
            <a:off x="228847" y="2344590"/>
            <a:ext cx="1225015" cy="707886"/>
          </a:xfrm>
          <a:prstGeom prst="rect">
            <a:avLst/>
          </a:prstGeom>
          <a:noFill/>
        </p:spPr>
        <p:txBody>
          <a:bodyPr wrap="none" rtlCol="0">
            <a:spAutoFit/>
          </a:bodyPr>
          <a:lstStyle/>
          <a:p>
            <a:r>
              <a:rPr lang="en-US" sz="2000" dirty="0" smtClean="0">
                <a:solidFill>
                  <a:schemeClr val="accent2">
                    <a:lumMod val="20000"/>
                    <a:lumOff val="80000"/>
                  </a:schemeClr>
                </a:solidFill>
                <a:latin typeface="Arial"/>
                <a:ea typeface="ＭＳ Ｐゴシック"/>
              </a:rPr>
              <a:t>Compute</a:t>
            </a:r>
          </a:p>
          <a:p>
            <a:r>
              <a:rPr lang="en-US" sz="2000" dirty="0" smtClean="0">
                <a:solidFill>
                  <a:schemeClr val="accent2">
                    <a:lumMod val="20000"/>
                    <a:lumOff val="80000"/>
                  </a:schemeClr>
                </a:solidFill>
                <a:latin typeface="Arial"/>
                <a:ea typeface="ＭＳ Ｐゴシック"/>
              </a:rPr>
              <a:t>layer</a:t>
            </a:r>
          </a:p>
        </p:txBody>
      </p:sp>
      <p:sp>
        <p:nvSpPr>
          <p:cNvPr id="89" name="TextBox 88"/>
          <p:cNvSpPr txBox="1"/>
          <p:nvPr/>
        </p:nvSpPr>
        <p:spPr>
          <a:xfrm>
            <a:off x="217610" y="3625144"/>
            <a:ext cx="748923" cy="707886"/>
          </a:xfrm>
          <a:prstGeom prst="rect">
            <a:avLst/>
          </a:prstGeom>
          <a:noFill/>
        </p:spPr>
        <p:txBody>
          <a:bodyPr wrap="none" rtlCol="0">
            <a:spAutoFit/>
          </a:bodyPr>
          <a:lstStyle/>
          <a:p>
            <a:r>
              <a:rPr lang="en-US" sz="2000" dirty="0" smtClean="0">
                <a:solidFill>
                  <a:schemeClr val="accent2">
                    <a:lumMod val="20000"/>
                    <a:lumOff val="80000"/>
                  </a:schemeClr>
                </a:solidFill>
                <a:latin typeface="Arial"/>
                <a:ea typeface="ＭＳ Ｐゴシック"/>
              </a:rPr>
              <a:t>Data</a:t>
            </a:r>
          </a:p>
          <a:p>
            <a:r>
              <a:rPr lang="en-US" sz="2000" dirty="0" smtClean="0">
                <a:solidFill>
                  <a:schemeClr val="accent2">
                    <a:lumMod val="20000"/>
                    <a:lumOff val="80000"/>
                  </a:schemeClr>
                </a:solidFill>
                <a:latin typeface="Arial"/>
                <a:ea typeface="ＭＳ Ｐゴシック"/>
              </a:rPr>
              <a:t>layer</a:t>
            </a:r>
          </a:p>
        </p:txBody>
      </p:sp>
      <p:cxnSp>
        <p:nvCxnSpPr>
          <p:cNvPr id="90" name="Straight Connector 89"/>
          <p:cNvCxnSpPr/>
          <p:nvPr/>
        </p:nvCxnSpPr>
        <p:spPr bwMode="auto">
          <a:xfrm flipV="1">
            <a:off x="171319" y="3342122"/>
            <a:ext cx="5237018" cy="1"/>
          </a:xfrm>
          <a:prstGeom prst="line">
            <a:avLst/>
          </a:prstGeom>
          <a:solidFill>
            <a:srgbClr val="0095D3"/>
          </a:solidFill>
          <a:ln w="19050" cap="flat" cmpd="sng" algn="ctr">
            <a:solidFill>
              <a:schemeClr val="accent6"/>
            </a:solidFill>
            <a:prstDash val="solid"/>
            <a:round/>
            <a:headEnd type="none" w="med" len="med"/>
            <a:tailEnd type="none" w="med" len="med"/>
          </a:ln>
          <a:effectLst/>
        </p:spPr>
      </p:cxnSp>
      <p:sp>
        <p:nvSpPr>
          <p:cNvPr id="99" name="Right Arrow 98"/>
          <p:cNvSpPr/>
          <p:nvPr/>
        </p:nvSpPr>
        <p:spPr bwMode="auto">
          <a:xfrm flipH="1">
            <a:off x="8256439" y="3029416"/>
            <a:ext cx="285008" cy="391886"/>
          </a:xfrm>
          <a:prstGeom prst="rightArrow">
            <a:avLst/>
          </a:prstGeom>
          <a:solidFill>
            <a:schemeClr val="bg2"/>
          </a:solidFill>
          <a:ln w="19050">
            <a:solidFill>
              <a:schemeClr val="bg2">
                <a:lumMod val="75000"/>
              </a:schemeClr>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pic>
        <p:nvPicPr>
          <p:cNvPr id="46" name="Picture 217" descr="ICON_People_Orange_Q408"/>
          <p:cNvPicPr>
            <a:picLocks noChangeAspect="1" noChangeArrowheads="1"/>
          </p:cNvPicPr>
          <p:nvPr/>
        </p:nvPicPr>
        <p:blipFill>
          <a:blip r:embed="rId7" cstate="print"/>
          <a:srcRect/>
          <a:stretch>
            <a:fillRect/>
          </a:stretch>
        </p:blipFill>
        <p:spPr bwMode="auto">
          <a:xfrm>
            <a:off x="4832133" y="1822076"/>
            <a:ext cx="561379" cy="617517"/>
          </a:xfrm>
          <a:prstGeom prst="rect">
            <a:avLst/>
          </a:prstGeom>
          <a:noFill/>
          <a:ln w="9525">
            <a:noFill/>
            <a:miter lim="800000"/>
            <a:headEnd/>
            <a:tailEnd/>
          </a:ln>
        </p:spPr>
      </p:pic>
      <p:sp>
        <p:nvSpPr>
          <p:cNvPr id="48" name="Rounded Rectangle 47"/>
          <p:cNvSpPr/>
          <p:nvPr/>
        </p:nvSpPr>
        <p:spPr bwMode="auto">
          <a:xfrm>
            <a:off x="2570137" y="2471274"/>
            <a:ext cx="2814451" cy="712518"/>
          </a:xfrm>
          <a:prstGeom prst="roundRect">
            <a:avLst/>
          </a:prstGeom>
          <a:solidFill>
            <a:schemeClr val="accent5"/>
          </a:solidFill>
          <a:ln w="19050">
            <a:solidFill>
              <a:schemeClr val="accent5">
                <a:lumMod val="75000"/>
              </a:schemeClr>
            </a:solidFill>
            <a:round/>
            <a:headEnd/>
            <a:tailEnd/>
          </a:ln>
        </p:spPr>
        <p:txBody>
          <a:bodyPr wrap="none" lIns="0" tIns="0" rIns="0" bIns="0" rtlCol="0" anchor="ctr"/>
          <a:lstStyle/>
          <a:p>
            <a:pPr algn="ctr"/>
            <a:r>
              <a:rPr lang="en-US" dirty="0" err="1" smtClean="0">
                <a:solidFill>
                  <a:srgbClr val="FFFFFF"/>
                </a:solidFill>
                <a:latin typeface="Arial"/>
                <a:ea typeface="ＭＳ Ｐゴシック"/>
              </a:rPr>
              <a:t>Hadoop</a:t>
            </a:r>
            <a:endParaRPr lang="en-US" dirty="0" smtClean="0">
              <a:solidFill>
                <a:srgbClr val="FFFFFF"/>
              </a:solidFill>
              <a:latin typeface="Arial"/>
              <a:ea typeface="ＭＳ Ｐゴシック"/>
            </a:endParaRPr>
          </a:p>
          <a:p>
            <a:pPr algn="ctr"/>
            <a:r>
              <a:rPr lang="en-US" dirty="0" smtClean="0">
                <a:solidFill>
                  <a:srgbClr val="FFFFFF"/>
                </a:solidFill>
                <a:latin typeface="Arial"/>
                <a:ea typeface="ＭＳ Ｐゴシック"/>
              </a:rPr>
              <a:t>compute cluster</a:t>
            </a:r>
          </a:p>
        </p:txBody>
      </p:sp>
      <p:cxnSp>
        <p:nvCxnSpPr>
          <p:cNvPr id="57" name="Straight Arrow Connector 56"/>
          <p:cNvCxnSpPr/>
          <p:nvPr/>
        </p:nvCxnSpPr>
        <p:spPr bwMode="auto">
          <a:xfrm flipH="1">
            <a:off x="3627039" y="3187740"/>
            <a:ext cx="213757" cy="320634"/>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pic>
        <p:nvPicPr>
          <p:cNvPr id="65" name="Picture 4" descr="https://svn.apache.org/repos/asf/hadoop/logos/out_rgb/elephant_rgb.jpg"/>
          <p:cNvPicPr>
            <a:picLocks noChangeAspect="1" noChangeArrowheads="1"/>
          </p:cNvPicPr>
          <p:nvPr/>
        </p:nvPicPr>
        <p:blipFill>
          <a:blip r:embed="rId6" cstate="print"/>
          <a:srcRect/>
          <a:stretch>
            <a:fillRect/>
          </a:stretch>
        </p:blipFill>
        <p:spPr bwMode="auto">
          <a:xfrm>
            <a:off x="4902685" y="2538189"/>
            <a:ext cx="373099" cy="279452"/>
          </a:xfrm>
          <a:prstGeom prst="rect">
            <a:avLst/>
          </a:prstGeom>
          <a:noFill/>
        </p:spPr>
      </p:pic>
      <p:sp>
        <p:nvSpPr>
          <p:cNvPr id="45" name="Rounded Rectangle 44"/>
          <p:cNvSpPr/>
          <p:nvPr/>
        </p:nvSpPr>
        <p:spPr bwMode="auto">
          <a:xfrm>
            <a:off x="1653220" y="4307723"/>
            <a:ext cx="7200436" cy="418652"/>
          </a:xfrm>
          <a:prstGeom prst="roundRect">
            <a:avLst/>
          </a:prstGeom>
          <a:solidFill>
            <a:srgbClr val="FFFF00"/>
          </a:solidFill>
          <a:ln w="19050">
            <a:solidFill>
              <a:srgbClr val="FFFF00"/>
            </a:solidFill>
            <a:round/>
            <a:headEnd/>
            <a:tailEnd/>
          </a:ln>
        </p:spPr>
        <p:txBody>
          <a:bodyPr wrap="none" lIns="0" tIns="0" rIns="0" bIns="0" rtlCol="0" anchor="ctr"/>
          <a:lstStyle/>
          <a:p>
            <a:pPr algn="ctr"/>
            <a:r>
              <a:rPr lang="en-US" dirty="0" smtClean="0">
                <a:solidFill>
                  <a:srgbClr val="333333"/>
                </a:solidFill>
                <a:latin typeface="Arial"/>
                <a:ea typeface="ＭＳ Ｐゴシック"/>
              </a:rPr>
              <a:t>Virtualization platform</a:t>
            </a:r>
          </a:p>
        </p:txBody>
      </p:sp>
      <p:pic>
        <p:nvPicPr>
          <p:cNvPr id="51" name="Picture 2" descr="http://rhsumon.files.wordpress.com/2012/03/apache.jpg"/>
          <p:cNvPicPr>
            <a:picLocks noChangeAspect="1" noChangeArrowheads="1"/>
          </p:cNvPicPr>
          <p:nvPr/>
        </p:nvPicPr>
        <p:blipFill>
          <a:blip r:embed="rId8" cstate="print"/>
          <a:srcRect l="11707" t="12757" r="10515" b="21399"/>
          <a:stretch>
            <a:fillRect/>
          </a:stretch>
        </p:blipFill>
        <p:spPr bwMode="auto">
          <a:xfrm>
            <a:off x="7544708" y="2368343"/>
            <a:ext cx="523701" cy="332509"/>
          </a:xfrm>
          <a:prstGeom prst="rect">
            <a:avLst/>
          </a:prstGeom>
          <a:noFill/>
        </p:spPr>
      </p:pic>
    </p:spTree>
    <p:extLst>
      <p:ext uri="{BB962C8B-B14F-4D97-AF65-F5344CB8AC3E}">
        <p14:creationId xmlns:p14="http://schemas.microsoft.com/office/powerpoint/2010/main" val="183627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auto">
          <a:xfrm>
            <a:off x="1264859" y="2545685"/>
            <a:ext cx="2422566" cy="700644"/>
          </a:xfrm>
          <a:prstGeom prst="roundRect">
            <a:avLst/>
          </a:prstGeom>
          <a:solidFill>
            <a:schemeClr val="bg1"/>
          </a:solidFill>
          <a:ln w="19050">
            <a:solidFill>
              <a:schemeClr val="accent5"/>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101" name="Rounded Rectangle 100"/>
          <p:cNvSpPr/>
          <p:nvPr/>
        </p:nvSpPr>
        <p:spPr bwMode="auto">
          <a:xfrm>
            <a:off x="591924" y="1616442"/>
            <a:ext cx="2422566" cy="700644"/>
          </a:xfrm>
          <a:prstGeom prst="roundRect">
            <a:avLst/>
          </a:prstGeom>
          <a:solidFill>
            <a:schemeClr val="bg1"/>
          </a:solidFill>
          <a:ln w="19050">
            <a:solidFill>
              <a:schemeClr val="accent3">
                <a:lumMod val="75000"/>
              </a:schemeClr>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70" name="Rounded Rectangle 69"/>
          <p:cNvSpPr/>
          <p:nvPr/>
        </p:nvSpPr>
        <p:spPr bwMode="auto">
          <a:xfrm>
            <a:off x="591937" y="1614476"/>
            <a:ext cx="2006950" cy="712518"/>
          </a:xfrm>
          <a:prstGeom prst="roundRect">
            <a:avLst/>
          </a:prstGeom>
          <a:solidFill>
            <a:schemeClr val="accent3"/>
          </a:solidFill>
          <a:ln w="19050">
            <a:solidFill>
              <a:schemeClr val="accent3">
                <a:lumMod val="75000"/>
              </a:schemeClr>
            </a:solidFill>
            <a:round/>
            <a:headEnd/>
            <a:tailEnd/>
          </a:ln>
        </p:spPr>
        <p:txBody>
          <a:bodyPr wrap="none" lIns="0" tIns="0" rIns="0" bIns="0" rtlCol="0" anchor="ctr"/>
          <a:lstStyle/>
          <a:p>
            <a:pPr algn="ctr"/>
            <a:r>
              <a:rPr lang="en-US" dirty="0" err="1" smtClean="0">
                <a:solidFill>
                  <a:srgbClr val="FFFFFF"/>
                </a:solidFill>
                <a:latin typeface="Arial"/>
                <a:ea typeface="ＭＳ Ｐゴシック"/>
              </a:rPr>
              <a:t>Hadoop</a:t>
            </a:r>
            <a:endParaRPr lang="en-US" dirty="0" smtClean="0">
              <a:solidFill>
                <a:srgbClr val="FFFFFF"/>
              </a:solidFill>
              <a:latin typeface="Arial"/>
              <a:ea typeface="ＭＳ Ｐゴシック"/>
            </a:endParaRPr>
          </a:p>
          <a:p>
            <a:pPr algn="ctr"/>
            <a:r>
              <a:rPr lang="en-US" dirty="0" smtClean="0">
                <a:solidFill>
                  <a:srgbClr val="FFFFFF"/>
                </a:solidFill>
                <a:latin typeface="Arial"/>
                <a:ea typeface="ＭＳ Ｐゴシック"/>
              </a:rPr>
              <a:t>batch analysis</a:t>
            </a:r>
          </a:p>
        </p:txBody>
      </p:sp>
      <p:sp>
        <p:nvSpPr>
          <p:cNvPr id="2" name="Title 1"/>
          <p:cNvSpPr>
            <a:spLocks noGrp="1"/>
          </p:cNvSpPr>
          <p:nvPr>
            <p:ph type="title"/>
          </p:nvPr>
        </p:nvSpPr>
        <p:spPr/>
        <p:txBody>
          <a:bodyPr/>
          <a:lstStyle/>
          <a:p>
            <a:r>
              <a:rPr lang="en-US" dirty="0"/>
              <a:t>Integrated Big Data Production – (</a:t>
            </a:r>
            <a:r>
              <a:rPr lang="en-US" dirty="0" err="1"/>
              <a:t>Hadoop</a:t>
            </a:r>
            <a:r>
              <a:rPr lang="en-US" dirty="0"/>
              <a:t> + other big data)</a:t>
            </a:r>
          </a:p>
        </p:txBody>
      </p:sp>
      <p:pic>
        <p:nvPicPr>
          <p:cNvPr id="25" name="Picture 216" descr="ICON_People_MedBlue_Q408"/>
          <p:cNvPicPr>
            <a:picLocks noChangeAspect="1" noChangeArrowheads="1"/>
          </p:cNvPicPr>
          <p:nvPr/>
        </p:nvPicPr>
        <p:blipFill>
          <a:blip r:embed="rId3" cstate="print"/>
          <a:srcRect/>
          <a:stretch>
            <a:fillRect/>
          </a:stretch>
        </p:blipFill>
        <p:spPr bwMode="auto">
          <a:xfrm>
            <a:off x="1107518" y="963297"/>
            <a:ext cx="578923" cy="617517"/>
          </a:xfrm>
          <a:prstGeom prst="rect">
            <a:avLst/>
          </a:prstGeom>
          <a:noFill/>
          <a:ln w="9525">
            <a:noFill/>
            <a:miter lim="800000"/>
            <a:headEnd/>
            <a:tailEnd/>
          </a:ln>
        </p:spPr>
      </p:pic>
      <p:pic>
        <p:nvPicPr>
          <p:cNvPr id="26" name="Picture 217" descr="ICON_People_Orange_Q408"/>
          <p:cNvPicPr>
            <a:picLocks noChangeAspect="1" noChangeArrowheads="1"/>
          </p:cNvPicPr>
          <p:nvPr/>
        </p:nvPicPr>
        <p:blipFill>
          <a:blip r:embed="rId4" cstate="print"/>
          <a:srcRect/>
          <a:stretch>
            <a:fillRect/>
          </a:stretch>
        </p:blipFill>
        <p:spPr bwMode="auto">
          <a:xfrm>
            <a:off x="3507065" y="1889572"/>
            <a:ext cx="561379" cy="617517"/>
          </a:xfrm>
          <a:prstGeom prst="rect">
            <a:avLst/>
          </a:prstGeom>
          <a:noFill/>
          <a:ln w="9525">
            <a:noFill/>
            <a:miter lim="800000"/>
            <a:headEnd/>
            <a:tailEnd/>
          </a:ln>
        </p:spPr>
      </p:pic>
      <p:sp>
        <p:nvSpPr>
          <p:cNvPr id="43" name="Rounded Rectangle 42"/>
          <p:cNvSpPr/>
          <p:nvPr/>
        </p:nvSpPr>
        <p:spPr bwMode="auto">
          <a:xfrm>
            <a:off x="770056" y="3563991"/>
            <a:ext cx="4980167" cy="712518"/>
          </a:xfrm>
          <a:prstGeom prst="roundRect">
            <a:avLst/>
          </a:prstGeom>
          <a:solidFill>
            <a:schemeClr val="accent1"/>
          </a:solidFill>
          <a:ln w="19050">
            <a:solidFill>
              <a:schemeClr val="accent1">
                <a:lumMod val="75000"/>
              </a:schemeClr>
            </a:solidFill>
            <a:round/>
            <a:headEnd/>
            <a:tailEnd/>
          </a:ln>
        </p:spPr>
        <p:txBody>
          <a:bodyPr wrap="none" lIns="0" tIns="0" rIns="0" bIns="0" rtlCol="0" anchor="ctr"/>
          <a:lstStyle/>
          <a:p>
            <a:pPr algn="ctr"/>
            <a:r>
              <a:rPr lang="en-US" dirty="0" smtClean="0">
                <a:solidFill>
                  <a:srgbClr val="000000"/>
                </a:solidFill>
                <a:latin typeface="Arial"/>
                <a:ea typeface="ＭＳ Ｐゴシック"/>
              </a:rPr>
              <a:t>HDFS</a:t>
            </a:r>
          </a:p>
        </p:txBody>
      </p:sp>
      <p:grpSp>
        <p:nvGrpSpPr>
          <p:cNvPr id="3" name="Group 46"/>
          <p:cNvGrpSpPr/>
          <p:nvPr/>
        </p:nvGrpSpPr>
        <p:grpSpPr>
          <a:xfrm>
            <a:off x="922461" y="4869255"/>
            <a:ext cx="1035132" cy="1086222"/>
            <a:chOff x="876796" y="3930730"/>
            <a:chExt cx="1035132" cy="1086222"/>
          </a:xfrm>
        </p:grpSpPr>
        <p:sp>
          <p:nvSpPr>
            <p:cNvPr id="44" name="Rounded Rectangle 43"/>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33"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4" name="Group 47"/>
          <p:cNvGrpSpPr/>
          <p:nvPr/>
        </p:nvGrpSpPr>
        <p:grpSpPr>
          <a:xfrm>
            <a:off x="2084264" y="4867276"/>
            <a:ext cx="1035132" cy="1086222"/>
            <a:chOff x="876796" y="3930730"/>
            <a:chExt cx="1035132" cy="1086222"/>
          </a:xfrm>
        </p:grpSpPr>
        <p:sp>
          <p:nvSpPr>
            <p:cNvPr id="49" name="Rounded Rectangle 48"/>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0"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5" name="Group 50"/>
          <p:cNvGrpSpPr/>
          <p:nvPr/>
        </p:nvGrpSpPr>
        <p:grpSpPr>
          <a:xfrm>
            <a:off x="3248045" y="4867276"/>
            <a:ext cx="1035132" cy="1086222"/>
            <a:chOff x="876796" y="3930730"/>
            <a:chExt cx="1035132" cy="1086222"/>
          </a:xfrm>
        </p:grpSpPr>
        <p:sp>
          <p:nvSpPr>
            <p:cNvPr id="52" name="Rounded Rectangle 51"/>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3"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6" name="Group 53"/>
          <p:cNvGrpSpPr/>
          <p:nvPr/>
        </p:nvGrpSpPr>
        <p:grpSpPr>
          <a:xfrm>
            <a:off x="4388076" y="4867276"/>
            <a:ext cx="1035132" cy="1086222"/>
            <a:chOff x="876796" y="3930730"/>
            <a:chExt cx="1035132" cy="1086222"/>
          </a:xfrm>
        </p:grpSpPr>
        <p:sp>
          <p:nvSpPr>
            <p:cNvPr id="55" name="Rounded Rectangle 54"/>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6"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7" name="Group 56"/>
          <p:cNvGrpSpPr/>
          <p:nvPr/>
        </p:nvGrpSpPr>
        <p:grpSpPr>
          <a:xfrm>
            <a:off x="5549879" y="4865297"/>
            <a:ext cx="1035132" cy="1086222"/>
            <a:chOff x="876796" y="3930730"/>
            <a:chExt cx="1035132" cy="1086222"/>
          </a:xfrm>
        </p:grpSpPr>
        <p:sp>
          <p:nvSpPr>
            <p:cNvPr id="58" name="Rounded Rectangle 57"/>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9"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8" name="Group 59"/>
          <p:cNvGrpSpPr/>
          <p:nvPr/>
        </p:nvGrpSpPr>
        <p:grpSpPr>
          <a:xfrm>
            <a:off x="6713660" y="4865297"/>
            <a:ext cx="1035132" cy="1086222"/>
            <a:chOff x="876796" y="3930730"/>
            <a:chExt cx="1035132" cy="1086222"/>
          </a:xfrm>
        </p:grpSpPr>
        <p:sp>
          <p:nvSpPr>
            <p:cNvPr id="61" name="Rounded Rectangle 60"/>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62"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pic>
        <p:nvPicPr>
          <p:cNvPr id="1028" name="Picture 4" descr="https://svn.apache.org/repos/asf/hadoop/logos/out_rgb/elephant_rgb.jpg"/>
          <p:cNvPicPr>
            <a:picLocks noChangeAspect="1" noChangeArrowheads="1"/>
          </p:cNvPicPr>
          <p:nvPr/>
        </p:nvPicPr>
        <p:blipFill>
          <a:blip r:embed="rId6" cstate="print"/>
          <a:srcRect/>
          <a:stretch>
            <a:fillRect/>
          </a:stretch>
        </p:blipFill>
        <p:spPr bwMode="auto">
          <a:xfrm>
            <a:off x="2154556" y="1693263"/>
            <a:ext cx="373099" cy="279452"/>
          </a:xfrm>
          <a:prstGeom prst="rect">
            <a:avLst/>
          </a:prstGeom>
          <a:noFill/>
        </p:spPr>
      </p:pic>
      <p:sp>
        <p:nvSpPr>
          <p:cNvPr id="75" name="Rounded Rectangle 74"/>
          <p:cNvSpPr/>
          <p:nvPr/>
        </p:nvSpPr>
        <p:spPr bwMode="auto">
          <a:xfrm>
            <a:off x="1803208" y="2526894"/>
            <a:ext cx="2493838" cy="712518"/>
          </a:xfrm>
          <a:prstGeom prst="roundRect">
            <a:avLst/>
          </a:prstGeom>
          <a:solidFill>
            <a:schemeClr val="accent5"/>
          </a:solidFill>
          <a:ln w="19050">
            <a:solidFill>
              <a:schemeClr val="accent5">
                <a:lumMod val="75000"/>
              </a:schemeClr>
            </a:solidFill>
            <a:round/>
            <a:headEnd/>
            <a:tailEnd/>
          </a:ln>
        </p:spPr>
        <p:txBody>
          <a:bodyPr wrap="none" lIns="0" tIns="0" rIns="0" bIns="0" rtlCol="0" anchor="ctr"/>
          <a:lstStyle/>
          <a:p>
            <a:pPr algn="ctr"/>
            <a:r>
              <a:rPr lang="en-US" dirty="0" err="1" smtClean="0">
                <a:solidFill>
                  <a:srgbClr val="FFFFFF"/>
                </a:solidFill>
                <a:latin typeface="Arial"/>
                <a:ea typeface="ＭＳ Ｐゴシック"/>
              </a:rPr>
              <a:t>HBase</a:t>
            </a:r>
            <a:endParaRPr lang="en-US" dirty="0" smtClean="0">
              <a:solidFill>
                <a:srgbClr val="FFFFFF"/>
              </a:solidFill>
              <a:latin typeface="Arial"/>
              <a:ea typeface="ＭＳ Ｐゴシック"/>
            </a:endParaRPr>
          </a:p>
          <a:p>
            <a:pPr algn="ctr"/>
            <a:r>
              <a:rPr lang="en-US" dirty="0" smtClean="0">
                <a:solidFill>
                  <a:srgbClr val="FFFFFF"/>
                </a:solidFill>
                <a:latin typeface="Arial"/>
                <a:ea typeface="ＭＳ Ｐゴシック"/>
              </a:rPr>
              <a:t>real-time queries</a:t>
            </a:r>
          </a:p>
        </p:txBody>
      </p:sp>
      <p:sp>
        <p:nvSpPr>
          <p:cNvPr id="77" name="Right Arrow 76"/>
          <p:cNvSpPr/>
          <p:nvPr/>
        </p:nvSpPr>
        <p:spPr bwMode="auto">
          <a:xfrm>
            <a:off x="2668144" y="1768853"/>
            <a:ext cx="285008" cy="391886"/>
          </a:xfrm>
          <a:prstGeom prst="rightArrow">
            <a:avLst/>
          </a:prstGeom>
          <a:solidFill>
            <a:schemeClr val="bg2"/>
          </a:solidFill>
          <a:ln w="19050">
            <a:solidFill>
              <a:schemeClr val="bg2">
                <a:lumMod val="75000"/>
              </a:schemeClr>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80" name="Rounded Rectangle 79"/>
          <p:cNvSpPr/>
          <p:nvPr/>
        </p:nvSpPr>
        <p:spPr bwMode="auto">
          <a:xfrm>
            <a:off x="5980653" y="2276850"/>
            <a:ext cx="1216827" cy="1983180"/>
          </a:xfrm>
          <a:prstGeom prst="roundRect">
            <a:avLst/>
          </a:prstGeom>
          <a:solidFill>
            <a:schemeClr val="accent1">
              <a:lumMod val="60000"/>
              <a:lumOff val="40000"/>
            </a:schemeClr>
          </a:solidFill>
          <a:ln w="19050">
            <a:solidFill>
              <a:schemeClr val="accent1">
                <a:lumMod val="75000"/>
              </a:schemeClr>
            </a:solidFill>
            <a:round/>
            <a:headEnd/>
            <a:tailEnd/>
          </a:ln>
        </p:spPr>
        <p:txBody>
          <a:bodyPr wrap="none" lIns="0" tIns="0" rIns="0" bIns="0" rtlCol="0" anchor="ctr"/>
          <a:lstStyle/>
          <a:p>
            <a:pPr algn="ctr"/>
            <a:r>
              <a:rPr lang="en-US" dirty="0" err="1" smtClean="0">
                <a:latin typeface="Arial"/>
                <a:ea typeface="ＭＳ Ｐゴシック"/>
              </a:rPr>
              <a:t>NoSQL</a:t>
            </a:r>
            <a:r>
              <a:rPr lang="en-US" dirty="0" smtClean="0">
                <a:latin typeface="Arial"/>
                <a:ea typeface="ＭＳ Ｐゴシック"/>
              </a:rPr>
              <a:t> –</a:t>
            </a:r>
          </a:p>
          <a:p>
            <a:pPr algn="ctr"/>
            <a:r>
              <a:rPr lang="en-US" sz="1600" dirty="0" smtClean="0">
                <a:latin typeface="Arial"/>
                <a:ea typeface="ＭＳ Ｐゴシック"/>
              </a:rPr>
              <a:t>Cassandra, </a:t>
            </a:r>
          </a:p>
          <a:p>
            <a:pPr algn="ctr"/>
            <a:r>
              <a:rPr lang="en-US" sz="1600" dirty="0" smtClean="0">
                <a:latin typeface="Arial"/>
                <a:ea typeface="ＭＳ Ｐゴシック"/>
              </a:rPr>
              <a:t>Mongo, </a:t>
            </a:r>
            <a:r>
              <a:rPr lang="en-US" sz="1600" dirty="0" err="1" smtClean="0">
                <a:latin typeface="Arial"/>
                <a:ea typeface="ＭＳ Ｐゴシック"/>
              </a:rPr>
              <a:t>etc</a:t>
            </a:r>
            <a:endParaRPr lang="en-US" sz="1600" dirty="0" smtClean="0">
              <a:latin typeface="Arial"/>
              <a:ea typeface="ＭＳ Ｐゴシック"/>
            </a:endParaRPr>
          </a:p>
        </p:txBody>
      </p:sp>
      <p:pic>
        <p:nvPicPr>
          <p:cNvPr id="24580" name="Picture 4" descr="https://encrypted-tbn0.google.com/images?q=tbn:ANd9GcRJbNkKvss7p-yMDtm_9LPHb_qdm9QJZDKT2OcmlIy-AgcSB-Dm"/>
          <p:cNvPicPr>
            <a:picLocks noChangeAspect="1" noChangeArrowheads="1"/>
          </p:cNvPicPr>
          <p:nvPr/>
        </p:nvPicPr>
        <p:blipFill>
          <a:blip r:embed="rId7" cstate="print"/>
          <a:srcRect l="11549" t="31104" r="10160" b="33777"/>
          <a:stretch>
            <a:fillRect/>
          </a:stretch>
        </p:blipFill>
        <p:spPr bwMode="auto">
          <a:xfrm>
            <a:off x="3449482" y="2578343"/>
            <a:ext cx="788182" cy="273132"/>
          </a:xfrm>
          <a:prstGeom prst="rect">
            <a:avLst/>
          </a:prstGeom>
          <a:noFill/>
        </p:spPr>
      </p:pic>
      <p:pic>
        <p:nvPicPr>
          <p:cNvPr id="24582" name="Picture 6" descr="http://cdn.adrianotto.com/wp-content/uploads/2009/11/cassandra1.png"/>
          <p:cNvPicPr>
            <a:picLocks noChangeAspect="1" noChangeArrowheads="1"/>
          </p:cNvPicPr>
          <p:nvPr/>
        </p:nvPicPr>
        <p:blipFill>
          <a:blip r:embed="rId8" cstate="print"/>
          <a:srcRect/>
          <a:stretch>
            <a:fillRect/>
          </a:stretch>
        </p:blipFill>
        <p:spPr bwMode="auto">
          <a:xfrm>
            <a:off x="6146122" y="2356951"/>
            <a:ext cx="407182" cy="221104"/>
          </a:xfrm>
          <a:prstGeom prst="rect">
            <a:avLst/>
          </a:prstGeom>
          <a:noFill/>
        </p:spPr>
      </p:pic>
      <p:pic>
        <p:nvPicPr>
          <p:cNvPr id="45" name="Picture 214" descr="ICON_People_Green_Q408"/>
          <p:cNvPicPr>
            <a:picLocks noChangeAspect="1" noChangeArrowheads="1"/>
          </p:cNvPicPr>
          <p:nvPr/>
        </p:nvPicPr>
        <p:blipFill>
          <a:blip r:embed="rId9" cstate="print"/>
          <a:srcRect/>
          <a:stretch>
            <a:fillRect/>
          </a:stretch>
        </p:blipFill>
        <p:spPr bwMode="auto">
          <a:xfrm>
            <a:off x="4977236" y="1603903"/>
            <a:ext cx="537754" cy="634542"/>
          </a:xfrm>
          <a:prstGeom prst="rect">
            <a:avLst/>
          </a:prstGeom>
          <a:noFill/>
          <a:ln w="9525">
            <a:noFill/>
            <a:miter lim="800000"/>
            <a:headEnd/>
            <a:tailEnd/>
          </a:ln>
        </p:spPr>
      </p:pic>
      <p:sp>
        <p:nvSpPr>
          <p:cNvPr id="47" name="Rounded Rectangle 46"/>
          <p:cNvSpPr/>
          <p:nvPr/>
        </p:nvSpPr>
        <p:spPr bwMode="auto">
          <a:xfrm>
            <a:off x="4406048" y="2276850"/>
            <a:ext cx="1339007" cy="1036935"/>
          </a:xfrm>
          <a:prstGeom prst="roundRect">
            <a:avLst/>
          </a:prstGeom>
          <a:solidFill>
            <a:schemeClr val="accent4">
              <a:lumMod val="75000"/>
            </a:schemeClr>
          </a:solidFill>
          <a:ln w="19050">
            <a:solidFill>
              <a:schemeClr val="accent4">
                <a:lumMod val="50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Big SQL –</a:t>
            </a:r>
          </a:p>
          <a:p>
            <a:pPr algn="ctr"/>
            <a:r>
              <a:rPr lang="en-US" dirty="0" smtClean="0">
                <a:solidFill>
                  <a:srgbClr val="FFFFFF"/>
                </a:solidFill>
                <a:latin typeface="Arial"/>
                <a:ea typeface="ＭＳ Ｐゴシック"/>
              </a:rPr>
              <a:t>Impala</a:t>
            </a:r>
          </a:p>
        </p:txBody>
      </p:sp>
      <p:pic>
        <p:nvPicPr>
          <p:cNvPr id="51" name="Picture 215" descr="ICON_People_LtBlue_Q408"/>
          <p:cNvPicPr>
            <a:picLocks noChangeAspect="1" noChangeArrowheads="1"/>
          </p:cNvPicPr>
          <p:nvPr/>
        </p:nvPicPr>
        <p:blipFill>
          <a:blip r:embed="rId10" cstate="print"/>
          <a:srcRect/>
          <a:stretch>
            <a:fillRect/>
          </a:stretch>
        </p:blipFill>
        <p:spPr bwMode="auto">
          <a:xfrm>
            <a:off x="6473327" y="1611831"/>
            <a:ext cx="540493" cy="625901"/>
          </a:xfrm>
          <a:prstGeom prst="rect">
            <a:avLst/>
          </a:prstGeom>
          <a:noFill/>
          <a:ln w="9525">
            <a:noFill/>
            <a:miter lim="800000"/>
            <a:headEnd/>
            <a:tailEnd/>
          </a:ln>
        </p:spPr>
      </p:pic>
      <p:pic>
        <p:nvPicPr>
          <p:cNvPr id="24584" name="Picture 8" descr="http://cdn5.iconfinder.com/data/icons/gloss-basic-icons-by-momentum/32/table.png"/>
          <p:cNvPicPr>
            <a:picLocks noChangeAspect="1" noChangeArrowheads="1"/>
          </p:cNvPicPr>
          <p:nvPr/>
        </p:nvPicPr>
        <p:blipFill>
          <a:blip r:embed="rId11" cstate="print"/>
          <a:srcRect/>
          <a:stretch>
            <a:fillRect/>
          </a:stretch>
        </p:blipFill>
        <p:spPr bwMode="auto">
          <a:xfrm>
            <a:off x="5316753" y="2363944"/>
            <a:ext cx="346343" cy="180552"/>
          </a:xfrm>
          <a:prstGeom prst="rect">
            <a:avLst/>
          </a:prstGeom>
          <a:noFill/>
        </p:spPr>
      </p:pic>
      <p:cxnSp>
        <p:nvCxnSpPr>
          <p:cNvPr id="60" name="Straight Arrow Connector 59"/>
          <p:cNvCxnSpPr/>
          <p:nvPr/>
        </p:nvCxnSpPr>
        <p:spPr bwMode="auto">
          <a:xfrm>
            <a:off x="1375696" y="2340835"/>
            <a:ext cx="320633" cy="1246910"/>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cxnSp>
        <p:nvCxnSpPr>
          <p:cNvPr id="64" name="Straight Arrow Connector 63"/>
          <p:cNvCxnSpPr/>
          <p:nvPr/>
        </p:nvCxnSpPr>
        <p:spPr bwMode="auto">
          <a:xfrm flipH="1">
            <a:off x="2741358" y="3243360"/>
            <a:ext cx="213757" cy="320634"/>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sp>
        <p:nvSpPr>
          <p:cNvPr id="88" name="TextBox 87"/>
          <p:cNvSpPr txBox="1"/>
          <p:nvPr/>
        </p:nvSpPr>
        <p:spPr>
          <a:xfrm>
            <a:off x="58438" y="2414292"/>
            <a:ext cx="1225015" cy="707886"/>
          </a:xfrm>
          <a:prstGeom prst="rect">
            <a:avLst/>
          </a:prstGeom>
          <a:noFill/>
        </p:spPr>
        <p:txBody>
          <a:bodyPr wrap="none" rtlCol="0">
            <a:spAutoFit/>
          </a:bodyPr>
          <a:lstStyle/>
          <a:p>
            <a:r>
              <a:rPr lang="en-US" sz="2000" dirty="0" smtClean="0">
                <a:solidFill>
                  <a:schemeClr val="accent2">
                    <a:lumMod val="20000"/>
                    <a:lumOff val="80000"/>
                  </a:schemeClr>
                </a:solidFill>
                <a:latin typeface="Arial"/>
                <a:ea typeface="ＭＳ Ｐゴシック"/>
              </a:rPr>
              <a:t>Compute</a:t>
            </a:r>
          </a:p>
          <a:p>
            <a:r>
              <a:rPr lang="en-US" sz="2000" dirty="0" smtClean="0">
                <a:solidFill>
                  <a:schemeClr val="accent2">
                    <a:lumMod val="20000"/>
                    <a:lumOff val="80000"/>
                  </a:schemeClr>
                </a:solidFill>
                <a:latin typeface="Arial"/>
                <a:ea typeface="ＭＳ Ｐゴシック"/>
              </a:rPr>
              <a:t>layer</a:t>
            </a:r>
          </a:p>
        </p:txBody>
      </p:sp>
      <p:sp>
        <p:nvSpPr>
          <p:cNvPr id="89" name="TextBox 88"/>
          <p:cNvSpPr txBox="1"/>
          <p:nvPr/>
        </p:nvSpPr>
        <p:spPr>
          <a:xfrm>
            <a:off x="47201" y="3694846"/>
            <a:ext cx="748923" cy="707886"/>
          </a:xfrm>
          <a:prstGeom prst="rect">
            <a:avLst/>
          </a:prstGeom>
          <a:noFill/>
        </p:spPr>
        <p:txBody>
          <a:bodyPr wrap="none" rtlCol="0">
            <a:spAutoFit/>
          </a:bodyPr>
          <a:lstStyle/>
          <a:p>
            <a:r>
              <a:rPr lang="en-US" sz="2000" dirty="0" smtClean="0">
                <a:solidFill>
                  <a:schemeClr val="accent2">
                    <a:lumMod val="20000"/>
                    <a:lumOff val="80000"/>
                  </a:schemeClr>
                </a:solidFill>
                <a:latin typeface="Arial"/>
                <a:ea typeface="ＭＳ Ｐゴシック"/>
              </a:rPr>
              <a:t>Data</a:t>
            </a:r>
          </a:p>
          <a:p>
            <a:r>
              <a:rPr lang="en-US" sz="2000" dirty="0" smtClean="0">
                <a:solidFill>
                  <a:schemeClr val="accent2">
                    <a:lumMod val="20000"/>
                    <a:lumOff val="80000"/>
                  </a:schemeClr>
                </a:solidFill>
                <a:latin typeface="Arial"/>
                <a:ea typeface="ＭＳ Ｐゴシック"/>
              </a:rPr>
              <a:t>layer</a:t>
            </a:r>
          </a:p>
        </p:txBody>
      </p:sp>
      <p:cxnSp>
        <p:nvCxnSpPr>
          <p:cNvPr id="90" name="Straight Connector 89"/>
          <p:cNvCxnSpPr/>
          <p:nvPr/>
        </p:nvCxnSpPr>
        <p:spPr bwMode="auto">
          <a:xfrm flipV="1">
            <a:off x="-12332" y="3429000"/>
            <a:ext cx="5877770" cy="2"/>
          </a:xfrm>
          <a:prstGeom prst="line">
            <a:avLst/>
          </a:prstGeom>
          <a:solidFill>
            <a:srgbClr val="0095D3"/>
          </a:solidFill>
          <a:ln w="19050" cap="flat" cmpd="sng" algn="ctr">
            <a:solidFill>
              <a:schemeClr val="accent6"/>
            </a:solidFill>
            <a:prstDash val="solid"/>
            <a:round/>
            <a:headEnd type="none" w="med" len="med"/>
            <a:tailEnd type="none" w="med" len="med"/>
          </a:ln>
          <a:effectLst/>
        </p:spPr>
      </p:cxnSp>
      <p:sp>
        <p:nvSpPr>
          <p:cNvPr id="48" name="Right Arrow 47"/>
          <p:cNvSpPr/>
          <p:nvPr/>
        </p:nvSpPr>
        <p:spPr bwMode="auto">
          <a:xfrm flipH="1">
            <a:off x="1417259" y="2698085"/>
            <a:ext cx="285008" cy="391886"/>
          </a:xfrm>
          <a:prstGeom prst="rightArrow">
            <a:avLst/>
          </a:prstGeom>
          <a:solidFill>
            <a:schemeClr val="bg2"/>
          </a:solidFill>
          <a:ln w="19050">
            <a:solidFill>
              <a:schemeClr val="accent5"/>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57" name="Rounded Rectangle 56"/>
          <p:cNvSpPr/>
          <p:nvPr/>
        </p:nvSpPr>
        <p:spPr bwMode="auto">
          <a:xfrm>
            <a:off x="767538" y="4363343"/>
            <a:ext cx="8170299" cy="418652"/>
          </a:xfrm>
          <a:prstGeom prst="roundRect">
            <a:avLst/>
          </a:prstGeom>
          <a:solidFill>
            <a:srgbClr val="FFFF00"/>
          </a:solidFill>
          <a:ln w="19050">
            <a:solidFill>
              <a:srgbClr val="FFFF00"/>
            </a:solidFill>
            <a:round/>
            <a:headEnd/>
            <a:tailEnd/>
          </a:ln>
        </p:spPr>
        <p:txBody>
          <a:bodyPr wrap="none" lIns="0" tIns="0" rIns="0" bIns="0" rtlCol="0" anchor="ctr"/>
          <a:lstStyle/>
          <a:p>
            <a:pPr algn="ctr"/>
            <a:r>
              <a:rPr lang="en-US" dirty="0" smtClean="0">
                <a:solidFill>
                  <a:srgbClr val="333333"/>
                </a:solidFill>
                <a:latin typeface="Arial"/>
                <a:ea typeface="ＭＳ Ｐゴシック"/>
              </a:rPr>
              <a:t>Virtualization</a:t>
            </a:r>
          </a:p>
        </p:txBody>
      </p:sp>
      <p:grpSp>
        <p:nvGrpSpPr>
          <p:cNvPr id="54" name="Group 59"/>
          <p:cNvGrpSpPr/>
          <p:nvPr/>
        </p:nvGrpSpPr>
        <p:grpSpPr>
          <a:xfrm>
            <a:off x="7836576" y="4869761"/>
            <a:ext cx="1035132" cy="1086222"/>
            <a:chOff x="876796" y="3930730"/>
            <a:chExt cx="1035132" cy="1086222"/>
          </a:xfrm>
        </p:grpSpPr>
        <p:sp>
          <p:nvSpPr>
            <p:cNvPr id="65" name="Rounded Rectangle 64"/>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66"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sp>
        <p:nvSpPr>
          <p:cNvPr id="67" name="Rounded Rectangle 66"/>
          <p:cNvSpPr/>
          <p:nvPr/>
        </p:nvSpPr>
        <p:spPr bwMode="auto">
          <a:xfrm>
            <a:off x="7440043" y="2276850"/>
            <a:ext cx="1216827" cy="1983180"/>
          </a:xfrm>
          <a:prstGeom prst="roundRect">
            <a:avLst/>
          </a:prstGeom>
          <a:solidFill>
            <a:schemeClr val="accent5">
              <a:lumMod val="60000"/>
              <a:lumOff val="40000"/>
            </a:schemeClr>
          </a:solidFill>
          <a:ln w="19050">
            <a:solidFill>
              <a:schemeClr val="accent5">
                <a:lumMod val="60000"/>
                <a:lumOff val="40000"/>
              </a:schemeClr>
            </a:solidFill>
            <a:round/>
            <a:headEnd/>
            <a:tailEnd/>
          </a:ln>
        </p:spPr>
        <p:txBody>
          <a:bodyPr wrap="none" lIns="0" tIns="0" rIns="0" bIns="0" rtlCol="0" anchor="ctr"/>
          <a:lstStyle/>
          <a:p>
            <a:pPr algn="ctr"/>
            <a:r>
              <a:rPr lang="en-US" dirty="0" smtClean="0">
                <a:latin typeface="Arial"/>
                <a:ea typeface="ＭＳ Ｐゴシック"/>
              </a:rPr>
              <a:t>Other</a:t>
            </a:r>
          </a:p>
          <a:p>
            <a:pPr algn="ctr"/>
            <a:r>
              <a:rPr lang="en-US" sz="1400" dirty="0" smtClean="0">
                <a:latin typeface="Arial"/>
                <a:ea typeface="ＭＳ Ｐゴシック"/>
              </a:rPr>
              <a:t>Spark,</a:t>
            </a:r>
          </a:p>
          <a:p>
            <a:pPr algn="ctr"/>
            <a:r>
              <a:rPr lang="en-US" sz="1400" dirty="0" smtClean="0">
                <a:latin typeface="Arial"/>
                <a:ea typeface="ＭＳ Ｐゴシック"/>
              </a:rPr>
              <a:t>Shark,</a:t>
            </a:r>
          </a:p>
          <a:p>
            <a:pPr algn="ctr"/>
            <a:r>
              <a:rPr lang="en-US" sz="1400" dirty="0" err="1" smtClean="0">
                <a:latin typeface="Arial"/>
                <a:ea typeface="ＭＳ Ｐゴシック"/>
              </a:rPr>
              <a:t>Solr</a:t>
            </a:r>
            <a:r>
              <a:rPr lang="en-US" sz="1400" dirty="0" smtClean="0">
                <a:latin typeface="Arial"/>
                <a:ea typeface="ＭＳ Ｐゴシック"/>
              </a:rPr>
              <a:t>,</a:t>
            </a:r>
          </a:p>
          <a:p>
            <a:pPr algn="ctr"/>
            <a:r>
              <a:rPr lang="en-US" sz="1400" dirty="0" err="1" smtClean="0">
                <a:latin typeface="Arial"/>
                <a:ea typeface="ＭＳ Ｐゴシック"/>
              </a:rPr>
              <a:t>Platfora</a:t>
            </a:r>
            <a:r>
              <a:rPr lang="en-US" sz="1400" dirty="0" smtClean="0">
                <a:latin typeface="Arial"/>
                <a:ea typeface="ＭＳ Ｐゴシック"/>
              </a:rPr>
              <a:t>,</a:t>
            </a:r>
          </a:p>
          <a:p>
            <a:pPr algn="ctr"/>
            <a:r>
              <a:rPr lang="en-US" sz="1400" dirty="0" err="1" smtClean="0">
                <a:latin typeface="Arial"/>
                <a:ea typeface="ＭＳ Ｐゴシック"/>
              </a:rPr>
              <a:t>Etc</a:t>
            </a:r>
            <a:r>
              <a:rPr lang="en-US" sz="1400" dirty="0" smtClean="0">
                <a:latin typeface="Arial"/>
                <a:ea typeface="ＭＳ Ｐゴシック"/>
              </a:rPr>
              <a:t>,…</a:t>
            </a:r>
          </a:p>
        </p:txBody>
      </p:sp>
    </p:spTree>
    <p:extLst>
      <p:ext uri="{BB962C8B-B14F-4D97-AF65-F5344CB8AC3E}">
        <p14:creationId xmlns:p14="http://schemas.microsoft.com/office/powerpoint/2010/main" val="94013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6204843" y="712102"/>
            <a:ext cx="2560320" cy="548640"/>
          </a:xfrm>
          <a:prstGeom prst="roundRect">
            <a:avLst/>
          </a:prstGeom>
          <a:solidFill>
            <a:srgbClr val="00206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rgbClr val="FFFFFF"/>
              </a:solidFill>
            </a:endParaRPr>
          </a:p>
        </p:txBody>
      </p:sp>
      <p:sp>
        <p:nvSpPr>
          <p:cNvPr id="25" name="Rounded Rectangle 24"/>
          <p:cNvSpPr/>
          <p:nvPr/>
        </p:nvSpPr>
        <p:spPr bwMode="auto">
          <a:xfrm>
            <a:off x="217696" y="2765007"/>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10" name="Rounded Rectangle 9"/>
          <p:cNvSpPr/>
          <p:nvPr/>
        </p:nvSpPr>
        <p:spPr bwMode="auto">
          <a:xfrm>
            <a:off x="217704" y="1382493"/>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12" name="Rounded Rectangle 11"/>
          <p:cNvSpPr/>
          <p:nvPr/>
        </p:nvSpPr>
        <p:spPr bwMode="auto">
          <a:xfrm>
            <a:off x="239544" y="3472529"/>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19" name="Rounded Rectangle 18"/>
          <p:cNvSpPr/>
          <p:nvPr/>
        </p:nvSpPr>
        <p:spPr bwMode="auto">
          <a:xfrm>
            <a:off x="217700" y="2057421"/>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21" name="Rounded Rectangle 20"/>
          <p:cNvSpPr/>
          <p:nvPr/>
        </p:nvSpPr>
        <p:spPr bwMode="auto">
          <a:xfrm>
            <a:off x="239540" y="4180115"/>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11" name="TextBox 10"/>
          <p:cNvSpPr txBox="1"/>
          <p:nvPr/>
        </p:nvSpPr>
        <p:spPr>
          <a:xfrm>
            <a:off x="206819" y="1407985"/>
            <a:ext cx="2672801" cy="523220"/>
          </a:xfrm>
          <a:prstGeom prst="rect">
            <a:avLst/>
          </a:prstGeom>
          <a:noFill/>
        </p:spPr>
        <p:txBody>
          <a:bodyPr wrap="square" rtlCol="0">
            <a:spAutoFit/>
          </a:bodyPr>
          <a:lstStyle/>
          <a:p>
            <a:pPr algn="ctr"/>
            <a:r>
              <a:rPr lang="en-US" sz="1400" b="1" dirty="0" smtClean="0">
                <a:solidFill>
                  <a:schemeClr val="bg1"/>
                </a:solidFill>
                <a:latin typeface="+mn-lt"/>
                <a:ea typeface="+mn-ea"/>
              </a:rPr>
              <a:t>Log Processing / Click Stream Analytics</a:t>
            </a:r>
          </a:p>
        </p:txBody>
      </p:sp>
      <p:sp>
        <p:nvSpPr>
          <p:cNvPr id="20" name="TextBox 19"/>
          <p:cNvSpPr txBox="1"/>
          <p:nvPr/>
        </p:nvSpPr>
        <p:spPr>
          <a:xfrm>
            <a:off x="163287" y="2099275"/>
            <a:ext cx="2748988" cy="523220"/>
          </a:xfrm>
          <a:prstGeom prst="rect">
            <a:avLst/>
          </a:prstGeom>
          <a:noFill/>
        </p:spPr>
        <p:txBody>
          <a:bodyPr wrap="square" rtlCol="0">
            <a:spAutoFit/>
          </a:bodyPr>
          <a:lstStyle/>
          <a:p>
            <a:pPr algn="ctr"/>
            <a:r>
              <a:rPr lang="en-US" sz="1400" b="1" dirty="0" smtClean="0">
                <a:solidFill>
                  <a:schemeClr val="bg1"/>
                </a:solidFill>
                <a:latin typeface="+mn-lt"/>
                <a:ea typeface="+mn-ea"/>
              </a:rPr>
              <a:t>Machine Learning / sophisticated data mining</a:t>
            </a:r>
          </a:p>
        </p:txBody>
      </p:sp>
      <p:sp>
        <p:nvSpPr>
          <p:cNvPr id="26" name="TextBox 25"/>
          <p:cNvSpPr txBox="1"/>
          <p:nvPr/>
        </p:nvSpPr>
        <p:spPr>
          <a:xfrm>
            <a:off x="163283" y="2765007"/>
            <a:ext cx="2748988" cy="523220"/>
          </a:xfrm>
          <a:prstGeom prst="rect">
            <a:avLst/>
          </a:prstGeom>
          <a:noFill/>
        </p:spPr>
        <p:txBody>
          <a:bodyPr wrap="square" rtlCol="0">
            <a:spAutoFit/>
          </a:bodyPr>
          <a:lstStyle/>
          <a:p>
            <a:pPr algn="ctr"/>
            <a:r>
              <a:rPr lang="en-US" sz="1400" b="1" dirty="0" smtClean="0">
                <a:solidFill>
                  <a:schemeClr val="bg1"/>
                </a:solidFill>
                <a:latin typeface="+mn-lt"/>
                <a:ea typeface="+mn-ea"/>
              </a:rPr>
              <a:t>Web crawling / text processing</a:t>
            </a:r>
          </a:p>
        </p:txBody>
      </p:sp>
      <p:sp>
        <p:nvSpPr>
          <p:cNvPr id="13" name="TextBox 12"/>
          <p:cNvSpPr txBox="1"/>
          <p:nvPr/>
        </p:nvSpPr>
        <p:spPr>
          <a:xfrm>
            <a:off x="228659" y="3483415"/>
            <a:ext cx="2672801" cy="523220"/>
          </a:xfrm>
          <a:prstGeom prst="rect">
            <a:avLst/>
          </a:prstGeom>
          <a:noFill/>
        </p:spPr>
        <p:txBody>
          <a:bodyPr wrap="square" rtlCol="0">
            <a:spAutoFit/>
          </a:bodyPr>
          <a:lstStyle/>
          <a:p>
            <a:pPr algn="ctr"/>
            <a:r>
              <a:rPr lang="en-US" sz="1400" b="1" dirty="0" smtClean="0">
                <a:solidFill>
                  <a:schemeClr val="bg1"/>
                </a:solidFill>
                <a:latin typeface="+mn-lt"/>
                <a:ea typeface="+mn-ea"/>
              </a:rPr>
              <a:t>Extract Transform Load (ETL) replacement</a:t>
            </a:r>
          </a:p>
        </p:txBody>
      </p:sp>
      <p:sp>
        <p:nvSpPr>
          <p:cNvPr id="22" name="TextBox 21"/>
          <p:cNvSpPr txBox="1"/>
          <p:nvPr/>
        </p:nvSpPr>
        <p:spPr>
          <a:xfrm>
            <a:off x="228655" y="4180115"/>
            <a:ext cx="2672801" cy="523220"/>
          </a:xfrm>
          <a:prstGeom prst="rect">
            <a:avLst/>
          </a:prstGeom>
          <a:noFill/>
        </p:spPr>
        <p:txBody>
          <a:bodyPr wrap="square" rtlCol="0">
            <a:spAutoFit/>
          </a:bodyPr>
          <a:lstStyle/>
          <a:p>
            <a:pPr algn="ctr">
              <a:spcAft>
                <a:spcPts val="0"/>
              </a:spcAft>
            </a:pPr>
            <a:r>
              <a:rPr lang="en-US" sz="1400" b="1" dirty="0" smtClean="0">
                <a:solidFill>
                  <a:schemeClr val="bg1"/>
                </a:solidFill>
                <a:latin typeface="+mn-lt"/>
                <a:ea typeface="+mn-ea"/>
              </a:rPr>
              <a:t>Image / XML message</a:t>
            </a:r>
          </a:p>
          <a:p>
            <a:pPr algn="ctr">
              <a:spcAft>
                <a:spcPts val="0"/>
              </a:spcAft>
            </a:pPr>
            <a:r>
              <a:rPr lang="en-US" sz="1400" b="1" dirty="0" smtClean="0">
                <a:solidFill>
                  <a:schemeClr val="bg1"/>
                </a:solidFill>
                <a:latin typeface="+mn-lt"/>
                <a:ea typeface="+mn-ea"/>
              </a:rPr>
              <a:t>processing</a:t>
            </a:r>
          </a:p>
        </p:txBody>
      </p:sp>
      <p:sp>
        <p:nvSpPr>
          <p:cNvPr id="2" name="Title 1"/>
          <p:cNvSpPr>
            <a:spLocks noGrp="1"/>
          </p:cNvSpPr>
          <p:nvPr>
            <p:ph type="title"/>
          </p:nvPr>
        </p:nvSpPr>
        <p:spPr>
          <a:xfrm>
            <a:off x="347663" y="165100"/>
            <a:ext cx="8728603" cy="333375"/>
          </a:xfrm>
          <a:noFill/>
          <a:ln w="9525">
            <a:noFill/>
            <a:miter lim="800000"/>
            <a:headEnd/>
            <a:tailEnd/>
          </a:ln>
        </p:spPr>
        <p:txBody>
          <a:bodyPr vert="horz" wrap="square" lIns="0" tIns="0" rIns="0" bIns="0" numCol="1" anchor="ctr" anchorCtr="0" compatLnSpc="1">
            <a:prstTxWarp prst="textNoShape">
              <a:avLst/>
            </a:prstTxWarp>
          </a:bodyPr>
          <a:lstStyle/>
          <a:p>
            <a:r>
              <a:rPr lang="en-US" dirty="0" smtClean="0"/>
              <a:t>Broad Application of Hadoop technology</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516088" y="2677892"/>
            <a:ext cx="1945822" cy="1459366"/>
          </a:xfrm>
          <a:prstGeom prst="rect">
            <a:avLst/>
          </a:prstGeom>
          <a:noFill/>
          <a:ln w="9525">
            <a:noFill/>
            <a:miter lim="800000"/>
            <a:headEnd/>
            <a:tailEnd/>
          </a:ln>
        </p:spPr>
      </p:pic>
      <p:sp>
        <p:nvSpPr>
          <p:cNvPr id="8" name="Isosceles Triangle 7"/>
          <p:cNvSpPr/>
          <p:nvPr/>
        </p:nvSpPr>
        <p:spPr bwMode="auto">
          <a:xfrm rot="5400000">
            <a:off x="1187120" y="3239062"/>
            <a:ext cx="4039713" cy="326572"/>
          </a:xfrm>
          <a:prstGeom prst="triangle">
            <a:avLst/>
          </a:prstGeom>
          <a:solidFill>
            <a:schemeClr val="bg2"/>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chemeClr val="bg1"/>
              </a:solidFill>
            </a:endParaRPr>
          </a:p>
        </p:txBody>
      </p:sp>
      <p:sp>
        <p:nvSpPr>
          <p:cNvPr id="27" name="Rounded Rectangle 26"/>
          <p:cNvSpPr/>
          <p:nvPr/>
        </p:nvSpPr>
        <p:spPr bwMode="auto">
          <a:xfrm>
            <a:off x="239536" y="4876815"/>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28" name="TextBox 27"/>
          <p:cNvSpPr txBox="1"/>
          <p:nvPr/>
        </p:nvSpPr>
        <p:spPr>
          <a:xfrm>
            <a:off x="228651" y="4876815"/>
            <a:ext cx="2672801" cy="523220"/>
          </a:xfrm>
          <a:prstGeom prst="rect">
            <a:avLst/>
          </a:prstGeom>
          <a:noFill/>
        </p:spPr>
        <p:txBody>
          <a:bodyPr wrap="square" rtlCol="0">
            <a:spAutoFit/>
          </a:bodyPr>
          <a:lstStyle/>
          <a:p>
            <a:pPr algn="ctr">
              <a:spcAft>
                <a:spcPts val="0"/>
              </a:spcAft>
            </a:pPr>
            <a:r>
              <a:rPr lang="en-US" sz="1400" b="1" dirty="0" smtClean="0">
                <a:solidFill>
                  <a:schemeClr val="bg1"/>
                </a:solidFill>
                <a:latin typeface="+mn-lt"/>
                <a:ea typeface="+mn-ea"/>
              </a:rPr>
              <a:t>General archiving / compliance</a:t>
            </a:r>
          </a:p>
        </p:txBody>
      </p:sp>
      <p:sp>
        <p:nvSpPr>
          <p:cNvPr id="32" name="TextBox 31"/>
          <p:cNvSpPr txBox="1"/>
          <p:nvPr/>
        </p:nvSpPr>
        <p:spPr>
          <a:xfrm>
            <a:off x="6172190" y="1506784"/>
            <a:ext cx="2672801" cy="307777"/>
          </a:xfrm>
          <a:prstGeom prst="rect">
            <a:avLst/>
          </a:prstGeom>
          <a:noFill/>
        </p:spPr>
        <p:txBody>
          <a:bodyPr wrap="square" rtlCol="0">
            <a:spAutoFit/>
          </a:bodyPr>
          <a:lstStyle/>
          <a:p>
            <a:pPr algn="ctr"/>
            <a:r>
              <a:rPr lang="en-US" sz="1400" b="1" dirty="0" smtClean="0">
                <a:solidFill>
                  <a:schemeClr val="bg1"/>
                </a:solidFill>
                <a:latin typeface="+mn-lt"/>
                <a:ea typeface="+mn-ea"/>
              </a:rPr>
              <a:t>Financial Services</a:t>
            </a:r>
          </a:p>
        </p:txBody>
      </p:sp>
      <p:sp>
        <p:nvSpPr>
          <p:cNvPr id="34" name="TextBox 33"/>
          <p:cNvSpPr txBox="1"/>
          <p:nvPr/>
        </p:nvSpPr>
        <p:spPr>
          <a:xfrm>
            <a:off x="6194030" y="3575048"/>
            <a:ext cx="2672801" cy="307777"/>
          </a:xfrm>
          <a:prstGeom prst="rect">
            <a:avLst/>
          </a:prstGeom>
          <a:noFill/>
        </p:spPr>
        <p:txBody>
          <a:bodyPr wrap="square" rtlCol="0">
            <a:spAutoFit/>
          </a:bodyPr>
          <a:lstStyle/>
          <a:p>
            <a:pPr algn="ctr"/>
            <a:r>
              <a:rPr lang="en-US" sz="1400" b="1" dirty="0" smtClean="0">
                <a:solidFill>
                  <a:schemeClr val="bg1"/>
                </a:solidFill>
                <a:latin typeface="+mn-lt"/>
                <a:ea typeface="+mn-ea"/>
              </a:rPr>
              <a:t>Mobile / Telecom</a:t>
            </a:r>
          </a:p>
        </p:txBody>
      </p:sp>
      <p:sp>
        <p:nvSpPr>
          <p:cNvPr id="36" name="TextBox 35"/>
          <p:cNvSpPr txBox="1"/>
          <p:nvPr/>
        </p:nvSpPr>
        <p:spPr>
          <a:xfrm>
            <a:off x="6139544" y="2170826"/>
            <a:ext cx="2748988" cy="307777"/>
          </a:xfrm>
          <a:prstGeom prst="rect">
            <a:avLst/>
          </a:prstGeom>
          <a:noFill/>
        </p:spPr>
        <p:txBody>
          <a:bodyPr wrap="square" rtlCol="0">
            <a:spAutoFit/>
          </a:bodyPr>
          <a:lstStyle/>
          <a:p>
            <a:pPr algn="ctr"/>
            <a:r>
              <a:rPr lang="en-US" sz="1400" b="1" dirty="0" smtClean="0">
                <a:solidFill>
                  <a:schemeClr val="bg1"/>
                </a:solidFill>
                <a:latin typeface="+mn-lt"/>
                <a:ea typeface="+mn-ea"/>
              </a:rPr>
              <a:t>Internet Retailer</a:t>
            </a:r>
          </a:p>
        </p:txBody>
      </p:sp>
      <p:sp>
        <p:nvSpPr>
          <p:cNvPr id="38" name="TextBox 37"/>
          <p:cNvSpPr txBox="1"/>
          <p:nvPr/>
        </p:nvSpPr>
        <p:spPr>
          <a:xfrm>
            <a:off x="6194026" y="4282634"/>
            <a:ext cx="2672801" cy="307777"/>
          </a:xfrm>
          <a:prstGeom prst="rect">
            <a:avLst/>
          </a:prstGeom>
          <a:noFill/>
          <a:ln>
            <a:noFill/>
          </a:ln>
        </p:spPr>
        <p:txBody>
          <a:bodyPr wrap="square" rtlCol="0">
            <a:spAutoFit/>
          </a:bodyPr>
          <a:lstStyle/>
          <a:p>
            <a:pPr algn="ctr">
              <a:spcAft>
                <a:spcPts val="0"/>
              </a:spcAft>
            </a:pPr>
            <a:r>
              <a:rPr lang="en-US" sz="1400" b="1" dirty="0" smtClean="0">
                <a:solidFill>
                  <a:schemeClr val="bg1"/>
                </a:solidFill>
                <a:latin typeface="+mn-lt"/>
                <a:ea typeface="+mn-ea"/>
              </a:rPr>
              <a:t>Scientific Research</a:t>
            </a:r>
          </a:p>
        </p:txBody>
      </p:sp>
      <p:sp>
        <p:nvSpPr>
          <p:cNvPr id="40" name="TextBox 39"/>
          <p:cNvSpPr txBox="1"/>
          <p:nvPr/>
        </p:nvSpPr>
        <p:spPr>
          <a:xfrm>
            <a:off x="6128654" y="2769552"/>
            <a:ext cx="2748988" cy="523220"/>
          </a:xfrm>
          <a:prstGeom prst="rect">
            <a:avLst/>
          </a:prstGeom>
          <a:noFill/>
        </p:spPr>
        <p:txBody>
          <a:bodyPr wrap="square" rtlCol="0">
            <a:spAutoFit/>
          </a:bodyPr>
          <a:lstStyle/>
          <a:p>
            <a:pPr algn="ctr"/>
            <a:r>
              <a:rPr lang="en-US" sz="1400" b="1" dirty="0" smtClean="0">
                <a:solidFill>
                  <a:schemeClr val="bg1"/>
                </a:solidFill>
                <a:latin typeface="+mn-lt"/>
                <a:ea typeface="+mn-ea"/>
              </a:rPr>
              <a:t>Pharmaceutical / Drug Discovery</a:t>
            </a:r>
          </a:p>
        </p:txBody>
      </p:sp>
      <p:sp>
        <p:nvSpPr>
          <p:cNvPr id="42" name="TextBox 41"/>
          <p:cNvSpPr txBox="1"/>
          <p:nvPr/>
        </p:nvSpPr>
        <p:spPr>
          <a:xfrm>
            <a:off x="6194022" y="4979334"/>
            <a:ext cx="2672801" cy="307777"/>
          </a:xfrm>
          <a:prstGeom prst="rect">
            <a:avLst/>
          </a:prstGeom>
          <a:noFill/>
        </p:spPr>
        <p:txBody>
          <a:bodyPr wrap="square" rtlCol="0">
            <a:spAutoFit/>
          </a:bodyPr>
          <a:lstStyle/>
          <a:p>
            <a:pPr algn="ctr">
              <a:spcAft>
                <a:spcPts val="0"/>
              </a:spcAft>
            </a:pPr>
            <a:r>
              <a:rPr lang="en-US" sz="1400" b="1" dirty="0" smtClean="0">
                <a:solidFill>
                  <a:schemeClr val="bg1"/>
                </a:solidFill>
                <a:latin typeface="+mn-lt"/>
                <a:ea typeface="+mn-ea"/>
              </a:rPr>
              <a:t>Social Media</a:t>
            </a:r>
          </a:p>
        </p:txBody>
      </p:sp>
      <p:sp>
        <p:nvSpPr>
          <p:cNvPr id="43" name="Isosceles Triangle 42"/>
          <p:cNvSpPr/>
          <p:nvPr/>
        </p:nvSpPr>
        <p:spPr bwMode="auto">
          <a:xfrm rot="16200000">
            <a:off x="3786765" y="3239058"/>
            <a:ext cx="4039717" cy="326572"/>
          </a:xfrm>
          <a:prstGeom prst="triangle">
            <a:avLst/>
          </a:prstGeom>
          <a:solidFill>
            <a:schemeClr val="bg2"/>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chemeClr val="bg1"/>
              </a:solidFill>
            </a:endParaRPr>
          </a:p>
        </p:txBody>
      </p:sp>
      <p:sp>
        <p:nvSpPr>
          <p:cNvPr id="46" name="TextBox 45"/>
          <p:cNvSpPr txBox="1"/>
          <p:nvPr/>
        </p:nvSpPr>
        <p:spPr>
          <a:xfrm>
            <a:off x="6204856" y="838199"/>
            <a:ext cx="2558143" cy="307777"/>
          </a:xfrm>
          <a:prstGeom prst="rect">
            <a:avLst/>
          </a:prstGeom>
          <a:noFill/>
        </p:spPr>
        <p:txBody>
          <a:bodyPr wrap="square" rtlCol="0">
            <a:spAutoFit/>
          </a:bodyPr>
          <a:lstStyle/>
          <a:p>
            <a:pPr algn="ctr"/>
            <a:r>
              <a:rPr lang="en-US" sz="1400" b="1" dirty="0" smtClean="0">
                <a:solidFill>
                  <a:schemeClr val="bg1"/>
                </a:solidFill>
                <a:latin typeface="+mn-lt"/>
                <a:ea typeface="+mn-ea"/>
              </a:rPr>
              <a:t>Vertical Use Cases</a:t>
            </a:r>
          </a:p>
        </p:txBody>
      </p:sp>
      <p:sp>
        <p:nvSpPr>
          <p:cNvPr id="49" name="Rounded Rectangle 48"/>
          <p:cNvSpPr/>
          <p:nvPr/>
        </p:nvSpPr>
        <p:spPr bwMode="auto">
          <a:xfrm>
            <a:off x="228590" y="751122"/>
            <a:ext cx="2560320" cy="548640"/>
          </a:xfrm>
          <a:prstGeom prst="roundRect">
            <a:avLst/>
          </a:prstGeom>
          <a:solidFill>
            <a:srgbClr val="002060"/>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rgbClr val="FFFFFF"/>
              </a:solidFill>
            </a:endParaRPr>
          </a:p>
        </p:txBody>
      </p:sp>
      <p:sp>
        <p:nvSpPr>
          <p:cNvPr id="44" name="TextBox 43"/>
          <p:cNvSpPr txBox="1"/>
          <p:nvPr/>
        </p:nvSpPr>
        <p:spPr>
          <a:xfrm>
            <a:off x="239486" y="859971"/>
            <a:ext cx="2547257" cy="307777"/>
          </a:xfrm>
          <a:prstGeom prst="rect">
            <a:avLst/>
          </a:prstGeom>
          <a:noFill/>
        </p:spPr>
        <p:txBody>
          <a:bodyPr wrap="square" rtlCol="0">
            <a:spAutoFit/>
          </a:bodyPr>
          <a:lstStyle/>
          <a:p>
            <a:pPr algn="ctr"/>
            <a:r>
              <a:rPr lang="en-US" sz="1400" b="1" dirty="0" smtClean="0">
                <a:solidFill>
                  <a:schemeClr val="bg1"/>
                </a:solidFill>
                <a:latin typeface="+mn-lt"/>
                <a:ea typeface="+mn-ea"/>
              </a:rPr>
              <a:t>Horizontal Use Cases</a:t>
            </a:r>
          </a:p>
        </p:txBody>
      </p:sp>
      <p:sp>
        <p:nvSpPr>
          <p:cNvPr id="51" name="Rounded Rectangle 50"/>
          <p:cNvSpPr/>
          <p:nvPr/>
        </p:nvSpPr>
        <p:spPr bwMode="auto">
          <a:xfrm>
            <a:off x="6215878" y="2765003"/>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52" name="Rounded Rectangle 51"/>
          <p:cNvSpPr/>
          <p:nvPr/>
        </p:nvSpPr>
        <p:spPr bwMode="auto">
          <a:xfrm>
            <a:off x="6215886" y="1382489"/>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53" name="Rounded Rectangle 52"/>
          <p:cNvSpPr/>
          <p:nvPr/>
        </p:nvSpPr>
        <p:spPr bwMode="auto">
          <a:xfrm>
            <a:off x="6237726" y="3472525"/>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54" name="Rounded Rectangle 53"/>
          <p:cNvSpPr/>
          <p:nvPr/>
        </p:nvSpPr>
        <p:spPr bwMode="auto">
          <a:xfrm>
            <a:off x="6215882" y="2057417"/>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55" name="Rounded Rectangle 54"/>
          <p:cNvSpPr/>
          <p:nvPr/>
        </p:nvSpPr>
        <p:spPr bwMode="auto">
          <a:xfrm>
            <a:off x="6237722" y="4180111"/>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56" name="Rounded Rectangle 55"/>
          <p:cNvSpPr/>
          <p:nvPr/>
        </p:nvSpPr>
        <p:spPr bwMode="auto">
          <a:xfrm>
            <a:off x="6237718" y="4876811"/>
            <a:ext cx="2560320" cy="548640"/>
          </a:xfrm>
          <a:prstGeom prst="roundRect">
            <a:avLst/>
          </a:prstGeom>
          <a:noFill/>
          <a:ln w="1905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chemeClr val="bg1"/>
              </a:solidFill>
            </a:endParaRPr>
          </a:p>
        </p:txBody>
      </p:sp>
      <p:sp>
        <p:nvSpPr>
          <p:cNvPr id="57" name="Rounded Rectangle 56"/>
          <p:cNvSpPr/>
          <p:nvPr/>
        </p:nvSpPr>
        <p:spPr bwMode="auto">
          <a:xfrm>
            <a:off x="250372" y="5573489"/>
            <a:ext cx="8643258" cy="690205"/>
          </a:xfrm>
          <a:prstGeom prst="roundRect">
            <a:avLst>
              <a:gd name="adj" fmla="val 4731"/>
            </a:avLst>
          </a:prstGeom>
          <a:solidFill>
            <a:schemeClr val="tx2"/>
          </a:solidFill>
          <a:ln w="12700">
            <a:no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wrap="square" tIns="91440" bIns="91440">
            <a:spAutoFit/>
          </a:bodyPr>
          <a:lstStyle/>
          <a:p>
            <a:pPr algn="ctr" fontAlgn="auto">
              <a:spcAft>
                <a:spcPts val="0"/>
              </a:spcAft>
              <a:buClr>
                <a:srgbClr val="000000"/>
              </a:buClr>
              <a:defRPr/>
            </a:pPr>
            <a:r>
              <a:rPr lang="en-US" sz="1600" b="1" dirty="0" err="1" smtClean="0">
                <a:solidFill>
                  <a:srgbClr val="FFFFFF"/>
                </a:solidFill>
              </a:rPr>
              <a:t>Hadoop’s</a:t>
            </a:r>
            <a:r>
              <a:rPr lang="en-US" sz="1600" b="1" dirty="0" smtClean="0">
                <a:solidFill>
                  <a:srgbClr val="FFFFFF"/>
                </a:solidFill>
              </a:rPr>
              <a:t> ability to handle large unstructured data affordably and efficiently makes </a:t>
            </a:r>
          </a:p>
          <a:p>
            <a:pPr algn="ctr" fontAlgn="auto">
              <a:spcAft>
                <a:spcPts val="0"/>
              </a:spcAft>
              <a:buClr>
                <a:srgbClr val="000000"/>
              </a:buClr>
              <a:defRPr/>
            </a:pPr>
            <a:r>
              <a:rPr lang="en-US" sz="1600" b="1" dirty="0" smtClean="0">
                <a:solidFill>
                  <a:srgbClr val="FFFFFF"/>
                </a:solidFill>
              </a:rPr>
              <a:t>it a valuable tool kit for enterprises across a number of applications and fields.</a:t>
            </a:r>
            <a:endParaRPr lang="en-US" sz="1400" b="1" i="1" dirty="0">
              <a:solidFill>
                <a:srgbClr val="FFFFFF"/>
              </a:solidFill>
            </a:endParaRPr>
          </a:p>
        </p:txBody>
      </p:sp>
    </p:spTree>
    <p:extLst>
      <p:ext uri="{BB962C8B-B14F-4D97-AF65-F5344CB8AC3E}">
        <p14:creationId xmlns:p14="http://schemas.microsoft.com/office/powerpoint/2010/main" val="19926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 a </a:t>
            </a:r>
            <a:r>
              <a:rPr lang="en-US" dirty="0" err="1" smtClean="0"/>
              <a:t>Hadoop</a:t>
            </a:r>
            <a:r>
              <a:rPr lang="en-US" dirty="0" smtClean="0"/>
              <a:t> Cluster in under 30 Minutes</a:t>
            </a:r>
          </a:p>
        </p:txBody>
      </p:sp>
      <p:sp>
        <p:nvSpPr>
          <p:cNvPr id="5" name="Rounded Rectangle 4"/>
          <p:cNvSpPr/>
          <p:nvPr/>
        </p:nvSpPr>
        <p:spPr bwMode="auto">
          <a:xfrm>
            <a:off x="7053898" y="1865375"/>
            <a:ext cx="1676400" cy="381000"/>
          </a:xfrm>
          <a:prstGeom prst="roundRect">
            <a:avLst/>
          </a:prstGeom>
          <a:solidFill>
            <a:schemeClr val="bg1"/>
          </a:solidFill>
          <a:ln w="12700">
            <a:solidFill>
              <a:schemeClr val="bg2">
                <a:lumMod val="75000"/>
              </a:schemeClr>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altLang="zh-CN" sz="1050" dirty="0" smtClean="0"/>
              <a:t>Deploy </a:t>
            </a:r>
            <a:r>
              <a:rPr lang="en-US" altLang="zh-CN" sz="1050" dirty="0" err="1" smtClean="0"/>
              <a:t>vHelperOVF</a:t>
            </a:r>
            <a:r>
              <a:rPr lang="en-US" altLang="zh-CN" sz="1050" dirty="0" smtClean="0"/>
              <a:t> to </a:t>
            </a:r>
            <a:r>
              <a:rPr lang="en-US" altLang="zh-CN" sz="1050" dirty="0" err="1" smtClean="0"/>
              <a:t>vSphere</a:t>
            </a:r>
            <a:endParaRPr lang="en-US" sz="1050" dirty="0" smtClean="0"/>
          </a:p>
        </p:txBody>
      </p:sp>
      <p:sp>
        <p:nvSpPr>
          <p:cNvPr id="7" name="Rounded Rectangle 6"/>
          <p:cNvSpPr/>
          <p:nvPr/>
        </p:nvSpPr>
        <p:spPr bwMode="auto">
          <a:xfrm>
            <a:off x="6787198" y="4100575"/>
            <a:ext cx="2209800" cy="381000"/>
          </a:xfrm>
          <a:prstGeom prst="roundRect">
            <a:avLst/>
          </a:prstGeom>
          <a:solidFill>
            <a:schemeClr val="bg1"/>
          </a:solidFill>
          <a:ln w="12700">
            <a:solidFill>
              <a:schemeClr val="bg2">
                <a:lumMod val="75000"/>
              </a:schemeClr>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altLang="zh-CN" sz="1050" dirty="0" smtClean="0"/>
              <a:t>Select configuration template </a:t>
            </a:r>
            <a:endParaRPr lang="en-US" sz="1050" dirty="0" smtClean="0"/>
          </a:p>
        </p:txBody>
      </p:sp>
      <p:sp>
        <p:nvSpPr>
          <p:cNvPr id="9" name="Rounded Rectangle 8"/>
          <p:cNvSpPr/>
          <p:nvPr/>
        </p:nvSpPr>
        <p:spPr bwMode="auto">
          <a:xfrm>
            <a:off x="7130098" y="4862575"/>
            <a:ext cx="1524000" cy="381000"/>
          </a:xfrm>
          <a:prstGeom prst="roundRect">
            <a:avLst/>
          </a:prstGeom>
          <a:solidFill>
            <a:schemeClr val="bg1"/>
          </a:solidFill>
          <a:ln w="12700">
            <a:solidFill>
              <a:schemeClr val="bg2">
                <a:lumMod val="75000"/>
              </a:schemeClr>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altLang="zh-CN" sz="1050" dirty="0" smtClean="0"/>
              <a:t>Automate deployment</a:t>
            </a:r>
            <a:endParaRPr lang="en-US" sz="1050" dirty="0" smtClean="0"/>
          </a:p>
        </p:txBody>
      </p:sp>
      <p:cxnSp>
        <p:nvCxnSpPr>
          <p:cNvPr id="16" name="Straight Arrow Connector 15"/>
          <p:cNvCxnSpPr/>
          <p:nvPr/>
        </p:nvCxnSpPr>
        <p:spPr bwMode="auto">
          <a:xfrm>
            <a:off x="7892098" y="2246375"/>
            <a:ext cx="0" cy="1066800"/>
          </a:xfrm>
          <a:prstGeom prst="straightConnector1">
            <a:avLst/>
          </a:prstGeom>
          <a:ln>
            <a:solidFill>
              <a:schemeClr val="bg2">
                <a:lumMod val="75000"/>
              </a:schemeClr>
            </a:solidFill>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p:nvPr/>
        </p:nvCxnSpPr>
        <p:spPr bwMode="auto">
          <a:xfrm>
            <a:off x="7892098" y="3668775"/>
            <a:ext cx="0" cy="431800"/>
          </a:xfrm>
          <a:prstGeom prst="straightConnector1">
            <a:avLst/>
          </a:prstGeom>
          <a:ln>
            <a:solidFill>
              <a:schemeClr val="bg2">
                <a:lumMod val="75000"/>
              </a:schemeClr>
            </a:solidFill>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22" name="Straight Arrow Connector 21"/>
          <p:cNvCxnSpPr/>
          <p:nvPr/>
        </p:nvCxnSpPr>
        <p:spPr bwMode="auto">
          <a:xfrm>
            <a:off x="7892098" y="4481575"/>
            <a:ext cx="0" cy="381000"/>
          </a:xfrm>
          <a:prstGeom prst="straightConnector1">
            <a:avLst/>
          </a:prstGeom>
          <a:ln>
            <a:solidFill>
              <a:schemeClr val="bg2">
                <a:lumMod val="75000"/>
              </a:schemeClr>
            </a:solidFill>
            <a:headEnd type="none" w="med" len="med"/>
            <a:tailEnd type="arrow"/>
          </a:ln>
        </p:spPr>
        <p:style>
          <a:lnRef idx="1">
            <a:schemeClr val="accent3"/>
          </a:lnRef>
          <a:fillRef idx="0">
            <a:schemeClr val="accent3"/>
          </a:fillRef>
          <a:effectRef idx="0">
            <a:schemeClr val="accent3"/>
          </a:effectRef>
          <a:fontRef idx="minor">
            <a:schemeClr val="tx1"/>
          </a:fontRef>
        </p:style>
      </p:cxnSp>
      <p:sp>
        <p:nvSpPr>
          <p:cNvPr id="35" name="Rounded Rectangle 34"/>
          <p:cNvSpPr/>
          <p:nvPr/>
        </p:nvSpPr>
        <p:spPr bwMode="auto">
          <a:xfrm>
            <a:off x="7053898" y="3313175"/>
            <a:ext cx="1676400" cy="381000"/>
          </a:xfrm>
          <a:prstGeom prst="roundRect">
            <a:avLst/>
          </a:prstGeom>
          <a:solidFill>
            <a:schemeClr val="bg1"/>
          </a:solidFill>
          <a:ln w="12700">
            <a:solidFill>
              <a:schemeClr val="bg2">
                <a:lumMod val="75000"/>
              </a:schemeClr>
            </a:solidFill>
            <a:round/>
            <a:headEnd/>
            <a:tailEnd/>
          </a:ln>
        </p:spPr>
        <p:txBody>
          <a:bodyPr wrap="square" lIns="0" tIns="0" rIns="0" bIns="0" rtlCol="0" anchor="ctr"/>
          <a:lstStyle/>
          <a:p>
            <a:pPr marL="0" marR="0" indent="0" algn="ctr" defTabSz="914400" eaLnBrk="1" latinLnBrk="0" hangingPunct="1">
              <a:lnSpc>
                <a:spcPct val="100000"/>
              </a:lnSpc>
              <a:buClrTx/>
              <a:buSzTx/>
              <a:buFontTx/>
              <a:buNone/>
              <a:tabLst/>
            </a:pPr>
            <a:r>
              <a:rPr lang="en-US" altLang="zh-CN" sz="1050" dirty="0" smtClean="0"/>
              <a:t>Select Compute, memory, storage and network</a:t>
            </a:r>
            <a:endParaRPr lang="en-US" sz="1050" dirty="0" smtClean="0"/>
          </a:p>
        </p:txBody>
      </p:sp>
      <p:sp>
        <p:nvSpPr>
          <p:cNvPr id="52" name="Left Brace 51"/>
          <p:cNvSpPr/>
          <p:nvPr/>
        </p:nvSpPr>
        <p:spPr bwMode="auto">
          <a:xfrm rot="10800000">
            <a:off x="6253798" y="3008375"/>
            <a:ext cx="457200" cy="2514600"/>
          </a:xfrm>
          <a:prstGeom prst="leftBrace">
            <a:avLst>
              <a:gd name="adj1" fmla="val 0"/>
              <a:gd name="adj2" fmla="val 50000"/>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Tx/>
              <a:buNone/>
              <a:tabLst/>
            </a:pPr>
            <a:endParaRPr kumimoji="0" lang="en-US" sz="2400" b="0" i="0" u="none" strike="noStrike" cap="none" normalizeH="0" baseline="0" smtClean="0">
              <a:ln>
                <a:noFill/>
              </a:ln>
              <a:solidFill>
                <a:srgbClr val="0095D3"/>
              </a:solidFill>
              <a:effectLst/>
              <a:latin typeface="Arial" charset="0"/>
              <a:ea typeface="ＭＳ Ｐゴシック" pitchFamily="34" charset="-128"/>
            </a:endParaRPr>
          </a:p>
        </p:txBody>
      </p:sp>
      <p:sp>
        <p:nvSpPr>
          <p:cNvPr id="56" name="Left Brace 55"/>
          <p:cNvSpPr/>
          <p:nvPr/>
        </p:nvSpPr>
        <p:spPr bwMode="auto">
          <a:xfrm rot="10800000">
            <a:off x="6253798" y="1179575"/>
            <a:ext cx="457200" cy="1752600"/>
          </a:xfrm>
          <a:prstGeom prst="lef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40000"/>
              </a:spcAft>
              <a:buClrTx/>
              <a:buSzTx/>
              <a:buFontTx/>
              <a:buNone/>
              <a:tabLst/>
            </a:pPr>
            <a:endParaRPr kumimoji="0" lang="en-US" sz="2400" b="0" i="0" u="none" strike="noStrike" cap="none" normalizeH="0" baseline="0" smtClean="0">
              <a:ln>
                <a:noFill/>
              </a:ln>
              <a:solidFill>
                <a:srgbClr val="0095D3"/>
              </a:solidFill>
              <a:effectLst/>
              <a:latin typeface="Arial" charset="0"/>
              <a:ea typeface="ＭＳ Ｐゴシック" pitchFamily="34" charset="-128"/>
            </a:endParaRPr>
          </a:p>
        </p:txBody>
      </p:sp>
      <p:cxnSp>
        <p:nvCxnSpPr>
          <p:cNvPr id="65" name="Straight Connector 64"/>
          <p:cNvCxnSpPr/>
          <p:nvPr/>
        </p:nvCxnSpPr>
        <p:spPr bwMode="auto">
          <a:xfrm>
            <a:off x="6634798" y="3008375"/>
            <a:ext cx="2667000"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1193581" y="1636776"/>
            <a:ext cx="885832" cy="762000"/>
          </a:xfrm>
          <a:prstGeom prst="rect">
            <a:avLst/>
          </a:prstGeom>
          <a:noFill/>
          <a:ln w="9525">
            <a:noFill/>
            <a:miter lim="800000"/>
            <a:headEnd/>
            <a:tailEnd/>
          </a:ln>
        </p:spPr>
      </p:pic>
      <p:pic>
        <p:nvPicPr>
          <p:cNvPr id="2055" name="Picture 7"/>
          <p:cNvPicPr>
            <a:picLocks noChangeAspect="1" noChangeArrowheads="1"/>
          </p:cNvPicPr>
          <p:nvPr/>
        </p:nvPicPr>
        <p:blipFill>
          <a:blip r:embed="rId3" cstate="print"/>
          <a:srcRect/>
          <a:stretch>
            <a:fillRect/>
          </a:stretch>
        </p:blipFill>
        <p:spPr bwMode="auto">
          <a:xfrm>
            <a:off x="2565180" y="2017775"/>
            <a:ext cx="914400" cy="687940"/>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3768614" y="2246375"/>
            <a:ext cx="853966" cy="433388"/>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2488980" y="1939435"/>
            <a:ext cx="914400" cy="68794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2412780" y="1865585"/>
            <a:ext cx="914400" cy="685590"/>
          </a:xfrm>
          <a:prstGeom prst="rect">
            <a:avLst/>
          </a:prstGeom>
          <a:noFill/>
          <a:ln w="9525">
            <a:noFill/>
            <a:miter lim="800000"/>
            <a:headEnd/>
            <a:tailEnd/>
          </a:ln>
        </p:spPr>
      </p:pic>
      <p:pic>
        <p:nvPicPr>
          <p:cNvPr id="2052" name="Picture 4"/>
          <p:cNvPicPr>
            <a:picLocks noChangeAspect="1" noChangeArrowheads="1"/>
          </p:cNvPicPr>
          <p:nvPr/>
        </p:nvPicPr>
        <p:blipFill>
          <a:blip r:embed="rId7" cstate="print"/>
          <a:srcRect/>
          <a:stretch>
            <a:fillRect/>
          </a:stretch>
        </p:blipFill>
        <p:spPr bwMode="auto">
          <a:xfrm>
            <a:off x="2336580" y="1786595"/>
            <a:ext cx="914400" cy="688380"/>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2260380" y="1636775"/>
            <a:ext cx="914400" cy="758140"/>
          </a:xfrm>
          <a:prstGeom prst="rect">
            <a:avLst/>
          </a:prstGeom>
          <a:noFill/>
          <a:ln w="9525">
            <a:noFill/>
            <a:miter lim="800000"/>
            <a:headEnd/>
            <a:tailEnd/>
          </a:ln>
        </p:spPr>
      </p:pic>
      <p:pic>
        <p:nvPicPr>
          <p:cNvPr id="2057" name="Picture 9"/>
          <p:cNvPicPr>
            <a:picLocks noChangeAspect="1" noChangeArrowheads="1"/>
          </p:cNvPicPr>
          <p:nvPr/>
        </p:nvPicPr>
        <p:blipFill>
          <a:blip r:embed="rId9" cstate="print"/>
          <a:srcRect/>
          <a:stretch>
            <a:fillRect/>
          </a:stretch>
        </p:blipFill>
        <p:spPr bwMode="auto">
          <a:xfrm>
            <a:off x="846715" y="3275380"/>
            <a:ext cx="4931076" cy="2688350"/>
          </a:xfrm>
          <a:prstGeom prst="rect">
            <a:avLst/>
          </a:prstGeom>
          <a:noFill/>
          <a:ln w="9525">
            <a:noFill/>
            <a:miter lim="800000"/>
            <a:headEnd/>
            <a:tailEnd/>
          </a:ln>
        </p:spPr>
      </p:pic>
      <p:cxnSp>
        <p:nvCxnSpPr>
          <p:cNvPr id="77" name="Straight Arrow Connector 76"/>
          <p:cNvCxnSpPr/>
          <p:nvPr/>
        </p:nvCxnSpPr>
        <p:spPr bwMode="auto">
          <a:xfrm>
            <a:off x="1879380" y="1941575"/>
            <a:ext cx="381000" cy="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80" name="Straight Arrow Connector 79"/>
          <p:cNvCxnSpPr/>
          <p:nvPr/>
        </p:nvCxnSpPr>
        <p:spPr bwMode="auto">
          <a:xfrm>
            <a:off x="3022380" y="2398775"/>
            <a:ext cx="228600" cy="22860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p:nvPr/>
        </p:nvCxnSpPr>
        <p:spPr bwMode="auto">
          <a:xfrm>
            <a:off x="3555780" y="2474975"/>
            <a:ext cx="152400" cy="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355380" y="1103375"/>
            <a:ext cx="5520862" cy="338554"/>
          </a:xfrm>
          <a:prstGeom prst="rect">
            <a:avLst/>
          </a:prstGeom>
          <a:noFill/>
        </p:spPr>
        <p:txBody>
          <a:bodyPr wrap="none" rtlCol="0">
            <a:spAutoFit/>
          </a:bodyPr>
          <a:lstStyle/>
          <a:p>
            <a:pPr algn="l"/>
            <a:r>
              <a:rPr lang="en-US" sz="1600" b="1" dirty="0" smtClean="0">
                <a:solidFill>
                  <a:srgbClr val="F8F8F8"/>
                </a:solidFill>
                <a:latin typeface="+mn-lt"/>
                <a:ea typeface="+mn-ea"/>
              </a:rPr>
              <a:t>Step 1: Deploy </a:t>
            </a:r>
            <a:r>
              <a:rPr lang="en-US" sz="1600" b="1" dirty="0" err="1" smtClean="0">
                <a:solidFill>
                  <a:srgbClr val="F8F8F8"/>
                </a:solidFill>
                <a:latin typeface="+mn-lt"/>
                <a:ea typeface="+mn-ea"/>
              </a:rPr>
              <a:t>Serengeti </a:t>
            </a:r>
            <a:r>
              <a:rPr lang="en-US" sz="1600" b="1" dirty="0" smtClean="0">
                <a:solidFill>
                  <a:srgbClr val="F8F8F8"/>
                </a:solidFill>
                <a:latin typeface="+mn-lt"/>
                <a:ea typeface="+mn-ea"/>
              </a:rPr>
              <a:t>virtual appliance on </a:t>
            </a:r>
            <a:r>
              <a:rPr lang="en-US" sz="1600" b="1" dirty="0" err="1" smtClean="0">
                <a:solidFill>
                  <a:srgbClr val="F8F8F8"/>
                </a:solidFill>
                <a:latin typeface="+mn-lt"/>
                <a:ea typeface="+mn-ea"/>
              </a:rPr>
              <a:t>vSphere</a:t>
            </a:r>
            <a:r>
              <a:rPr lang="en-US" sz="1600" b="1" dirty="0" smtClean="0">
                <a:solidFill>
                  <a:srgbClr val="F8F8F8"/>
                </a:solidFill>
                <a:latin typeface="+mn-lt"/>
                <a:ea typeface="+mn-ea"/>
              </a:rPr>
              <a:t>.  </a:t>
            </a:r>
          </a:p>
        </p:txBody>
      </p:sp>
      <p:sp>
        <p:nvSpPr>
          <p:cNvPr id="33" name="TextBox 32"/>
          <p:cNvSpPr txBox="1"/>
          <p:nvPr/>
        </p:nvSpPr>
        <p:spPr>
          <a:xfrm>
            <a:off x="310198" y="2855975"/>
            <a:ext cx="6063579" cy="338554"/>
          </a:xfrm>
          <a:prstGeom prst="rect">
            <a:avLst/>
          </a:prstGeom>
          <a:noFill/>
        </p:spPr>
        <p:txBody>
          <a:bodyPr wrap="none" rtlCol="0">
            <a:spAutoFit/>
          </a:bodyPr>
          <a:lstStyle/>
          <a:p>
            <a:pPr algn="l"/>
            <a:r>
              <a:rPr lang="en-US" sz="1600" b="1" dirty="0" smtClean="0">
                <a:solidFill>
                  <a:schemeClr val="bg2"/>
                </a:solidFill>
                <a:latin typeface="+mn-lt"/>
                <a:ea typeface="+mn-ea"/>
              </a:rPr>
              <a:t>Step 2: A few simple commands to stand up </a:t>
            </a:r>
            <a:r>
              <a:rPr lang="en-US" sz="1600" b="1" dirty="0" err="1" smtClean="0">
                <a:solidFill>
                  <a:schemeClr val="bg2"/>
                </a:solidFill>
                <a:latin typeface="+mn-lt"/>
                <a:ea typeface="+mn-ea"/>
              </a:rPr>
              <a:t>Hadoop</a:t>
            </a:r>
            <a:r>
              <a:rPr lang="en-US" sz="1600" b="1" dirty="0" smtClean="0">
                <a:solidFill>
                  <a:schemeClr val="bg2"/>
                </a:solidFill>
                <a:latin typeface="+mn-lt"/>
                <a:ea typeface="+mn-ea"/>
              </a:rPr>
              <a:t> Cluster.  </a:t>
            </a:r>
          </a:p>
        </p:txBody>
      </p:sp>
      <p:sp>
        <p:nvSpPr>
          <p:cNvPr id="58" name="Explosion 2 57"/>
          <p:cNvSpPr/>
          <p:nvPr/>
        </p:nvSpPr>
        <p:spPr bwMode="auto">
          <a:xfrm>
            <a:off x="2138998" y="5205695"/>
            <a:ext cx="2267956" cy="1384080"/>
          </a:xfrm>
          <a:prstGeom prst="irregularSeal2">
            <a:avLst/>
          </a:prstGeom>
          <a:solidFill>
            <a:schemeClr val="accent3"/>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b="1" dirty="0" smtClean="0">
                <a:solidFill>
                  <a:schemeClr val="bg1"/>
                </a:solidFill>
              </a:rPr>
              <a:t>Done</a:t>
            </a:r>
          </a:p>
        </p:txBody>
      </p:sp>
    </p:spTree>
    <p:extLst>
      <p:ext uri="{BB962C8B-B14F-4D97-AF65-F5344CB8AC3E}">
        <p14:creationId xmlns:p14="http://schemas.microsoft.com/office/powerpoint/2010/main" val="1428891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Tour Through Serengeti</a:t>
            </a:r>
          </a:p>
        </p:txBody>
      </p:sp>
      <p:sp>
        <p:nvSpPr>
          <p:cNvPr id="5" name="Rounded Rectangle 4"/>
          <p:cNvSpPr/>
          <p:nvPr/>
        </p:nvSpPr>
        <p:spPr bwMode="auto">
          <a:xfrm>
            <a:off x="309045" y="1124700"/>
            <a:ext cx="8449100" cy="4647005"/>
          </a:xfrm>
          <a:prstGeom prst="roundRect">
            <a:avLst>
              <a:gd name="adj" fmla="val 5462"/>
            </a:avLst>
          </a:prstGeom>
          <a:solidFill>
            <a:schemeClr val="tx1"/>
          </a:solidFill>
          <a:ln w="12700">
            <a:solidFill>
              <a:schemeClr val="bg1">
                <a:lumMod val="95000"/>
              </a:schemeClr>
            </a:solidFill>
            <a:round/>
            <a:headEnd/>
            <a:tailEnd/>
          </a:ln>
        </p:spPr>
        <p:txBody>
          <a:bodyPr wrap="none" lIns="0" tIns="0" rIns="0" bIns="0" rtlCol="0" anchor="t"/>
          <a:lstStyle/>
          <a:p>
            <a:r>
              <a:rPr lang="en-US" sz="1600" dirty="0">
                <a:solidFill>
                  <a:srgbClr val="FFFFFF"/>
                </a:solidFill>
              </a:rPr>
              <a:t>$ </a:t>
            </a:r>
            <a:r>
              <a:rPr lang="en-US" sz="1600" b="1" dirty="0">
                <a:solidFill>
                  <a:srgbClr val="FFFFFF"/>
                </a:solidFill>
              </a:rPr>
              <a:t>ssh serengeti@serengeti-vm</a:t>
            </a:r>
          </a:p>
          <a:p>
            <a:endParaRPr lang="en-US" sz="1600" dirty="0">
              <a:solidFill>
                <a:srgbClr val="FFFFFF"/>
              </a:solidFill>
            </a:endParaRPr>
          </a:p>
          <a:p>
            <a:r>
              <a:rPr lang="en-US" sz="1600" dirty="0">
                <a:solidFill>
                  <a:srgbClr val="FFFFFF"/>
                </a:solidFill>
              </a:rPr>
              <a:t>$ </a:t>
            </a:r>
            <a:r>
              <a:rPr lang="en-US" sz="1600" b="1" dirty="0">
                <a:solidFill>
                  <a:srgbClr val="FFFFFF"/>
                </a:solidFill>
              </a:rPr>
              <a:t>serengeti</a:t>
            </a:r>
          </a:p>
          <a:p>
            <a:endParaRPr lang="en-US" sz="1600" dirty="0">
              <a:solidFill>
                <a:srgbClr val="FFFFFF"/>
              </a:solidFill>
            </a:endParaRPr>
          </a:p>
          <a:p>
            <a:r>
              <a:rPr lang="en-US" sz="1600" dirty="0">
                <a:solidFill>
                  <a:srgbClr val="FFFFFF"/>
                </a:solidFill>
              </a:rPr>
              <a:t>serengeti&gt;</a:t>
            </a:r>
          </a:p>
        </p:txBody>
      </p:sp>
    </p:spTree>
    <p:extLst>
      <p:ext uri="{BB962C8B-B14F-4D97-AF65-F5344CB8AC3E}">
        <p14:creationId xmlns:p14="http://schemas.microsoft.com/office/powerpoint/2010/main" val="16688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Tour Through Serengeti</a:t>
            </a:r>
          </a:p>
        </p:txBody>
      </p:sp>
      <p:sp>
        <p:nvSpPr>
          <p:cNvPr id="5" name="Rounded Rectangle 4"/>
          <p:cNvSpPr/>
          <p:nvPr/>
        </p:nvSpPr>
        <p:spPr bwMode="auto">
          <a:xfrm>
            <a:off x="309045" y="1124700"/>
            <a:ext cx="8449100" cy="4647005"/>
          </a:xfrm>
          <a:prstGeom prst="roundRect">
            <a:avLst>
              <a:gd name="adj" fmla="val 5462"/>
            </a:avLst>
          </a:prstGeom>
          <a:solidFill>
            <a:schemeClr val="tx1"/>
          </a:solidFill>
          <a:ln w="12700">
            <a:solidFill>
              <a:srgbClr val="F2F2F2"/>
            </a:solidFill>
            <a:round/>
            <a:headEnd/>
            <a:tailEnd/>
          </a:ln>
        </p:spPr>
        <p:txBody>
          <a:bodyPr wrap="none" lIns="0" tIns="0" rIns="0" bIns="0" rtlCol="0" anchor="t"/>
          <a:lstStyle/>
          <a:p>
            <a:pPr algn="l">
              <a:spcAft>
                <a:spcPts val="0"/>
              </a:spcAft>
            </a:pPr>
            <a:r>
              <a:rPr lang="nl-NL" sz="1200" dirty="0">
                <a:solidFill>
                  <a:srgbClr val="FFFFFF"/>
                </a:solidFill>
                <a:latin typeface="Courier New"/>
                <a:cs typeface="Courier New"/>
              </a:rPr>
              <a:t>serengeti&gt; </a:t>
            </a:r>
            <a:r>
              <a:rPr lang="nl-NL" sz="1200" b="1" dirty="0">
                <a:solidFill>
                  <a:srgbClr val="FFFFFF"/>
                </a:solidFill>
                <a:latin typeface="Courier New"/>
                <a:cs typeface="Courier New"/>
              </a:rPr>
              <a:t>cluster create --name </a:t>
            </a:r>
            <a:r>
              <a:rPr lang="nl-NL" sz="1200" b="1" dirty="0" smtClean="0">
                <a:solidFill>
                  <a:srgbClr val="FFFFFF"/>
                </a:solidFill>
                <a:latin typeface="Courier New"/>
                <a:cs typeface="Courier New"/>
              </a:rPr>
              <a:t>dcsep</a:t>
            </a:r>
            <a:endParaRPr lang="nl-NL" sz="1200" b="1" dirty="0">
              <a:solidFill>
                <a:srgbClr val="FFFFFF"/>
              </a:solidFill>
              <a:latin typeface="Courier New"/>
              <a:cs typeface="Courier New"/>
            </a:endParaRPr>
          </a:p>
          <a:p>
            <a:pPr algn="l">
              <a:spcAft>
                <a:spcPts val="0"/>
              </a:spcAft>
            </a:pPr>
            <a:endParaRPr lang="nl-NL" sz="1200" dirty="0">
              <a:solidFill>
                <a:srgbClr val="FFFFFF"/>
              </a:solidFill>
              <a:latin typeface="Courier New"/>
              <a:cs typeface="Courier New"/>
            </a:endParaRPr>
          </a:p>
          <a:p>
            <a:pPr algn="l">
              <a:spcAft>
                <a:spcPts val="0"/>
              </a:spcAft>
            </a:pPr>
            <a:r>
              <a:rPr lang="nl-NL" sz="1200" dirty="0">
                <a:solidFill>
                  <a:srgbClr val="FFFFFF"/>
                </a:solidFill>
                <a:latin typeface="Courier New"/>
                <a:cs typeface="Courier New"/>
              </a:rPr>
              <a:t>serengeti&gt; </a:t>
            </a:r>
            <a:r>
              <a:rPr lang="nl-NL" sz="1200" b="1" dirty="0">
                <a:solidFill>
                  <a:srgbClr val="FFFFFF"/>
                </a:solidFill>
                <a:latin typeface="Courier New"/>
                <a:cs typeface="Courier New"/>
              </a:rPr>
              <a:t>cluster </a:t>
            </a:r>
            <a:r>
              <a:rPr lang="nl-NL" sz="1200" b="1" dirty="0" smtClean="0">
                <a:solidFill>
                  <a:srgbClr val="FFFFFF"/>
                </a:solidFill>
                <a:latin typeface="Courier New"/>
                <a:cs typeface="Courier New"/>
              </a:rPr>
              <a:t>list</a:t>
            </a:r>
            <a:endParaRPr lang="nl-NL" sz="1200" b="1" dirty="0">
              <a:solidFill>
                <a:srgbClr val="FFFFFF"/>
              </a:solidFill>
              <a:latin typeface="Courier New"/>
              <a:cs typeface="Courier New"/>
            </a:endParaRPr>
          </a:p>
          <a:p>
            <a:pPr algn="l">
              <a:spcAft>
                <a:spcPts val="0"/>
              </a:spcAft>
            </a:pPr>
            <a:endParaRPr lang="nl-NL" sz="1200" dirty="0">
              <a:solidFill>
                <a:srgbClr val="FFFFFF"/>
              </a:solidFill>
              <a:latin typeface="Courier New"/>
              <a:cs typeface="Courier New"/>
            </a:endParaRPr>
          </a:p>
          <a:p>
            <a:pPr algn="l">
              <a:spcAft>
                <a:spcPts val="0"/>
              </a:spcAft>
            </a:pPr>
            <a:r>
              <a:rPr lang="nl-NL" sz="1200" dirty="0" smtClean="0">
                <a:solidFill>
                  <a:srgbClr val="FFFFFF"/>
                </a:solidFill>
                <a:latin typeface="Courier New"/>
                <a:cs typeface="Courier New"/>
              </a:rPr>
              <a:t>name: dcsep, distro: apache, status: RUNNING</a:t>
            </a:r>
          </a:p>
          <a:p>
            <a:pPr algn="l">
              <a:spcAft>
                <a:spcPts val="0"/>
              </a:spcAft>
            </a:pPr>
            <a:r>
              <a:rPr lang="nl-NL" sz="1200" dirty="0" smtClean="0">
                <a:solidFill>
                  <a:srgbClr val="FFFFFF"/>
                </a:solidFill>
                <a:latin typeface="Courier New"/>
                <a:cs typeface="Courier New"/>
              </a:rPr>
              <a:t>  NAME     ROLES                                 INSTANCE  CPU  MEM(MB)  TYPE</a:t>
            </a:r>
          </a:p>
          <a:p>
            <a:pPr algn="l">
              <a:spcAft>
                <a:spcPts val="0"/>
              </a:spcAft>
            </a:pPr>
            <a:r>
              <a:rPr lang="nl-NL" sz="1200" dirty="0" smtClean="0">
                <a:solidFill>
                  <a:srgbClr val="FFFFFF"/>
                </a:solidFill>
                <a:latin typeface="Courier New"/>
                <a:cs typeface="Courier New"/>
              </a:rPr>
              <a:t>  -----------------------------------------------------------------------------</a:t>
            </a:r>
          </a:p>
          <a:p>
            <a:pPr algn="l">
              <a:spcAft>
                <a:spcPts val="0"/>
              </a:spcAft>
            </a:pPr>
            <a:r>
              <a:rPr lang="nl-NL" sz="1200" dirty="0" smtClean="0">
                <a:solidFill>
                  <a:srgbClr val="FFFFFF"/>
                </a:solidFill>
                <a:latin typeface="Courier New"/>
                <a:cs typeface="Courier New"/>
              </a:rPr>
              <a:t>  master   [hadoop_namenode, hadoop_jobtracker]  1         6    2048     LOCAL  10</a:t>
            </a:r>
          </a:p>
          <a:p>
            <a:pPr algn="l">
              <a:spcAft>
                <a:spcPts val="0"/>
              </a:spcAft>
            </a:pPr>
            <a:r>
              <a:rPr lang="nl-NL" sz="1200" dirty="0" smtClean="0">
                <a:solidFill>
                  <a:srgbClr val="FFFFFF"/>
                </a:solidFill>
                <a:latin typeface="Courier New"/>
                <a:cs typeface="Courier New"/>
              </a:rPr>
              <a:t>  data     [hadoop_datanode]                     1         2    1024     LOCAL  10</a:t>
            </a:r>
          </a:p>
          <a:p>
            <a:pPr algn="l">
              <a:spcAft>
                <a:spcPts val="0"/>
              </a:spcAft>
            </a:pPr>
            <a:r>
              <a:rPr lang="nl-NL" sz="1200" dirty="0" smtClean="0">
                <a:solidFill>
                  <a:srgbClr val="FFFFFF"/>
                </a:solidFill>
                <a:latin typeface="Courier New"/>
                <a:cs typeface="Courier New"/>
              </a:rPr>
              <a:t>  compute  [hadoop_tasktracker]                  8         2    1024     LOCAL  10</a:t>
            </a:r>
          </a:p>
          <a:p>
            <a:pPr algn="l">
              <a:spcAft>
                <a:spcPts val="0"/>
              </a:spcAft>
            </a:pPr>
            <a:r>
              <a:rPr lang="nl-NL" sz="1200" dirty="0" smtClean="0">
                <a:solidFill>
                  <a:srgbClr val="FFFFFF"/>
                </a:solidFill>
                <a:latin typeface="Courier New"/>
                <a:cs typeface="Courier New"/>
              </a:rPr>
              <a:t>  client   [hadoop_client, pig, hive]            1         1    3748     LOCAL  10    </a:t>
            </a:r>
            <a:endParaRPr lang="nl-NL" sz="1200" dirty="0">
              <a:solidFill>
                <a:srgbClr val="FFFFFF"/>
              </a:solidFill>
              <a:latin typeface="Courier New"/>
              <a:cs typeface="Courier New"/>
            </a:endParaRPr>
          </a:p>
        </p:txBody>
      </p:sp>
    </p:spTree>
    <p:extLst>
      <p:ext uri="{BB962C8B-B14F-4D97-AF65-F5344CB8AC3E}">
        <p14:creationId xmlns:p14="http://schemas.microsoft.com/office/powerpoint/2010/main" val="634380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Serengeti Spec File</a:t>
            </a:r>
          </a:p>
        </p:txBody>
      </p:sp>
      <p:sp>
        <p:nvSpPr>
          <p:cNvPr id="5" name="Rounded Rectangle 4"/>
          <p:cNvSpPr/>
          <p:nvPr/>
        </p:nvSpPr>
        <p:spPr bwMode="auto">
          <a:xfrm>
            <a:off x="309045" y="932675"/>
            <a:ext cx="8449100" cy="5530320"/>
          </a:xfrm>
          <a:prstGeom prst="roundRect">
            <a:avLst>
              <a:gd name="adj" fmla="val 5462"/>
            </a:avLst>
          </a:prstGeom>
          <a:solidFill>
            <a:schemeClr val="tx1"/>
          </a:solidFill>
          <a:ln w="12700">
            <a:solidFill>
              <a:srgbClr val="F2F2F2"/>
            </a:solidFill>
            <a:round/>
            <a:headEnd/>
            <a:tailEnd/>
          </a:ln>
        </p:spPr>
        <p:txBody>
          <a:bodyPr wrap="none" lIns="0" tIns="0" rIns="0" bIns="0" rtlCol="0" anchor="t"/>
          <a:lstStyle/>
          <a:p>
            <a:r>
              <a:rPr lang="en-US" sz="1400" dirty="0">
                <a:solidFill>
                  <a:srgbClr val="FFFFFF"/>
                </a:solidFill>
                <a:latin typeface="Courier New"/>
                <a:cs typeface="Courier New"/>
              </a:rPr>
              <a:t>[</a:t>
            </a:r>
          </a:p>
          <a:p>
            <a:r>
              <a:rPr lang="en-US" sz="1400" dirty="0">
                <a:solidFill>
                  <a:srgbClr val="FFFFFF"/>
                </a:solidFill>
                <a:latin typeface="Courier New"/>
                <a:cs typeface="Courier New"/>
              </a:rPr>
              <a:t>  "distro":"apache"</a:t>
            </a:r>
            <a:r>
              <a:rPr lang="en-US" sz="1400" dirty="0">
                <a:solidFill>
                  <a:srgbClr val="F2B657"/>
                </a:solidFill>
                <a:latin typeface="Courier New"/>
                <a:cs typeface="Courier New"/>
              </a:rPr>
              <a:t>,             </a:t>
            </a:r>
            <a:r>
              <a:rPr lang="en-US" sz="1400" b="1" dirty="0">
                <a:solidFill>
                  <a:srgbClr val="F2B657"/>
                </a:solidFill>
                <a:latin typeface="Courier New"/>
                <a:cs typeface="Courier New"/>
              </a:rPr>
              <a:t>Choice of Distro</a:t>
            </a:r>
          </a:p>
          <a:p>
            <a:r>
              <a:rPr lang="en-US" sz="1400" dirty="0">
                <a:solidFill>
                  <a:srgbClr val="FFFFFF"/>
                </a:solidFill>
                <a:latin typeface="Courier New"/>
                <a:cs typeface="Courier New"/>
              </a:rPr>
              <a:t>    {</a:t>
            </a:r>
          </a:p>
          <a:p>
            <a:r>
              <a:rPr lang="en-US" sz="1400" dirty="0">
                <a:solidFill>
                  <a:srgbClr val="FFFFFF"/>
                </a:solidFill>
                <a:latin typeface="Courier New"/>
                <a:cs typeface="Courier New"/>
              </a:rPr>
              <a:t>      "name": "master",</a:t>
            </a:r>
          </a:p>
          <a:p>
            <a:r>
              <a:rPr lang="en-US" sz="1400" dirty="0">
                <a:solidFill>
                  <a:srgbClr val="FFFFFF"/>
                </a:solidFill>
                <a:latin typeface="Courier New"/>
                <a:cs typeface="Courier New"/>
              </a:rPr>
              <a:t>      "roles": [</a:t>
            </a:r>
          </a:p>
          <a:p>
            <a:r>
              <a:rPr lang="en-US" sz="1400" dirty="0">
                <a:solidFill>
                  <a:srgbClr val="FFFFFF"/>
                </a:solidFill>
                <a:latin typeface="Courier New"/>
                <a:cs typeface="Courier New"/>
              </a:rPr>
              <a:t>        "hadoop_NameNode",</a:t>
            </a:r>
          </a:p>
          <a:p>
            <a:r>
              <a:rPr lang="en-US" sz="1400" dirty="0">
                <a:solidFill>
                  <a:srgbClr val="FFFFFF"/>
                </a:solidFill>
                <a:latin typeface="Courier New"/>
                <a:cs typeface="Courier New"/>
              </a:rPr>
              <a:t>        "hadoop_jobtracker"</a:t>
            </a:r>
          </a:p>
          <a:p>
            <a:r>
              <a:rPr lang="en-US" sz="1400" dirty="0">
                <a:solidFill>
                  <a:srgbClr val="FFFFFF"/>
                </a:solidFill>
                <a:latin typeface="Courier New"/>
                <a:cs typeface="Courier New"/>
              </a:rPr>
              <a:t>      ],</a:t>
            </a:r>
          </a:p>
          <a:p>
            <a:r>
              <a:rPr lang="en-US" sz="1400" dirty="0">
                <a:solidFill>
                  <a:srgbClr val="FFFFFF"/>
                </a:solidFill>
                <a:latin typeface="Courier New"/>
                <a:cs typeface="Courier New"/>
              </a:rPr>
              <a:t>      "instanceNum": 1,</a:t>
            </a:r>
          </a:p>
          <a:p>
            <a:r>
              <a:rPr lang="en-US" sz="1400" dirty="0">
                <a:solidFill>
                  <a:srgbClr val="FFFFFF"/>
                </a:solidFill>
                <a:latin typeface="Courier New"/>
                <a:cs typeface="Courier New"/>
              </a:rPr>
              <a:t>      "instanceType": "MEDIUM",</a:t>
            </a:r>
          </a:p>
          <a:p>
            <a:r>
              <a:rPr lang="en-US" sz="1400" dirty="0">
                <a:solidFill>
                  <a:srgbClr val="FFFFFF"/>
                </a:solidFill>
                <a:latin typeface="Courier New"/>
                <a:cs typeface="Courier New"/>
              </a:rPr>
              <a:t>      “ha”:true,                 </a:t>
            </a:r>
            <a:r>
              <a:rPr lang="en-US" sz="1400" b="1" dirty="0">
                <a:solidFill>
                  <a:srgbClr val="FBC177"/>
                </a:solidFill>
                <a:latin typeface="Courier New"/>
                <a:cs typeface="Courier New"/>
              </a:rPr>
              <a:t>HA Option</a:t>
            </a:r>
          </a:p>
          <a:p>
            <a:r>
              <a:rPr lang="en-US" sz="1400" dirty="0">
                <a:solidFill>
                  <a:srgbClr val="FFFFFF"/>
                </a:solidFill>
                <a:latin typeface="Courier New"/>
                <a:cs typeface="Courier New"/>
              </a:rPr>
              <a:t>    },</a:t>
            </a:r>
          </a:p>
          <a:p>
            <a:r>
              <a:rPr lang="en-US" sz="1400" dirty="0">
                <a:solidFill>
                  <a:srgbClr val="FFFFFF"/>
                </a:solidFill>
                <a:latin typeface="Courier New"/>
                <a:cs typeface="Courier New"/>
              </a:rPr>
              <a:t>    {</a:t>
            </a:r>
          </a:p>
          <a:p>
            <a:r>
              <a:rPr lang="en-US" sz="1400" dirty="0">
                <a:solidFill>
                  <a:srgbClr val="FFFFFF"/>
                </a:solidFill>
                <a:latin typeface="Courier New"/>
                <a:cs typeface="Courier New"/>
              </a:rPr>
              <a:t>      "name": "worker",</a:t>
            </a:r>
          </a:p>
          <a:p>
            <a:r>
              <a:rPr lang="en-US" sz="1400" dirty="0">
                <a:solidFill>
                  <a:srgbClr val="FFFFFF"/>
                </a:solidFill>
                <a:latin typeface="Courier New"/>
                <a:cs typeface="Courier New"/>
              </a:rPr>
              <a:t>      "roles": [</a:t>
            </a:r>
          </a:p>
          <a:p>
            <a:r>
              <a:rPr lang="en-US" sz="1400" dirty="0">
                <a:solidFill>
                  <a:srgbClr val="FFFFFF"/>
                </a:solidFill>
                <a:latin typeface="Courier New"/>
                <a:cs typeface="Courier New"/>
              </a:rPr>
              <a:t>        "hadoop_datanode", "hadoop_tasktracker"</a:t>
            </a:r>
          </a:p>
          <a:p>
            <a:r>
              <a:rPr lang="en-US" sz="1400" dirty="0">
                <a:solidFill>
                  <a:srgbClr val="FFFFFF"/>
                </a:solidFill>
                <a:latin typeface="Courier New"/>
                <a:cs typeface="Courier New"/>
              </a:rPr>
              <a:t>      ],</a:t>
            </a:r>
          </a:p>
          <a:p>
            <a:r>
              <a:rPr lang="en-US" sz="1400" dirty="0">
                <a:solidFill>
                  <a:srgbClr val="FFFFFF"/>
                </a:solidFill>
                <a:latin typeface="Courier New"/>
                <a:cs typeface="Courier New"/>
              </a:rPr>
              <a:t>      "instanceNum": 5,</a:t>
            </a:r>
          </a:p>
          <a:p>
            <a:r>
              <a:rPr lang="en-US" sz="1400" dirty="0">
                <a:solidFill>
                  <a:srgbClr val="FFFFFF"/>
                </a:solidFill>
                <a:latin typeface="Courier New"/>
                <a:cs typeface="Courier New"/>
              </a:rPr>
              <a:t>      "instanceType": "SMALL",</a:t>
            </a:r>
          </a:p>
          <a:p>
            <a:r>
              <a:rPr lang="en-US" sz="1400" dirty="0">
                <a:solidFill>
                  <a:srgbClr val="FFFFFF"/>
                </a:solidFill>
                <a:latin typeface="Courier New"/>
                <a:cs typeface="Courier New"/>
              </a:rPr>
              <a:t>      "storage": {               </a:t>
            </a:r>
            <a:r>
              <a:rPr lang="en-US" sz="1400" b="1" dirty="0">
                <a:solidFill>
                  <a:srgbClr val="FBC177"/>
                </a:solidFill>
                <a:latin typeface="Courier New"/>
                <a:cs typeface="Courier New"/>
              </a:rPr>
              <a:t>Choice of Shared Storage or Local Disk</a:t>
            </a:r>
          </a:p>
          <a:p>
            <a:r>
              <a:rPr lang="en-US" sz="1400" dirty="0">
                <a:solidFill>
                  <a:srgbClr val="FFFFFF"/>
                </a:solidFill>
                <a:latin typeface="Courier New"/>
                <a:cs typeface="Courier New"/>
              </a:rPr>
              <a:t>        "type": "LOCAL",</a:t>
            </a:r>
          </a:p>
          <a:p>
            <a:r>
              <a:rPr lang="en-US" sz="1400" dirty="0">
                <a:solidFill>
                  <a:srgbClr val="FFFFFF"/>
                </a:solidFill>
                <a:latin typeface="Courier New"/>
                <a:cs typeface="Courier New"/>
              </a:rPr>
              <a:t>        "sizeGB": 10</a:t>
            </a:r>
          </a:p>
          <a:p>
            <a:r>
              <a:rPr lang="en-US" sz="1400" dirty="0">
                <a:solidFill>
                  <a:srgbClr val="FFFFFF"/>
                </a:solidFill>
                <a:latin typeface="Courier New"/>
                <a:cs typeface="Courier New"/>
              </a:rPr>
              <a:t>      }</a:t>
            </a:r>
          </a:p>
          <a:p>
            <a:r>
              <a:rPr lang="en-US" sz="1400" dirty="0">
                <a:solidFill>
                  <a:srgbClr val="FFFFFF"/>
                </a:solidFill>
                <a:latin typeface="Courier New"/>
                <a:cs typeface="Courier New"/>
              </a:rPr>
              <a:t>    },</a:t>
            </a:r>
          </a:p>
          <a:p>
            <a:r>
              <a:rPr lang="en-US" sz="1400" dirty="0">
                <a:solidFill>
                  <a:srgbClr val="FFFFFF"/>
                </a:solidFill>
                <a:latin typeface="Courier New"/>
                <a:cs typeface="Courier New"/>
              </a:rPr>
              <a:t> ]</a:t>
            </a:r>
            <a:endParaRPr lang="nl-NL" sz="1400" b="1" dirty="0">
              <a:solidFill>
                <a:srgbClr val="FFFFFF"/>
              </a:solidFill>
              <a:latin typeface="Courier New"/>
              <a:cs typeface="Courier New"/>
            </a:endParaRPr>
          </a:p>
        </p:txBody>
      </p:sp>
    </p:spTree>
    <p:extLst>
      <p:ext uri="{BB962C8B-B14F-4D97-AF65-F5344CB8AC3E}">
        <p14:creationId xmlns:p14="http://schemas.microsoft.com/office/powerpoint/2010/main" val="1747791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Fully Customizable Configuration Profile</a:t>
            </a:r>
            <a:endParaRPr lang="en-US" dirty="0"/>
          </a:p>
        </p:txBody>
      </p:sp>
      <p:sp>
        <p:nvSpPr>
          <p:cNvPr id="3" name="Text Placeholder 2"/>
          <p:cNvSpPr>
            <a:spLocks noGrp="1"/>
          </p:cNvSpPr>
          <p:nvPr>
            <p:ph type="body" sz="quarter" idx="13"/>
          </p:nvPr>
        </p:nvSpPr>
        <p:spPr/>
        <p:txBody>
          <a:bodyPr/>
          <a:lstStyle/>
          <a:p>
            <a:pPr>
              <a:spcBef>
                <a:spcPts val="1200"/>
              </a:spcBef>
            </a:pPr>
            <a:r>
              <a:rPr lang="en-US" dirty="0" smtClean="0"/>
              <a:t>Tune </a:t>
            </a:r>
            <a:r>
              <a:rPr lang="en-US" dirty="0" err="1" smtClean="0"/>
              <a:t>Hadoop</a:t>
            </a:r>
            <a:r>
              <a:rPr lang="en-US" dirty="0" smtClean="0"/>
              <a:t> cluster </a:t>
            </a:r>
            <a:r>
              <a:rPr lang="en-US" dirty="0" err="1" smtClean="0"/>
              <a:t>config</a:t>
            </a:r>
            <a:r>
              <a:rPr lang="en-US" dirty="0" smtClean="0"/>
              <a:t> in Serengeti spec file</a:t>
            </a:r>
          </a:p>
          <a:p>
            <a:pPr>
              <a:spcBef>
                <a:spcPts val="1200"/>
              </a:spcBef>
            </a:pPr>
            <a:endParaRPr lang="en-US" dirty="0" smtClean="0"/>
          </a:p>
          <a:p>
            <a:pPr>
              <a:spcBef>
                <a:spcPts val="1200"/>
              </a:spcBef>
            </a:pPr>
            <a:endParaRPr lang="en-US" dirty="0" smtClean="0"/>
          </a:p>
          <a:p>
            <a:pPr>
              <a:spcBef>
                <a:spcPts val="0"/>
              </a:spcBef>
            </a:pPr>
            <a:endParaRPr lang="en-US" dirty="0" smtClean="0"/>
          </a:p>
          <a:p>
            <a:pPr>
              <a:spcBef>
                <a:spcPts val="1200"/>
              </a:spcBef>
            </a:pPr>
            <a:r>
              <a:rPr lang="en-US" dirty="0" smtClean="0"/>
              <a:t>Control the placement of </a:t>
            </a:r>
            <a:r>
              <a:rPr lang="en-US" dirty="0" err="1" smtClean="0"/>
              <a:t>Hadoop</a:t>
            </a:r>
            <a:r>
              <a:rPr lang="en-US" dirty="0" smtClean="0"/>
              <a:t> nodes</a:t>
            </a:r>
          </a:p>
          <a:p>
            <a:pPr>
              <a:spcBef>
                <a:spcPts val="1200"/>
              </a:spcBef>
            </a:pPr>
            <a:endParaRPr lang="en-US" dirty="0" smtClean="0"/>
          </a:p>
          <a:p>
            <a:pPr>
              <a:spcBef>
                <a:spcPts val="1200"/>
              </a:spcBef>
            </a:pPr>
            <a:endParaRPr lang="en-US" dirty="0" smtClean="0"/>
          </a:p>
          <a:p>
            <a:pPr>
              <a:spcBef>
                <a:spcPts val="1200"/>
              </a:spcBef>
            </a:pPr>
            <a:endParaRPr lang="en-US" dirty="0" smtClean="0"/>
          </a:p>
          <a:p>
            <a:pPr>
              <a:spcBef>
                <a:spcPts val="1200"/>
              </a:spcBef>
            </a:pPr>
            <a:r>
              <a:rPr lang="en-US" dirty="0" smtClean="0"/>
              <a:t>Setup physical racks/hosts mapping topology</a:t>
            </a:r>
          </a:p>
          <a:p>
            <a:pPr>
              <a:spcBef>
                <a:spcPts val="1200"/>
              </a:spcBef>
            </a:pPr>
            <a:endParaRPr lang="en-US" dirty="0" smtClean="0"/>
          </a:p>
          <a:p>
            <a:pPr>
              <a:spcBef>
                <a:spcPts val="1800"/>
              </a:spcBef>
            </a:pPr>
            <a:r>
              <a:rPr lang="en-US" dirty="0" smtClean="0"/>
              <a:t>Create </a:t>
            </a:r>
            <a:r>
              <a:rPr lang="en-US" dirty="0" err="1" smtClean="0"/>
              <a:t>Hadoop</a:t>
            </a:r>
            <a:r>
              <a:rPr lang="en-US" dirty="0" smtClean="0"/>
              <a:t> clusters using HVE topology</a:t>
            </a:r>
          </a:p>
          <a:p>
            <a:pPr>
              <a:spcBef>
                <a:spcPts val="1200"/>
              </a:spcBef>
            </a:pPr>
            <a:endParaRPr lang="en-US" dirty="0" smtClean="0"/>
          </a:p>
        </p:txBody>
      </p:sp>
      <p:sp>
        <p:nvSpPr>
          <p:cNvPr id="4" name="TextBox 3"/>
          <p:cNvSpPr txBox="1"/>
          <p:nvPr/>
        </p:nvSpPr>
        <p:spPr>
          <a:xfrm>
            <a:off x="923525" y="4926795"/>
            <a:ext cx="7543799" cy="584775"/>
          </a:xfrm>
          <a:prstGeom prst="rect">
            <a:avLst/>
          </a:prstGeom>
          <a:noFill/>
          <a:ln>
            <a:noFill/>
          </a:ln>
        </p:spPr>
        <p:txBody>
          <a:bodyPr wrap="square" rtlCol="0">
            <a:spAutoFit/>
          </a:bodyPr>
          <a:lstStyle/>
          <a:p>
            <a:r>
              <a:rPr lang="en-US" sz="1600" dirty="0" smtClean="0">
                <a:solidFill>
                  <a:schemeClr val="bg1"/>
                </a:solidFill>
              </a:rPr>
              <a:t>&gt; topology upload --</a:t>
            </a:r>
            <a:r>
              <a:rPr lang="en-US" sz="1600" dirty="0" err="1" smtClean="0">
                <a:solidFill>
                  <a:schemeClr val="bg1"/>
                </a:solidFill>
              </a:rPr>
              <a:t>fileName</a:t>
            </a:r>
            <a:r>
              <a:rPr lang="en-US" sz="1600" dirty="0" smtClean="0">
                <a:solidFill>
                  <a:schemeClr val="bg1"/>
                </a:solidFill>
              </a:rPr>
              <a:t> &lt;topology file name&gt;</a:t>
            </a:r>
            <a:br>
              <a:rPr lang="en-US" sz="1600" dirty="0" smtClean="0">
                <a:solidFill>
                  <a:schemeClr val="bg1"/>
                </a:solidFill>
              </a:rPr>
            </a:br>
            <a:r>
              <a:rPr lang="en-US" sz="1600" dirty="0" smtClean="0">
                <a:solidFill>
                  <a:schemeClr val="bg1"/>
                </a:solidFill>
              </a:rPr>
              <a:t>&gt; topology list</a:t>
            </a:r>
            <a:endParaRPr lang="en-US" sz="1600" dirty="0">
              <a:solidFill>
                <a:schemeClr val="bg1"/>
              </a:solidFill>
            </a:endParaRPr>
          </a:p>
        </p:txBody>
      </p:sp>
      <p:sp>
        <p:nvSpPr>
          <p:cNvPr id="6" name="TextBox 5"/>
          <p:cNvSpPr txBox="1"/>
          <p:nvPr/>
        </p:nvSpPr>
        <p:spPr>
          <a:xfrm>
            <a:off x="923525" y="3083355"/>
            <a:ext cx="7543799" cy="1569660"/>
          </a:xfrm>
          <a:prstGeom prst="rect">
            <a:avLst/>
          </a:prstGeom>
          <a:noFill/>
          <a:ln>
            <a:noFill/>
          </a:ln>
        </p:spPr>
        <p:txBody>
          <a:bodyPr wrap="square" rtlCol="0">
            <a:spAutoFit/>
          </a:bodyPr>
          <a:lstStyle/>
          <a:p>
            <a:r>
              <a:rPr lang="en-US" sz="1600" dirty="0" smtClean="0">
                <a:solidFill>
                  <a:schemeClr val="bg1"/>
                </a:solidFill>
              </a:rPr>
              <a:t>"</a:t>
            </a:r>
            <a:r>
              <a:rPr lang="en-US" sz="1600" dirty="0" err="1" smtClean="0">
                <a:solidFill>
                  <a:schemeClr val="bg1"/>
                </a:solidFill>
              </a:rPr>
              <a:t>placementPolicies</a:t>
            </a:r>
            <a:r>
              <a:rPr lang="en-US" sz="1600" dirty="0" smtClean="0">
                <a:solidFill>
                  <a:schemeClr val="bg1"/>
                </a:solidFill>
              </a:rPr>
              <a:t>": {</a:t>
            </a:r>
          </a:p>
          <a:p>
            <a:r>
              <a:rPr lang="en-US" sz="1600" dirty="0" smtClean="0">
                <a:solidFill>
                  <a:schemeClr val="bg1"/>
                </a:solidFill>
              </a:rPr>
              <a:t>        "</a:t>
            </a:r>
            <a:r>
              <a:rPr lang="en-US" sz="1600" dirty="0" err="1" smtClean="0">
                <a:solidFill>
                  <a:schemeClr val="bg1"/>
                </a:solidFill>
              </a:rPr>
              <a:t>instancePerHost</a:t>
            </a:r>
            <a:r>
              <a:rPr lang="en-US" sz="1600" dirty="0" smtClean="0">
                <a:solidFill>
                  <a:schemeClr val="bg1"/>
                </a:solidFill>
              </a:rPr>
              <a:t>": 2,</a:t>
            </a:r>
          </a:p>
          <a:p>
            <a:r>
              <a:rPr lang="en-US" sz="1600" dirty="0" smtClean="0">
                <a:solidFill>
                  <a:schemeClr val="bg1"/>
                </a:solidFill>
              </a:rPr>
              <a:t>        "</a:t>
            </a:r>
            <a:r>
              <a:rPr lang="en-US" sz="1600" dirty="0" err="1" smtClean="0">
                <a:solidFill>
                  <a:schemeClr val="bg1"/>
                </a:solidFill>
              </a:rPr>
              <a:t>groupRacks</a:t>
            </a:r>
            <a:r>
              <a:rPr lang="en-US" sz="1600" dirty="0" smtClean="0">
                <a:solidFill>
                  <a:schemeClr val="bg1"/>
                </a:solidFill>
              </a:rPr>
              <a:t>": {</a:t>
            </a:r>
          </a:p>
          <a:p>
            <a:r>
              <a:rPr lang="en-US" sz="1600" dirty="0" smtClean="0">
                <a:solidFill>
                  <a:schemeClr val="bg1"/>
                </a:solidFill>
              </a:rPr>
              <a:t>          "type": "ROUNDROBIN",  </a:t>
            </a:r>
          </a:p>
          <a:p>
            <a:r>
              <a:rPr lang="en-US" sz="1600" dirty="0" smtClean="0">
                <a:solidFill>
                  <a:schemeClr val="bg1"/>
                </a:solidFill>
              </a:rPr>
              <a:t>          "racks": ["rack1", "rack2", "rack3“]</a:t>
            </a:r>
          </a:p>
          <a:p>
            <a:r>
              <a:rPr lang="en-US" sz="1600" dirty="0" smtClean="0">
                <a:solidFill>
                  <a:schemeClr val="bg1"/>
                </a:solidFill>
              </a:rPr>
              <a:t>          …</a:t>
            </a:r>
          </a:p>
        </p:txBody>
      </p:sp>
      <p:sp>
        <p:nvSpPr>
          <p:cNvPr id="8" name="TextBox 7"/>
          <p:cNvSpPr txBox="1"/>
          <p:nvPr/>
        </p:nvSpPr>
        <p:spPr>
          <a:xfrm>
            <a:off x="923525" y="6002135"/>
            <a:ext cx="7543799" cy="338554"/>
          </a:xfrm>
          <a:prstGeom prst="rect">
            <a:avLst/>
          </a:prstGeom>
          <a:noFill/>
          <a:ln>
            <a:noFill/>
          </a:ln>
        </p:spPr>
        <p:txBody>
          <a:bodyPr wrap="square" rtlCol="0">
            <a:spAutoFit/>
          </a:bodyPr>
          <a:lstStyle/>
          <a:p>
            <a:r>
              <a:rPr lang="en-US" sz="1600" dirty="0" smtClean="0">
                <a:solidFill>
                  <a:schemeClr val="bg1"/>
                </a:solidFill>
              </a:rPr>
              <a:t>&gt; cluster create --name XXX --topology HVE --</a:t>
            </a:r>
            <a:r>
              <a:rPr lang="en-US" sz="1600" dirty="0" err="1" smtClean="0">
                <a:solidFill>
                  <a:schemeClr val="bg1"/>
                </a:solidFill>
              </a:rPr>
              <a:t>distro</a:t>
            </a:r>
            <a:r>
              <a:rPr lang="en-US" sz="1600" dirty="0" smtClean="0">
                <a:solidFill>
                  <a:schemeClr val="bg1"/>
                </a:solidFill>
              </a:rPr>
              <a:t> &lt;HVE-</a:t>
            </a:r>
            <a:r>
              <a:rPr lang="en-US" sz="1600" dirty="0" err="1" smtClean="0">
                <a:solidFill>
                  <a:schemeClr val="bg1"/>
                </a:solidFill>
              </a:rPr>
              <a:t>supported_distro</a:t>
            </a:r>
            <a:r>
              <a:rPr lang="en-US" sz="1600" dirty="0" smtClean="0">
                <a:solidFill>
                  <a:schemeClr val="bg1"/>
                </a:solidFill>
              </a:rPr>
              <a:t>&gt;</a:t>
            </a:r>
            <a:endParaRPr lang="en-US" sz="1600" dirty="0">
              <a:solidFill>
                <a:schemeClr val="bg1"/>
              </a:solidFill>
            </a:endParaRPr>
          </a:p>
        </p:txBody>
      </p:sp>
      <p:sp>
        <p:nvSpPr>
          <p:cNvPr id="9" name="TextBox 8"/>
          <p:cNvSpPr txBox="1"/>
          <p:nvPr/>
        </p:nvSpPr>
        <p:spPr>
          <a:xfrm>
            <a:off x="923525" y="1483155"/>
            <a:ext cx="7543799" cy="1169551"/>
          </a:xfrm>
          <a:prstGeom prst="rect">
            <a:avLst/>
          </a:prstGeom>
          <a:noFill/>
          <a:ln>
            <a:noFill/>
          </a:ln>
        </p:spPr>
        <p:txBody>
          <a:bodyPr wrap="square" rtlCol="0">
            <a:spAutoFit/>
          </a:bodyPr>
          <a:lstStyle/>
          <a:p>
            <a:pPr hangingPunct="0"/>
            <a:r>
              <a:rPr lang="en-US" sz="1400" dirty="0" smtClean="0">
                <a:solidFill>
                  <a:schemeClr val="bg1"/>
                </a:solidFill>
              </a:rPr>
              <a:t>"configuration": {</a:t>
            </a:r>
          </a:p>
          <a:p>
            <a:pPr hangingPunct="0"/>
            <a:r>
              <a:rPr lang="en-US" sz="1400" dirty="0" smtClean="0">
                <a:solidFill>
                  <a:schemeClr val="bg1"/>
                </a:solidFill>
              </a:rPr>
              <a:t>  "</a:t>
            </a:r>
            <a:r>
              <a:rPr lang="en-US" sz="1400" dirty="0" err="1" smtClean="0">
                <a:solidFill>
                  <a:schemeClr val="bg1"/>
                </a:solidFill>
              </a:rPr>
              <a:t>hadoop</a:t>
            </a:r>
            <a:r>
              <a:rPr lang="en-US" sz="1400" dirty="0" smtClean="0">
                <a:solidFill>
                  <a:schemeClr val="bg1"/>
                </a:solidFill>
              </a:rPr>
              <a:t>": {</a:t>
            </a:r>
          </a:p>
          <a:p>
            <a:pPr hangingPunct="0"/>
            <a:r>
              <a:rPr lang="en-US" sz="1400" dirty="0" smtClean="0">
                <a:solidFill>
                  <a:schemeClr val="bg1"/>
                </a:solidFill>
              </a:rPr>
              <a:t>    "mapred-site.xml": {</a:t>
            </a:r>
          </a:p>
          <a:p>
            <a:pPr hangingPunct="0"/>
            <a:r>
              <a:rPr lang="en-US" sz="1400" dirty="0" smtClean="0">
                <a:solidFill>
                  <a:schemeClr val="bg1"/>
                </a:solidFill>
              </a:rPr>
              <a:t>      "</a:t>
            </a:r>
            <a:r>
              <a:rPr lang="en-US" sz="1400" dirty="0" err="1" smtClean="0">
                <a:solidFill>
                  <a:schemeClr val="bg1"/>
                </a:solidFill>
              </a:rPr>
              <a:t>mapred.jobtracker.taskScheduler</a:t>
            </a:r>
            <a:r>
              <a:rPr lang="en-US" sz="1400" dirty="0" smtClean="0">
                <a:solidFill>
                  <a:schemeClr val="bg1"/>
                </a:solidFill>
              </a:rPr>
              <a:t>": "</a:t>
            </a:r>
            <a:r>
              <a:rPr lang="en-US" sz="1400" dirty="0" err="1" smtClean="0">
                <a:solidFill>
                  <a:schemeClr val="bg1"/>
                </a:solidFill>
              </a:rPr>
              <a:t>org.apache.hadoop.mapred.FairScheduler</a:t>
            </a:r>
            <a:r>
              <a:rPr lang="en-US" sz="1400" dirty="0" smtClean="0">
                <a:solidFill>
                  <a:schemeClr val="bg1"/>
                </a:solidFill>
              </a:rPr>
              <a:t>"</a:t>
            </a:r>
          </a:p>
          <a:p>
            <a:pPr hangingPunct="0"/>
            <a:r>
              <a:rPr lang="en-US" sz="1400" dirty="0" smtClean="0">
                <a:solidFill>
                  <a:schemeClr val="bg1"/>
                </a:solidFill>
              </a:rPr>
              <a:t>      …</a:t>
            </a:r>
          </a:p>
        </p:txBody>
      </p:sp>
    </p:spTree>
    <p:extLst>
      <p:ext uri="{BB962C8B-B14F-4D97-AF65-F5344CB8AC3E}">
        <p14:creationId xmlns:p14="http://schemas.microsoft.com/office/powerpoint/2010/main" val="3468888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Insights</a:t>
            </a:r>
            <a:endParaRPr lang="en-US" dirty="0"/>
          </a:p>
        </p:txBody>
      </p:sp>
      <p:sp>
        <p:nvSpPr>
          <p:cNvPr id="3" name="Text Placeholder 2"/>
          <p:cNvSpPr>
            <a:spLocks noGrp="1"/>
          </p:cNvSpPr>
          <p:nvPr>
            <p:ph type="body" sz="quarter" idx="13"/>
          </p:nvPr>
        </p:nvSpPr>
        <p:spPr/>
        <p:txBody>
          <a:bodyPr/>
          <a:lstStyle/>
          <a:p>
            <a:pPr>
              <a:spcBef>
                <a:spcPts val="1200"/>
              </a:spcBef>
            </a:pPr>
            <a:r>
              <a:rPr lang="en-US" dirty="0" smtClean="0"/>
              <a:t>Point compute only cluster to existing HDFS</a:t>
            </a:r>
          </a:p>
          <a:p>
            <a:pPr>
              <a:spcBef>
                <a:spcPts val="1200"/>
              </a:spcBef>
            </a:pPr>
            <a:endParaRPr lang="en-US" dirty="0" smtClean="0"/>
          </a:p>
          <a:p>
            <a:pPr>
              <a:spcBef>
                <a:spcPts val="600"/>
              </a:spcBef>
            </a:pPr>
            <a:r>
              <a:rPr lang="en-US" dirty="0" smtClean="0"/>
              <a:t>Interact with HDFS from Serengeti CLI</a:t>
            </a:r>
          </a:p>
          <a:p>
            <a:pPr>
              <a:spcBef>
                <a:spcPts val="1200"/>
              </a:spcBef>
            </a:pPr>
            <a:endParaRPr lang="en-US" dirty="0" smtClean="0"/>
          </a:p>
          <a:p>
            <a:pPr>
              <a:spcBef>
                <a:spcPts val="1800"/>
              </a:spcBef>
            </a:pPr>
            <a:r>
              <a:rPr lang="en-US" dirty="0" smtClean="0"/>
              <a:t>Launch </a:t>
            </a:r>
            <a:r>
              <a:rPr lang="en-US" dirty="0" err="1" smtClean="0"/>
              <a:t>MapReduce</a:t>
            </a:r>
            <a:r>
              <a:rPr lang="en-US" dirty="0" smtClean="0"/>
              <a:t>/Pig/Hive jobs from Serengeti CLI</a:t>
            </a:r>
          </a:p>
          <a:p>
            <a:pPr>
              <a:spcBef>
                <a:spcPts val="1200"/>
              </a:spcBef>
            </a:pPr>
            <a:endParaRPr lang="en-US" dirty="0" smtClean="0"/>
          </a:p>
          <a:p>
            <a:pPr>
              <a:spcBef>
                <a:spcPts val="1200"/>
              </a:spcBef>
            </a:pPr>
            <a:endParaRPr lang="en-US" dirty="0" smtClean="0"/>
          </a:p>
          <a:p>
            <a:pPr>
              <a:spcBef>
                <a:spcPts val="1200"/>
              </a:spcBef>
            </a:pPr>
            <a:r>
              <a:rPr lang="en-US" dirty="0" smtClean="0"/>
              <a:t>Deploy Hive Server for ODBC/JDBC services</a:t>
            </a:r>
          </a:p>
          <a:p>
            <a:pPr>
              <a:spcBef>
                <a:spcPts val="1200"/>
              </a:spcBef>
              <a:buNone/>
            </a:pPr>
            <a:endParaRPr lang="en-US" dirty="0" smtClean="0"/>
          </a:p>
        </p:txBody>
      </p:sp>
      <p:sp>
        <p:nvSpPr>
          <p:cNvPr id="4" name="TextBox 3"/>
          <p:cNvSpPr txBox="1"/>
          <p:nvPr/>
        </p:nvSpPr>
        <p:spPr>
          <a:xfrm>
            <a:off x="923525" y="3337550"/>
            <a:ext cx="7543799" cy="830997"/>
          </a:xfrm>
          <a:prstGeom prst="rect">
            <a:avLst/>
          </a:prstGeom>
          <a:noFill/>
          <a:ln>
            <a:noFill/>
          </a:ln>
        </p:spPr>
        <p:txBody>
          <a:bodyPr wrap="square" rtlCol="0">
            <a:spAutoFit/>
          </a:bodyPr>
          <a:lstStyle/>
          <a:p>
            <a:r>
              <a:rPr lang="en-US" sz="1600" dirty="0" smtClean="0">
                <a:solidFill>
                  <a:srgbClr val="FFFFFF"/>
                </a:solidFill>
              </a:rPr>
              <a:t>&gt; cluster target --name </a:t>
            </a:r>
            <a:r>
              <a:rPr lang="en-US" sz="1600" dirty="0" err="1" smtClean="0">
                <a:solidFill>
                  <a:srgbClr val="FFFFFF"/>
                </a:solidFill>
              </a:rPr>
              <a:t>myHadoop</a:t>
            </a:r>
            <a:endParaRPr lang="en-US" sz="1600" dirty="0" smtClean="0">
              <a:solidFill>
                <a:srgbClr val="FFFFFF"/>
              </a:solidFill>
            </a:endParaRPr>
          </a:p>
          <a:p>
            <a:r>
              <a:rPr lang="en-US" sz="1600" dirty="0" smtClean="0">
                <a:solidFill>
                  <a:srgbClr val="FFFFFF"/>
                </a:solidFill>
              </a:rPr>
              <a:t>&gt; </a:t>
            </a:r>
            <a:r>
              <a:rPr lang="en-US" sz="1600" dirty="0" err="1" smtClean="0">
                <a:solidFill>
                  <a:srgbClr val="FFFFFF"/>
                </a:solidFill>
              </a:rPr>
              <a:t>mr</a:t>
            </a:r>
            <a:r>
              <a:rPr lang="en-US" sz="1600" dirty="0" smtClean="0">
                <a:solidFill>
                  <a:srgbClr val="FFFFFF"/>
                </a:solidFill>
              </a:rPr>
              <a:t> jar --</a:t>
            </a:r>
            <a:r>
              <a:rPr lang="en-US" sz="1600" dirty="0" err="1" smtClean="0">
                <a:solidFill>
                  <a:srgbClr val="FFFFFF"/>
                </a:solidFill>
              </a:rPr>
              <a:t>jarfile</a:t>
            </a:r>
            <a:r>
              <a:rPr lang="en-US" sz="1600" dirty="0" smtClean="0">
                <a:solidFill>
                  <a:srgbClr val="FFFFFF"/>
                </a:solidFill>
              </a:rPr>
              <a:t> /opt/</a:t>
            </a:r>
            <a:r>
              <a:rPr lang="en-US" sz="1600" dirty="0" err="1" smtClean="0">
                <a:solidFill>
                  <a:srgbClr val="FFFFFF"/>
                </a:solidFill>
              </a:rPr>
              <a:t>serengeti</a:t>
            </a:r>
            <a:r>
              <a:rPr lang="en-US" sz="1600" dirty="0" smtClean="0">
                <a:solidFill>
                  <a:srgbClr val="FFFFFF"/>
                </a:solidFill>
              </a:rPr>
              <a:t>/</a:t>
            </a:r>
            <a:r>
              <a:rPr lang="en-US" sz="1600" dirty="0" err="1" smtClean="0">
                <a:solidFill>
                  <a:srgbClr val="FFFFFF"/>
                </a:solidFill>
              </a:rPr>
              <a:t>cli</a:t>
            </a:r>
            <a:r>
              <a:rPr lang="en-US" sz="1600" dirty="0" smtClean="0">
                <a:solidFill>
                  <a:srgbClr val="FFFFFF"/>
                </a:solidFill>
              </a:rPr>
              <a:t>/lib/hadoop-examples-1.0.1.jar</a:t>
            </a:r>
          </a:p>
          <a:p>
            <a:r>
              <a:rPr lang="en-US" sz="1600" dirty="0" smtClean="0">
                <a:solidFill>
                  <a:srgbClr val="FFFFFF"/>
                </a:solidFill>
              </a:rPr>
              <a:t>   --</a:t>
            </a:r>
            <a:r>
              <a:rPr lang="en-US" sz="1600" dirty="0" err="1" smtClean="0">
                <a:solidFill>
                  <a:srgbClr val="FFFFFF"/>
                </a:solidFill>
              </a:rPr>
              <a:t>mainclass</a:t>
            </a:r>
            <a:r>
              <a:rPr lang="en-US" sz="1600" dirty="0" smtClean="0">
                <a:solidFill>
                  <a:srgbClr val="FFFFFF"/>
                </a:solidFill>
              </a:rPr>
              <a:t> </a:t>
            </a:r>
            <a:r>
              <a:rPr lang="en-US" sz="1600" dirty="0" err="1" smtClean="0">
                <a:solidFill>
                  <a:srgbClr val="FFFFFF"/>
                </a:solidFill>
              </a:rPr>
              <a:t>org.apache.hadoop.examples.PiEstimator</a:t>
            </a:r>
            <a:r>
              <a:rPr lang="en-US" sz="1600" dirty="0" smtClean="0">
                <a:solidFill>
                  <a:srgbClr val="FFFFFF"/>
                </a:solidFill>
              </a:rPr>
              <a:t> --</a:t>
            </a:r>
            <a:r>
              <a:rPr lang="en-US" sz="1600" dirty="0" err="1" smtClean="0">
                <a:solidFill>
                  <a:srgbClr val="FFFFFF"/>
                </a:solidFill>
              </a:rPr>
              <a:t>args</a:t>
            </a:r>
            <a:r>
              <a:rPr lang="en-US" sz="1600" dirty="0" smtClean="0">
                <a:solidFill>
                  <a:srgbClr val="FFFFFF"/>
                </a:solidFill>
              </a:rPr>
              <a:t> "100 1000000000"</a:t>
            </a:r>
          </a:p>
        </p:txBody>
      </p:sp>
      <p:sp>
        <p:nvSpPr>
          <p:cNvPr id="5" name="TextBox 4"/>
          <p:cNvSpPr txBox="1"/>
          <p:nvPr/>
        </p:nvSpPr>
        <p:spPr>
          <a:xfrm>
            <a:off x="923525" y="4709150"/>
            <a:ext cx="7543799" cy="1846659"/>
          </a:xfrm>
          <a:prstGeom prst="rect">
            <a:avLst/>
          </a:prstGeom>
          <a:noFill/>
          <a:ln>
            <a:noFill/>
          </a:ln>
        </p:spPr>
        <p:txBody>
          <a:bodyPr wrap="square" rtlCol="0">
            <a:spAutoFit/>
          </a:bodyPr>
          <a:lstStyle/>
          <a:p>
            <a:r>
              <a:rPr lang="en-US" sz="1600" dirty="0" smtClean="0">
                <a:solidFill>
                  <a:srgbClr val="FFFFFF"/>
                </a:solidFill>
              </a:rPr>
              <a:t>"name": "client",</a:t>
            </a:r>
          </a:p>
          <a:p>
            <a:r>
              <a:rPr lang="en-US" sz="1600" dirty="0" smtClean="0">
                <a:solidFill>
                  <a:srgbClr val="FFFFFF"/>
                </a:solidFill>
              </a:rPr>
              <a:t>      "roles": [</a:t>
            </a:r>
          </a:p>
          <a:p>
            <a:r>
              <a:rPr lang="en-US" sz="1600" dirty="0" smtClean="0">
                <a:solidFill>
                  <a:srgbClr val="FFFFFF"/>
                </a:solidFill>
              </a:rPr>
              <a:t>        "</a:t>
            </a:r>
            <a:r>
              <a:rPr lang="en-US" sz="1600" dirty="0" err="1" smtClean="0">
                <a:solidFill>
                  <a:srgbClr val="FFFFFF"/>
                </a:solidFill>
              </a:rPr>
              <a:t>hadoop_client</a:t>
            </a:r>
            <a:r>
              <a:rPr lang="en-US" sz="1600" dirty="0" smtClean="0">
                <a:solidFill>
                  <a:srgbClr val="FFFFFF"/>
                </a:solidFill>
              </a:rPr>
              <a:t>",</a:t>
            </a:r>
          </a:p>
          <a:p>
            <a:r>
              <a:rPr lang="en-US" sz="1600" dirty="0" smtClean="0">
                <a:solidFill>
                  <a:srgbClr val="FFFFFF"/>
                </a:solidFill>
              </a:rPr>
              <a:t>        "hive",</a:t>
            </a:r>
          </a:p>
          <a:p>
            <a:r>
              <a:rPr lang="en-US" sz="1600" dirty="0" smtClean="0">
                <a:solidFill>
                  <a:srgbClr val="FFFFFF"/>
                </a:solidFill>
              </a:rPr>
              <a:t>        "</a:t>
            </a:r>
            <a:r>
              <a:rPr lang="en-US" sz="1600" dirty="0" err="1" smtClean="0">
                <a:solidFill>
                  <a:srgbClr val="FFFFFF"/>
                </a:solidFill>
              </a:rPr>
              <a:t>hive_server</a:t>
            </a:r>
            <a:r>
              <a:rPr lang="en-US" sz="1600" dirty="0" smtClean="0">
                <a:solidFill>
                  <a:srgbClr val="FFFFFF"/>
                </a:solidFill>
              </a:rPr>
              <a:t>",</a:t>
            </a:r>
          </a:p>
          <a:p>
            <a:r>
              <a:rPr lang="en-US" sz="1600" dirty="0" smtClean="0">
                <a:solidFill>
                  <a:srgbClr val="FFFFFF"/>
                </a:solidFill>
              </a:rPr>
              <a:t>        "pig"</a:t>
            </a:r>
          </a:p>
          <a:p>
            <a:r>
              <a:rPr lang="en-US" sz="1600" dirty="0" smtClean="0">
                <a:solidFill>
                  <a:srgbClr val="FFFFFF"/>
                </a:solidFill>
              </a:rPr>
              <a:t>      ],  …</a:t>
            </a:r>
            <a:endParaRPr lang="en-US" sz="1600" dirty="0">
              <a:solidFill>
                <a:srgbClr val="FFFFFF"/>
              </a:solidFill>
            </a:endParaRPr>
          </a:p>
        </p:txBody>
      </p:sp>
      <p:sp>
        <p:nvSpPr>
          <p:cNvPr id="6" name="TextBox 5"/>
          <p:cNvSpPr txBox="1"/>
          <p:nvPr/>
        </p:nvSpPr>
        <p:spPr>
          <a:xfrm>
            <a:off x="923525" y="1508750"/>
            <a:ext cx="7543799" cy="338554"/>
          </a:xfrm>
          <a:prstGeom prst="rect">
            <a:avLst/>
          </a:prstGeom>
          <a:noFill/>
          <a:ln>
            <a:noFill/>
          </a:ln>
        </p:spPr>
        <p:txBody>
          <a:bodyPr wrap="square" rtlCol="0">
            <a:spAutoFit/>
          </a:bodyPr>
          <a:lstStyle/>
          <a:p>
            <a:r>
              <a:rPr lang="en-US" sz="1600" dirty="0" smtClean="0">
                <a:solidFill>
                  <a:srgbClr val="FFFFFF"/>
                </a:solidFill>
              </a:rPr>
              <a:t>… "</a:t>
            </a:r>
            <a:r>
              <a:rPr lang="en-US" sz="1600" dirty="0" err="1" smtClean="0">
                <a:solidFill>
                  <a:srgbClr val="FFFFFF"/>
                </a:solidFill>
              </a:rPr>
              <a:t>externalHDFS</a:t>
            </a:r>
            <a:r>
              <a:rPr lang="en-US" sz="1600" dirty="0" smtClean="0">
                <a:solidFill>
                  <a:srgbClr val="FFFFFF"/>
                </a:solidFill>
              </a:rPr>
              <a:t>": "hdfs://hostname-of-namenode:8020", …</a:t>
            </a:r>
            <a:endParaRPr lang="en-US" sz="1600" dirty="0">
              <a:solidFill>
                <a:srgbClr val="FFFFFF"/>
              </a:solidFill>
            </a:endParaRPr>
          </a:p>
        </p:txBody>
      </p:sp>
      <p:sp>
        <p:nvSpPr>
          <p:cNvPr id="7" name="TextBox 6"/>
          <p:cNvSpPr txBox="1"/>
          <p:nvPr/>
        </p:nvSpPr>
        <p:spPr>
          <a:xfrm>
            <a:off x="923525" y="2346950"/>
            <a:ext cx="7543799" cy="584775"/>
          </a:xfrm>
          <a:prstGeom prst="rect">
            <a:avLst/>
          </a:prstGeom>
          <a:noFill/>
          <a:ln>
            <a:noFill/>
          </a:ln>
        </p:spPr>
        <p:txBody>
          <a:bodyPr wrap="square" rtlCol="0">
            <a:spAutoFit/>
          </a:bodyPr>
          <a:lstStyle/>
          <a:p>
            <a:r>
              <a:rPr lang="en-US" sz="1600" dirty="0" smtClean="0">
                <a:solidFill>
                  <a:srgbClr val="FFFFFF"/>
                </a:solidFill>
              </a:rPr>
              <a:t>&gt; </a:t>
            </a:r>
            <a:r>
              <a:rPr lang="en-US" sz="1600" dirty="0" err="1" smtClean="0">
                <a:solidFill>
                  <a:srgbClr val="FFFFFF"/>
                </a:solidFill>
              </a:rPr>
              <a:t>fs</a:t>
            </a:r>
            <a:r>
              <a:rPr lang="en-US" sz="1600" dirty="0" smtClean="0">
                <a:solidFill>
                  <a:srgbClr val="FFFFFF"/>
                </a:solidFill>
              </a:rPr>
              <a:t> </a:t>
            </a:r>
            <a:r>
              <a:rPr lang="en-US" sz="1600" dirty="0" err="1" smtClean="0">
                <a:solidFill>
                  <a:srgbClr val="FFFFFF"/>
                </a:solidFill>
              </a:rPr>
              <a:t>ls</a:t>
            </a:r>
            <a:r>
              <a:rPr lang="en-US" sz="1600" dirty="0" smtClean="0">
                <a:solidFill>
                  <a:srgbClr val="FFFFFF"/>
                </a:solidFill>
              </a:rPr>
              <a:t> /</a:t>
            </a:r>
            <a:r>
              <a:rPr lang="en-US" sz="1600" dirty="0" err="1" smtClean="0">
                <a:solidFill>
                  <a:srgbClr val="FFFFFF"/>
                </a:solidFill>
              </a:rPr>
              <a:t>tmp</a:t>
            </a:r>
            <a:endParaRPr lang="en-US" sz="1600" dirty="0" smtClean="0">
              <a:solidFill>
                <a:srgbClr val="FFFFFF"/>
              </a:solidFill>
            </a:endParaRPr>
          </a:p>
          <a:p>
            <a:r>
              <a:rPr lang="en-US" sz="1600" dirty="0" smtClean="0">
                <a:solidFill>
                  <a:srgbClr val="FFFFFF"/>
                </a:solidFill>
              </a:rPr>
              <a:t>&gt; </a:t>
            </a:r>
            <a:r>
              <a:rPr lang="en-US" sz="1600" dirty="0" err="1" smtClean="0">
                <a:solidFill>
                  <a:srgbClr val="FFFFFF"/>
                </a:solidFill>
              </a:rPr>
              <a:t>fs</a:t>
            </a:r>
            <a:r>
              <a:rPr lang="en-US" sz="1600" dirty="0" smtClean="0">
                <a:solidFill>
                  <a:srgbClr val="FFFFFF"/>
                </a:solidFill>
              </a:rPr>
              <a:t> put --from /</a:t>
            </a:r>
            <a:r>
              <a:rPr lang="en-US" sz="1600" dirty="0" err="1" smtClean="0">
                <a:solidFill>
                  <a:srgbClr val="FFFFFF"/>
                </a:solidFill>
              </a:rPr>
              <a:t>tmp</a:t>
            </a:r>
            <a:r>
              <a:rPr lang="en-US" sz="1600" dirty="0" smtClean="0">
                <a:solidFill>
                  <a:srgbClr val="FFFFFF"/>
                </a:solidFill>
              </a:rPr>
              <a:t>/</a:t>
            </a:r>
            <a:r>
              <a:rPr lang="en-US" sz="1600" dirty="0" err="1" smtClean="0">
                <a:solidFill>
                  <a:srgbClr val="FFFFFF"/>
                </a:solidFill>
              </a:rPr>
              <a:t>local.data</a:t>
            </a:r>
            <a:r>
              <a:rPr lang="en-US" sz="1600" dirty="0" smtClean="0">
                <a:solidFill>
                  <a:srgbClr val="FFFFFF"/>
                </a:solidFill>
              </a:rPr>
              <a:t> --to /</a:t>
            </a:r>
            <a:r>
              <a:rPr lang="en-US" sz="1600" dirty="0" err="1" smtClean="0">
                <a:solidFill>
                  <a:srgbClr val="FFFFFF"/>
                </a:solidFill>
              </a:rPr>
              <a:t>tmp</a:t>
            </a:r>
            <a:r>
              <a:rPr lang="en-US" sz="1600" dirty="0" smtClean="0">
                <a:solidFill>
                  <a:srgbClr val="FFFFFF"/>
                </a:solidFill>
              </a:rPr>
              <a:t>/</a:t>
            </a:r>
            <a:r>
              <a:rPr lang="en-US" sz="1600" dirty="0" err="1" smtClean="0">
                <a:solidFill>
                  <a:srgbClr val="FFFFFF"/>
                </a:solidFill>
              </a:rPr>
              <a:t>hdfs.data</a:t>
            </a:r>
            <a:endParaRPr lang="en-US" sz="1600" dirty="0">
              <a:solidFill>
                <a:srgbClr val="FFFFFF"/>
              </a:solidFill>
            </a:endParaRPr>
          </a:p>
        </p:txBody>
      </p:sp>
    </p:spTree>
    <p:extLst>
      <p:ext uri="{BB962C8B-B14F-4D97-AF65-F5344CB8AC3E}">
        <p14:creationId xmlns:p14="http://schemas.microsoft.com/office/powerpoint/2010/main" val="2159099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Distro’s</a:t>
            </a:r>
          </a:p>
        </p:txBody>
      </p:sp>
      <p:sp>
        <p:nvSpPr>
          <p:cNvPr id="5" name="Rounded Rectangle 4"/>
          <p:cNvSpPr/>
          <p:nvPr/>
        </p:nvSpPr>
        <p:spPr bwMode="auto">
          <a:xfrm>
            <a:off x="347450" y="1124700"/>
            <a:ext cx="8449100" cy="4647005"/>
          </a:xfrm>
          <a:prstGeom prst="roundRect">
            <a:avLst>
              <a:gd name="adj" fmla="val 5462"/>
            </a:avLst>
          </a:prstGeom>
          <a:solidFill>
            <a:srgbClr val="000000"/>
          </a:solidFill>
          <a:ln w="12700">
            <a:solidFill>
              <a:srgbClr val="F2F2F2"/>
            </a:solidFill>
            <a:round/>
            <a:headEnd/>
            <a:tailEnd/>
          </a:ln>
        </p:spPr>
        <p:txBody>
          <a:bodyPr wrap="none" lIns="0" tIns="0" rIns="0" bIns="0" rtlCol="0" anchor="t"/>
          <a:lstStyle/>
          <a:p>
            <a:r>
              <a:rPr lang="nl-NL" sz="1400" dirty="0">
                <a:solidFill>
                  <a:srgbClr val="FFFFFF"/>
                </a:solidFill>
                <a:latin typeface="Courier New"/>
                <a:cs typeface="Courier New"/>
              </a:rPr>
              <a:t>{</a:t>
            </a:r>
          </a:p>
          <a:p>
            <a:r>
              <a:rPr lang="nl-NL" sz="1400" dirty="0">
                <a:solidFill>
                  <a:srgbClr val="FFFFFF"/>
                </a:solidFill>
                <a:latin typeface="Courier New"/>
                <a:cs typeface="Courier New"/>
              </a:rPr>
              <a:t>   "name" : "cdh",</a:t>
            </a:r>
          </a:p>
          <a:p>
            <a:r>
              <a:rPr lang="nl-NL" sz="1400" dirty="0">
                <a:solidFill>
                  <a:srgbClr val="FFFFFF"/>
                </a:solidFill>
                <a:latin typeface="Courier New"/>
                <a:cs typeface="Courier New"/>
              </a:rPr>
              <a:t>   "version" : "3u3",</a:t>
            </a:r>
          </a:p>
          <a:p>
            <a:r>
              <a:rPr lang="nl-NL" sz="1400" dirty="0">
                <a:solidFill>
                  <a:srgbClr val="FFFFFF"/>
                </a:solidFill>
                <a:latin typeface="Courier New"/>
                <a:cs typeface="Courier New"/>
              </a:rPr>
              <a:t>   "packages" : [</a:t>
            </a:r>
          </a:p>
          <a:p>
            <a:r>
              <a:rPr lang="nl-NL" sz="1400" dirty="0">
                <a:solidFill>
                  <a:srgbClr val="FFFFFF"/>
                </a:solidFill>
                <a:latin typeface="Courier New"/>
                <a:cs typeface="Courier New"/>
              </a:rPr>
              <a:t>    {</a:t>
            </a:r>
          </a:p>
          <a:p>
            <a:r>
              <a:rPr lang="nl-NL" sz="1400" dirty="0">
                <a:solidFill>
                  <a:srgbClr val="FFFFFF"/>
                </a:solidFill>
                <a:latin typeface="Courier New"/>
                <a:cs typeface="Courier New"/>
              </a:rPr>
              <a:t>       "roles" : ["hadoop_NameNode", "hadoop_jobtracker",</a:t>
            </a:r>
          </a:p>
          <a:p>
            <a:r>
              <a:rPr lang="nl-NL" sz="1400" dirty="0">
                <a:solidFill>
                  <a:srgbClr val="FFFFFF"/>
                </a:solidFill>
                <a:latin typeface="Courier New"/>
                <a:cs typeface="Courier New"/>
              </a:rPr>
              <a:t>                  "hadoop_tasktracker", "hadoop_datanode",</a:t>
            </a:r>
          </a:p>
          <a:p>
            <a:r>
              <a:rPr lang="nl-NL" sz="1400" dirty="0">
                <a:solidFill>
                  <a:srgbClr val="FFFFFF"/>
                </a:solidFill>
                <a:latin typeface="Courier New"/>
                <a:cs typeface="Courier New"/>
              </a:rPr>
              <a:t>                  "hadoop_client"],</a:t>
            </a:r>
          </a:p>
          <a:p>
            <a:r>
              <a:rPr lang="nl-NL" sz="1400" dirty="0">
                <a:solidFill>
                  <a:srgbClr val="FFFFFF"/>
                </a:solidFill>
                <a:latin typeface="Courier New"/>
                <a:cs typeface="Courier New"/>
              </a:rPr>
              <a:t>       "tarball" : "cdh/3u3/hadoop-0.20.2-cdh3u3.tar.gz"</a:t>
            </a:r>
          </a:p>
          <a:p>
            <a:r>
              <a:rPr lang="nl-NL" sz="1400" dirty="0">
                <a:solidFill>
                  <a:srgbClr val="FFFFFF"/>
                </a:solidFill>
                <a:latin typeface="Courier New"/>
                <a:cs typeface="Courier New"/>
              </a:rPr>
              <a:t>    },</a:t>
            </a:r>
          </a:p>
          <a:p>
            <a:r>
              <a:rPr lang="nl-NL" sz="1400" dirty="0">
                <a:solidFill>
                  <a:srgbClr val="FFFFFF"/>
                </a:solidFill>
                <a:latin typeface="Courier New"/>
                <a:cs typeface="Courier New"/>
              </a:rPr>
              <a:t>    {</a:t>
            </a:r>
          </a:p>
          <a:p>
            <a:r>
              <a:rPr lang="nl-NL" sz="1400" dirty="0">
                <a:solidFill>
                  <a:srgbClr val="FFFFFF"/>
                </a:solidFill>
                <a:latin typeface="Courier New"/>
                <a:cs typeface="Courier New"/>
              </a:rPr>
              <a:t>       "roles" : ["hive"],</a:t>
            </a:r>
          </a:p>
          <a:p>
            <a:r>
              <a:rPr lang="nl-NL" sz="1400" dirty="0">
                <a:solidFill>
                  <a:srgbClr val="FFFFFF"/>
                </a:solidFill>
                <a:latin typeface="Courier New"/>
                <a:cs typeface="Courier New"/>
              </a:rPr>
              <a:t>       "tarball" : "cdh/3u3/hive-0.7.1-cdh3u3.tar.gz"</a:t>
            </a:r>
          </a:p>
          <a:p>
            <a:r>
              <a:rPr lang="nl-NL" sz="1400" dirty="0">
                <a:solidFill>
                  <a:srgbClr val="FFFFFF"/>
                </a:solidFill>
                <a:latin typeface="Courier New"/>
                <a:cs typeface="Courier New"/>
              </a:rPr>
              <a:t>    },</a:t>
            </a:r>
          </a:p>
          <a:p>
            <a:r>
              <a:rPr lang="nl-NL" sz="1400" dirty="0">
                <a:solidFill>
                  <a:srgbClr val="FFFFFF"/>
                </a:solidFill>
                <a:latin typeface="Courier New"/>
                <a:cs typeface="Courier New"/>
              </a:rPr>
              <a:t>    {</a:t>
            </a:r>
          </a:p>
          <a:p>
            <a:r>
              <a:rPr lang="nl-NL" sz="1400" dirty="0">
                <a:solidFill>
                  <a:srgbClr val="FFFFFF"/>
                </a:solidFill>
                <a:latin typeface="Courier New"/>
                <a:cs typeface="Courier New"/>
              </a:rPr>
              <a:t>       "roles" : ["pig"],</a:t>
            </a:r>
          </a:p>
          <a:p>
            <a:r>
              <a:rPr lang="nl-NL" sz="1400" dirty="0">
                <a:solidFill>
                  <a:srgbClr val="FFFFFF"/>
                </a:solidFill>
                <a:latin typeface="Courier New"/>
                <a:cs typeface="Courier New"/>
              </a:rPr>
              <a:t>       "tarball" : "cdh/3u3/pig-0.8.1-cdh3u3.tar.gz"</a:t>
            </a:r>
          </a:p>
          <a:p>
            <a:r>
              <a:rPr lang="nl-NL" sz="1400" dirty="0">
                <a:solidFill>
                  <a:srgbClr val="FFFFFF"/>
                </a:solidFill>
                <a:latin typeface="Courier New"/>
                <a:cs typeface="Courier New"/>
              </a:rPr>
              <a:t>    }</a:t>
            </a:r>
          </a:p>
          <a:p>
            <a:r>
              <a:rPr lang="nl-NL" sz="1400" dirty="0">
                <a:solidFill>
                  <a:srgbClr val="FFFFFF"/>
                </a:solidFill>
                <a:latin typeface="Courier New"/>
                <a:cs typeface="Courier New"/>
              </a:rPr>
              <a:t>   ]</a:t>
            </a:r>
          </a:p>
          <a:p>
            <a:r>
              <a:rPr lang="nl-NL" sz="1400" dirty="0">
                <a:solidFill>
                  <a:srgbClr val="FFFFFF"/>
                </a:solidFill>
                <a:latin typeface="Courier New"/>
                <a:cs typeface="Courier New"/>
              </a:rPr>
              <a:t> },</a:t>
            </a:r>
          </a:p>
        </p:txBody>
      </p:sp>
    </p:spTree>
    <p:extLst>
      <p:ext uri="{BB962C8B-B14F-4D97-AF65-F5344CB8AC3E}">
        <p14:creationId xmlns:p14="http://schemas.microsoft.com/office/powerpoint/2010/main" val="3601351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Serengeti Demo</a:t>
            </a:r>
            <a:endParaRPr lang="en-US" dirty="0"/>
          </a:p>
        </p:txBody>
      </p:sp>
      <p:graphicFrame>
        <p:nvGraphicFramePr>
          <p:cNvPr id="4" name="Diagram 3"/>
          <p:cNvGraphicFramePr/>
          <p:nvPr>
            <p:extLst>
              <p:ext uri="{D42A27DB-BD31-4B8C-83A1-F6EECF244321}">
                <p14:modId xmlns:p14="http://schemas.microsoft.com/office/powerpoint/2010/main" val="724672533"/>
              </p:ext>
            </p:extLst>
          </p:nvPr>
        </p:nvGraphicFramePr>
        <p:xfrm>
          <a:off x="3690672" y="565725"/>
          <a:ext cx="5308473" cy="5766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white.jpg"/>
          <p:cNvPicPr>
            <a:picLocks noChangeAspect="1"/>
          </p:cNvPicPr>
          <p:nvPr/>
        </p:nvPicPr>
        <p:blipFill>
          <a:blip r:embed="rId8" cstate="print">
            <a:extLst>
              <a:ext uri="{BEBA8EAE-BF5A-486C-A8C5-ECC9F3942E4B}">
                <a14:imgProps xmlns:a14="http://schemas.microsoft.com/office/drawing/2010/main">
                  <a14:imgLayer r:embed="rId9">
                    <a14:imgEffect>
                      <a14:backgroundRemoval t="9162" b="89864" l="3138" r="98363"/>
                    </a14:imgEffect>
                  </a14:imgLayer>
                </a14:imgProps>
              </a:ext>
            </a:extLst>
          </a:blip>
          <a:stretch>
            <a:fillRect/>
          </a:stretch>
        </p:blipFill>
        <p:spPr>
          <a:xfrm>
            <a:off x="32800" y="1774371"/>
            <a:ext cx="3262647" cy="2057400"/>
          </a:xfrm>
          <a:prstGeom prst="rect">
            <a:avLst/>
          </a:prstGeom>
        </p:spPr>
      </p:pic>
      <p:sp>
        <p:nvSpPr>
          <p:cNvPr id="8" name="Rectangle 7"/>
          <p:cNvSpPr/>
          <p:nvPr/>
        </p:nvSpPr>
        <p:spPr>
          <a:xfrm>
            <a:off x="457200" y="3200400"/>
            <a:ext cx="2362200" cy="461665"/>
          </a:xfrm>
          <a:prstGeom prst="rect">
            <a:avLst/>
          </a:prstGeom>
          <a:ln>
            <a:noFill/>
          </a:ln>
        </p:spPr>
        <p:txBody>
          <a:bodyPr wrap="square">
            <a:spAutoFit/>
          </a:bodyPr>
          <a:lstStyle/>
          <a:p>
            <a:pPr algn="ctr"/>
            <a:r>
              <a:rPr lang="en-US" sz="2400" b="1" dirty="0" smtClean="0">
                <a:solidFill>
                  <a:srgbClr val="FFFFFF"/>
                </a:solidFill>
                <a:latin typeface="Apple Chancery"/>
                <a:cs typeface="Apple Chancery"/>
                <a:hlinkClick r:id="rId10"/>
              </a:rPr>
              <a:t>Serengeti Demo</a:t>
            </a:r>
            <a:endParaRPr lang="en-US" sz="2400" b="1" dirty="0">
              <a:solidFill>
                <a:srgbClr val="FFFFFF"/>
              </a:solidFill>
              <a:latin typeface="Apple Chancery"/>
              <a:cs typeface="Apple Chancery"/>
            </a:endParaRPr>
          </a:p>
        </p:txBody>
      </p:sp>
      <p:sp>
        <p:nvSpPr>
          <p:cNvPr id="5" name="Left Brace 4"/>
          <p:cNvSpPr/>
          <p:nvPr/>
        </p:nvSpPr>
        <p:spPr bwMode="auto">
          <a:xfrm>
            <a:off x="2971800" y="838200"/>
            <a:ext cx="685800" cy="5257800"/>
          </a:xfrm>
          <a:prstGeom prst="leftBrace">
            <a:avLst/>
          </a:prstGeom>
          <a:noFill/>
          <a:ln w="38100" cap="flat" cmpd="sng" algn="ctr">
            <a:solidFill>
              <a:srgbClr val="FFFFFF"/>
            </a:solidFill>
            <a:prstDash val="solid"/>
            <a:round/>
            <a:headEnd type="none" w="med" len="med"/>
            <a:tailEnd type="none" w="med" len="med"/>
          </a:ln>
          <a:effectLst/>
        </p:spPr>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36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a:stCxn id="47" idx="3"/>
            <a:endCxn id="32" idx="2"/>
          </p:cNvCxnSpPr>
          <p:nvPr/>
        </p:nvCxnSpPr>
        <p:spPr>
          <a:xfrm flipV="1">
            <a:off x="1800934" y="3950566"/>
            <a:ext cx="6362114" cy="263948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95" name="Rounded Rectangle 94"/>
          <p:cNvSpPr/>
          <p:nvPr/>
        </p:nvSpPr>
        <p:spPr bwMode="auto">
          <a:xfrm>
            <a:off x="7929013" y="6108752"/>
            <a:ext cx="963613" cy="712787"/>
          </a:xfrm>
          <a:prstGeom prst="roundRect">
            <a:avLst/>
          </a:prstGeom>
          <a:solidFill>
            <a:schemeClr val="bg1"/>
          </a:solidFill>
          <a:ln w="9525">
            <a:solidFill>
              <a:schemeClr val="tx1"/>
            </a:solidFill>
            <a:round/>
            <a:headEnd/>
            <a:tailEnd/>
          </a:ln>
        </p:spPr>
        <p:txBody>
          <a:bodyPr wrap="none" lIns="0" tIns="0" rIns="0" bIns="0" anchor="t" anchorCtr="0"/>
          <a:lstStyle/>
          <a:p>
            <a:pPr algn="ctr">
              <a:defRPr/>
            </a:pPr>
            <a:r>
              <a:rPr lang="en-US" sz="1200" dirty="0" smtClean="0">
                <a:cs typeface="Arial" charset="0"/>
              </a:rPr>
              <a:t>Client VM</a:t>
            </a:r>
            <a:endParaRPr lang="en-US" sz="1200" dirty="0">
              <a:cs typeface="Arial" charset="0"/>
            </a:endParaRPr>
          </a:p>
        </p:txBody>
      </p:sp>
      <p:sp>
        <p:nvSpPr>
          <p:cNvPr id="59" name="Rounded Rectangle 58"/>
          <p:cNvSpPr/>
          <p:nvPr/>
        </p:nvSpPr>
        <p:spPr bwMode="auto">
          <a:xfrm>
            <a:off x="6535590" y="6114979"/>
            <a:ext cx="963613" cy="712787"/>
          </a:xfrm>
          <a:prstGeom prst="roundRect">
            <a:avLst/>
          </a:prstGeom>
          <a:solidFill>
            <a:schemeClr val="bg1"/>
          </a:solidFill>
          <a:ln w="9525">
            <a:solidFill>
              <a:schemeClr val="tx1"/>
            </a:solidFill>
            <a:round/>
            <a:headEnd/>
            <a:tailEnd/>
          </a:ln>
        </p:spPr>
        <p:txBody>
          <a:bodyPr wrap="none" lIns="0" tIns="0" rIns="0" bIns="0" anchor="t" anchorCtr="0"/>
          <a:lstStyle/>
          <a:p>
            <a:pPr algn="ctr">
              <a:defRPr/>
            </a:pPr>
            <a:r>
              <a:rPr lang="en-US" sz="1200" dirty="0" smtClean="0">
                <a:cs typeface="Arial" charset="0"/>
              </a:rPr>
              <a:t>Hadoop node</a:t>
            </a:r>
            <a:endParaRPr lang="en-US" sz="1200" dirty="0">
              <a:cs typeface="Arial" charset="0"/>
            </a:endParaRPr>
          </a:p>
        </p:txBody>
      </p:sp>
      <p:sp>
        <p:nvSpPr>
          <p:cNvPr id="72" name="Rounded Rectangle 71"/>
          <p:cNvSpPr/>
          <p:nvPr/>
        </p:nvSpPr>
        <p:spPr bwMode="auto">
          <a:xfrm>
            <a:off x="3237722" y="1369367"/>
            <a:ext cx="3941287" cy="3861120"/>
          </a:xfrm>
          <a:prstGeom prst="roundRect">
            <a:avLst/>
          </a:prstGeom>
          <a:noFill/>
          <a:ln w="9525">
            <a:solidFill>
              <a:schemeClr val="bg1"/>
            </a:solidFill>
            <a:prstDash val="dash"/>
            <a:round/>
            <a:headEnd/>
            <a:tailEnd/>
          </a:ln>
        </p:spPr>
        <p:txBody>
          <a:bodyPr wrap="none" lIns="0" tIns="0" rIns="0" bIns="0" anchor="t" anchorCtr="0"/>
          <a:lstStyle/>
          <a:p>
            <a:pPr algn="ctr">
              <a:lnSpc>
                <a:spcPts val="1000"/>
              </a:lnSpc>
              <a:defRPr/>
            </a:pPr>
            <a:endParaRPr lang="en-US" sz="1200" b="1" dirty="0" smtClean="0">
              <a:solidFill>
                <a:srgbClr val="000000"/>
              </a:solidFill>
              <a:latin typeface="Arial" pitchFamily="34" charset="0"/>
              <a:cs typeface="Arial" pitchFamily="34" charset="0"/>
            </a:endParaRPr>
          </a:p>
        </p:txBody>
      </p:sp>
      <p:sp>
        <p:nvSpPr>
          <p:cNvPr id="56" name="Rounded Rectangle 55"/>
          <p:cNvSpPr/>
          <p:nvPr/>
        </p:nvSpPr>
        <p:spPr bwMode="auto">
          <a:xfrm>
            <a:off x="4980466" y="6104627"/>
            <a:ext cx="963613" cy="712787"/>
          </a:xfrm>
          <a:prstGeom prst="roundRect">
            <a:avLst/>
          </a:prstGeom>
          <a:solidFill>
            <a:schemeClr val="bg1"/>
          </a:solidFill>
          <a:ln w="9525">
            <a:solidFill>
              <a:schemeClr val="tx1"/>
            </a:solidFill>
            <a:round/>
            <a:headEnd/>
            <a:tailEnd/>
          </a:ln>
        </p:spPr>
        <p:txBody>
          <a:bodyPr wrap="none" lIns="0" tIns="0" rIns="0" bIns="0" anchor="t" anchorCtr="0"/>
          <a:lstStyle/>
          <a:p>
            <a:pPr algn="ctr">
              <a:defRPr/>
            </a:pPr>
            <a:r>
              <a:rPr lang="en-US" sz="1200" dirty="0" smtClean="0">
                <a:cs typeface="Arial" charset="0"/>
              </a:rPr>
              <a:t>Hadoop node</a:t>
            </a:r>
            <a:endParaRPr lang="en-US" sz="1200" dirty="0">
              <a:cs typeface="Arial" charset="0"/>
            </a:endParaRPr>
          </a:p>
        </p:txBody>
      </p:sp>
      <p:sp>
        <p:nvSpPr>
          <p:cNvPr id="2" name="Title 1"/>
          <p:cNvSpPr>
            <a:spLocks noGrp="1"/>
          </p:cNvSpPr>
          <p:nvPr>
            <p:ph type="title"/>
          </p:nvPr>
        </p:nvSpPr>
        <p:spPr/>
        <p:txBody>
          <a:bodyPr/>
          <a:lstStyle/>
          <a:p>
            <a:r>
              <a:rPr lang="en-US" sz="2800" dirty="0" smtClean="0"/>
              <a:t>Serengeti </a:t>
            </a:r>
            <a:r>
              <a:rPr lang="en-US" sz="2800" dirty="0" smtClean="0"/>
              <a:t>Architecture</a:t>
            </a:r>
            <a:br>
              <a:rPr lang="en-US" sz="2800" dirty="0" smtClean="0"/>
            </a:br>
            <a:r>
              <a:rPr lang="en-US" sz="1600" dirty="0" smtClean="0">
                <a:solidFill>
                  <a:srgbClr val="FFFFFF"/>
                </a:solidFill>
              </a:rPr>
              <a:t>http://</a:t>
            </a:r>
            <a:r>
              <a:rPr lang="en-US" sz="1600" dirty="0" err="1" smtClean="0">
                <a:solidFill>
                  <a:srgbClr val="FFFFFF"/>
                </a:solidFill>
              </a:rPr>
              <a:t>github.com</a:t>
            </a:r>
            <a:r>
              <a:rPr lang="en-US" sz="1600" dirty="0" smtClean="0">
                <a:solidFill>
                  <a:srgbClr val="FFFFFF"/>
                </a:solidFill>
              </a:rPr>
              <a:t>/</a:t>
            </a:r>
            <a:r>
              <a:rPr lang="en-US" sz="1600" dirty="0" err="1" smtClean="0">
                <a:solidFill>
                  <a:srgbClr val="FFFFFF"/>
                </a:solidFill>
              </a:rPr>
              <a:t>vmware-serengeti</a:t>
            </a:r>
            <a:endParaRPr lang="en-US" sz="1600" dirty="0">
              <a:solidFill>
                <a:srgbClr val="FFFFFF"/>
              </a:solidFill>
            </a:endParaRPr>
          </a:p>
        </p:txBody>
      </p:sp>
      <p:sp>
        <p:nvSpPr>
          <p:cNvPr id="28" name="Rounded Rectangle 27"/>
          <p:cNvSpPr/>
          <p:nvPr/>
        </p:nvSpPr>
        <p:spPr>
          <a:xfrm>
            <a:off x="592668" y="1153924"/>
            <a:ext cx="8203258" cy="4076563"/>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200" dirty="0">
              <a:solidFill>
                <a:schemeClr val="tx1"/>
              </a:solidFill>
              <a:latin typeface="Arial" pitchFamily="34" charset="0"/>
              <a:cs typeface="Arial" pitchFamily="34" charset="0"/>
            </a:endParaRPr>
          </a:p>
        </p:txBody>
      </p:sp>
      <p:sp>
        <p:nvSpPr>
          <p:cNvPr id="30" name="Rounded Rectangle 29"/>
          <p:cNvSpPr/>
          <p:nvPr/>
        </p:nvSpPr>
        <p:spPr>
          <a:xfrm>
            <a:off x="944138" y="4238812"/>
            <a:ext cx="1352557" cy="571744"/>
          </a:xfrm>
          <a:prstGeom prst="round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b="1" dirty="0" smtClean="0">
                <a:solidFill>
                  <a:schemeClr val="tx1"/>
                </a:solidFill>
                <a:latin typeface="Arial" pitchFamily="34" charset="0"/>
                <a:cs typeface="Arial" pitchFamily="34" charset="0"/>
              </a:rPr>
              <a:t>Chef server</a:t>
            </a:r>
          </a:p>
        </p:txBody>
      </p:sp>
      <p:sp>
        <p:nvSpPr>
          <p:cNvPr id="32" name="Rounded Rectangle 31"/>
          <p:cNvSpPr/>
          <p:nvPr/>
        </p:nvSpPr>
        <p:spPr>
          <a:xfrm>
            <a:off x="7611175" y="3498804"/>
            <a:ext cx="1103746" cy="451762"/>
          </a:xfrm>
          <a:prstGeom prst="round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baseline="30000" dirty="0" smtClean="0">
              <a:solidFill>
                <a:schemeClr val="tx1"/>
              </a:solidFill>
              <a:latin typeface="Arial" pitchFamily="34" charset="0"/>
              <a:cs typeface="Arial" pitchFamily="34" charset="0"/>
            </a:endParaRPr>
          </a:p>
          <a:p>
            <a:pPr algn="ctr"/>
            <a:r>
              <a:rPr lang="en-US" sz="1600" b="1" baseline="30000" dirty="0" smtClean="0">
                <a:solidFill>
                  <a:schemeClr val="tx1"/>
                </a:solidFill>
                <a:latin typeface="Arial" pitchFamily="34" charset="0"/>
                <a:cs typeface="Arial" pitchFamily="34" charset="0"/>
              </a:rPr>
              <a:t>package</a:t>
            </a:r>
          </a:p>
          <a:p>
            <a:pPr algn="ctr"/>
            <a:r>
              <a:rPr lang="en-US" sz="1600" b="1" baseline="30000" dirty="0" smtClean="0">
                <a:solidFill>
                  <a:schemeClr val="tx1"/>
                </a:solidFill>
                <a:latin typeface="Arial" pitchFamily="34" charset="0"/>
                <a:cs typeface="Arial" pitchFamily="34" charset="0"/>
              </a:rPr>
              <a:t> server</a:t>
            </a:r>
            <a:r>
              <a:rPr lang="en-US" sz="1600" b="1" dirty="0" smtClean="0">
                <a:solidFill>
                  <a:schemeClr val="tx1"/>
                </a:solidFill>
                <a:latin typeface="Arial" pitchFamily="34" charset="0"/>
                <a:cs typeface="Arial" pitchFamily="34" charset="0"/>
              </a:rPr>
              <a:t> </a:t>
            </a:r>
            <a:endParaRPr lang="en-US" sz="1600" b="1" dirty="0">
              <a:solidFill>
                <a:schemeClr val="tx1"/>
              </a:solidFill>
              <a:latin typeface="Arial" pitchFamily="34" charset="0"/>
              <a:cs typeface="Arial" pitchFamily="34" charset="0"/>
            </a:endParaRPr>
          </a:p>
        </p:txBody>
      </p:sp>
      <p:cxnSp>
        <p:nvCxnSpPr>
          <p:cNvPr id="35" name="Straight Connector 167"/>
          <p:cNvCxnSpPr>
            <a:cxnSpLocks noChangeShapeType="1"/>
            <a:stCxn id="39" idx="2"/>
            <a:endCxn id="41" idx="0"/>
          </p:cNvCxnSpPr>
          <p:nvPr/>
        </p:nvCxnSpPr>
        <p:spPr bwMode="auto">
          <a:xfrm rot="5400000">
            <a:off x="5237393" y="5090062"/>
            <a:ext cx="398023" cy="349681"/>
          </a:xfrm>
          <a:prstGeom prst="line">
            <a:avLst/>
          </a:prstGeom>
          <a:noFill/>
          <a:ln w="19050" algn="ctr">
            <a:solidFill>
              <a:schemeClr val="bg1"/>
            </a:solidFill>
            <a:round/>
            <a:headEnd/>
            <a:tailEnd/>
          </a:ln>
        </p:spPr>
      </p:cxnSp>
      <p:sp>
        <p:nvSpPr>
          <p:cNvPr id="46" name="Rounded Rectangle 45"/>
          <p:cNvSpPr/>
          <p:nvPr/>
        </p:nvSpPr>
        <p:spPr bwMode="auto">
          <a:xfrm>
            <a:off x="837321" y="6094275"/>
            <a:ext cx="963613" cy="712787"/>
          </a:xfrm>
          <a:prstGeom prst="roundRect">
            <a:avLst/>
          </a:prstGeom>
          <a:solidFill>
            <a:schemeClr val="bg1"/>
          </a:solidFill>
          <a:ln w="9525">
            <a:solidFill>
              <a:schemeClr val="tx1"/>
            </a:solidFill>
            <a:round/>
            <a:headEnd/>
            <a:tailEnd/>
          </a:ln>
        </p:spPr>
        <p:txBody>
          <a:bodyPr wrap="none" lIns="0" tIns="0" rIns="0" bIns="0" anchor="t" anchorCtr="0"/>
          <a:lstStyle/>
          <a:p>
            <a:pPr algn="ctr">
              <a:defRPr/>
            </a:pPr>
            <a:r>
              <a:rPr lang="en-US" sz="1200" dirty="0" smtClean="0">
                <a:cs typeface="Arial" charset="0"/>
              </a:rPr>
              <a:t>Hadoop node</a:t>
            </a:r>
            <a:endParaRPr lang="en-US" sz="1200" dirty="0">
              <a:cs typeface="Arial" charset="0"/>
            </a:endParaRPr>
          </a:p>
        </p:txBody>
      </p:sp>
      <p:sp>
        <p:nvSpPr>
          <p:cNvPr id="47" name="Rounded Rectangle 46"/>
          <p:cNvSpPr/>
          <p:nvPr/>
        </p:nvSpPr>
        <p:spPr bwMode="auto">
          <a:xfrm>
            <a:off x="1150470" y="6499794"/>
            <a:ext cx="650464" cy="180512"/>
          </a:xfrm>
          <a:prstGeom prst="roundRect">
            <a:avLst/>
          </a:prstGeom>
          <a:solidFill>
            <a:schemeClr val="bg1"/>
          </a:solidFill>
          <a:ln w="9525">
            <a:solidFill>
              <a:schemeClr val="tx1"/>
            </a:solidFill>
            <a:round/>
            <a:headEnd/>
            <a:tailEnd/>
          </a:ln>
        </p:spPr>
        <p:txBody>
          <a:bodyPr wrap="none" lIns="0" tIns="0" rIns="0" bIns="0" anchor="t" anchorCtr="0"/>
          <a:lstStyle/>
          <a:p>
            <a:pPr algn="ctr">
              <a:lnSpc>
                <a:spcPts val="1000"/>
              </a:lnSpc>
              <a:defRPr/>
            </a:pPr>
            <a:r>
              <a:rPr lang="en-US" sz="800" dirty="0" smtClean="0">
                <a:solidFill>
                  <a:srgbClr val="000000"/>
                </a:solidFill>
                <a:cs typeface="Arial" charset="0"/>
              </a:rPr>
              <a:t>Chef-client</a:t>
            </a:r>
          </a:p>
        </p:txBody>
      </p:sp>
      <p:cxnSp>
        <p:nvCxnSpPr>
          <p:cNvPr id="50" name="Straight Connector 49"/>
          <p:cNvCxnSpPr>
            <a:stCxn id="47" idx="3"/>
            <a:endCxn id="30" idx="2"/>
          </p:cNvCxnSpPr>
          <p:nvPr/>
        </p:nvCxnSpPr>
        <p:spPr>
          <a:xfrm flipH="1" flipV="1">
            <a:off x="1620417" y="4810556"/>
            <a:ext cx="180517" cy="1779494"/>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bwMode="auto">
          <a:xfrm>
            <a:off x="2392445" y="6104627"/>
            <a:ext cx="963613" cy="712787"/>
          </a:xfrm>
          <a:prstGeom prst="roundRect">
            <a:avLst/>
          </a:prstGeom>
          <a:solidFill>
            <a:schemeClr val="bg1"/>
          </a:solidFill>
          <a:ln w="9525">
            <a:solidFill>
              <a:schemeClr val="tx1"/>
            </a:solidFill>
            <a:round/>
            <a:headEnd/>
            <a:tailEnd/>
          </a:ln>
        </p:spPr>
        <p:txBody>
          <a:bodyPr wrap="none" lIns="0" tIns="0" rIns="0" bIns="0" anchor="t" anchorCtr="0"/>
          <a:lstStyle/>
          <a:p>
            <a:pPr algn="ctr">
              <a:defRPr/>
            </a:pPr>
            <a:r>
              <a:rPr lang="en-US" sz="1200" dirty="0" smtClean="0">
                <a:cs typeface="Arial" charset="0"/>
              </a:rPr>
              <a:t>Hadoop node</a:t>
            </a:r>
            <a:endParaRPr lang="en-US" sz="1200" dirty="0">
              <a:cs typeface="Arial" charset="0"/>
            </a:endParaRPr>
          </a:p>
        </p:txBody>
      </p:sp>
      <p:sp>
        <p:nvSpPr>
          <p:cNvPr id="52" name="Rounded Rectangle 51"/>
          <p:cNvSpPr/>
          <p:nvPr/>
        </p:nvSpPr>
        <p:spPr bwMode="auto">
          <a:xfrm>
            <a:off x="2766206" y="6520498"/>
            <a:ext cx="589852" cy="170160"/>
          </a:xfrm>
          <a:prstGeom prst="roundRect">
            <a:avLst/>
          </a:prstGeom>
          <a:solidFill>
            <a:schemeClr val="bg1"/>
          </a:solidFill>
          <a:ln w="9525">
            <a:solidFill>
              <a:schemeClr val="tx1"/>
            </a:solidFill>
            <a:round/>
            <a:headEnd/>
            <a:tailEnd/>
          </a:ln>
        </p:spPr>
        <p:txBody>
          <a:bodyPr wrap="none" lIns="0" tIns="0" rIns="0" bIns="0" anchor="t" anchorCtr="0"/>
          <a:lstStyle/>
          <a:p>
            <a:pPr algn="ctr">
              <a:lnSpc>
                <a:spcPts val="1000"/>
              </a:lnSpc>
              <a:defRPr/>
            </a:pPr>
            <a:r>
              <a:rPr lang="en-US" sz="800" dirty="0" smtClean="0">
                <a:solidFill>
                  <a:srgbClr val="000000"/>
                </a:solidFill>
                <a:cs typeface="Arial" charset="0"/>
              </a:rPr>
              <a:t>Chef-client</a:t>
            </a:r>
          </a:p>
        </p:txBody>
      </p:sp>
      <p:sp>
        <p:nvSpPr>
          <p:cNvPr id="57" name="Rounded Rectangle 56"/>
          <p:cNvSpPr/>
          <p:nvPr/>
        </p:nvSpPr>
        <p:spPr bwMode="auto">
          <a:xfrm>
            <a:off x="5372537" y="6520498"/>
            <a:ext cx="571542" cy="170160"/>
          </a:xfrm>
          <a:prstGeom prst="roundRect">
            <a:avLst/>
          </a:prstGeom>
          <a:solidFill>
            <a:schemeClr val="bg1"/>
          </a:solidFill>
          <a:ln w="9525">
            <a:solidFill>
              <a:schemeClr val="tx1"/>
            </a:solidFill>
            <a:round/>
            <a:headEnd/>
            <a:tailEnd/>
          </a:ln>
        </p:spPr>
        <p:txBody>
          <a:bodyPr wrap="none" lIns="0" tIns="0" rIns="0" bIns="0" anchor="t" anchorCtr="0"/>
          <a:lstStyle/>
          <a:p>
            <a:pPr algn="ctr">
              <a:lnSpc>
                <a:spcPts val="1000"/>
              </a:lnSpc>
              <a:defRPr/>
            </a:pPr>
            <a:r>
              <a:rPr lang="en-US" sz="800" dirty="0" smtClean="0">
                <a:solidFill>
                  <a:srgbClr val="000000"/>
                </a:solidFill>
                <a:cs typeface="Arial" charset="0"/>
              </a:rPr>
              <a:t>Chef-client</a:t>
            </a:r>
          </a:p>
        </p:txBody>
      </p:sp>
      <p:sp>
        <p:nvSpPr>
          <p:cNvPr id="60" name="Rounded Rectangle 59"/>
          <p:cNvSpPr/>
          <p:nvPr/>
        </p:nvSpPr>
        <p:spPr bwMode="auto">
          <a:xfrm>
            <a:off x="6858812" y="6520498"/>
            <a:ext cx="640391" cy="180512"/>
          </a:xfrm>
          <a:prstGeom prst="roundRect">
            <a:avLst/>
          </a:prstGeom>
          <a:solidFill>
            <a:schemeClr val="bg1"/>
          </a:solidFill>
          <a:ln w="9525">
            <a:solidFill>
              <a:schemeClr val="tx1"/>
            </a:solidFill>
            <a:round/>
            <a:headEnd/>
            <a:tailEnd/>
          </a:ln>
        </p:spPr>
        <p:txBody>
          <a:bodyPr wrap="none" lIns="0" tIns="0" rIns="0" bIns="0" anchor="t" anchorCtr="0"/>
          <a:lstStyle/>
          <a:p>
            <a:pPr algn="ctr">
              <a:lnSpc>
                <a:spcPts val="1000"/>
              </a:lnSpc>
              <a:defRPr/>
            </a:pPr>
            <a:r>
              <a:rPr lang="en-US" sz="800" dirty="0" smtClean="0">
                <a:solidFill>
                  <a:srgbClr val="000000"/>
                </a:solidFill>
                <a:cs typeface="Arial" charset="0"/>
              </a:rPr>
              <a:t>Chef-client</a:t>
            </a:r>
          </a:p>
        </p:txBody>
      </p:sp>
      <p:cxnSp>
        <p:nvCxnSpPr>
          <p:cNvPr id="121" name="Straight Connector 120"/>
          <p:cNvCxnSpPr>
            <a:stCxn id="85" idx="0"/>
            <a:endCxn id="81" idx="2"/>
          </p:cNvCxnSpPr>
          <p:nvPr/>
        </p:nvCxnSpPr>
        <p:spPr>
          <a:xfrm rot="16200000" flipV="1">
            <a:off x="5038876" y="3450033"/>
            <a:ext cx="133639" cy="902607"/>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30" idx="0"/>
            <a:endCxn id="81" idx="1"/>
          </p:cNvCxnSpPr>
          <p:nvPr/>
        </p:nvCxnSpPr>
        <p:spPr>
          <a:xfrm rot="5400000" flipH="1" flipV="1">
            <a:off x="2234699" y="2884522"/>
            <a:ext cx="740008" cy="1968572"/>
          </a:xfrm>
          <a:prstGeom prst="line">
            <a:avLst/>
          </a:prstGeom>
          <a:ln>
            <a:solidFill>
              <a:schemeClr val="bg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47" idx="3"/>
            <a:endCxn id="81" idx="2"/>
          </p:cNvCxnSpPr>
          <p:nvPr/>
        </p:nvCxnSpPr>
        <p:spPr>
          <a:xfrm flipV="1">
            <a:off x="1800934" y="3834517"/>
            <a:ext cx="2853457" cy="2755533"/>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074205" y="4504340"/>
            <a:ext cx="1472686" cy="246221"/>
          </a:xfrm>
          <a:prstGeom prst="rect">
            <a:avLst/>
          </a:prstGeom>
          <a:noFill/>
          <a:ln>
            <a:noFill/>
          </a:ln>
        </p:spPr>
        <p:txBody>
          <a:bodyPr wrap="square" rtlCol="0">
            <a:spAutoFit/>
          </a:bodyPr>
          <a:lstStyle/>
          <a:p>
            <a:r>
              <a:rPr lang="en-US" sz="1000" dirty="0" smtClean="0">
                <a:solidFill>
                  <a:srgbClr val="FFFFFF"/>
                </a:solidFill>
                <a:latin typeface="Arial" pitchFamily="34" charset="0"/>
                <a:cs typeface="Arial" pitchFamily="34" charset="0"/>
              </a:rPr>
              <a:t>Chef bootstrap nodes</a:t>
            </a:r>
            <a:endParaRPr lang="en-US" sz="1000" dirty="0">
              <a:solidFill>
                <a:srgbClr val="FFFFFF"/>
              </a:solidFill>
              <a:latin typeface="Arial" pitchFamily="34" charset="0"/>
              <a:cs typeface="Arial" pitchFamily="34" charset="0"/>
            </a:endParaRPr>
          </a:p>
        </p:txBody>
      </p:sp>
      <p:sp>
        <p:nvSpPr>
          <p:cNvPr id="48" name="Rounded Rectangle 47"/>
          <p:cNvSpPr/>
          <p:nvPr/>
        </p:nvSpPr>
        <p:spPr>
          <a:xfrm>
            <a:off x="4563433" y="516412"/>
            <a:ext cx="1441971" cy="532362"/>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1"/>
                </a:solidFill>
                <a:latin typeface="Arial" pitchFamily="34" charset="0"/>
                <a:cs typeface="Arial" pitchFamily="34" charset="0"/>
              </a:rPr>
              <a:t>Serengeti CLI</a:t>
            </a:r>
          </a:p>
          <a:p>
            <a:pPr algn="ctr"/>
            <a:r>
              <a:rPr lang="en-US" sz="1200" dirty="0" smtClean="0">
                <a:solidFill>
                  <a:schemeClr val="tx1"/>
                </a:solidFill>
                <a:latin typeface="Arial" pitchFamily="34" charset="0"/>
                <a:cs typeface="Arial" pitchFamily="34" charset="0"/>
              </a:rPr>
              <a:t>(spring-shell)</a:t>
            </a:r>
            <a:endParaRPr lang="en-US" sz="1200" dirty="0">
              <a:solidFill>
                <a:schemeClr val="tx1"/>
              </a:solidFill>
              <a:latin typeface="Arial" pitchFamily="34" charset="0"/>
              <a:cs typeface="Arial" pitchFamily="34" charset="0"/>
            </a:endParaRPr>
          </a:p>
        </p:txBody>
      </p:sp>
      <p:cxnSp>
        <p:nvCxnSpPr>
          <p:cNvPr id="65" name="Straight Connector 64"/>
          <p:cNvCxnSpPr>
            <a:stCxn id="91" idx="0"/>
            <a:endCxn id="48" idx="2"/>
          </p:cNvCxnSpPr>
          <p:nvPr/>
        </p:nvCxnSpPr>
        <p:spPr>
          <a:xfrm rot="16200000" flipV="1">
            <a:off x="5058225" y="1274969"/>
            <a:ext cx="452679" cy="289"/>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bwMode="auto">
          <a:xfrm>
            <a:off x="3588989" y="3163090"/>
            <a:ext cx="2130803" cy="671427"/>
          </a:xfrm>
          <a:prstGeom prst="roundRect">
            <a:avLst/>
          </a:prstGeom>
          <a:solidFill>
            <a:srgbClr val="FFFF00"/>
          </a:solidFill>
          <a:ln w="9525">
            <a:solidFill>
              <a:schemeClr val="bg1"/>
            </a:solidFill>
            <a:round/>
            <a:headEnd/>
            <a:tailEnd/>
          </a:ln>
        </p:spPr>
        <p:txBody>
          <a:bodyPr wrap="none" lIns="0" tIns="0" rIns="0" bIns="0" anchor="ctr"/>
          <a:lstStyle/>
          <a:p>
            <a:pPr algn="ctr">
              <a:lnSpc>
                <a:spcPts val="1000"/>
              </a:lnSpc>
              <a:defRPr/>
            </a:pPr>
            <a:endParaRPr lang="en-US" sz="1200" b="1" dirty="0" smtClean="0">
              <a:solidFill>
                <a:srgbClr val="000000"/>
              </a:solidFill>
              <a:latin typeface="Arial" pitchFamily="34" charset="0"/>
              <a:cs typeface="Arial" pitchFamily="34" charset="0"/>
            </a:endParaRPr>
          </a:p>
          <a:p>
            <a:pPr algn="ctr">
              <a:lnSpc>
                <a:spcPts val="1000"/>
              </a:lnSpc>
              <a:defRPr/>
            </a:pPr>
            <a:r>
              <a:rPr lang="en-US" sz="1200" b="1" dirty="0" smtClean="0">
                <a:solidFill>
                  <a:srgbClr val="000000"/>
                </a:solidFill>
                <a:latin typeface="Arial" pitchFamily="34" charset="0"/>
                <a:cs typeface="Arial" pitchFamily="34" charset="0"/>
              </a:rPr>
              <a:t>Chef Orchestration Layer</a:t>
            </a:r>
          </a:p>
          <a:p>
            <a:pPr algn="ctr">
              <a:lnSpc>
                <a:spcPts val="1000"/>
              </a:lnSpc>
              <a:defRPr/>
            </a:pPr>
            <a:r>
              <a:rPr lang="en-US" sz="1200" b="1" dirty="0" smtClean="0">
                <a:solidFill>
                  <a:srgbClr val="000000"/>
                </a:solidFill>
                <a:latin typeface="Arial" pitchFamily="34" charset="0"/>
                <a:cs typeface="Arial" pitchFamily="34" charset="0"/>
              </a:rPr>
              <a:t> (Ironfan)</a:t>
            </a:r>
            <a:endParaRPr lang="en-US" sz="1000" dirty="0" smtClean="0">
              <a:solidFill>
                <a:srgbClr val="000000"/>
              </a:solidFill>
              <a:latin typeface="Arial" pitchFamily="34" charset="0"/>
              <a:cs typeface="Arial" pitchFamily="34" charset="0"/>
            </a:endParaRPr>
          </a:p>
          <a:p>
            <a:pPr algn="ctr">
              <a:lnSpc>
                <a:spcPts val="1000"/>
              </a:lnSpc>
              <a:defRPr/>
            </a:pPr>
            <a:r>
              <a:rPr lang="en-US" sz="1000" dirty="0" smtClean="0">
                <a:solidFill>
                  <a:srgbClr val="000000"/>
                </a:solidFill>
                <a:latin typeface="Arial" pitchFamily="34" charset="0"/>
                <a:cs typeface="Arial" pitchFamily="34" charset="0"/>
              </a:rPr>
              <a:t>service provisioning inside </a:t>
            </a:r>
            <a:r>
              <a:rPr lang="en-US" sz="1000" dirty="0" err="1" smtClean="0">
                <a:solidFill>
                  <a:srgbClr val="000000"/>
                </a:solidFill>
                <a:latin typeface="Arial" pitchFamily="34" charset="0"/>
                <a:cs typeface="Arial" pitchFamily="34" charset="0"/>
              </a:rPr>
              <a:t>vms</a:t>
            </a:r>
            <a:endParaRPr lang="en-US" sz="1000" dirty="0" smtClean="0">
              <a:solidFill>
                <a:srgbClr val="000000"/>
              </a:solidFill>
              <a:latin typeface="Arial" pitchFamily="34" charset="0"/>
              <a:cs typeface="Arial" pitchFamily="34" charset="0"/>
            </a:endParaRPr>
          </a:p>
        </p:txBody>
      </p:sp>
      <p:sp>
        <p:nvSpPr>
          <p:cNvPr id="76" name="Rounded Rectangle 75"/>
          <p:cNvSpPr/>
          <p:nvPr/>
        </p:nvSpPr>
        <p:spPr>
          <a:xfrm>
            <a:off x="2080849" y="1952145"/>
            <a:ext cx="694688" cy="340050"/>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1"/>
                </a:solidFill>
                <a:latin typeface="Arial" pitchFamily="34" charset="0"/>
                <a:cs typeface="Arial" pitchFamily="34" charset="0"/>
              </a:rPr>
              <a:t>DB</a:t>
            </a:r>
            <a:endParaRPr lang="en-US" sz="1200" b="1" dirty="0">
              <a:solidFill>
                <a:schemeClr val="tx1"/>
              </a:solidFill>
              <a:latin typeface="Arial" pitchFamily="34" charset="0"/>
              <a:cs typeface="Arial" pitchFamily="34" charset="0"/>
            </a:endParaRPr>
          </a:p>
        </p:txBody>
      </p:sp>
      <p:cxnSp>
        <p:nvCxnSpPr>
          <p:cNvPr id="77" name="Straight Connector 76"/>
          <p:cNvCxnSpPr>
            <a:stCxn id="91" idx="1"/>
            <a:endCxn id="76" idx="3"/>
          </p:cNvCxnSpPr>
          <p:nvPr/>
        </p:nvCxnSpPr>
        <p:spPr>
          <a:xfrm rot="10800000" flipV="1">
            <a:off x="2775538" y="2010354"/>
            <a:ext cx="735415" cy="111816"/>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bwMode="auto">
          <a:xfrm>
            <a:off x="3510952" y="1501453"/>
            <a:ext cx="3547511" cy="1017802"/>
          </a:xfrm>
          <a:prstGeom prst="roundRect">
            <a:avLst/>
          </a:prstGeom>
          <a:solidFill>
            <a:srgbClr val="92D050"/>
          </a:solidFill>
          <a:ln w="9525">
            <a:solidFill>
              <a:schemeClr val="bg1"/>
            </a:solidFill>
            <a:round/>
            <a:headEnd/>
            <a:tailEnd/>
          </a:ln>
        </p:spPr>
        <p:txBody>
          <a:bodyPr wrap="none" lIns="0" tIns="0" rIns="0" bIns="0" anchor="t" anchorCtr="0"/>
          <a:lstStyle/>
          <a:p>
            <a:pPr algn="ctr">
              <a:lnSpc>
                <a:spcPts val="1000"/>
              </a:lnSpc>
              <a:defRPr/>
            </a:pPr>
            <a:r>
              <a:rPr lang="en-US" sz="1200" b="1" dirty="0" smtClean="0">
                <a:solidFill>
                  <a:srgbClr val="000000"/>
                </a:solidFill>
                <a:latin typeface="Arial" pitchFamily="34" charset="0"/>
                <a:cs typeface="Arial" pitchFamily="34" charset="0"/>
              </a:rPr>
              <a:t>Serengeti web service</a:t>
            </a:r>
          </a:p>
        </p:txBody>
      </p:sp>
      <p:sp>
        <p:nvSpPr>
          <p:cNvPr id="93" name="Rounded Rectangle 92"/>
          <p:cNvSpPr/>
          <p:nvPr/>
        </p:nvSpPr>
        <p:spPr>
          <a:xfrm>
            <a:off x="7728770" y="298570"/>
            <a:ext cx="523465" cy="180418"/>
          </a:xfrm>
          <a:prstGeom prst="roundRect">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cs typeface="Arial" pitchFamily="34" charset="0"/>
            </a:endParaRPr>
          </a:p>
        </p:txBody>
      </p:sp>
      <p:sp>
        <p:nvSpPr>
          <p:cNvPr id="94" name="TextBox 93"/>
          <p:cNvSpPr txBox="1"/>
          <p:nvPr/>
        </p:nvSpPr>
        <p:spPr>
          <a:xfrm>
            <a:off x="7758666" y="478987"/>
            <a:ext cx="591002" cy="215444"/>
          </a:xfrm>
          <a:prstGeom prst="rect">
            <a:avLst/>
          </a:prstGeom>
          <a:noFill/>
        </p:spPr>
        <p:txBody>
          <a:bodyPr wrap="square" rtlCol="0">
            <a:spAutoFit/>
          </a:bodyPr>
          <a:lstStyle/>
          <a:p>
            <a:r>
              <a:rPr lang="en-US" sz="800" dirty="0" smtClean="0">
                <a:solidFill>
                  <a:srgbClr val="FFFFFF"/>
                </a:solidFill>
              </a:rPr>
              <a:t>Java</a:t>
            </a:r>
            <a:endParaRPr lang="en-US" sz="800" dirty="0">
              <a:solidFill>
                <a:srgbClr val="FFFFFF"/>
              </a:solidFill>
            </a:endParaRPr>
          </a:p>
        </p:txBody>
      </p:sp>
      <p:sp>
        <p:nvSpPr>
          <p:cNvPr id="96" name="Rounded Rectangle 95"/>
          <p:cNvSpPr/>
          <p:nvPr/>
        </p:nvSpPr>
        <p:spPr bwMode="auto">
          <a:xfrm>
            <a:off x="8252235" y="6514271"/>
            <a:ext cx="640391" cy="180512"/>
          </a:xfrm>
          <a:prstGeom prst="roundRect">
            <a:avLst/>
          </a:prstGeom>
          <a:solidFill>
            <a:schemeClr val="bg1"/>
          </a:solidFill>
          <a:ln w="9525">
            <a:solidFill>
              <a:schemeClr val="tx1"/>
            </a:solidFill>
            <a:round/>
            <a:headEnd/>
            <a:tailEnd/>
          </a:ln>
        </p:spPr>
        <p:txBody>
          <a:bodyPr wrap="none" lIns="0" tIns="0" rIns="0" bIns="0" anchor="t" anchorCtr="0"/>
          <a:lstStyle/>
          <a:p>
            <a:pPr algn="ctr">
              <a:lnSpc>
                <a:spcPts val="1000"/>
              </a:lnSpc>
              <a:defRPr/>
            </a:pPr>
            <a:r>
              <a:rPr lang="en-US" sz="800" dirty="0" smtClean="0">
                <a:solidFill>
                  <a:srgbClr val="000000"/>
                </a:solidFill>
                <a:cs typeface="Arial" charset="0"/>
              </a:rPr>
              <a:t>Chef-client</a:t>
            </a:r>
          </a:p>
        </p:txBody>
      </p:sp>
      <p:sp>
        <p:nvSpPr>
          <p:cNvPr id="71" name="Rounded Rectangle 70"/>
          <p:cNvSpPr/>
          <p:nvPr/>
        </p:nvSpPr>
        <p:spPr>
          <a:xfrm>
            <a:off x="539593" y="1396529"/>
            <a:ext cx="1963067" cy="30480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dirty="0" smtClean="0">
                <a:solidFill>
                  <a:srgbClr val="FFFFFF"/>
                </a:solidFill>
                <a:latin typeface="Arial" pitchFamily="34" charset="0"/>
                <a:cs typeface="Arial" pitchFamily="34" charset="0"/>
              </a:rPr>
              <a:t>Serengeti Server</a:t>
            </a:r>
            <a:endParaRPr lang="en-US" sz="1600" dirty="0">
              <a:solidFill>
                <a:srgbClr val="FFFFFF"/>
              </a:solidFill>
              <a:latin typeface="Arial" pitchFamily="34" charset="0"/>
              <a:cs typeface="Arial" pitchFamily="34" charset="0"/>
            </a:endParaRPr>
          </a:p>
        </p:txBody>
      </p:sp>
      <p:grpSp>
        <p:nvGrpSpPr>
          <p:cNvPr id="4" name="Group 107"/>
          <p:cNvGrpSpPr/>
          <p:nvPr/>
        </p:nvGrpSpPr>
        <p:grpSpPr>
          <a:xfrm>
            <a:off x="4812068" y="4621387"/>
            <a:ext cx="1598351" cy="487762"/>
            <a:chOff x="6586862" y="1575010"/>
            <a:chExt cx="1828800" cy="646892"/>
          </a:xfrm>
        </p:grpSpPr>
        <p:sp>
          <p:nvSpPr>
            <p:cNvPr id="106" name="Rounded Rectangle 105"/>
            <p:cNvSpPr/>
            <p:nvPr/>
          </p:nvSpPr>
          <p:spPr>
            <a:xfrm>
              <a:off x="6586862" y="1575010"/>
              <a:ext cx="1828800" cy="646892"/>
            </a:xfrm>
            <a:prstGeom prst="roundRect">
              <a:avLst/>
            </a:prstGeom>
            <a:solidFill>
              <a:schemeClr val="bg1"/>
            </a:solid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200" dirty="0" smtClean="0">
                  <a:solidFill>
                    <a:schemeClr val="tx1"/>
                  </a:solidFill>
                </a:rPr>
                <a:t>Fog</a:t>
              </a:r>
              <a:endParaRPr lang="en-US" sz="1200" dirty="0">
                <a:solidFill>
                  <a:schemeClr val="tx1"/>
                </a:solidFill>
              </a:endParaRPr>
            </a:p>
          </p:txBody>
        </p:sp>
        <p:sp>
          <p:nvSpPr>
            <p:cNvPr id="39" name="Rounded Rectangle 38"/>
            <p:cNvSpPr/>
            <p:nvPr/>
          </p:nvSpPr>
          <p:spPr bwMode="auto">
            <a:xfrm>
              <a:off x="6719777" y="1918472"/>
              <a:ext cx="1562971" cy="246060"/>
            </a:xfrm>
            <a:prstGeom prst="roundRect">
              <a:avLst/>
            </a:prstGeom>
            <a:solidFill>
              <a:srgbClr val="FFFF00"/>
            </a:solidFill>
            <a:ln w="9525">
              <a:solidFill>
                <a:schemeClr val="bg1"/>
              </a:solidFill>
              <a:round/>
              <a:headEnd/>
              <a:tailEnd/>
            </a:ln>
          </p:spPr>
          <p:txBody>
            <a:bodyPr wrap="none" lIns="0" tIns="0" rIns="0" bIns="0" anchor="ctr"/>
            <a:lstStyle/>
            <a:p>
              <a:pPr algn="ctr">
                <a:lnSpc>
                  <a:spcPts val="1000"/>
                </a:lnSpc>
                <a:defRPr/>
              </a:pPr>
              <a:r>
                <a:rPr lang="en-US" sz="1000" dirty="0" smtClean="0">
                  <a:solidFill>
                    <a:srgbClr val="000000"/>
                  </a:solidFill>
                  <a:latin typeface="Arial" pitchFamily="34" charset="0"/>
                  <a:cs typeface="Arial" pitchFamily="34" charset="0"/>
                </a:rPr>
                <a:t>vSphere Cloud provider</a:t>
              </a:r>
            </a:p>
            <a:p>
              <a:pPr algn="ctr">
                <a:lnSpc>
                  <a:spcPts val="1000"/>
                </a:lnSpc>
                <a:defRPr/>
              </a:pPr>
              <a:r>
                <a:rPr lang="en-US" sz="1000" dirty="0" smtClean="0">
                  <a:solidFill>
                    <a:srgbClr val="000000"/>
                  </a:solidFill>
                  <a:latin typeface="Arial" pitchFamily="34" charset="0"/>
                  <a:cs typeface="Arial" pitchFamily="34" charset="0"/>
                </a:rPr>
                <a:t>resource services</a:t>
              </a:r>
            </a:p>
          </p:txBody>
        </p:sp>
      </p:grpSp>
      <p:sp>
        <p:nvSpPr>
          <p:cNvPr id="41" name="Rounded Rectangle 40"/>
          <p:cNvSpPr/>
          <p:nvPr/>
        </p:nvSpPr>
        <p:spPr bwMode="auto">
          <a:xfrm>
            <a:off x="4177300" y="5463914"/>
            <a:ext cx="2168525" cy="528638"/>
          </a:xfrm>
          <a:prstGeom prst="roundRect">
            <a:avLst/>
          </a:prstGeom>
          <a:solidFill>
            <a:schemeClr val="bg1"/>
          </a:solidFill>
          <a:ln w="9525">
            <a:solidFill>
              <a:schemeClr val="bg1"/>
            </a:solidFill>
            <a:round/>
            <a:headEnd/>
            <a:tailEnd/>
          </a:ln>
        </p:spPr>
        <p:txBody>
          <a:bodyPr wrap="none" lIns="0" tIns="0" rIns="0" bIns="0" anchor="ctr"/>
          <a:lstStyle/>
          <a:p>
            <a:pPr algn="ctr">
              <a:defRPr/>
            </a:pPr>
            <a:r>
              <a:rPr lang="en-US" sz="1800" dirty="0">
                <a:cs typeface="Arial" charset="0"/>
              </a:rPr>
              <a:t>vCenter</a:t>
            </a:r>
          </a:p>
        </p:txBody>
      </p:sp>
      <p:sp>
        <p:nvSpPr>
          <p:cNvPr id="83" name="TextBox 82"/>
          <p:cNvSpPr txBox="1"/>
          <p:nvPr/>
        </p:nvSpPr>
        <p:spPr>
          <a:xfrm>
            <a:off x="1380931" y="4855544"/>
            <a:ext cx="1367983" cy="400110"/>
          </a:xfrm>
          <a:prstGeom prst="rect">
            <a:avLst/>
          </a:prstGeom>
          <a:noFill/>
          <a:ln>
            <a:noFill/>
          </a:ln>
        </p:spPr>
        <p:txBody>
          <a:bodyPr wrap="square" rtlCol="0">
            <a:spAutoFit/>
          </a:bodyPr>
          <a:lstStyle/>
          <a:p>
            <a:r>
              <a:rPr lang="en-US" sz="1000" dirty="0" smtClean="0">
                <a:solidFill>
                  <a:srgbClr val="FFFFFF"/>
                </a:solidFill>
                <a:latin typeface="Arial" pitchFamily="34" charset="0"/>
                <a:cs typeface="Arial" pitchFamily="34" charset="0"/>
              </a:rPr>
              <a:t>download cookbook/recipes</a:t>
            </a:r>
            <a:endParaRPr lang="en-US" sz="1000" dirty="0">
              <a:solidFill>
                <a:srgbClr val="FFFFFF"/>
              </a:solidFill>
              <a:latin typeface="Arial" pitchFamily="34" charset="0"/>
              <a:cs typeface="Arial" pitchFamily="34" charset="0"/>
            </a:endParaRPr>
          </a:p>
        </p:txBody>
      </p:sp>
      <p:sp>
        <p:nvSpPr>
          <p:cNvPr id="84" name="TextBox 83"/>
          <p:cNvSpPr txBox="1"/>
          <p:nvPr/>
        </p:nvSpPr>
        <p:spPr>
          <a:xfrm>
            <a:off x="7220812" y="4071462"/>
            <a:ext cx="1416401" cy="246221"/>
          </a:xfrm>
          <a:prstGeom prst="rect">
            <a:avLst/>
          </a:prstGeom>
          <a:noFill/>
          <a:ln>
            <a:noFill/>
          </a:ln>
        </p:spPr>
        <p:txBody>
          <a:bodyPr wrap="square" rtlCol="0">
            <a:spAutoFit/>
          </a:bodyPr>
          <a:lstStyle/>
          <a:p>
            <a:r>
              <a:rPr lang="en-US" sz="1000" dirty="0" smtClean="0">
                <a:solidFill>
                  <a:srgbClr val="FFFFFF"/>
                </a:solidFill>
                <a:latin typeface="Arial" pitchFamily="34" charset="0"/>
                <a:cs typeface="Arial" pitchFamily="34" charset="0"/>
              </a:rPr>
              <a:t>download packages</a:t>
            </a:r>
            <a:endParaRPr lang="en-US" sz="1000" dirty="0">
              <a:solidFill>
                <a:srgbClr val="FFFFFF"/>
              </a:solidFill>
              <a:latin typeface="Arial" pitchFamily="34" charset="0"/>
              <a:cs typeface="Arial" pitchFamily="34" charset="0"/>
            </a:endParaRPr>
          </a:p>
        </p:txBody>
      </p:sp>
      <p:sp>
        <p:nvSpPr>
          <p:cNvPr id="85" name="Rounded Rectangle 84"/>
          <p:cNvSpPr/>
          <p:nvPr/>
        </p:nvSpPr>
        <p:spPr bwMode="auto">
          <a:xfrm>
            <a:off x="4668393" y="3968156"/>
            <a:ext cx="1777210" cy="559959"/>
          </a:xfrm>
          <a:prstGeom prst="roundRect">
            <a:avLst/>
          </a:prstGeom>
          <a:solidFill>
            <a:srgbClr val="FFFF00"/>
          </a:solidFill>
          <a:ln w="9525">
            <a:solidFill>
              <a:schemeClr val="bg1"/>
            </a:solidFill>
            <a:round/>
            <a:headEnd/>
            <a:tailEnd/>
          </a:ln>
        </p:spPr>
        <p:txBody>
          <a:bodyPr wrap="none" lIns="0" tIns="0" rIns="0" bIns="0" anchor="ctr"/>
          <a:lstStyle/>
          <a:p>
            <a:pPr algn="ctr">
              <a:lnSpc>
                <a:spcPts val="1000"/>
              </a:lnSpc>
              <a:defRPr/>
            </a:pPr>
            <a:r>
              <a:rPr lang="en-US" sz="1200" b="1" dirty="0" smtClean="0">
                <a:solidFill>
                  <a:srgbClr val="000000"/>
                </a:solidFill>
                <a:latin typeface="Arial" pitchFamily="34" charset="0"/>
                <a:cs typeface="Arial" pitchFamily="34" charset="0"/>
              </a:rPr>
              <a:t>Cloud Manager</a:t>
            </a:r>
          </a:p>
          <a:p>
            <a:pPr algn="ctr">
              <a:lnSpc>
                <a:spcPts val="1000"/>
              </a:lnSpc>
              <a:defRPr/>
            </a:pPr>
            <a:endParaRPr lang="en-US" sz="1000" dirty="0" smtClean="0">
              <a:solidFill>
                <a:srgbClr val="000000"/>
              </a:solidFill>
              <a:latin typeface="Arial" pitchFamily="34" charset="0"/>
              <a:cs typeface="Arial" pitchFamily="34" charset="0"/>
            </a:endParaRPr>
          </a:p>
          <a:p>
            <a:pPr algn="ctr">
              <a:lnSpc>
                <a:spcPts val="1000"/>
              </a:lnSpc>
              <a:defRPr/>
            </a:pPr>
            <a:r>
              <a:rPr lang="en-US" sz="1000" dirty="0" smtClean="0">
                <a:solidFill>
                  <a:srgbClr val="000000"/>
                </a:solidFill>
                <a:latin typeface="Arial" pitchFamily="34" charset="0"/>
                <a:cs typeface="Arial" pitchFamily="34" charset="0"/>
              </a:rPr>
              <a:t>Cluster provision engine</a:t>
            </a:r>
          </a:p>
          <a:p>
            <a:pPr algn="ctr">
              <a:lnSpc>
                <a:spcPts val="1000"/>
              </a:lnSpc>
              <a:defRPr/>
            </a:pPr>
            <a:r>
              <a:rPr lang="en-US" sz="1000" dirty="0" smtClean="0">
                <a:solidFill>
                  <a:srgbClr val="000000"/>
                </a:solidFill>
                <a:latin typeface="Arial" pitchFamily="34" charset="0"/>
                <a:cs typeface="Arial" pitchFamily="34" charset="0"/>
              </a:rPr>
              <a:t>(</a:t>
            </a:r>
            <a:r>
              <a:rPr lang="en-US" sz="1000" smtClean="0">
                <a:solidFill>
                  <a:srgbClr val="000000"/>
                </a:solidFill>
                <a:latin typeface="Arial" pitchFamily="34" charset="0"/>
                <a:cs typeface="Arial" pitchFamily="34" charset="0"/>
              </a:rPr>
              <a:t>vm CRUD)</a:t>
            </a:r>
            <a:endParaRPr lang="en-US" sz="1000" dirty="0" smtClean="0">
              <a:solidFill>
                <a:srgbClr val="000000"/>
              </a:solidFill>
              <a:latin typeface="Arial" pitchFamily="34" charset="0"/>
              <a:cs typeface="Arial" pitchFamily="34" charset="0"/>
            </a:endParaRPr>
          </a:p>
        </p:txBody>
      </p:sp>
      <p:cxnSp>
        <p:nvCxnSpPr>
          <p:cNvPr id="92" name="Straight Connector 91"/>
          <p:cNvCxnSpPr>
            <a:stCxn id="85" idx="2"/>
            <a:endCxn id="106" idx="0"/>
          </p:cNvCxnSpPr>
          <p:nvPr/>
        </p:nvCxnSpPr>
        <p:spPr>
          <a:xfrm rot="16200000" flipH="1">
            <a:off x="5537485" y="4547628"/>
            <a:ext cx="93272" cy="54246"/>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3545032" y="1931426"/>
            <a:ext cx="803022" cy="410547"/>
          </a:xfrm>
          <a:prstGeom prst="round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Resource</a:t>
            </a:r>
          </a:p>
          <a:p>
            <a:pPr algn="ctr"/>
            <a:r>
              <a:rPr lang="en-US" sz="1000" dirty="0" smtClean="0">
                <a:solidFill>
                  <a:schemeClr val="tx1"/>
                </a:solidFill>
                <a:latin typeface="Arial" pitchFamily="34" charset="0"/>
                <a:cs typeface="Arial" pitchFamily="34" charset="0"/>
              </a:rPr>
              <a:t>Mgr</a:t>
            </a:r>
          </a:p>
        </p:txBody>
      </p:sp>
      <p:sp>
        <p:nvSpPr>
          <p:cNvPr id="118" name="Rounded Rectangle 117"/>
          <p:cNvSpPr/>
          <p:nvPr/>
        </p:nvSpPr>
        <p:spPr>
          <a:xfrm>
            <a:off x="4378595" y="1934530"/>
            <a:ext cx="803022" cy="410547"/>
          </a:xfrm>
          <a:prstGeom prst="round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Cluster</a:t>
            </a:r>
          </a:p>
          <a:p>
            <a:pPr algn="ctr"/>
            <a:r>
              <a:rPr lang="en-US" sz="1000" dirty="0" smtClean="0">
                <a:solidFill>
                  <a:schemeClr val="tx1"/>
                </a:solidFill>
                <a:latin typeface="Arial" pitchFamily="34" charset="0"/>
                <a:cs typeface="Arial" pitchFamily="34" charset="0"/>
              </a:rPr>
              <a:t>Mgr</a:t>
            </a:r>
          </a:p>
        </p:txBody>
      </p:sp>
      <p:sp>
        <p:nvSpPr>
          <p:cNvPr id="120" name="Rounded Rectangle 119"/>
          <p:cNvSpPr/>
          <p:nvPr/>
        </p:nvSpPr>
        <p:spPr>
          <a:xfrm>
            <a:off x="5202827" y="1928303"/>
            <a:ext cx="637612" cy="410547"/>
          </a:xfrm>
          <a:prstGeom prst="round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smtClean="0">
                <a:solidFill>
                  <a:schemeClr val="tx1"/>
                </a:solidFill>
                <a:latin typeface="Arial" pitchFamily="34" charset="0"/>
                <a:cs typeface="Arial" pitchFamily="34" charset="0"/>
              </a:rPr>
              <a:t>Network</a:t>
            </a:r>
          </a:p>
          <a:p>
            <a:pPr algn="ctr"/>
            <a:r>
              <a:rPr lang="en-US" sz="1000" dirty="0" smtClean="0">
                <a:solidFill>
                  <a:schemeClr val="tx1"/>
                </a:solidFill>
                <a:latin typeface="Arial" pitchFamily="34" charset="0"/>
                <a:cs typeface="Arial" pitchFamily="34" charset="0"/>
              </a:rPr>
              <a:t>mgr</a:t>
            </a:r>
          </a:p>
        </p:txBody>
      </p:sp>
      <p:sp>
        <p:nvSpPr>
          <p:cNvPr id="159" name="Rounded Rectangle 158"/>
          <p:cNvSpPr/>
          <p:nvPr/>
        </p:nvSpPr>
        <p:spPr>
          <a:xfrm>
            <a:off x="5840439" y="1931407"/>
            <a:ext cx="606626" cy="410547"/>
          </a:xfrm>
          <a:prstGeom prst="round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latin typeface="Arial" pitchFamily="34" charset="0"/>
                <a:cs typeface="Arial" pitchFamily="34" charset="0"/>
              </a:rPr>
              <a:t>Task</a:t>
            </a:r>
          </a:p>
          <a:p>
            <a:pPr algn="ctr"/>
            <a:r>
              <a:rPr lang="en-US" sz="1000" dirty="0" smtClean="0">
                <a:solidFill>
                  <a:schemeClr val="tx1"/>
                </a:solidFill>
                <a:latin typeface="Arial" pitchFamily="34" charset="0"/>
                <a:cs typeface="Arial" pitchFamily="34" charset="0"/>
              </a:rPr>
              <a:t>mgr</a:t>
            </a:r>
          </a:p>
        </p:txBody>
      </p:sp>
      <p:sp>
        <p:nvSpPr>
          <p:cNvPr id="160" name="Rounded Rectangle 159"/>
          <p:cNvSpPr/>
          <p:nvPr/>
        </p:nvSpPr>
        <p:spPr>
          <a:xfrm>
            <a:off x="6468720" y="1934511"/>
            <a:ext cx="589744" cy="410547"/>
          </a:xfrm>
          <a:prstGeom prst="roundRec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err="1" smtClean="0">
                <a:solidFill>
                  <a:schemeClr val="tx1"/>
                </a:solidFill>
                <a:latin typeface="Arial" pitchFamily="34" charset="0"/>
                <a:cs typeface="Arial" pitchFamily="34" charset="0"/>
              </a:rPr>
              <a:t>Distro</a:t>
            </a:r>
            <a:endParaRPr lang="en-US" sz="1000" dirty="0" smtClean="0">
              <a:solidFill>
                <a:schemeClr val="tx1"/>
              </a:solidFill>
              <a:latin typeface="Arial" pitchFamily="34" charset="0"/>
              <a:cs typeface="Arial" pitchFamily="34" charset="0"/>
            </a:endParaRPr>
          </a:p>
          <a:p>
            <a:pPr algn="ctr"/>
            <a:r>
              <a:rPr lang="en-US" sz="1000" dirty="0" smtClean="0">
                <a:solidFill>
                  <a:schemeClr val="tx1"/>
                </a:solidFill>
                <a:latin typeface="Arial" pitchFamily="34" charset="0"/>
                <a:cs typeface="Arial" pitchFamily="34" charset="0"/>
              </a:rPr>
              <a:t>mgr</a:t>
            </a:r>
          </a:p>
        </p:txBody>
      </p:sp>
      <p:cxnSp>
        <p:nvCxnSpPr>
          <p:cNvPr id="163" name="Straight Connector 162"/>
          <p:cNvCxnSpPr>
            <a:stCxn id="162" idx="1"/>
            <a:endCxn id="81" idx="3"/>
          </p:cNvCxnSpPr>
          <p:nvPr/>
        </p:nvCxnSpPr>
        <p:spPr>
          <a:xfrm rot="10800000" flipV="1">
            <a:off x="5719792" y="3230304"/>
            <a:ext cx="1567812" cy="268499"/>
          </a:xfrm>
          <a:prstGeom prst="line">
            <a:avLst/>
          </a:prstGeom>
          <a:ln>
            <a:solidFill>
              <a:schemeClr val="bg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18" idx="2"/>
            <a:endCxn id="86" idx="0"/>
          </p:cNvCxnSpPr>
          <p:nvPr/>
        </p:nvCxnSpPr>
        <p:spPr>
          <a:xfrm rot="5400000">
            <a:off x="4566329" y="2463616"/>
            <a:ext cx="332316" cy="95239"/>
          </a:xfrm>
          <a:prstGeom prst="line">
            <a:avLst/>
          </a:prstGeom>
          <a:ln w="12700">
            <a:solidFill>
              <a:schemeClr val="bg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172" name="Rounded Rectangle 171"/>
          <p:cNvSpPr/>
          <p:nvPr/>
        </p:nvSpPr>
        <p:spPr>
          <a:xfrm>
            <a:off x="7731874" y="740231"/>
            <a:ext cx="523465" cy="180418"/>
          </a:xfrm>
          <a:prstGeom prst="roundRect">
            <a:avLst/>
          </a:prstGeom>
          <a:solidFill>
            <a:srgbClr val="FFFF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cs typeface="Arial" pitchFamily="34" charset="0"/>
            </a:endParaRPr>
          </a:p>
        </p:txBody>
      </p:sp>
      <p:sp>
        <p:nvSpPr>
          <p:cNvPr id="173" name="TextBox 172"/>
          <p:cNvSpPr txBox="1"/>
          <p:nvPr/>
        </p:nvSpPr>
        <p:spPr>
          <a:xfrm>
            <a:off x="7761770" y="920648"/>
            <a:ext cx="591002" cy="215444"/>
          </a:xfrm>
          <a:prstGeom prst="rect">
            <a:avLst/>
          </a:prstGeom>
          <a:noFill/>
        </p:spPr>
        <p:txBody>
          <a:bodyPr wrap="square" rtlCol="0">
            <a:spAutoFit/>
          </a:bodyPr>
          <a:lstStyle/>
          <a:p>
            <a:r>
              <a:rPr lang="en-US" sz="800" dirty="0" smtClean="0">
                <a:solidFill>
                  <a:srgbClr val="FFFFFF"/>
                </a:solidFill>
              </a:rPr>
              <a:t>Ruby</a:t>
            </a:r>
            <a:endParaRPr lang="en-US" sz="800" dirty="0">
              <a:solidFill>
                <a:srgbClr val="FFFFFF"/>
              </a:solidFill>
            </a:endParaRPr>
          </a:p>
        </p:txBody>
      </p:sp>
      <p:sp>
        <p:nvSpPr>
          <p:cNvPr id="82" name="Rounded Rectangle 81"/>
          <p:cNvSpPr/>
          <p:nvPr/>
        </p:nvSpPr>
        <p:spPr>
          <a:xfrm>
            <a:off x="1226601" y="3199389"/>
            <a:ext cx="1241975" cy="393547"/>
          </a:xfrm>
          <a:prstGeom prst="round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err="1" smtClean="0">
                <a:solidFill>
                  <a:schemeClr val="tx1"/>
                </a:solidFill>
                <a:latin typeface="Arial" pitchFamily="34" charset="0"/>
                <a:cs typeface="Arial" pitchFamily="34" charset="0"/>
              </a:rPr>
              <a:t>RabbitMQ</a:t>
            </a:r>
            <a:endParaRPr lang="en-US" sz="1200" b="1" dirty="0" smtClean="0">
              <a:solidFill>
                <a:schemeClr val="tx1"/>
              </a:solidFill>
              <a:latin typeface="Arial" pitchFamily="34" charset="0"/>
              <a:cs typeface="Arial" pitchFamily="34" charset="0"/>
            </a:endParaRPr>
          </a:p>
          <a:p>
            <a:pPr algn="ctr"/>
            <a:r>
              <a:rPr lang="en-US" sz="900" dirty="0" smtClean="0">
                <a:solidFill>
                  <a:schemeClr val="tx1"/>
                </a:solidFill>
                <a:latin typeface="Arial" pitchFamily="34" charset="0"/>
                <a:cs typeface="Arial" pitchFamily="34" charset="0"/>
              </a:rPr>
              <a:t>(share with chef server)</a:t>
            </a:r>
          </a:p>
        </p:txBody>
      </p:sp>
      <p:sp>
        <p:nvSpPr>
          <p:cNvPr id="86" name="Rounded Rectangle 85"/>
          <p:cNvSpPr/>
          <p:nvPr/>
        </p:nvSpPr>
        <p:spPr>
          <a:xfrm>
            <a:off x="3846416" y="2677393"/>
            <a:ext cx="1676902" cy="310000"/>
          </a:xfrm>
          <a:prstGeom prst="round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Arial" pitchFamily="34" charset="0"/>
                <a:cs typeface="Arial" pitchFamily="34" charset="0"/>
              </a:rPr>
              <a:t>Deploy Engine Proxy (bash script)</a:t>
            </a:r>
            <a:endParaRPr lang="en-US" sz="1000" b="1" dirty="0">
              <a:solidFill>
                <a:schemeClr val="tx1"/>
              </a:solidFill>
              <a:latin typeface="Arial" pitchFamily="34" charset="0"/>
              <a:cs typeface="Arial" pitchFamily="34" charset="0"/>
            </a:endParaRPr>
          </a:p>
        </p:txBody>
      </p:sp>
      <p:cxnSp>
        <p:nvCxnSpPr>
          <p:cNvPr id="88" name="Straight Connector 87"/>
          <p:cNvCxnSpPr>
            <a:stCxn id="81" idx="0"/>
            <a:endCxn id="86" idx="2"/>
          </p:cNvCxnSpPr>
          <p:nvPr/>
        </p:nvCxnSpPr>
        <p:spPr>
          <a:xfrm rot="5400000" flipH="1" flipV="1">
            <a:off x="4581781" y="3060004"/>
            <a:ext cx="175697" cy="30476"/>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81" idx="1"/>
            <a:endCxn id="82" idx="3"/>
          </p:cNvCxnSpPr>
          <p:nvPr/>
        </p:nvCxnSpPr>
        <p:spPr>
          <a:xfrm rot="10800000">
            <a:off x="2468577" y="3396164"/>
            <a:ext cx="1120413" cy="102641"/>
          </a:xfrm>
          <a:prstGeom prst="line">
            <a:avLst/>
          </a:prstGeom>
          <a:ln w="12700">
            <a:solidFill>
              <a:schemeClr val="bg1"/>
            </a:solidFill>
            <a:prstDash val="dash"/>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endCxn id="82" idx="3"/>
          </p:cNvCxnSpPr>
          <p:nvPr/>
        </p:nvCxnSpPr>
        <p:spPr>
          <a:xfrm rot="10800000" flipV="1">
            <a:off x="2468576" y="2075515"/>
            <a:ext cx="1938012" cy="1320648"/>
          </a:xfrm>
          <a:prstGeom prst="line">
            <a:avLst/>
          </a:prstGeom>
          <a:ln w="12700">
            <a:solidFill>
              <a:schemeClr val="bg1"/>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1883650" y="2660900"/>
            <a:ext cx="1367983" cy="369332"/>
          </a:xfrm>
          <a:prstGeom prst="rect">
            <a:avLst/>
          </a:prstGeom>
          <a:noFill/>
          <a:ln>
            <a:noFill/>
          </a:ln>
        </p:spPr>
        <p:txBody>
          <a:bodyPr wrap="square" rtlCol="0">
            <a:spAutoFit/>
          </a:bodyPr>
          <a:lstStyle/>
          <a:p>
            <a:r>
              <a:rPr lang="en-US" sz="900" dirty="0" smtClean="0">
                <a:solidFill>
                  <a:srgbClr val="FFFFFF"/>
                </a:solidFill>
                <a:latin typeface="Arial" pitchFamily="34" charset="0"/>
                <a:cs typeface="Arial" pitchFamily="34" charset="0"/>
              </a:rPr>
              <a:t>Report deployment progress and summary</a:t>
            </a:r>
            <a:endParaRPr lang="en-US" sz="900" dirty="0">
              <a:solidFill>
                <a:srgbClr val="FFFFFF"/>
              </a:solidFill>
              <a:latin typeface="Arial" pitchFamily="34" charset="0"/>
              <a:cs typeface="Arial" pitchFamily="34" charset="0"/>
            </a:endParaRPr>
          </a:p>
        </p:txBody>
      </p:sp>
      <p:sp>
        <p:nvSpPr>
          <p:cNvPr id="107" name="TextBox 106"/>
          <p:cNvSpPr txBox="1"/>
          <p:nvPr/>
        </p:nvSpPr>
        <p:spPr>
          <a:xfrm>
            <a:off x="5570530" y="2545685"/>
            <a:ext cx="1892624" cy="230832"/>
          </a:xfrm>
          <a:prstGeom prst="rect">
            <a:avLst/>
          </a:prstGeom>
          <a:noFill/>
          <a:ln>
            <a:noFill/>
          </a:ln>
        </p:spPr>
        <p:txBody>
          <a:bodyPr wrap="square" lIns="0" rIns="0" rtlCol="0">
            <a:spAutoFit/>
          </a:bodyPr>
          <a:lstStyle/>
          <a:p>
            <a:r>
              <a:rPr lang="en-US" sz="900" dirty="0" smtClean="0">
                <a:solidFill>
                  <a:srgbClr val="FFFFFF"/>
                </a:solidFill>
                <a:latin typeface="Arial" pitchFamily="34" charset="0"/>
                <a:cs typeface="Arial" pitchFamily="34" charset="0"/>
              </a:rPr>
              <a:t>Shell command to trigger deployment </a:t>
            </a:r>
            <a:endParaRPr lang="en-US" sz="900" dirty="0">
              <a:solidFill>
                <a:srgbClr val="FFFFFF"/>
              </a:solidFill>
              <a:latin typeface="Arial" pitchFamily="34" charset="0"/>
              <a:cs typeface="Arial" pitchFamily="34" charset="0"/>
            </a:endParaRPr>
          </a:p>
        </p:txBody>
      </p:sp>
      <p:sp>
        <p:nvSpPr>
          <p:cNvPr id="162" name="Rounded Rectangle 161"/>
          <p:cNvSpPr/>
          <p:nvPr/>
        </p:nvSpPr>
        <p:spPr>
          <a:xfrm>
            <a:off x="7287604" y="3075305"/>
            <a:ext cx="1284737" cy="310000"/>
          </a:xfrm>
          <a:prstGeom prst="roundRect">
            <a:avLst/>
          </a:prstGeom>
          <a:solidFill>
            <a:srgbClr val="FFFF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baseline="30000" dirty="0" smtClean="0">
                <a:solidFill>
                  <a:schemeClr val="tx1"/>
                </a:solidFill>
                <a:latin typeface="Arial" pitchFamily="34" charset="0"/>
                <a:cs typeface="Arial" pitchFamily="34" charset="0"/>
              </a:rPr>
              <a:t>Knife cluster cli</a:t>
            </a:r>
            <a:endParaRPr lang="en-US" sz="1600" b="1" dirty="0">
              <a:solidFill>
                <a:schemeClr val="tx1"/>
              </a:solidFill>
              <a:latin typeface="Arial" pitchFamily="34" charset="0"/>
              <a:cs typeface="Arial" pitchFamily="34" charset="0"/>
            </a:endParaRPr>
          </a:p>
        </p:txBody>
      </p:sp>
      <p:sp>
        <p:nvSpPr>
          <p:cNvPr id="80" name="Rounded Rectangle 79"/>
          <p:cNvSpPr/>
          <p:nvPr/>
        </p:nvSpPr>
        <p:spPr>
          <a:xfrm>
            <a:off x="1053195" y="4272368"/>
            <a:ext cx="1136711" cy="272697"/>
          </a:xfrm>
          <a:prstGeom prst="roundRect">
            <a:avLst/>
          </a:prstGeom>
          <a:solidFill>
            <a:srgbClr val="FFFF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solidFill>
                  <a:schemeClr val="tx1"/>
                </a:solidFill>
                <a:latin typeface="Arial" pitchFamily="34" charset="0"/>
                <a:cs typeface="Arial" pitchFamily="34" charset="0"/>
              </a:rPr>
              <a:t>cookbooks/roles</a:t>
            </a:r>
          </a:p>
          <a:p>
            <a:pPr algn="ctr"/>
            <a:r>
              <a:rPr lang="en-US" sz="900" dirty="0" smtClean="0">
                <a:solidFill>
                  <a:schemeClr val="tx1"/>
                </a:solidFill>
                <a:latin typeface="Arial" pitchFamily="34" charset="0"/>
                <a:cs typeface="Arial" pitchFamily="34" charset="0"/>
              </a:rPr>
              <a:t>data bags</a:t>
            </a:r>
            <a:endParaRPr lang="en-US" sz="9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15311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Local Disk where it’s Needed</a:t>
            </a:r>
          </a:p>
        </p:txBody>
      </p:sp>
      <p:pic>
        <p:nvPicPr>
          <p:cNvPr id="4" name="Picture 3" descr="EMC_CX3_Model80.gif"/>
          <p:cNvPicPr>
            <a:picLocks noChangeAspect="1"/>
          </p:cNvPicPr>
          <p:nvPr/>
        </p:nvPicPr>
        <p:blipFill>
          <a:blip r:embed="rId2" cstate="print">
            <a:extLst>
              <a:ext uri="{BEBA8EAE-BF5A-486C-A8C5-ECC9F3942E4B}">
                <a14:imgProps xmlns:a14="http://schemas.microsoft.com/office/drawing/2010/main">
                  <a14:imgLayer r:embed="rId3">
                    <a14:imgEffect>
                      <a14:backgroundRemoval t="2516" b="97484" l="2469" r="95679"/>
                    </a14:imgEffect>
                  </a14:imgLayer>
                </a14:imgProps>
              </a:ext>
              <a:ext uri="{28A0092B-C50C-407E-A947-70E740481C1C}">
                <a14:useLocalDpi xmlns:a14="http://schemas.microsoft.com/office/drawing/2010/main" val="0"/>
              </a:ext>
            </a:extLst>
          </a:blip>
          <a:stretch>
            <a:fillRect/>
          </a:stretch>
        </p:blipFill>
        <p:spPr>
          <a:xfrm>
            <a:off x="609600" y="1955800"/>
            <a:ext cx="2057400" cy="2019300"/>
          </a:xfrm>
          <a:prstGeom prst="rect">
            <a:avLst/>
          </a:prstGeom>
        </p:spPr>
      </p:pic>
      <p:sp>
        <p:nvSpPr>
          <p:cNvPr id="6" name="Rectangle 5"/>
          <p:cNvSpPr/>
          <p:nvPr/>
        </p:nvSpPr>
        <p:spPr>
          <a:xfrm>
            <a:off x="666726" y="3968234"/>
            <a:ext cx="2019716" cy="2308324"/>
          </a:xfrm>
          <a:prstGeom prst="rect">
            <a:avLst/>
          </a:prstGeom>
        </p:spPr>
        <p:txBody>
          <a:bodyPr wrap="none">
            <a:spAutoFit/>
          </a:bodyPr>
          <a:lstStyle/>
          <a:p>
            <a:pPr algn="ctr"/>
            <a:r>
              <a:rPr lang="en-US" sz="1800" b="1" dirty="0" smtClean="0">
                <a:solidFill>
                  <a:srgbClr val="FFFFFF"/>
                </a:solidFill>
              </a:rPr>
              <a:t>SAN Storage</a:t>
            </a:r>
          </a:p>
          <a:p>
            <a:pPr algn="ctr"/>
            <a:endParaRPr lang="en-US" sz="1800" dirty="0">
              <a:solidFill>
                <a:srgbClr val="FFFFFF"/>
              </a:solidFill>
            </a:endParaRPr>
          </a:p>
          <a:p>
            <a:pPr algn="ctr"/>
            <a:r>
              <a:rPr lang="en-US" sz="1800" dirty="0" smtClean="0">
                <a:solidFill>
                  <a:srgbClr val="FFFFFF"/>
                </a:solidFill>
              </a:rPr>
              <a:t>$2 - $10/Gigabyte</a:t>
            </a:r>
          </a:p>
          <a:p>
            <a:pPr algn="ctr"/>
            <a:endParaRPr lang="en-US" sz="1800" dirty="0" smtClean="0">
              <a:solidFill>
                <a:srgbClr val="FFFFFF"/>
              </a:solidFill>
            </a:endParaRPr>
          </a:p>
          <a:p>
            <a:pPr algn="ctr"/>
            <a:r>
              <a:rPr lang="en-US" sz="1800" dirty="0" smtClean="0">
                <a:solidFill>
                  <a:srgbClr val="FFFFFF"/>
                </a:solidFill>
              </a:rPr>
              <a:t>$1M gets:</a:t>
            </a:r>
          </a:p>
          <a:p>
            <a:pPr algn="ctr"/>
            <a:r>
              <a:rPr lang="en-US" sz="1800" dirty="0" smtClean="0">
                <a:solidFill>
                  <a:srgbClr val="FFFFFF"/>
                </a:solidFill>
              </a:rPr>
              <a:t>0.5Petabytes</a:t>
            </a:r>
          </a:p>
          <a:p>
            <a:pPr algn="ctr"/>
            <a:r>
              <a:rPr lang="en-US" sz="1800" dirty="0" smtClean="0">
                <a:solidFill>
                  <a:srgbClr val="FFFFFF"/>
                </a:solidFill>
              </a:rPr>
              <a:t> 200,000 IOPS</a:t>
            </a:r>
          </a:p>
          <a:p>
            <a:pPr algn="ctr"/>
            <a:r>
              <a:rPr lang="en-US" dirty="0">
                <a:solidFill>
                  <a:srgbClr val="FFFFFF"/>
                </a:solidFill>
              </a:rPr>
              <a:t>8</a:t>
            </a:r>
            <a:r>
              <a:rPr lang="en-US" sz="1800" dirty="0" smtClean="0">
                <a:solidFill>
                  <a:srgbClr val="FFFFFF"/>
                </a:solidFill>
              </a:rPr>
              <a:t>Gbyte/sec</a:t>
            </a:r>
            <a:endParaRPr lang="en-US" sz="1800" dirty="0">
              <a:solidFill>
                <a:srgbClr val="FFFFFF"/>
              </a:solidFill>
            </a:endParaRPr>
          </a:p>
        </p:txBody>
      </p:sp>
      <p:pic>
        <p:nvPicPr>
          <p:cNvPr id="7" name="Picture 6" descr="netapp_filers.jpg"/>
          <p:cNvPicPr>
            <a:picLocks noChangeAspect="1"/>
          </p:cNvPicPr>
          <p:nvPr/>
        </p:nvPicPr>
        <p:blipFill>
          <a:blip r:embed="rId4" cstate="print">
            <a:extLst>
              <a:ext uri="{BEBA8EAE-BF5A-486C-A8C5-ECC9F3942E4B}">
                <a14:imgProps xmlns:a14="http://schemas.microsoft.com/office/drawing/2010/main">
                  <a14:imgLayer r:embed="rId5">
                    <a14:imgEffect>
                      <a14:backgroundRemoval t="1639" b="97131" l="1429" r="97143"/>
                    </a14:imgEffect>
                  </a14:imgLayer>
                </a14:imgProps>
              </a:ext>
              <a:ext uri="{28A0092B-C50C-407E-A947-70E740481C1C}">
                <a14:useLocalDpi xmlns:a14="http://schemas.microsoft.com/office/drawing/2010/main" val="0"/>
              </a:ext>
            </a:extLst>
          </a:blip>
          <a:stretch>
            <a:fillRect/>
          </a:stretch>
        </p:blipFill>
        <p:spPr>
          <a:xfrm>
            <a:off x="3416300" y="2101232"/>
            <a:ext cx="2451100" cy="1708767"/>
          </a:xfrm>
          <a:prstGeom prst="rect">
            <a:avLst/>
          </a:prstGeom>
        </p:spPr>
      </p:pic>
      <p:sp>
        <p:nvSpPr>
          <p:cNvPr id="8" name="Rectangle 7"/>
          <p:cNvSpPr/>
          <p:nvPr/>
        </p:nvSpPr>
        <p:spPr>
          <a:xfrm>
            <a:off x="3588954" y="3904734"/>
            <a:ext cx="1891338" cy="2308324"/>
          </a:xfrm>
          <a:prstGeom prst="rect">
            <a:avLst/>
          </a:prstGeom>
        </p:spPr>
        <p:txBody>
          <a:bodyPr wrap="none">
            <a:spAutoFit/>
          </a:bodyPr>
          <a:lstStyle/>
          <a:p>
            <a:pPr algn="ctr"/>
            <a:r>
              <a:rPr lang="en-US" sz="1800" b="1" dirty="0" smtClean="0">
                <a:solidFill>
                  <a:srgbClr val="FFFFFF"/>
                </a:solidFill>
              </a:rPr>
              <a:t>NAS Filers</a:t>
            </a:r>
          </a:p>
          <a:p>
            <a:pPr algn="ctr"/>
            <a:endParaRPr lang="en-US" sz="1800" dirty="0">
              <a:solidFill>
                <a:srgbClr val="FFFFFF"/>
              </a:solidFill>
            </a:endParaRPr>
          </a:p>
          <a:p>
            <a:pPr algn="ctr"/>
            <a:r>
              <a:rPr lang="en-US" sz="1800" dirty="0" smtClean="0">
                <a:solidFill>
                  <a:srgbClr val="FFFFFF"/>
                </a:solidFill>
              </a:rPr>
              <a:t>$1 - $5/Gigabyte</a:t>
            </a:r>
          </a:p>
          <a:p>
            <a:pPr algn="ctr"/>
            <a:endParaRPr lang="en-US" sz="1800" dirty="0">
              <a:solidFill>
                <a:srgbClr val="FFFFFF"/>
              </a:solidFill>
            </a:endParaRPr>
          </a:p>
          <a:p>
            <a:pPr algn="ctr"/>
            <a:r>
              <a:rPr lang="en-US" sz="1800" dirty="0" smtClean="0">
                <a:solidFill>
                  <a:srgbClr val="FFFFFF"/>
                </a:solidFill>
              </a:rPr>
              <a:t>$1M gets:</a:t>
            </a:r>
          </a:p>
          <a:p>
            <a:pPr algn="ctr"/>
            <a:r>
              <a:rPr lang="en-US" sz="1800" dirty="0" smtClean="0">
                <a:solidFill>
                  <a:srgbClr val="FFFFFF"/>
                </a:solidFill>
              </a:rPr>
              <a:t>1 Peta</a:t>
            </a:r>
            <a:r>
              <a:rPr lang="en-US" sz="1800" dirty="0">
                <a:solidFill>
                  <a:srgbClr val="FFFFFF"/>
                </a:solidFill>
              </a:rPr>
              <a:t>b</a:t>
            </a:r>
            <a:r>
              <a:rPr lang="en-US" sz="1800" dirty="0" smtClean="0">
                <a:solidFill>
                  <a:srgbClr val="FFFFFF"/>
                </a:solidFill>
              </a:rPr>
              <a:t>yte</a:t>
            </a:r>
          </a:p>
          <a:p>
            <a:pPr algn="ctr"/>
            <a:r>
              <a:rPr lang="en-US" dirty="0">
                <a:solidFill>
                  <a:srgbClr val="FFFFFF"/>
                </a:solidFill>
              </a:rPr>
              <a:t>2</a:t>
            </a:r>
            <a:r>
              <a:rPr lang="en-US" sz="1800" dirty="0" smtClean="0">
                <a:solidFill>
                  <a:srgbClr val="FFFFFF"/>
                </a:solidFill>
              </a:rPr>
              <a:t>00,000 IOPS</a:t>
            </a:r>
          </a:p>
          <a:p>
            <a:pPr algn="ctr"/>
            <a:r>
              <a:rPr lang="en-US" dirty="0" smtClean="0">
                <a:solidFill>
                  <a:srgbClr val="FFFFFF"/>
                </a:solidFill>
              </a:rPr>
              <a:t>10</a:t>
            </a:r>
            <a:r>
              <a:rPr lang="en-US" sz="1800" dirty="0" smtClean="0">
                <a:solidFill>
                  <a:srgbClr val="FFFFFF"/>
                </a:solidFill>
              </a:rPr>
              <a:t>Gbyte/sec</a:t>
            </a:r>
            <a:endParaRPr lang="en-US" sz="1800" dirty="0">
              <a:solidFill>
                <a:srgbClr val="FFFFFF"/>
              </a:solidFill>
            </a:endParaRPr>
          </a:p>
        </p:txBody>
      </p:sp>
      <p:sp>
        <p:nvSpPr>
          <p:cNvPr id="9" name="Rectangle 8"/>
          <p:cNvSpPr/>
          <p:nvPr/>
        </p:nvSpPr>
        <p:spPr>
          <a:xfrm>
            <a:off x="6644151" y="3904734"/>
            <a:ext cx="1826141" cy="2585323"/>
          </a:xfrm>
          <a:prstGeom prst="rect">
            <a:avLst/>
          </a:prstGeom>
        </p:spPr>
        <p:txBody>
          <a:bodyPr wrap="none">
            <a:spAutoFit/>
          </a:bodyPr>
          <a:lstStyle/>
          <a:p>
            <a:pPr algn="ctr"/>
            <a:r>
              <a:rPr lang="en-US" sz="1800" b="1" dirty="0" smtClean="0">
                <a:solidFill>
                  <a:srgbClr val="FFFFFF"/>
                </a:solidFill>
              </a:rPr>
              <a:t>Local Storage</a:t>
            </a:r>
          </a:p>
          <a:p>
            <a:pPr algn="ctr"/>
            <a:endParaRPr lang="en-US" sz="1800" dirty="0">
              <a:solidFill>
                <a:srgbClr val="FFFFFF"/>
              </a:solidFill>
            </a:endParaRPr>
          </a:p>
          <a:p>
            <a:pPr algn="ctr"/>
            <a:r>
              <a:rPr lang="en-US" sz="1800" dirty="0" smtClean="0">
                <a:solidFill>
                  <a:srgbClr val="FFFFFF"/>
                </a:solidFill>
              </a:rPr>
              <a:t>$0.05/Gigabyte</a:t>
            </a:r>
          </a:p>
          <a:p>
            <a:pPr algn="ctr"/>
            <a:endParaRPr lang="en-US" sz="1800" dirty="0" smtClean="0">
              <a:solidFill>
                <a:srgbClr val="FFFFFF"/>
              </a:solidFill>
            </a:endParaRPr>
          </a:p>
          <a:p>
            <a:pPr algn="ctr"/>
            <a:r>
              <a:rPr lang="en-US" sz="1800" dirty="0" smtClean="0">
                <a:solidFill>
                  <a:srgbClr val="FFFFFF"/>
                </a:solidFill>
              </a:rPr>
              <a:t>$1M gets:</a:t>
            </a:r>
          </a:p>
          <a:p>
            <a:pPr algn="ctr"/>
            <a:r>
              <a:rPr lang="en-US" dirty="0">
                <a:solidFill>
                  <a:srgbClr val="FFFFFF"/>
                </a:solidFill>
              </a:rPr>
              <a:t>1</a:t>
            </a:r>
            <a:r>
              <a:rPr lang="en-US" sz="1800" dirty="0" smtClean="0">
                <a:solidFill>
                  <a:srgbClr val="FFFFFF"/>
                </a:solidFill>
              </a:rPr>
              <a:t>0 Peta</a:t>
            </a:r>
            <a:r>
              <a:rPr lang="en-US" sz="1800" dirty="0">
                <a:solidFill>
                  <a:srgbClr val="FFFFFF"/>
                </a:solidFill>
              </a:rPr>
              <a:t>b</a:t>
            </a:r>
            <a:r>
              <a:rPr lang="en-US" sz="1800" dirty="0" smtClean="0">
                <a:solidFill>
                  <a:srgbClr val="FFFFFF"/>
                </a:solidFill>
              </a:rPr>
              <a:t>ytes</a:t>
            </a:r>
          </a:p>
          <a:p>
            <a:pPr algn="ctr"/>
            <a:r>
              <a:rPr lang="en-US" dirty="0">
                <a:solidFill>
                  <a:srgbClr val="FFFFFF"/>
                </a:solidFill>
              </a:rPr>
              <a:t>4</a:t>
            </a:r>
            <a:r>
              <a:rPr lang="en-US" sz="1800" dirty="0" smtClean="0">
                <a:solidFill>
                  <a:srgbClr val="FFFFFF"/>
                </a:solidFill>
              </a:rPr>
              <a:t>00,000 </a:t>
            </a:r>
            <a:r>
              <a:rPr lang="en-US" sz="1800" dirty="0">
                <a:solidFill>
                  <a:srgbClr val="FFFFFF"/>
                </a:solidFill>
              </a:rPr>
              <a:t>IOPS</a:t>
            </a:r>
          </a:p>
          <a:p>
            <a:pPr algn="ctr"/>
            <a:r>
              <a:rPr lang="en-US" dirty="0" smtClean="0">
                <a:solidFill>
                  <a:srgbClr val="FFFFFF"/>
                </a:solidFill>
              </a:rPr>
              <a:t>25</a:t>
            </a:r>
            <a:r>
              <a:rPr lang="en-US" sz="1800" dirty="0" smtClean="0">
                <a:solidFill>
                  <a:srgbClr val="FFFFFF"/>
                </a:solidFill>
              </a:rPr>
              <a:t>0 </a:t>
            </a:r>
            <a:r>
              <a:rPr lang="en-US" sz="1800" dirty="0" err="1" smtClean="0">
                <a:solidFill>
                  <a:srgbClr val="FFFFFF"/>
                </a:solidFill>
              </a:rPr>
              <a:t>Gbytes</a:t>
            </a:r>
            <a:r>
              <a:rPr lang="en-US" sz="1800" dirty="0" smtClean="0">
                <a:solidFill>
                  <a:srgbClr val="FFFFFF"/>
                </a:solidFill>
              </a:rPr>
              <a:t>/sec</a:t>
            </a:r>
          </a:p>
          <a:p>
            <a:pPr algn="ctr"/>
            <a:endParaRPr lang="en-US" sz="1800" dirty="0">
              <a:solidFill>
                <a:srgbClr val="FFFFFF"/>
              </a:solidFill>
            </a:endParaRPr>
          </a:p>
        </p:txBody>
      </p:sp>
      <p:pic>
        <p:nvPicPr>
          <p:cNvPr id="10" name="Picture 9" descr="ImageXPo0313ICV_full.jpg"/>
          <p:cNvPicPr>
            <a:picLocks noChangeAspect="1"/>
          </p:cNvPicPr>
          <p:nvPr/>
        </p:nvPicPr>
        <p:blipFill>
          <a:blip r:embed="rId6" cstate="print">
            <a:extLst>
              <a:ext uri="{BEBA8EAE-BF5A-486C-A8C5-ECC9F3942E4B}">
                <a14:imgProps xmlns:a14="http://schemas.microsoft.com/office/drawing/2010/main">
                  <a14:imgLayer r:embed="rId7">
                    <a14:imgEffect>
                      <a14:backgroundRemoval t="9655" b="89655" l="4375" r="95156"/>
                    </a14:imgEffect>
                  </a14:imgLayer>
                </a14:imgProps>
              </a:ext>
              <a:ext uri="{28A0092B-C50C-407E-A947-70E740481C1C}">
                <a14:useLocalDpi xmlns:a14="http://schemas.microsoft.com/office/drawing/2010/main" val="0"/>
              </a:ext>
            </a:extLst>
          </a:blip>
          <a:stretch>
            <a:fillRect/>
          </a:stretch>
        </p:blipFill>
        <p:spPr>
          <a:xfrm>
            <a:off x="6050600" y="2070100"/>
            <a:ext cx="2877499" cy="1955800"/>
          </a:xfrm>
          <a:prstGeom prst="rect">
            <a:avLst/>
          </a:prstGeom>
        </p:spPr>
      </p:pic>
      <p:pic>
        <p:nvPicPr>
          <p:cNvPr id="12" name="Picture 11" descr="gemfire.jpe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87920" y="963422"/>
            <a:ext cx="1543874" cy="777875"/>
          </a:xfrm>
          <a:prstGeom prst="rect">
            <a:avLst/>
          </a:prstGeom>
        </p:spPr>
      </p:pic>
      <p:pic>
        <p:nvPicPr>
          <p:cNvPr id="13" name="Picture 12" descr="cassandra.jpe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9368" y="955095"/>
            <a:ext cx="878603" cy="571092"/>
          </a:xfrm>
          <a:prstGeom prst="rect">
            <a:avLst/>
          </a:prstGeom>
        </p:spPr>
      </p:pic>
      <p:pic>
        <p:nvPicPr>
          <p:cNvPr id="14" name="Picture 13" descr="hbase.jpe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35250" y="1692144"/>
            <a:ext cx="854536" cy="581210"/>
          </a:xfrm>
          <a:prstGeom prst="rect">
            <a:avLst/>
          </a:prstGeom>
        </p:spPr>
      </p:pic>
      <p:pic>
        <p:nvPicPr>
          <p:cNvPr id="15" name="Picture 14" descr="riak.gif"/>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89164" y="1815990"/>
            <a:ext cx="1550730" cy="572527"/>
          </a:xfrm>
          <a:prstGeom prst="rect">
            <a:avLst/>
          </a:prstGeom>
        </p:spPr>
      </p:pic>
      <p:sp>
        <p:nvSpPr>
          <p:cNvPr id="17" name="Right Arrow 16"/>
          <p:cNvSpPr/>
          <p:nvPr/>
        </p:nvSpPr>
        <p:spPr bwMode="auto">
          <a:xfrm>
            <a:off x="2997200" y="1130300"/>
            <a:ext cx="3073400" cy="533400"/>
          </a:xfrm>
          <a:prstGeom prst="rightArrow">
            <a:avLst/>
          </a:prstGeom>
          <a:solidFill>
            <a:srgbClr val="0095D3">
              <a:alpha val="42000"/>
            </a:srgbClr>
          </a:solidFill>
          <a:ln w="9525">
            <a:noFill/>
            <a:round/>
            <a:headEnd/>
            <a:tailEnd/>
          </a:ln>
          <a:effectLst>
            <a:outerShdw blurRad="50800" dist="38100" dir="2700000" algn="tl"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18" name="Picture 17" descr="hadoop.gi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48600" y="304800"/>
            <a:ext cx="990600" cy="792480"/>
          </a:xfrm>
          <a:prstGeom prst="rect">
            <a:avLst/>
          </a:prstGeom>
        </p:spPr>
      </p:pic>
    </p:spTree>
    <p:extLst>
      <p:ext uri="{BB962C8B-B14F-4D97-AF65-F5344CB8AC3E}">
        <p14:creationId xmlns:p14="http://schemas.microsoft.com/office/powerpoint/2010/main" val="25488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t>Hadoop</a:t>
            </a:r>
            <a:r>
              <a:rPr lang="en-US" dirty="0" smtClean="0"/>
              <a:t> enable parallel processing?</a:t>
            </a:r>
            <a:endParaRPr lang="en-US" dirty="0"/>
          </a:p>
        </p:txBody>
      </p:sp>
      <p:sp>
        <p:nvSpPr>
          <p:cNvPr id="4" name="TextBox 3"/>
          <p:cNvSpPr txBox="1"/>
          <p:nvPr/>
        </p:nvSpPr>
        <p:spPr>
          <a:xfrm>
            <a:off x="4303165" y="5963730"/>
            <a:ext cx="4652714" cy="253916"/>
          </a:xfrm>
          <a:prstGeom prst="rect">
            <a:avLst/>
          </a:prstGeom>
          <a:noFill/>
        </p:spPr>
        <p:txBody>
          <a:bodyPr wrap="none" rtlCol="0">
            <a:spAutoFit/>
          </a:bodyPr>
          <a:lstStyle/>
          <a:p>
            <a:r>
              <a:rPr lang="en-US" sz="1050" dirty="0" smtClean="0">
                <a:solidFill>
                  <a:srgbClr val="333333"/>
                </a:solidFill>
              </a:rPr>
              <a:t>Source: http</a:t>
            </a:r>
            <a:r>
              <a:rPr lang="en-US" sz="1050" dirty="0">
                <a:solidFill>
                  <a:srgbClr val="333333"/>
                </a:solidFill>
              </a:rPr>
              <a:t>://</a:t>
            </a:r>
            <a:r>
              <a:rPr lang="en-US" sz="1050" dirty="0" err="1">
                <a:solidFill>
                  <a:srgbClr val="333333"/>
                </a:solidFill>
              </a:rPr>
              <a:t>architects.dzone.com</a:t>
            </a:r>
            <a:r>
              <a:rPr lang="en-US" sz="1050" dirty="0">
                <a:solidFill>
                  <a:srgbClr val="333333"/>
                </a:solidFill>
              </a:rPr>
              <a:t>/articles/how-</a:t>
            </a:r>
            <a:r>
              <a:rPr lang="en-US" sz="1050" dirty="0" err="1">
                <a:solidFill>
                  <a:srgbClr val="333333"/>
                </a:solidFill>
              </a:rPr>
              <a:t>hadoop</a:t>
            </a:r>
            <a:r>
              <a:rPr lang="en-US" sz="1050" dirty="0">
                <a:solidFill>
                  <a:srgbClr val="333333"/>
                </a:solidFill>
              </a:rPr>
              <a:t>-</a:t>
            </a:r>
            <a:r>
              <a:rPr lang="en-US" sz="1050" dirty="0" err="1">
                <a:solidFill>
                  <a:srgbClr val="333333"/>
                </a:solidFill>
              </a:rPr>
              <a:t>mapreduce</a:t>
            </a:r>
            <a:r>
              <a:rPr lang="en-US" sz="1050" dirty="0">
                <a:solidFill>
                  <a:srgbClr val="333333"/>
                </a:solidFill>
              </a:rPr>
              <a:t>-works</a:t>
            </a:r>
            <a:endParaRPr lang="en-US" sz="1050" dirty="0" smtClean="0">
              <a:solidFill>
                <a:srgbClr val="333333"/>
              </a:solidFill>
            </a:endParaRPr>
          </a:p>
        </p:txBody>
      </p:sp>
      <p:pic>
        <p:nvPicPr>
          <p:cNvPr id="5" name="Picture 4" descr="hadoop_dz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955" y="1892800"/>
            <a:ext cx="7110139" cy="3928351"/>
          </a:xfrm>
          <a:prstGeom prst="rect">
            <a:avLst/>
          </a:prstGeom>
        </p:spPr>
      </p:pic>
      <p:sp>
        <p:nvSpPr>
          <p:cNvPr id="7" name="Text Placeholder 2"/>
          <p:cNvSpPr>
            <a:spLocks noGrp="1"/>
          </p:cNvSpPr>
          <p:nvPr>
            <p:ph type="body" sz="quarter" idx="13"/>
          </p:nvPr>
        </p:nvSpPr>
        <p:spPr>
          <a:xfrm>
            <a:off x="501070" y="1009485"/>
            <a:ext cx="8385048" cy="737616"/>
          </a:xfrm>
        </p:spPr>
        <p:txBody>
          <a:bodyPr/>
          <a:lstStyle/>
          <a:p>
            <a:r>
              <a:rPr lang="en-US" b="0" dirty="0" smtClean="0"/>
              <a:t>A framework for </a:t>
            </a:r>
            <a:r>
              <a:rPr lang="en-US" dirty="0" smtClean="0"/>
              <a:t>distributed </a:t>
            </a:r>
            <a:r>
              <a:rPr lang="en-US" dirty="0"/>
              <a:t>processing </a:t>
            </a:r>
            <a:r>
              <a:rPr lang="en-US" b="0" dirty="0"/>
              <a:t>of </a:t>
            </a:r>
            <a:r>
              <a:rPr lang="en-US" dirty="0"/>
              <a:t>large data sets</a:t>
            </a:r>
            <a:r>
              <a:rPr lang="en-US" b="0" dirty="0"/>
              <a:t> across </a:t>
            </a:r>
            <a:r>
              <a:rPr lang="en-US" dirty="0"/>
              <a:t>clusters of </a:t>
            </a:r>
            <a:r>
              <a:rPr lang="en-US" dirty="0" smtClean="0"/>
              <a:t>computers</a:t>
            </a:r>
            <a:r>
              <a:rPr lang="en-US" b="0" dirty="0" smtClean="0"/>
              <a:t> using </a:t>
            </a:r>
            <a:r>
              <a:rPr lang="en-US" dirty="0"/>
              <a:t>a simple programming model</a:t>
            </a:r>
            <a:r>
              <a:rPr lang="en-US" b="0" dirty="0" smtClean="0"/>
              <a:t>.</a:t>
            </a:r>
          </a:p>
        </p:txBody>
      </p:sp>
    </p:spTree>
    <p:extLst>
      <p:ext uri="{BB962C8B-B14F-4D97-AF65-F5344CB8AC3E}">
        <p14:creationId xmlns:p14="http://schemas.microsoft.com/office/powerpoint/2010/main" val="107739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Thumb: Sizing for </a:t>
            </a:r>
            <a:r>
              <a:rPr lang="en-US" dirty="0" err="1" smtClean="0"/>
              <a:t>Hadoop</a:t>
            </a:r>
            <a:endParaRPr lang="en-US" dirty="0"/>
          </a:p>
        </p:txBody>
      </p:sp>
      <p:sp>
        <p:nvSpPr>
          <p:cNvPr id="3" name="Text Placeholder 2"/>
          <p:cNvSpPr>
            <a:spLocks noGrp="1"/>
          </p:cNvSpPr>
          <p:nvPr>
            <p:ph type="body" sz="quarter" idx="13"/>
          </p:nvPr>
        </p:nvSpPr>
        <p:spPr/>
        <p:txBody>
          <a:bodyPr/>
          <a:lstStyle/>
          <a:p>
            <a:r>
              <a:rPr lang="en-US" dirty="0" smtClean="0"/>
              <a:t>Disk:</a:t>
            </a:r>
          </a:p>
          <a:p>
            <a:pPr lvl="1"/>
            <a:r>
              <a:rPr lang="en-US" dirty="0" smtClean="0"/>
              <a:t>Provide about 50Mbytes/sec of disk bandwidth per core</a:t>
            </a:r>
          </a:p>
          <a:p>
            <a:pPr lvl="1"/>
            <a:r>
              <a:rPr lang="en-US" dirty="0" smtClean="0"/>
              <a:t>If using SATA, that’s about one disk per core</a:t>
            </a:r>
          </a:p>
          <a:p>
            <a:r>
              <a:rPr lang="en-US" dirty="0" smtClean="0"/>
              <a:t>Network</a:t>
            </a:r>
          </a:p>
          <a:p>
            <a:pPr lvl="1"/>
            <a:r>
              <a:rPr lang="en-US" dirty="0" smtClean="0"/>
              <a:t>Provide about 200mbits of aggregate network bandwidth per core</a:t>
            </a:r>
          </a:p>
          <a:p>
            <a:r>
              <a:rPr lang="en-US" dirty="0" smtClean="0"/>
              <a:t>Memory</a:t>
            </a:r>
          </a:p>
          <a:p>
            <a:pPr lvl="1"/>
            <a:r>
              <a:rPr lang="en-US" dirty="0" smtClean="0"/>
              <a:t>Use a </a:t>
            </a:r>
            <a:r>
              <a:rPr lang="en-US" dirty="0" err="1" smtClean="0"/>
              <a:t>memory:core</a:t>
            </a:r>
            <a:r>
              <a:rPr lang="en-US" dirty="0" smtClean="0"/>
              <a:t> ratio of about 4Gbytes:core</a:t>
            </a:r>
          </a:p>
          <a:p>
            <a:endParaRPr lang="en-US" dirty="0"/>
          </a:p>
        </p:txBody>
      </p:sp>
    </p:spTree>
    <p:extLst>
      <p:ext uri="{BB962C8B-B14F-4D97-AF65-F5344CB8AC3E}">
        <p14:creationId xmlns:p14="http://schemas.microsoft.com/office/powerpoint/2010/main" val="2233502368"/>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p:cNvCxnSpPr/>
          <p:nvPr/>
        </p:nvCxnSpPr>
        <p:spPr bwMode="auto">
          <a:xfrm>
            <a:off x="5356831" y="4734770"/>
            <a:ext cx="1066800" cy="914400"/>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71" name="Straight Connector 70"/>
          <p:cNvCxnSpPr/>
          <p:nvPr/>
        </p:nvCxnSpPr>
        <p:spPr bwMode="auto">
          <a:xfrm>
            <a:off x="6671645" y="4769307"/>
            <a:ext cx="285386" cy="422663"/>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74" name="Straight Connector 73"/>
          <p:cNvCxnSpPr/>
          <p:nvPr/>
        </p:nvCxnSpPr>
        <p:spPr bwMode="auto">
          <a:xfrm flipH="1">
            <a:off x="7540104" y="4658570"/>
            <a:ext cx="1017127" cy="853657"/>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7" name="Straight Connector 6"/>
          <p:cNvCxnSpPr/>
          <p:nvPr/>
        </p:nvCxnSpPr>
        <p:spPr bwMode="auto">
          <a:xfrm>
            <a:off x="758304" y="4734770"/>
            <a:ext cx="1066800" cy="914400"/>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80" name="Straight Connector 79"/>
          <p:cNvCxnSpPr>
            <a:stCxn id="31" idx="2"/>
          </p:cNvCxnSpPr>
          <p:nvPr/>
        </p:nvCxnSpPr>
        <p:spPr bwMode="auto">
          <a:xfrm>
            <a:off x="2073118" y="4769307"/>
            <a:ext cx="285386" cy="422663"/>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cxnSp>
        <p:nvCxnSpPr>
          <p:cNvPr id="81" name="Straight Connector 80"/>
          <p:cNvCxnSpPr/>
          <p:nvPr/>
        </p:nvCxnSpPr>
        <p:spPr bwMode="auto">
          <a:xfrm flipH="1">
            <a:off x="2815704" y="4658570"/>
            <a:ext cx="1143001" cy="990600"/>
          </a:xfrm>
          <a:prstGeom prst="line">
            <a:avLst/>
          </a:prstGeom>
          <a:solidFill>
            <a:srgbClr val="0095D3"/>
          </a:solidFill>
          <a:ln w="9525" cap="flat" cmpd="sng" algn="ctr">
            <a:solidFill>
              <a:schemeClr val="accent1">
                <a:lumMod val="75000"/>
              </a:schemeClr>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a:t>Extend Virtual Storage Architecture to Include Local Disk</a:t>
            </a:r>
          </a:p>
        </p:txBody>
      </p:sp>
      <p:sp>
        <p:nvSpPr>
          <p:cNvPr id="72" name="Content Placeholder 71"/>
          <p:cNvSpPr>
            <a:spLocks noGrp="1"/>
          </p:cNvSpPr>
          <p:nvPr>
            <p:ph type="body" sz="quarter" idx="13"/>
          </p:nvPr>
        </p:nvSpPr>
        <p:spPr>
          <a:xfrm>
            <a:off x="348729" y="1325264"/>
            <a:ext cx="8385048" cy="5184675"/>
          </a:xfrm>
        </p:spPr>
        <p:txBody>
          <a:bodyPr/>
          <a:lstStyle/>
          <a:p>
            <a:r>
              <a:rPr lang="en-US" dirty="0" smtClean="0"/>
              <a:t>Shared Storage: SAN or NAS</a:t>
            </a:r>
          </a:p>
          <a:p>
            <a:pPr lvl="1"/>
            <a:r>
              <a:rPr lang="en-US" dirty="0" smtClean="0"/>
              <a:t>Easy to provision</a:t>
            </a:r>
          </a:p>
          <a:p>
            <a:pPr lvl="1"/>
            <a:r>
              <a:rPr lang="en-US" dirty="0" smtClean="0"/>
              <a:t>Automated cluster rebalancing</a:t>
            </a:r>
          </a:p>
        </p:txBody>
      </p:sp>
      <p:sp>
        <p:nvSpPr>
          <p:cNvPr id="73" name="Content Placeholder 72"/>
          <p:cNvSpPr>
            <a:spLocks noGrp="1"/>
          </p:cNvSpPr>
          <p:nvPr>
            <p:ph sz="half" idx="4294967295"/>
          </p:nvPr>
        </p:nvSpPr>
        <p:spPr>
          <a:xfrm>
            <a:off x="5006454" y="1023195"/>
            <a:ext cx="4133850" cy="1882775"/>
          </a:xfrm>
        </p:spPr>
        <p:txBody>
          <a:bodyPr/>
          <a:lstStyle/>
          <a:p>
            <a:r>
              <a:rPr lang="en-US" dirty="0" smtClean="0">
                <a:solidFill>
                  <a:srgbClr val="FFFFFF"/>
                </a:solidFill>
              </a:rPr>
              <a:t>Hybrid Storage</a:t>
            </a:r>
          </a:p>
          <a:p>
            <a:pPr lvl="1"/>
            <a:r>
              <a:rPr lang="en-US" dirty="0" smtClean="0">
                <a:solidFill>
                  <a:srgbClr val="FFFFFF"/>
                </a:solidFill>
              </a:rPr>
              <a:t>SAN for boot images, VMs, other workloads</a:t>
            </a:r>
          </a:p>
          <a:p>
            <a:pPr lvl="1"/>
            <a:r>
              <a:rPr lang="en-US" dirty="0" smtClean="0">
                <a:solidFill>
                  <a:srgbClr val="FFFFFF"/>
                </a:solidFill>
              </a:rPr>
              <a:t>Local disk for Hadoop &amp; HDFS</a:t>
            </a:r>
          </a:p>
          <a:p>
            <a:pPr lvl="1"/>
            <a:r>
              <a:rPr lang="en-US" dirty="0" smtClean="0">
                <a:solidFill>
                  <a:srgbClr val="FFFFFF"/>
                </a:solidFill>
              </a:rPr>
              <a:t>Scalable Bandwidth, Lower Cost/GB</a:t>
            </a:r>
            <a:endParaRPr lang="en-US" dirty="0">
              <a:solidFill>
                <a:srgbClr val="FFFFFF"/>
              </a:solidFill>
            </a:endParaRPr>
          </a:p>
        </p:txBody>
      </p:sp>
      <p:grpSp>
        <p:nvGrpSpPr>
          <p:cNvPr id="24" name="Group 4"/>
          <p:cNvGrpSpPr/>
          <p:nvPr/>
        </p:nvGrpSpPr>
        <p:grpSpPr>
          <a:xfrm>
            <a:off x="224904" y="2905970"/>
            <a:ext cx="1105627" cy="1863337"/>
            <a:chOff x="737026" y="1739900"/>
            <a:chExt cx="1105627" cy="1863337"/>
          </a:xfrm>
        </p:grpSpPr>
        <p:sp>
          <p:nvSpPr>
            <p:cNvPr id="25" name="Rounded Rectangle 24"/>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sp>
          <p:nvSpPr>
            <p:cNvPr id="26" name="Rounded Rectangle 25"/>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27" name="Rounded Rectangle 26"/>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28" name="Rounded Rectangle 27"/>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pic>
        <p:nvPicPr>
          <p:cNvPr id="29" name="Picture 28" descr="emc_dmx4_5bay.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8904" y="5572970"/>
            <a:ext cx="1169098" cy="1169098"/>
          </a:xfrm>
          <a:prstGeom prst="rect">
            <a:avLst/>
          </a:prstGeom>
        </p:spPr>
      </p:pic>
      <p:grpSp>
        <p:nvGrpSpPr>
          <p:cNvPr id="30" name="Group 17"/>
          <p:cNvGrpSpPr/>
          <p:nvPr/>
        </p:nvGrpSpPr>
        <p:grpSpPr>
          <a:xfrm>
            <a:off x="1520304" y="2905970"/>
            <a:ext cx="1105627" cy="1863337"/>
            <a:chOff x="737026" y="1739900"/>
            <a:chExt cx="1105627" cy="1863337"/>
          </a:xfrm>
        </p:grpSpPr>
        <p:sp>
          <p:nvSpPr>
            <p:cNvPr id="31" name="Rounded Rectangle 30"/>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sp>
          <p:nvSpPr>
            <p:cNvPr id="32" name="Rounded Rectangle 31"/>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33" name="Rounded Rectangle 32"/>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34" name="Rounded Rectangle 33"/>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grpSp>
        <p:nvGrpSpPr>
          <p:cNvPr id="35" name="Group 23"/>
          <p:cNvGrpSpPr/>
          <p:nvPr/>
        </p:nvGrpSpPr>
        <p:grpSpPr>
          <a:xfrm>
            <a:off x="3349104" y="2905970"/>
            <a:ext cx="1105627" cy="1863337"/>
            <a:chOff x="737026" y="1739900"/>
            <a:chExt cx="1105627" cy="1863337"/>
          </a:xfrm>
        </p:grpSpPr>
        <p:sp>
          <p:nvSpPr>
            <p:cNvPr id="36" name="Rounded Rectangle 35"/>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sp>
          <p:nvSpPr>
            <p:cNvPr id="37" name="Rounded Rectangle 36"/>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38" name="Rounded Rectangle 37"/>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39" name="Rounded Rectangle 38"/>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sp>
        <p:nvSpPr>
          <p:cNvPr id="40" name="Oval 39"/>
          <p:cNvSpPr/>
          <p:nvPr/>
        </p:nvSpPr>
        <p:spPr bwMode="auto">
          <a:xfrm>
            <a:off x="2739504" y="420137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1" name="Oval 40"/>
          <p:cNvSpPr/>
          <p:nvPr/>
        </p:nvSpPr>
        <p:spPr bwMode="auto">
          <a:xfrm>
            <a:off x="2968104" y="420137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nvGrpSpPr>
          <p:cNvPr id="45" name="Group 4"/>
          <p:cNvGrpSpPr/>
          <p:nvPr/>
        </p:nvGrpSpPr>
        <p:grpSpPr>
          <a:xfrm>
            <a:off x="4796904" y="2905970"/>
            <a:ext cx="1105627" cy="2418040"/>
            <a:chOff x="737026" y="1739900"/>
            <a:chExt cx="1105627" cy="2418040"/>
          </a:xfrm>
        </p:grpSpPr>
        <p:sp>
          <p:nvSpPr>
            <p:cNvPr id="46" name="Rounded Rectangle 45"/>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47" name="Picture 14" descr="ICON_Storage_3up_Q408.png"/>
            <p:cNvPicPr>
              <a:picLocks noChangeAspect="1"/>
            </p:cNvPicPr>
            <p:nvPr/>
          </p:nvPicPr>
          <p:blipFill>
            <a:blip r:embed="rId3" cstate="print"/>
            <a:srcRect/>
            <a:stretch>
              <a:fillRect/>
            </a:stretch>
          </p:blipFill>
          <p:spPr bwMode="auto">
            <a:xfrm>
              <a:off x="737026" y="3492500"/>
              <a:ext cx="673831" cy="665440"/>
            </a:xfrm>
            <a:prstGeom prst="rect">
              <a:avLst/>
            </a:prstGeom>
            <a:noFill/>
            <a:ln w="9525">
              <a:noFill/>
              <a:miter lim="800000"/>
              <a:headEnd/>
              <a:tailEnd/>
            </a:ln>
          </p:spPr>
        </p:pic>
        <p:sp>
          <p:nvSpPr>
            <p:cNvPr id="48" name="Rounded Rectangle 47"/>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49" name="Rounded Rectangle 48"/>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50" name="Rounded Rectangle 49"/>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grpSp>
        <p:nvGrpSpPr>
          <p:cNvPr id="52" name="Group 17"/>
          <p:cNvGrpSpPr/>
          <p:nvPr/>
        </p:nvGrpSpPr>
        <p:grpSpPr>
          <a:xfrm>
            <a:off x="6092304" y="2905970"/>
            <a:ext cx="1105627" cy="2418040"/>
            <a:chOff x="737026" y="1739900"/>
            <a:chExt cx="1105627" cy="2418040"/>
          </a:xfrm>
        </p:grpSpPr>
        <p:sp>
          <p:nvSpPr>
            <p:cNvPr id="53" name="Rounded Rectangle 52"/>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54" name="Picture 14" descr="ICON_Storage_3up_Q408.png"/>
            <p:cNvPicPr>
              <a:picLocks noChangeAspect="1"/>
            </p:cNvPicPr>
            <p:nvPr/>
          </p:nvPicPr>
          <p:blipFill>
            <a:blip r:embed="rId3" cstate="print"/>
            <a:srcRect/>
            <a:stretch>
              <a:fillRect/>
            </a:stretch>
          </p:blipFill>
          <p:spPr bwMode="auto">
            <a:xfrm>
              <a:off x="737026" y="3492500"/>
              <a:ext cx="673831" cy="665440"/>
            </a:xfrm>
            <a:prstGeom prst="rect">
              <a:avLst/>
            </a:prstGeom>
            <a:noFill/>
            <a:ln w="9525">
              <a:noFill/>
              <a:miter lim="800000"/>
              <a:headEnd/>
              <a:tailEnd/>
            </a:ln>
          </p:spPr>
        </p:pic>
        <p:sp>
          <p:nvSpPr>
            <p:cNvPr id="55" name="Rounded Rectangle 54"/>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56" name="Rounded Rectangle 55"/>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57" name="Rounded Rectangle 56"/>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grpSp>
        <p:nvGrpSpPr>
          <p:cNvPr id="58" name="Group 23"/>
          <p:cNvGrpSpPr/>
          <p:nvPr/>
        </p:nvGrpSpPr>
        <p:grpSpPr>
          <a:xfrm>
            <a:off x="7921104" y="2905970"/>
            <a:ext cx="1105627" cy="2418040"/>
            <a:chOff x="737026" y="1739900"/>
            <a:chExt cx="1105627" cy="2418040"/>
          </a:xfrm>
        </p:grpSpPr>
        <p:sp>
          <p:nvSpPr>
            <p:cNvPr id="59" name="Rounded Rectangle 58"/>
            <p:cNvSpPr/>
            <p:nvPr/>
          </p:nvSpPr>
          <p:spPr bwMode="auto">
            <a:xfrm>
              <a:off x="737026" y="2824075"/>
              <a:ext cx="1105627"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60" name="Picture 14" descr="ICON_Storage_3up_Q408.png"/>
            <p:cNvPicPr>
              <a:picLocks noChangeAspect="1"/>
            </p:cNvPicPr>
            <p:nvPr/>
          </p:nvPicPr>
          <p:blipFill>
            <a:blip r:embed="rId3" cstate="print"/>
            <a:srcRect/>
            <a:stretch>
              <a:fillRect/>
            </a:stretch>
          </p:blipFill>
          <p:spPr bwMode="auto">
            <a:xfrm>
              <a:off x="737026" y="3492500"/>
              <a:ext cx="673831" cy="665440"/>
            </a:xfrm>
            <a:prstGeom prst="rect">
              <a:avLst/>
            </a:prstGeom>
            <a:noFill/>
            <a:ln w="9525">
              <a:noFill/>
              <a:miter lim="800000"/>
              <a:headEnd/>
              <a:tailEnd/>
            </a:ln>
          </p:spPr>
        </p:pic>
        <p:sp>
          <p:nvSpPr>
            <p:cNvPr id="61" name="Rounded Rectangle 60"/>
            <p:cNvSpPr/>
            <p:nvPr/>
          </p:nvSpPr>
          <p:spPr bwMode="auto">
            <a:xfrm>
              <a:off x="749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62" name="Rounded Rectangle 61"/>
            <p:cNvSpPr/>
            <p:nvPr/>
          </p:nvSpPr>
          <p:spPr bwMode="auto">
            <a:xfrm>
              <a:off x="11303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err="1" smtClean="0">
                  <a:solidFill>
                    <a:srgbClr val="FFFFFF"/>
                  </a:solidFill>
                </a:rPr>
                <a:t>Hadoop</a:t>
              </a:r>
              <a:endParaRPr lang="en-US" sz="1200" b="1" dirty="0">
                <a:solidFill>
                  <a:srgbClr val="FFFFFF"/>
                </a:solidFill>
              </a:endParaRPr>
            </a:p>
          </p:txBody>
        </p:sp>
        <p:sp>
          <p:nvSpPr>
            <p:cNvPr id="63" name="Rounded Rectangle 62"/>
            <p:cNvSpPr/>
            <p:nvPr/>
          </p:nvSpPr>
          <p:spPr bwMode="auto">
            <a:xfrm>
              <a:off x="1498601" y="17399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grpSp>
      <p:sp>
        <p:nvSpPr>
          <p:cNvPr id="64" name="Oval 63"/>
          <p:cNvSpPr/>
          <p:nvPr/>
        </p:nvSpPr>
        <p:spPr bwMode="auto">
          <a:xfrm>
            <a:off x="7311504" y="420137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65" name="Oval 64"/>
          <p:cNvSpPr/>
          <p:nvPr/>
        </p:nvSpPr>
        <p:spPr bwMode="auto">
          <a:xfrm>
            <a:off x="7540104" y="420137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cxnSp>
        <p:nvCxnSpPr>
          <p:cNvPr id="70" name="Straight Connector 69"/>
          <p:cNvCxnSpPr/>
          <p:nvPr/>
        </p:nvCxnSpPr>
        <p:spPr bwMode="auto">
          <a:xfrm flipH="1" flipV="1">
            <a:off x="4568304" y="1000970"/>
            <a:ext cx="28575" cy="5464175"/>
          </a:xfrm>
          <a:prstGeom prst="line">
            <a:avLst/>
          </a:prstGeom>
          <a:solidFill>
            <a:srgbClr val="0095D3"/>
          </a:solidFill>
          <a:ln w="9525" cap="flat" cmpd="sng" algn="ctr">
            <a:solidFill>
              <a:srgbClr val="4F81BD"/>
            </a:solidFill>
            <a:prstDash val="solid"/>
            <a:round/>
            <a:headEnd type="none" w="med" len="med"/>
            <a:tailEnd type="none" w="med" len="med"/>
          </a:ln>
          <a:effectLst/>
        </p:spPr>
      </p:cxnSp>
      <p:pic>
        <p:nvPicPr>
          <p:cNvPr id="77" name="Picture 27" descr="ICON_Cloud_Q308"/>
          <p:cNvPicPr>
            <a:picLocks noChangeAspect="1" noChangeArrowheads="1"/>
          </p:cNvPicPr>
          <p:nvPr/>
        </p:nvPicPr>
        <p:blipFill>
          <a:blip r:embed="rId4" cstate="print"/>
          <a:srcRect/>
          <a:stretch>
            <a:fillRect/>
          </a:stretch>
        </p:blipFill>
        <p:spPr bwMode="auto">
          <a:xfrm>
            <a:off x="1672704" y="5039570"/>
            <a:ext cx="1268873" cy="945314"/>
          </a:xfrm>
          <a:prstGeom prst="rect">
            <a:avLst/>
          </a:prstGeom>
          <a:noFill/>
          <a:ln>
            <a:noFill/>
          </a:ln>
          <a:effectLst>
            <a:outerShdw blurRad="152400" dist="190500" dir="5400000" sx="90000" sy="-19000" rotWithShape="0">
              <a:prstClr val="black">
                <a:alpha val="15000"/>
              </a:prstClr>
            </a:outerShdw>
          </a:effectLst>
          <a:extLst/>
        </p:spPr>
      </p:pic>
      <p:pic>
        <p:nvPicPr>
          <p:cNvPr id="82" name="Picture 81" descr="emc_dmx4_5bay.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104" y="5572970"/>
            <a:ext cx="1169098" cy="1169098"/>
          </a:xfrm>
          <a:prstGeom prst="rect">
            <a:avLst/>
          </a:prstGeom>
        </p:spPr>
      </p:pic>
      <p:pic>
        <p:nvPicPr>
          <p:cNvPr id="83" name="Picture 27" descr="ICON_Cloud_Q308"/>
          <p:cNvPicPr>
            <a:picLocks noChangeAspect="1" noChangeArrowheads="1"/>
          </p:cNvPicPr>
          <p:nvPr/>
        </p:nvPicPr>
        <p:blipFill>
          <a:blip r:embed="rId4" cstate="print"/>
          <a:srcRect/>
          <a:stretch>
            <a:fillRect/>
          </a:stretch>
        </p:blipFill>
        <p:spPr bwMode="auto">
          <a:xfrm>
            <a:off x="6320904" y="5039570"/>
            <a:ext cx="1268873" cy="945314"/>
          </a:xfrm>
          <a:prstGeom prst="rect">
            <a:avLst/>
          </a:prstGeom>
          <a:noFill/>
          <a:ln>
            <a:noFill/>
          </a:ln>
          <a:effectLst>
            <a:outerShdw blurRad="152400" dist="190500" dir="5400000" sx="90000" sy="-19000" rotWithShape="0">
              <a:prstClr val="black">
                <a:alpha val="15000"/>
              </a:prstClr>
            </a:outerShdw>
          </a:effectLst>
          <a:extLst/>
        </p:spPr>
      </p:pic>
    </p:spTree>
    <p:extLst>
      <p:ext uri="{BB962C8B-B14F-4D97-AF65-F5344CB8AC3E}">
        <p14:creationId xmlns:p14="http://schemas.microsoft.com/office/powerpoint/2010/main" val="311958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Hadoop Using Local Disks</a:t>
            </a:r>
          </a:p>
        </p:txBody>
      </p:sp>
      <p:sp>
        <p:nvSpPr>
          <p:cNvPr id="6" name="AutoShape 2"/>
          <p:cNvSpPr>
            <a:spLocks noChangeArrowheads="1"/>
          </p:cNvSpPr>
          <p:nvPr/>
        </p:nvSpPr>
        <p:spPr bwMode="auto">
          <a:xfrm>
            <a:off x="808310" y="4312315"/>
            <a:ext cx="7344348" cy="645000"/>
          </a:xfrm>
          <a:prstGeom prst="roundRect">
            <a:avLst>
              <a:gd name="adj" fmla="val 16667"/>
            </a:avLst>
          </a:prstGeom>
          <a:solidFill>
            <a:schemeClr val="accent1">
              <a:lumMod val="60000"/>
              <a:lumOff val="40000"/>
              <a:alpha val="54901"/>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400" b="1">
                <a:solidFill>
                  <a:srgbClr val="F2F2F2"/>
                </a:solidFill>
              </a:rPr>
              <a:t>Virtualization Host</a:t>
            </a:r>
          </a:p>
        </p:txBody>
      </p:sp>
      <p:sp>
        <p:nvSpPr>
          <p:cNvPr id="7" name="AutoShape 3"/>
          <p:cNvSpPr>
            <a:spLocks noChangeArrowheads="1"/>
          </p:cNvSpPr>
          <p:nvPr/>
        </p:nvSpPr>
        <p:spPr bwMode="auto">
          <a:xfrm>
            <a:off x="1834310" y="1309453"/>
            <a:ext cx="6318348" cy="2853436"/>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Machine</a:t>
            </a:r>
          </a:p>
        </p:txBody>
      </p:sp>
      <p:pic>
        <p:nvPicPr>
          <p:cNvPr id="11" name="Picture 12" descr="Disk_icon"/>
          <p:cNvPicPr>
            <a:picLocks noChangeAspect="1" noChangeArrowheads="1"/>
          </p:cNvPicPr>
          <p:nvPr/>
        </p:nvPicPr>
        <p:blipFill>
          <a:blip r:embed="rId3"/>
          <a:srcRect/>
          <a:stretch>
            <a:fillRect/>
          </a:stretch>
        </p:blipFill>
        <p:spPr bwMode="auto">
          <a:xfrm>
            <a:off x="4912309" y="3592910"/>
            <a:ext cx="552461" cy="504345"/>
          </a:xfrm>
          <a:prstGeom prst="rect">
            <a:avLst/>
          </a:prstGeom>
          <a:noFill/>
          <a:ln w="9525">
            <a:noFill/>
            <a:miter lim="800000"/>
            <a:headEnd/>
            <a:tailEnd/>
          </a:ln>
        </p:spPr>
      </p:pic>
      <p:sp>
        <p:nvSpPr>
          <p:cNvPr id="16" name="AutoShape 18"/>
          <p:cNvSpPr>
            <a:spLocks noChangeArrowheads="1"/>
          </p:cNvSpPr>
          <p:nvPr/>
        </p:nvSpPr>
        <p:spPr bwMode="auto">
          <a:xfrm>
            <a:off x="808310" y="1309453"/>
            <a:ext cx="868154" cy="2787802"/>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chemeClr val="bg2"/>
                </a:solidFill>
              </a:rPr>
              <a:t>Other</a:t>
            </a:r>
          </a:p>
          <a:p>
            <a:pPr>
              <a:lnSpc>
                <a:spcPct val="87000"/>
              </a:lnSpc>
              <a:buClr>
                <a:srgbClr val="000000"/>
              </a:buClr>
              <a:buSzPct val="100000"/>
              <a:buFont typeface="Arial" charset="0"/>
              <a:buNone/>
            </a:pPr>
            <a:r>
              <a:rPr lang="en-US" sz="1300" b="1">
                <a:solidFill>
                  <a:schemeClr val="bg2"/>
                </a:solidFill>
              </a:rPr>
              <a:t>Workload</a:t>
            </a:r>
          </a:p>
        </p:txBody>
      </p:sp>
      <p:sp>
        <p:nvSpPr>
          <p:cNvPr id="23" name="Line 25"/>
          <p:cNvSpPr>
            <a:spLocks noChangeShapeType="1"/>
          </p:cNvSpPr>
          <p:nvPr/>
        </p:nvSpPr>
        <p:spPr bwMode="auto">
          <a:xfrm>
            <a:off x="5149078" y="263594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30" name="AutoShape 32"/>
          <p:cNvSpPr>
            <a:spLocks noChangeArrowheads="1"/>
          </p:cNvSpPr>
          <p:nvPr/>
        </p:nvSpPr>
        <p:spPr bwMode="auto">
          <a:xfrm>
            <a:off x="4802900" y="444872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31" name="AutoShape 33"/>
          <p:cNvSpPr>
            <a:spLocks noChangeArrowheads="1"/>
          </p:cNvSpPr>
          <p:nvPr/>
        </p:nvSpPr>
        <p:spPr bwMode="auto">
          <a:xfrm>
            <a:off x="4672671" y="1896605"/>
            <a:ext cx="2339055"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pic>
        <p:nvPicPr>
          <p:cNvPr id="38" name="Picture 8" descr="Disk_icon"/>
          <p:cNvPicPr>
            <a:picLocks noChangeAspect="1" noChangeArrowheads="1"/>
          </p:cNvPicPr>
          <p:nvPr/>
        </p:nvPicPr>
        <p:blipFill>
          <a:blip r:embed="rId4"/>
          <a:srcRect/>
          <a:stretch>
            <a:fillRect/>
          </a:stretch>
        </p:blipFill>
        <p:spPr bwMode="auto">
          <a:xfrm>
            <a:off x="5483729" y="5199245"/>
            <a:ext cx="1180360" cy="1160684"/>
          </a:xfrm>
          <a:prstGeom prst="rect">
            <a:avLst/>
          </a:prstGeom>
          <a:noFill/>
          <a:ln w="9525">
            <a:noFill/>
            <a:miter lim="800000"/>
            <a:headEnd/>
            <a:tailEnd/>
          </a:ln>
        </p:spPr>
      </p:pic>
      <p:pic>
        <p:nvPicPr>
          <p:cNvPr id="39" name="Picture 8" descr="Disk_icon"/>
          <p:cNvPicPr>
            <a:picLocks noChangeAspect="1" noChangeArrowheads="1"/>
          </p:cNvPicPr>
          <p:nvPr/>
        </p:nvPicPr>
        <p:blipFill>
          <a:blip r:embed="rId4"/>
          <a:srcRect/>
          <a:stretch>
            <a:fillRect/>
          </a:stretch>
        </p:blipFill>
        <p:spPr bwMode="auto">
          <a:xfrm>
            <a:off x="6288240" y="5199245"/>
            <a:ext cx="1180360" cy="1160684"/>
          </a:xfrm>
          <a:prstGeom prst="rect">
            <a:avLst/>
          </a:prstGeom>
          <a:noFill/>
          <a:ln w="9525">
            <a:noFill/>
            <a:miter lim="800000"/>
            <a:headEnd/>
            <a:tailEnd/>
          </a:ln>
        </p:spPr>
      </p:pic>
      <p:pic>
        <p:nvPicPr>
          <p:cNvPr id="40" name="Picture 12" descr="Disk_icon"/>
          <p:cNvPicPr>
            <a:picLocks noChangeAspect="1" noChangeArrowheads="1"/>
          </p:cNvPicPr>
          <p:nvPr/>
        </p:nvPicPr>
        <p:blipFill>
          <a:blip r:embed="rId3"/>
          <a:srcRect/>
          <a:stretch>
            <a:fillRect/>
          </a:stretch>
        </p:blipFill>
        <p:spPr bwMode="auto">
          <a:xfrm>
            <a:off x="5683760" y="3603270"/>
            <a:ext cx="552461" cy="504345"/>
          </a:xfrm>
          <a:prstGeom prst="rect">
            <a:avLst/>
          </a:prstGeom>
          <a:noFill/>
          <a:ln w="9525">
            <a:noFill/>
            <a:miter lim="800000"/>
            <a:headEnd/>
            <a:tailEnd/>
          </a:ln>
        </p:spPr>
      </p:pic>
      <p:pic>
        <p:nvPicPr>
          <p:cNvPr id="41" name="Picture 12" descr="Disk_icon"/>
          <p:cNvPicPr>
            <a:picLocks noChangeAspect="1" noChangeArrowheads="1"/>
          </p:cNvPicPr>
          <p:nvPr/>
        </p:nvPicPr>
        <p:blipFill>
          <a:blip r:embed="rId3"/>
          <a:srcRect/>
          <a:stretch>
            <a:fillRect/>
          </a:stretch>
        </p:blipFill>
        <p:spPr bwMode="auto">
          <a:xfrm>
            <a:off x="6459266" y="3603270"/>
            <a:ext cx="552461" cy="504345"/>
          </a:xfrm>
          <a:prstGeom prst="rect">
            <a:avLst/>
          </a:prstGeom>
          <a:noFill/>
          <a:ln w="9525">
            <a:noFill/>
            <a:miter lim="800000"/>
            <a:headEnd/>
            <a:tailEnd/>
          </a:ln>
        </p:spPr>
      </p:pic>
      <p:sp>
        <p:nvSpPr>
          <p:cNvPr id="45" name="Line 25"/>
          <p:cNvSpPr>
            <a:spLocks noChangeShapeType="1"/>
          </p:cNvSpPr>
          <p:nvPr/>
        </p:nvSpPr>
        <p:spPr bwMode="auto">
          <a:xfrm>
            <a:off x="6645322" y="263594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44" name="Line 25"/>
          <p:cNvSpPr>
            <a:spLocks noChangeShapeType="1"/>
          </p:cNvSpPr>
          <p:nvPr/>
        </p:nvSpPr>
        <p:spPr bwMode="auto">
          <a:xfrm>
            <a:off x="5859578" y="263594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47" name="AutoShape 32"/>
          <p:cNvSpPr>
            <a:spLocks noChangeArrowheads="1"/>
          </p:cNvSpPr>
          <p:nvPr/>
        </p:nvSpPr>
        <p:spPr bwMode="auto">
          <a:xfrm>
            <a:off x="5540826" y="444872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48" name="AutoShape 32"/>
          <p:cNvSpPr>
            <a:spLocks noChangeArrowheads="1"/>
          </p:cNvSpPr>
          <p:nvPr/>
        </p:nvSpPr>
        <p:spPr bwMode="auto">
          <a:xfrm>
            <a:off x="6287600" y="444872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32" name="AutoShape 34"/>
          <p:cNvSpPr>
            <a:spLocks noChangeArrowheads="1"/>
          </p:cNvSpPr>
          <p:nvPr/>
        </p:nvSpPr>
        <p:spPr bwMode="auto">
          <a:xfrm>
            <a:off x="4754463" y="3010809"/>
            <a:ext cx="710307" cy="414530"/>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sz="1200">
                <a:solidFill>
                  <a:srgbClr val="F2F2F2"/>
                </a:solidFill>
              </a:rPr>
              <a:t>Ext4</a:t>
            </a:r>
            <a:endParaRPr lang="en-US" sz="1000">
              <a:solidFill>
                <a:srgbClr val="F2F2F2"/>
              </a:solidFill>
            </a:endParaRPr>
          </a:p>
        </p:txBody>
      </p:sp>
      <p:sp>
        <p:nvSpPr>
          <p:cNvPr id="42" name="AutoShape 34"/>
          <p:cNvSpPr>
            <a:spLocks noChangeArrowheads="1"/>
          </p:cNvSpPr>
          <p:nvPr/>
        </p:nvSpPr>
        <p:spPr bwMode="auto">
          <a:xfrm>
            <a:off x="5528642" y="3010809"/>
            <a:ext cx="710307" cy="414530"/>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sz="1200">
                <a:solidFill>
                  <a:srgbClr val="F2F2F2"/>
                </a:solidFill>
              </a:rPr>
              <a:t>Ext4</a:t>
            </a:r>
            <a:endParaRPr lang="en-US" sz="1000">
              <a:solidFill>
                <a:srgbClr val="F2F2F2"/>
              </a:solidFill>
            </a:endParaRPr>
          </a:p>
        </p:txBody>
      </p:sp>
      <p:sp>
        <p:nvSpPr>
          <p:cNvPr id="43" name="AutoShape 34"/>
          <p:cNvSpPr>
            <a:spLocks noChangeArrowheads="1"/>
          </p:cNvSpPr>
          <p:nvPr/>
        </p:nvSpPr>
        <p:spPr bwMode="auto">
          <a:xfrm>
            <a:off x="6303035" y="3010809"/>
            <a:ext cx="710307" cy="414530"/>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sz="1200">
                <a:solidFill>
                  <a:srgbClr val="F2F2F2"/>
                </a:solidFill>
              </a:rPr>
              <a:t>Ext4</a:t>
            </a:r>
            <a:endParaRPr lang="en-US" sz="1000">
              <a:solidFill>
                <a:srgbClr val="F2F2F2"/>
              </a:solidFill>
            </a:endParaRPr>
          </a:p>
        </p:txBody>
      </p:sp>
      <p:sp>
        <p:nvSpPr>
          <p:cNvPr id="49" name="AutoShape 33"/>
          <p:cNvSpPr>
            <a:spLocks noChangeArrowheads="1"/>
          </p:cNvSpPr>
          <p:nvPr/>
        </p:nvSpPr>
        <p:spPr bwMode="auto">
          <a:xfrm>
            <a:off x="2836317" y="1896605"/>
            <a:ext cx="1395612"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50" name="Picture 8" descr="Disk_icon"/>
          <p:cNvPicPr>
            <a:picLocks noChangeAspect="1" noChangeArrowheads="1"/>
          </p:cNvPicPr>
          <p:nvPr/>
        </p:nvPicPr>
        <p:blipFill>
          <a:blip r:embed="rId4"/>
          <a:srcRect/>
          <a:stretch>
            <a:fillRect/>
          </a:stretch>
        </p:blipFill>
        <p:spPr bwMode="auto">
          <a:xfrm>
            <a:off x="4679218" y="5199245"/>
            <a:ext cx="1180360" cy="1160684"/>
          </a:xfrm>
          <a:prstGeom prst="rect">
            <a:avLst/>
          </a:prstGeom>
          <a:noFill/>
          <a:ln w="9525">
            <a:noFill/>
            <a:miter lim="800000"/>
            <a:headEnd/>
            <a:tailEnd/>
          </a:ln>
        </p:spPr>
      </p:pic>
      <p:grpSp>
        <p:nvGrpSpPr>
          <p:cNvPr id="51" name="Group 5"/>
          <p:cNvGrpSpPr>
            <a:grpSpLocks/>
          </p:cNvGrpSpPr>
          <p:nvPr/>
        </p:nvGrpSpPr>
        <p:grpSpPr bwMode="auto">
          <a:xfrm>
            <a:off x="2151081" y="5199245"/>
            <a:ext cx="1878111" cy="1343026"/>
            <a:chOff x="-19" y="-271"/>
            <a:chExt cx="739" cy="846"/>
          </a:xfrm>
        </p:grpSpPr>
        <p:pic>
          <p:nvPicPr>
            <p:cNvPr id="5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 y="0"/>
              <a:ext cx="402"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5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 y="54"/>
              <a:ext cx="402"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5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6"/>
              <a:ext cx="402"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5" name="Rectangle 4"/>
            <p:cNvSpPr>
              <a:spLocks/>
            </p:cNvSpPr>
            <p:nvPr/>
          </p:nvSpPr>
          <p:spPr bwMode="auto">
            <a:xfrm>
              <a:off x="-19" y="-271"/>
              <a:ext cx="35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wrap="none" lIns="0" tIns="0" rIns="0" bIns="0" anchor="ctr">
              <a:spAutoFit/>
            </a:bodyPr>
            <a:lstStyle/>
            <a:p>
              <a:pPr>
                <a:spcBef>
                  <a:spcPts val="663"/>
                </a:spcBef>
              </a:pPr>
              <a:r>
                <a:rPr lang="en-US" sz="1400">
                  <a:solidFill>
                    <a:srgbClr val="FFFFFF"/>
                  </a:solidFill>
                  <a:latin typeface="Calibri" charset="0"/>
                  <a:ea typeface="ＭＳ Ｐゴシック" charset="0"/>
                  <a:cs typeface="Calibri" charset="0"/>
                  <a:sym typeface="Calibri" charset="0"/>
                </a:rPr>
                <a:t>Shared</a:t>
              </a:r>
            </a:p>
            <a:p>
              <a:pPr>
                <a:spcBef>
                  <a:spcPts val="663"/>
                </a:spcBef>
              </a:pPr>
              <a:r>
                <a:rPr lang="en-US" sz="1400">
                  <a:solidFill>
                    <a:srgbClr val="FFFFFF"/>
                  </a:solidFill>
                  <a:latin typeface="Calibri" charset="0"/>
                  <a:ea typeface="ＭＳ Ｐゴシック" charset="0"/>
                  <a:cs typeface="Calibri" charset="0"/>
                  <a:sym typeface="Calibri" charset="0"/>
                </a:rPr>
                <a:t>Storage</a:t>
              </a:r>
            </a:p>
          </p:txBody>
        </p:sp>
      </p:grpSp>
      <p:sp>
        <p:nvSpPr>
          <p:cNvPr id="57" name="Line 25"/>
          <p:cNvSpPr>
            <a:spLocks noChangeShapeType="1"/>
          </p:cNvSpPr>
          <p:nvPr/>
        </p:nvSpPr>
        <p:spPr bwMode="auto">
          <a:xfrm>
            <a:off x="3475379" y="4162889"/>
            <a:ext cx="0" cy="1302314"/>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56" name="AutoShape 32"/>
          <p:cNvSpPr>
            <a:spLocks noChangeArrowheads="1"/>
          </p:cNvSpPr>
          <p:nvPr/>
        </p:nvSpPr>
        <p:spPr bwMode="auto">
          <a:xfrm>
            <a:off x="2836317" y="4456029"/>
            <a:ext cx="1292749"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OS Image - VMDK</a:t>
            </a:r>
          </a:p>
        </p:txBody>
      </p:sp>
    </p:spTree>
    <p:extLst>
      <p:ext uri="{BB962C8B-B14F-4D97-AF65-F5344CB8AC3E}">
        <p14:creationId xmlns:p14="http://schemas.microsoft.com/office/powerpoint/2010/main" val="39680239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versus Virtual Platforms, 24 hosts, 12 disks/host</a:t>
            </a:r>
            <a:endParaRPr lang="en-US" dirty="0"/>
          </a:p>
        </p:txBody>
      </p:sp>
      <p:graphicFrame>
        <p:nvGraphicFramePr>
          <p:cNvPr id="3" name="Chart 2"/>
          <p:cNvGraphicFramePr/>
          <p:nvPr>
            <p:extLst>
              <p:ext uri="{D42A27DB-BD31-4B8C-83A1-F6EECF244321}">
                <p14:modId xmlns:p14="http://schemas.microsoft.com/office/powerpoint/2010/main" val="3943429294"/>
              </p:ext>
            </p:extLst>
          </p:nvPr>
        </p:nvGraphicFramePr>
        <p:xfrm>
          <a:off x="1000335" y="1163105"/>
          <a:ext cx="6858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354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err="1" smtClean="0"/>
              <a:t>vs</a:t>
            </a:r>
            <a:r>
              <a:rPr lang="en-US" dirty="0" smtClean="0"/>
              <a:t> Various SAN Storage Configurations</a:t>
            </a:r>
            <a:endParaRPr lang="en-US" dirty="0"/>
          </a:p>
        </p:txBody>
      </p:sp>
      <p:graphicFrame>
        <p:nvGraphicFramePr>
          <p:cNvPr id="3" name="Chart 2"/>
          <p:cNvGraphicFramePr/>
          <p:nvPr>
            <p:extLst>
              <p:ext uri="{D42A27DB-BD31-4B8C-83A1-F6EECF244321}">
                <p14:modId xmlns:p14="http://schemas.microsoft.com/office/powerpoint/2010/main" val="2104229820"/>
              </p:ext>
            </p:extLst>
          </p:nvPr>
        </p:nvGraphicFramePr>
        <p:xfrm>
          <a:off x="385855" y="817460"/>
          <a:ext cx="8449100" cy="6040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82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Hadoop</a:t>
            </a:r>
            <a:r>
              <a:rPr lang="en-US" dirty="0"/>
              <a:t> Virtualization Extensions: Topology Awareness</a:t>
            </a:r>
          </a:p>
        </p:txBody>
      </p:sp>
      <p:pic>
        <p:nvPicPr>
          <p:cNvPr id="6" name="Picture 5"/>
          <p:cNvPicPr>
            <a:picLocks noChangeAspect="1"/>
          </p:cNvPicPr>
          <p:nvPr/>
        </p:nvPicPr>
        <p:blipFill>
          <a:blip r:embed="rId2">
            <a:alphaModFix amt="97000"/>
          </a:blip>
          <a:stretch>
            <a:fillRect/>
          </a:stretch>
        </p:blipFill>
        <p:spPr>
          <a:xfrm>
            <a:off x="480725" y="1623964"/>
            <a:ext cx="7736271" cy="3955716"/>
          </a:xfrm>
          <a:prstGeom prst="rect">
            <a:avLst/>
          </a:prstGeom>
        </p:spPr>
      </p:pic>
    </p:spTree>
    <p:extLst>
      <p:ext uri="{BB962C8B-B14F-4D97-AF65-F5344CB8AC3E}">
        <p14:creationId xmlns:p14="http://schemas.microsoft.com/office/powerpoint/2010/main" val="2267590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Topologies</a:t>
            </a:r>
          </a:p>
        </p:txBody>
      </p:sp>
      <p:pic>
        <p:nvPicPr>
          <p:cNvPr id="5" name="Picture 4"/>
          <p:cNvPicPr>
            <a:picLocks noChangeAspect="1"/>
          </p:cNvPicPr>
          <p:nvPr/>
        </p:nvPicPr>
        <p:blipFill>
          <a:blip r:embed="rId2"/>
          <a:stretch>
            <a:fillRect/>
          </a:stretch>
        </p:blipFill>
        <p:spPr>
          <a:xfrm>
            <a:off x="1435100" y="1625600"/>
            <a:ext cx="6273800" cy="3606800"/>
          </a:xfrm>
          <a:prstGeom prst="rect">
            <a:avLst/>
          </a:prstGeom>
        </p:spPr>
      </p:pic>
    </p:spTree>
    <p:extLst>
      <p:ext uri="{BB962C8B-B14F-4D97-AF65-F5344CB8AC3E}">
        <p14:creationId xmlns:p14="http://schemas.microsoft.com/office/powerpoint/2010/main" val="1444263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Topology Changes for Virtualization</a:t>
            </a:r>
            <a:endParaRPr lang="en-US" dirty="0"/>
          </a:p>
        </p:txBody>
      </p:sp>
      <p:pic>
        <p:nvPicPr>
          <p:cNvPr id="4" name="Picture 3"/>
          <p:cNvPicPr>
            <a:picLocks noChangeAspect="1"/>
          </p:cNvPicPr>
          <p:nvPr/>
        </p:nvPicPr>
        <p:blipFill>
          <a:blip r:embed="rId2"/>
          <a:stretch>
            <a:fillRect/>
          </a:stretch>
        </p:blipFill>
        <p:spPr>
          <a:xfrm>
            <a:off x="885120" y="1623965"/>
            <a:ext cx="6731000" cy="3441700"/>
          </a:xfrm>
          <a:prstGeom prst="rect">
            <a:avLst/>
          </a:prstGeom>
        </p:spPr>
      </p:pic>
    </p:spTree>
    <p:extLst>
      <p:ext uri="{BB962C8B-B14F-4D97-AF65-F5344CB8AC3E}">
        <p14:creationId xmlns:p14="http://schemas.microsoft.com/office/powerpoint/2010/main" val="875396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324062226"/>
              </p:ext>
            </p:extLst>
          </p:nvPr>
        </p:nvGraphicFramePr>
        <p:xfrm>
          <a:off x="3305175" y="4156075"/>
          <a:ext cx="5724525" cy="2505075"/>
        </p:xfrm>
        <a:graphic>
          <a:graphicData uri="http://schemas.openxmlformats.org/presentationml/2006/ole">
            <mc:AlternateContent xmlns:mc="http://schemas.openxmlformats.org/markup-compatibility/2006">
              <mc:Choice xmlns:v="urn:schemas-microsoft-com:vml" Requires="v">
                <p:oleObj spid="_x0000_s1077" name="Document" r:id="rId3" imgW="6083300" imgH="3848100" progId="Word.Document.12">
                  <p:embed/>
                </p:oleObj>
              </mc:Choice>
              <mc:Fallback>
                <p:oleObj name="Document" r:id="rId3" imgW="6083300" imgH="3848100" progId="Word.Document.12">
                  <p:embed/>
                  <p:pic>
                    <p:nvPicPr>
                      <p:cNvPr id="0" name=""/>
                      <p:cNvPicPr/>
                      <p:nvPr/>
                    </p:nvPicPr>
                    <p:blipFill>
                      <a:blip r:embed="rId4"/>
                      <a:stretch>
                        <a:fillRect/>
                      </a:stretch>
                    </p:blipFill>
                    <p:spPr>
                      <a:xfrm>
                        <a:off x="3305175" y="4156075"/>
                        <a:ext cx="5724525" cy="2505075"/>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err="1" smtClean="0"/>
              <a:t>Hadoop</a:t>
            </a:r>
            <a:r>
              <a:rPr lang="en-US" dirty="0" smtClean="0"/>
              <a:t> Virtualization Extensions for Topology</a:t>
            </a:r>
            <a:endParaRPr lang="en-US" dirty="0"/>
          </a:p>
        </p:txBody>
      </p:sp>
      <p:sp>
        <p:nvSpPr>
          <p:cNvPr id="6" name="TextBox 5"/>
          <p:cNvSpPr txBox="1"/>
          <p:nvPr/>
        </p:nvSpPr>
        <p:spPr>
          <a:xfrm>
            <a:off x="155425" y="3774645"/>
            <a:ext cx="3847528" cy="2554545"/>
          </a:xfrm>
          <a:prstGeom prst="rect">
            <a:avLst/>
          </a:prstGeom>
          <a:noFill/>
        </p:spPr>
        <p:txBody>
          <a:bodyPr wrap="none" rtlCol="0">
            <a:spAutoFit/>
          </a:bodyPr>
          <a:lstStyle/>
          <a:p>
            <a:r>
              <a:rPr lang="en-US" sz="2000" dirty="0" err="1">
                <a:solidFill>
                  <a:srgbClr val="FFFFFF"/>
                </a:solidFill>
              </a:rPr>
              <a:t>HADOOP-8468 (Umbrella JIRA)</a:t>
            </a:r>
          </a:p>
          <a:p>
            <a:r>
              <a:rPr lang="en-US" sz="2000" dirty="0" err="1">
                <a:solidFill>
                  <a:srgbClr val="FFFFFF"/>
                </a:solidFill>
              </a:rPr>
              <a:t>HADOOP-8469</a:t>
            </a:r>
          </a:p>
          <a:p>
            <a:r>
              <a:rPr lang="en-US" sz="2000" dirty="0" err="1">
                <a:solidFill>
                  <a:srgbClr val="FFFFFF"/>
                </a:solidFill>
              </a:rPr>
              <a:t>HDFS-3495</a:t>
            </a:r>
          </a:p>
          <a:p>
            <a:r>
              <a:rPr lang="en-US" sz="2000" dirty="0" err="1">
                <a:solidFill>
                  <a:srgbClr val="FFFFFF"/>
                </a:solidFill>
              </a:rPr>
              <a:t>MAPREDUCE-4310</a:t>
            </a:r>
          </a:p>
          <a:p>
            <a:r>
              <a:rPr lang="en-US" sz="2000" dirty="0" err="1">
                <a:solidFill>
                  <a:srgbClr val="FFFFFF"/>
                </a:solidFill>
              </a:rPr>
              <a:t>HDFS-3498</a:t>
            </a:r>
          </a:p>
          <a:p>
            <a:r>
              <a:rPr lang="en-US" sz="2000" dirty="0" err="1">
                <a:solidFill>
                  <a:srgbClr val="FFFFFF"/>
                </a:solidFill>
              </a:rPr>
              <a:t>MAPREDUCE-4309</a:t>
            </a:r>
          </a:p>
          <a:p>
            <a:r>
              <a:rPr lang="en-US" sz="2000" dirty="0" err="1">
                <a:solidFill>
                  <a:srgbClr val="FFFFFF"/>
                </a:solidFill>
              </a:rPr>
              <a:t>HADOOP-8470</a:t>
            </a:r>
          </a:p>
          <a:p>
            <a:r>
              <a:rPr lang="en-US" sz="2000" dirty="0" err="1">
                <a:solidFill>
                  <a:srgbClr val="FFFFFF"/>
                </a:solidFill>
              </a:rPr>
              <a:t>HADOOP-8472</a:t>
            </a:r>
          </a:p>
        </p:txBody>
      </p:sp>
      <p:grpSp>
        <p:nvGrpSpPr>
          <p:cNvPr id="7" name="Group 6"/>
          <p:cNvGrpSpPr/>
          <p:nvPr/>
        </p:nvGrpSpPr>
        <p:grpSpPr>
          <a:xfrm>
            <a:off x="232235" y="1009485"/>
            <a:ext cx="3949825" cy="2733980"/>
            <a:chOff x="238125" y="733425"/>
            <a:chExt cx="7905750" cy="4562474"/>
          </a:xfrm>
        </p:grpSpPr>
        <p:sp>
          <p:nvSpPr>
            <p:cNvPr id="8" name="AutoShape 12"/>
            <p:cNvSpPr>
              <a:spLocks/>
            </p:cNvSpPr>
            <p:nvPr/>
          </p:nvSpPr>
          <p:spPr bwMode="auto">
            <a:xfrm>
              <a:off x="4533901" y="3210954"/>
              <a:ext cx="3609974" cy="2084945"/>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1000" b="1" dirty="0" err="1" smtClean="0">
                  <a:solidFill>
                    <a:schemeClr val="tx1"/>
                  </a:solidFill>
                </a:rPr>
                <a:t>Hadoop</a:t>
              </a:r>
              <a:endParaRPr lang="en-US" sz="1000" b="1" dirty="0">
                <a:solidFill>
                  <a:schemeClr val="tx1"/>
                </a:solidFill>
              </a:endParaRPr>
            </a:p>
          </p:txBody>
        </p:sp>
        <p:sp>
          <p:nvSpPr>
            <p:cNvPr id="9" name="AutoShape 12"/>
            <p:cNvSpPr>
              <a:spLocks/>
            </p:cNvSpPr>
            <p:nvPr/>
          </p:nvSpPr>
          <p:spPr bwMode="auto">
            <a:xfrm>
              <a:off x="238125" y="733425"/>
              <a:ext cx="4171949" cy="2724150"/>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900" b="1" dirty="0" smtClean="0">
                  <a:solidFill>
                    <a:schemeClr val="tx1"/>
                  </a:solidFill>
                </a:rPr>
                <a:t>HVE</a:t>
              </a:r>
              <a:endParaRPr lang="en-US" sz="900" b="1" dirty="0">
                <a:solidFill>
                  <a:schemeClr val="tx1"/>
                </a:solidFill>
              </a:endParaRPr>
            </a:p>
          </p:txBody>
        </p:sp>
        <p:sp>
          <p:nvSpPr>
            <p:cNvPr id="10" name="AutoShape 12"/>
            <p:cNvSpPr>
              <a:spLocks/>
            </p:cNvSpPr>
            <p:nvPr/>
          </p:nvSpPr>
          <p:spPr bwMode="auto">
            <a:xfrm>
              <a:off x="447675" y="1220229"/>
              <a:ext cx="3581400" cy="246621"/>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800" b="1" dirty="0" smtClean="0">
                  <a:solidFill>
                    <a:srgbClr val="FF0000"/>
                  </a:solidFill>
                </a:rPr>
                <a:t>Task Scheduling Policy Extension</a:t>
              </a:r>
              <a:endParaRPr lang="en-US" sz="800" b="1" dirty="0">
                <a:solidFill>
                  <a:srgbClr val="FF0000"/>
                </a:solidFill>
              </a:endParaRPr>
            </a:p>
          </p:txBody>
        </p:sp>
        <p:sp>
          <p:nvSpPr>
            <p:cNvPr id="11" name="AutoShape 12"/>
            <p:cNvSpPr>
              <a:spLocks/>
            </p:cNvSpPr>
            <p:nvPr/>
          </p:nvSpPr>
          <p:spPr bwMode="auto">
            <a:xfrm>
              <a:off x="447675" y="1601229"/>
              <a:ext cx="3571875" cy="246621"/>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800" b="1" dirty="0" smtClean="0"/>
                <a:t>Balancer Policy Extension</a:t>
              </a:r>
              <a:endParaRPr lang="en-US" sz="800" b="1" dirty="0"/>
            </a:p>
          </p:txBody>
        </p:sp>
        <p:sp>
          <p:nvSpPr>
            <p:cNvPr id="12" name="AutoShape 12"/>
            <p:cNvSpPr>
              <a:spLocks/>
            </p:cNvSpPr>
            <p:nvPr/>
          </p:nvSpPr>
          <p:spPr bwMode="auto">
            <a:xfrm>
              <a:off x="447676" y="1972704"/>
              <a:ext cx="3581400" cy="246621"/>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800" b="1" dirty="0" smtClean="0"/>
                <a:t>Replica Choosing Policy Extension</a:t>
              </a:r>
              <a:endParaRPr lang="en-US" sz="800" b="1" dirty="0"/>
            </a:p>
          </p:txBody>
        </p:sp>
        <p:sp>
          <p:nvSpPr>
            <p:cNvPr id="13" name="AutoShape 12"/>
            <p:cNvSpPr>
              <a:spLocks/>
            </p:cNvSpPr>
            <p:nvPr/>
          </p:nvSpPr>
          <p:spPr bwMode="auto">
            <a:xfrm>
              <a:off x="447675" y="2344179"/>
              <a:ext cx="3590925" cy="246621"/>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800" b="1" dirty="0" smtClean="0"/>
                <a:t>Replica Placement Policy Extension</a:t>
              </a:r>
              <a:endParaRPr lang="en-US" sz="800" b="1" dirty="0"/>
            </a:p>
          </p:txBody>
        </p:sp>
        <p:sp>
          <p:nvSpPr>
            <p:cNvPr id="14" name="AutoShape 12"/>
            <p:cNvSpPr>
              <a:spLocks/>
            </p:cNvSpPr>
            <p:nvPr/>
          </p:nvSpPr>
          <p:spPr bwMode="auto">
            <a:xfrm>
              <a:off x="457201" y="3115704"/>
              <a:ext cx="3562350" cy="246621"/>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800" b="1" dirty="0" smtClean="0">
                  <a:solidFill>
                    <a:srgbClr val="00B050"/>
                  </a:solidFill>
                </a:rPr>
                <a:t>Network Topology Extension</a:t>
              </a:r>
              <a:endParaRPr lang="en-US" sz="800" b="1" dirty="0">
                <a:solidFill>
                  <a:srgbClr val="00B050"/>
                </a:solidFill>
              </a:endParaRPr>
            </a:p>
          </p:txBody>
        </p:sp>
        <p:sp>
          <p:nvSpPr>
            <p:cNvPr id="15" name="AutoShape 12"/>
            <p:cNvSpPr>
              <a:spLocks/>
            </p:cNvSpPr>
            <p:nvPr/>
          </p:nvSpPr>
          <p:spPr bwMode="auto">
            <a:xfrm>
              <a:off x="457201" y="2715654"/>
              <a:ext cx="3581400" cy="246621"/>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800" b="1" dirty="0" smtClean="0"/>
                <a:t>Replica Removal Policy Extension</a:t>
              </a:r>
              <a:endParaRPr lang="en-US" sz="800" b="1" dirty="0"/>
            </a:p>
          </p:txBody>
        </p:sp>
        <p:sp>
          <p:nvSpPr>
            <p:cNvPr id="16" name="AutoShape 12"/>
            <p:cNvSpPr>
              <a:spLocks/>
            </p:cNvSpPr>
            <p:nvPr/>
          </p:nvSpPr>
          <p:spPr bwMode="auto">
            <a:xfrm>
              <a:off x="4914901" y="3668155"/>
              <a:ext cx="1247774" cy="694296"/>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1000" b="1" dirty="0" smtClean="0"/>
                <a:t>HDFS</a:t>
              </a:r>
              <a:endParaRPr lang="en-US" sz="1000" b="1" dirty="0"/>
            </a:p>
          </p:txBody>
        </p:sp>
        <p:sp>
          <p:nvSpPr>
            <p:cNvPr id="17" name="AutoShape 12"/>
            <p:cNvSpPr>
              <a:spLocks/>
            </p:cNvSpPr>
            <p:nvPr/>
          </p:nvSpPr>
          <p:spPr bwMode="auto">
            <a:xfrm>
              <a:off x="6343650" y="3668155"/>
              <a:ext cx="1485900" cy="694296"/>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1000" b="1" dirty="0" err="1" smtClean="0">
                  <a:solidFill>
                    <a:srgbClr val="FF0000"/>
                  </a:solidFill>
                </a:rPr>
                <a:t>MapReduce</a:t>
              </a:r>
              <a:endParaRPr lang="en-US" sz="1000" b="1" dirty="0">
                <a:solidFill>
                  <a:srgbClr val="FF0000"/>
                </a:solidFill>
              </a:endParaRPr>
            </a:p>
          </p:txBody>
        </p:sp>
        <p:sp>
          <p:nvSpPr>
            <p:cNvPr id="18" name="AutoShape 12"/>
            <p:cNvSpPr>
              <a:spLocks/>
            </p:cNvSpPr>
            <p:nvPr/>
          </p:nvSpPr>
          <p:spPr bwMode="auto">
            <a:xfrm>
              <a:off x="4914901" y="4496830"/>
              <a:ext cx="2962274" cy="694296"/>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r>
                <a:rPr lang="en-US" sz="1000" b="1" dirty="0" err="1" smtClean="0">
                  <a:solidFill>
                    <a:srgbClr val="00B050"/>
                  </a:solidFill>
                </a:rPr>
                <a:t>Hadoop</a:t>
              </a:r>
              <a:r>
                <a:rPr lang="en-US" sz="1000" b="1" dirty="0" smtClean="0">
                  <a:solidFill>
                    <a:srgbClr val="00B050"/>
                  </a:solidFill>
                </a:rPr>
                <a:t> Common</a:t>
              </a:r>
              <a:endParaRPr lang="en-US" sz="1000" b="1" dirty="0">
                <a:solidFill>
                  <a:srgbClr val="00B050"/>
                </a:solidFill>
              </a:endParaRPr>
            </a:p>
          </p:txBody>
        </p:sp>
        <p:sp>
          <p:nvSpPr>
            <p:cNvPr id="19" name="AutoShape 12"/>
            <p:cNvSpPr>
              <a:spLocks/>
            </p:cNvSpPr>
            <p:nvPr/>
          </p:nvSpPr>
          <p:spPr bwMode="auto">
            <a:xfrm>
              <a:off x="5067301" y="4077730"/>
              <a:ext cx="190499" cy="179945"/>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endParaRPr lang="en-US" sz="900" dirty="0"/>
            </a:p>
          </p:txBody>
        </p:sp>
        <p:sp>
          <p:nvSpPr>
            <p:cNvPr id="20" name="AutoShape 12"/>
            <p:cNvSpPr>
              <a:spLocks/>
            </p:cNvSpPr>
            <p:nvPr/>
          </p:nvSpPr>
          <p:spPr bwMode="auto">
            <a:xfrm>
              <a:off x="5162552" y="4973080"/>
              <a:ext cx="200024" cy="170420"/>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endParaRPr lang="en-US" sz="900" dirty="0"/>
            </a:p>
          </p:txBody>
        </p:sp>
        <p:sp>
          <p:nvSpPr>
            <p:cNvPr id="21" name="AutoShape 12"/>
            <p:cNvSpPr>
              <a:spLocks/>
            </p:cNvSpPr>
            <p:nvPr/>
          </p:nvSpPr>
          <p:spPr bwMode="auto">
            <a:xfrm>
              <a:off x="5267326" y="4077730"/>
              <a:ext cx="190499" cy="179945"/>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endParaRPr lang="en-US" sz="900" dirty="0"/>
            </a:p>
          </p:txBody>
        </p:sp>
        <p:sp>
          <p:nvSpPr>
            <p:cNvPr id="22" name="AutoShape 12"/>
            <p:cNvSpPr>
              <a:spLocks/>
            </p:cNvSpPr>
            <p:nvPr/>
          </p:nvSpPr>
          <p:spPr bwMode="auto">
            <a:xfrm>
              <a:off x="5467351" y="4077730"/>
              <a:ext cx="190499" cy="179945"/>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endParaRPr lang="en-US" sz="900" dirty="0"/>
            </a:p>
          </p:txBody>
        </p:sp>
        <p:sp>
          <p:nvSpPr>
            <p:cNvPr id="23" name="AutoShape 12"/>
            <p:cNvSpPr>
              <a:spLocks/>
            </p:cNvSpPr>
            <p:nvPr/>
          </p:nvSpPr>
          <p:spPr bwMode="auto">
            <a:xfrm>
              <a:off x="5667376" y="4077730"/>
              <a:ext cx="190499" cy="179945"/>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endParaRPr lang="en-US" sz="900" dirty="0"/>
            </a:p>
          </p:txBody>
        </p:sp>
        <p:sp>
          <p:nvSpPr>
            <p:cNvPr id="24" name="AutoShape 12"/>
            <p:cNvSpPr>
              <a:spLocks/>
            </p:cNvSpPr>
            <p:nvPr/>
          </p:nvSpPr>
          <p:spPr bwMode="auto">
            <a:xfrm>
              <a:off x="6515101" y="4087255"/>
              <a:ext cx="190499" cy="179945"/>
            </a:xfrm>
            <a:prstGeom prst="roundRect">
              <a:avLst>
                <a:gd name="adj" fmla="val 6801"/>
              </a:avLst>
            </a:prstGeom>
            <a:solidFill>
              <a:srgbClr val="FFFFFF"/>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lstStyle/>
            <a:p>
              <a:pPr algn="ctr"/>
              <a:endParaRPr lang="en-US" sz="900" dirty="0"/>
            </a:p>
          </p:txBody>
        </p:sp>
        <p:cxnSp>
          <p:nvCxnSpPr>
            <p:cNvPr id="25" name="Straight Arrow Connector 28"/>
            <p:cNvCxnSpPr>
              <a:stCxn id="14" idx="2"/>
              <a:endCxn id="20" idx="1"/>
            </p:cNvCxnSpPr>
            <p:nvPr/>
          </p:nvCxnSpPr>
          <p:spPr bwMode="auto">
            <a:xfrm rot="16200000" flipH="1">
              <a:off x="2852482" y="2748219"/>
              <a:ext cx="1695965" cy="2924176"/>
            </a:xfrm>
            <a:prstGeom prst="bentConnector2">
              <a:avLst/>
            </a:prstGeom>
            <a:ln w="19050">
              <a:prstDash val="dash"/>
              <a:headEnd type="none" w="med" len="med"/>
              <a:tailEnd type="arrow"/>
            </a:ln>
          </p:spPr>
          <p:style>
            <a:lnRef idx="1">
              <a:schemeClr val="dk1"/>
            </a:lnRef>
            <a:fillRef idx="0">
              <a:schemeClr val="dk1"/>
            </a:fillRef>
            <a:effectRef idx="0">
              <a:schemeClr val="dk1"/>
            </a:effectRef>
            <a:fontRef idx="minor">
              <a:schemeClr val="tx1"/>
            </a:fontRef>
          </p:style>
        </p:cxnSp>
        <p:cxnSp>
          <p:nvCxnSpPr>
            <p:cNvPr id="26" name="Straight Arrow Connector 30"/>
            <p:cNvCxnSpPr>
              <a:stCxn id="10" idx="3"/>
              <a:endCxn id="24" idx="0"/>
            </p:cNvCxnSpPr>
            <p:nvPr/>
          </p:nvCxnSpPr>
          <p:spPr bwMode="auto">
            <a:xfrm>
              <a:off x="4029075" y="1343540"/>
              <a:ext cx="2581276" cy="2743715"/>
            </a:xfrm>
            <a:prstGeom prst="bentConnector2">
              <a:avLst/>
            </a:prstGeom>
            <a:ln w="19050">
              <a:prstDash val="dash"/>
              <a:headEnd type="none" w="med" len="med"/>
              <a:tailEnd type="arrow"/>
            </a:ln>
          </p:spPr>
          <p:style>
            <a:lnRef idx="1">
              <a:schemeClr val="dk1"/>
            </a:lnRef>
            <a:fillRef idx="0">
              <a:schemeClr val="dk1"/>
            </a:fillRef>
            <a:effectRef idx="0">
              <a:schemeClr val="dk1"/>
            </a:effectRef>
            <a:fontRef idx="minor">
              <a:schemeClr val="tx1"/>
            </a:fontRef>
          </p:style>
        </p:cxnSp>
        <p:cxnSp>
          <p:nvCxnSpPr>
            <p:cNvPr id="27" name="Elbow Connector 26"/>
            <p:cNvCxnSpPr>
              <a:stCxn id="11" idx="3"/>
              <a:endCxn id="15" idx="3"/>
            </p:cNvCxnSpPr>
            <p:nvPr/>
          </p:nvCxnSpPr>
          <p:spPr bwMode="auto">
            <a:xfrm>
              <a:off x="4019550" y="1724540"/>
              <a:ext cx="19051" cy="1114425"/>
            </a:xfrm>
            <a:prstGeom prst="bentConnector3">
              <a:avLst>
                <a:gd name="adj1" fmla="val 1299937"/>
              </a:avLst>
            </a:prstGeom>
            <a:ln>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Elbow Connector 27"/>
            <p:cNvCxnSpPr/>
            <p:nvPr/>
          </p:nvCxnSpPr>
          <p:spPr bwMode="auto">
            <a:xfrm>
              <a:off x="3962400" y="4171950"/>
              <a:ext cx="914400" cy="914400"/>
            </a:xfrm>
            <a:prstGeom prst="bentConnector3">
              <a:avLst/>
            </a:prstGeom>
            <a:solidFill>
              <a:srgbClr val="0095D3"/>
            </a:solidFill>
            <a:ln w="9525" cap="flat" cmpd="sng" algn="ctr">
              <a:noFill/>
              <a:prstDash val="solid"/>
              <a:round/>
              <a:headEnd type="none" w="med" len="med"/>
              <a:tailEnd type="none" w="med" len="med"/>
            </a:ln>
            <a:effectLst/>
          </p:spPr>
        </p:cxnSp>
        <p:cxnSp>
          <p:nvCxnSpPr>
            <p:cNvPr id="29" name="Elbow Connector 28"/>
            <p:cNvCxnSpPr>
              <a:stCxn id="12" idx="3"/>
              <a:endCxn id="13" idx="3"/>
            </p:cNvCxnSpPr>
            <p:nvPr/>
          </p:nvCxnSpPr>
          <p:spPr bwMode="auto">
            <a:xfrm>
              <a:off x="4029076" y="2096015"/>
              <a:ext cx="9524" cy="371475"/>
            </a:xfrm>
            <a:prstGeom prst="bentConnector3">
              <a:avLst>
                <a:gd name="adj1" fmla="val 2500252"/>
              </a:avLst>
            </a:prstGeom>
            <a:ln>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hape 52"/>
            <p:cNvCxnSpPr/>
            <p:nvPr/>
          </p:nvCxnSpPr>
          <p:spPr bwMode="auto">
            <a:xfrm>
              <a:off x="4267200" y="2276475"/>
              <a:ext cx="809626" cy="1891228"/>
            </a:xfrm>
            <a:prstGeom prst="bentConnector3">
              <a:avLst>
                <a:gd name="adj1" fmla="val 50000"/>
              </a:avLst>
            </a:prstGeom>
            <a:ln w="19050">
              <a:prstDash val="dash"/>
              <a:headEnd type="none" w="med" len="med"/>
              <a:tailEnd type="arrow"/>
            </a:ln>
          </p:spPr>
          <p:style>
            <a:lnRef idx="1">
              <a:schemeClr val="dk1"/>
            </a:lnRef>
            <a:fillRef idx="0">
              <a:schemeClr val="dk1"/>
            </a:fillRef>
            <a:effectRef idx="0">
              <a:schemeClr val="dk1"/>
            </a:effectRef>
            <a:fontRef idx="minor">
              <a:schemeClr val="tx1"/>
            </a:fontRef>
          </p:style>
        </p:cxnSp>
      </p:grpSp>
      <p:pic>
        <p:nvPicPr>
          <p:cNvPr id="32" name="Picture 31" descr="TestDFSIO-read-throughput"/>
          <p:cNvPicPr/>
          <p:nvPr/>
        </p:nvPicPr>
        <p:blipFill>
          <a:blip r:embed="rId5" cstate="print"/>
          <a:srcRect/>
          <a:stretch>
            <a:fillRect/>
          </a:stretch>
        </p:blipFill>
        <p:spPr bwMode="auto">
          <a:xfrm>
            <a:off x="4341571" y="779055"/>
            <a:ext cx="4608600" cy="2995590"/>
          </a:xfrm>
          <a:prstGeom prst="rect">
            <a:avLst/>
          </a:prstGeom>
          <a:noFill/>
          <a:ln w="9525">
            <a:noFill/>
            <a:miter lim="800000"/>
            <a:headEnd/>
            <a:tailEnd/>
          </a:ln>
        </p:spPr>
      </p:pic>
    </p:spTree>
    <p:extLst>
      <p:ext uri="{BB962C8B-B14F-4D97-AF65-F5344CB8AC3E}">
        <p14:creationId xmlns:p14="http://schemas.microsoft.com/office/powerpoint/2010/main" val="74614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165100"/>
            <a:ext cx="8778621" cy="333375"/>
          </a:xfrm>
          <a:noFill/>
          <a:ln w="9525">
            <a:noFill/>
            <a:miter lim="800000"/>
            <a:headEnd/>
            <a:tailEnd/>
          </a:ln>
        </p:spPr>
        <p:txBody>
          <a:bodyPr vert="horz" wrap="square" lIns="0" tIns="0" rIns="0" bIns="0" numCol="1" anchor="ctr" anchorCtr="0" compatLnSpc="1">
            <a:prstTxWarp prst="textNoShape">
              <a:avLst/>
            </a:prstTxWarp>
          </a:bodyPr>
          <a:lstStyle/>
          <a:p>
            <a:r>
              <a:rPr lang="en-US" sz="3200" dirty="0" smtClean="0"/>
              <a:t>Why </a:t>
            </a:r>
            <a:r>
              <a:rPr lang="en-US" sz="3200" dirty="0" err="1" smtClean="0"/>
              <a:t>Virtualize</a:t>
            </a:r>
            <a:r>
              <a:rPr lang="en-US" sz="3200" dirty="0" smtClean="0"/>
              <a:t> </a:t>
            </a:r>
            <a:r>
              <a:rPr lang="en-US" sz="3200" dirty="0" err="1" smtClean="0"/>
              <a:t>Hadoop</a:t>
            </a:r>
            <a:r>
              <a:rPr lang="en-US" sz="3200" dirty="0" smtClean="0"/>
              <a:t>?</a:t>
            </a:r>
            <a:endParaRPr lang="en-US" sz="3200" dirty="0"/>
          </a:p>
        </p:txBody>
      </p:sp>
      <p:sp>
        <p:nvSpPr>
          <p:cNvPr id="4" name="Rectangle 3"/>
          <p:cNvSpPr/>
          <p:nvPr/>
        </p:nvSpPr>
        <p:spPr bwMode="auto">
          <a:xfrm>
            <a:off x="384318" y="2224622"/>
            <a:ext cx="2698720" cy="2894198"/>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600"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sz="1600" dirty="0" smtClean="0">
              <a:solidFill>
                <a:schemeClr val="tx1"/>
              </a:solidFill>
            </a:endParaRPr>
          </a:p>
          <a:p>
            <a:pPr algn="l">
              <a:lnSpc>
                <a:spcPct val="110000"/>
              </a:lnSpc>
            </a:pPr>
            <a:endParaRPr lang="en-US" sz="1600" dirty="0" smtClean="0">
              <a:solidFill>
                <a:schemeClr val="tx1"/>
              </a:solidFill>
            </a:endParaRPr>
          </a:p>
        </p:txBody>
      </p:sp>
      <p:sp>
        <p:nvSpPr>
          <p:cNvPr id="6" name="Rectangle 5"/>
          <p:cNvSpPr/>
          <p:nvPr/>
        </p:nvSpPr>
        <p:spPr bwMode="auto">
          <a:xfrm>
            <a:off x="6185010" y="2238444"/>
            <a:ext cx="2698720" cy="2880375"/>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600"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sz="1600" dirty="0" smtClean="0">
              <a:solidFill>
                <a:schemeClr val="tx1"/>
              </a:solidFill>
            </a:endParaRPr>
          </a:p>
          <a:p>
            <a:pPr algn="l">
              <a:lnSpc>
                <a:spcPct val="110000"/>
              </a:lnSpc>
            </a:pPr>
            <a:endParaRPr lang="en-US" sz="1600" dirty="0" smtClean="0">
              <a:solidFill>
                <a:schemeClr val="tx1"/>
              </a:solidFill>
            </a:endParaRPr>
          </a:p>
        </p:txBody>
      </p:sp>
      <p:sp>
        <p:nvSpPr>
          <p:cNvPr id="7" name="Round Same Side Corner Rectangle 4"/>
          <p:cNvSpPr/>
          <p:nvPr/>
        </p:nvSpPr>
        <p:spPr>
          <a:xfrm>
            <a:off x="6272190" y="2701187"/>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Shrink and expand cluster on demand</a:t>
            </a:r>
          </a:p>
          <a:p>
            <a:pPr marL="228600" lvl="1" indent="-228600" algn="l" defTabSz="400050">
              <a:spcAft>
                <a:spcPts val="300"/>
              </a:spcAft>
              <a:buClr>
                <a:schemeClr val="accent1">
                  <a:lumMod val="75000"/>
                </a:schemeClr>
              </a:buClr>
            </a:pPr>
            <a:endParaRPr lang="en-US" dirty="0" smtClean="0"/>
          </a:p>
          <a:p>
            <a:pPr marL="228600" lvl="1" indent="-228600" algn="l" defTabSz="400050">
              <a:spcAft>
                <a:spcPts val="300"/>
              </a:spcAft>
              <a:buClr>
                <a:schemeClr val="accent1">
                  <a:lumMod val="75000"/>
                </a:schemeClr>
              </a:buClr>
              <a:buFont typeface="Wingdings" pitchFamily="2" charset="2"/>
              <a:buChar char="§"/>
            </a:pPr>
            <a:r>
              <a:rPr lang="en-US" dirty="0" smtClean="0"/>
              <a:t>Resource Guarantee</a:t>
            </a:r>
            <a:endParaRPr lang="en-US" dirty="0"/>
          </a:p>
          <a:p>
            <a:pPr marL="0" lvl="1" algn="l" defTabSz="400050">
              <a:spcAft>
                <a:spcPts val="300"/>
              </a:spcAft>
              <a:buClr>
                <a:schemeClr val="accent1">
                  <a:lumMod val="75000"/>
                </a:schemeClr>
              </a:buClr>
            </a:pPr>
            <a:endParaRPr lang="en-US" kern="1200" dirty="0"/>
          </a:p>
          <a:p>
            <a:pPr marL="228600" lvl="1" indent="-228600" algn="l" defTabSz="400050">
              <a:spcAft>
                <a:spcPts val="300"/>
              </a:spcAft>
              <a:buClr>
                <a:schemeClr val="accent1">
                  <a:lumMod val="75000"/>
                </a:schemeClr>
              </a:buClr>
              <a:buFont typeface="Wingdings" pitchFamily="2" charset="2"/>
              <a:buChar char="§"/>
            </a:pPr>
            <a:r>
              <a:rPr lang="en-US" dirty="0" smtClean="0"/>
              <a:t>Independent scaling of Compute and data</a:t>
            </a:r>
            <a:endParaRPr lang="en-US" kern="1200" dirty="0"/>
          </a:p>
        </p:txBody>
      </p:sp>
      <p:grpSp>
        <p:nvGrpSpPr>
          <p:cNvPr id="8" name="Group 7"/>
          <p:cNvGrpSpPr/>
          <p:nvPr/>
        </p:nvGrpSpPr>
        <p:grpSpPr>
          <a:xfrm>
            <a:off x="6145939" y="1862510"/>
            <a:ext cx="2805768" cy="691185"/>
            <a:chOff x="0" y="0"/>
            <a:chExt cx="2899791" cy="568793"/>
          </a:xfrm>
          <a:scene3d>
            <a:camera prst="orthographicFront"/>
            <a:lightRig rig="flat" dir="t"/>
          </a:scene3d>
        </p:grpSpPr>
        <p:sp>
          <p:nvSpPr>
            <p:cNvPr id="9" name="Rounded Rectangle 8"/>
            <p:cNvSpPr/>
            <p:nvPr/>
          </p:nvSpPr>
          <p:spPr>
            <a:xfrm>
              <a:off x="0" y="0"/>
              <a:ext cx="2899791" cy="56879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sp>
        <p:sp>
          <p:nvSpPr>
            <p:cNvPr id="10"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Elastic Scaling </a:t>
              </a:r>
              <a:endParaRPr lang="en-US" b="1" dirty="0"/>
            </a:p>
          </p:txBody>
        </p:sp>
      </p:grpSp>
      <p:sp>
        <p:nvSpPr>
          <p:cNvPr id="11" name="Rectangle 10"/>
          <p:cNvSpPr/>
          <p:nvPr/>
        </p:nvSpPr>
        <p:spPr bwMode="auto">
          <a:xfrm>
            <a:off x="3266230" y="2238444"/>
            <a:ext cx="2698720" cy="2880375"/>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dirty="0" smtClean="0">
              <a:solidFill>
                <a:schemeClr val="tx1"/>
              </a:solidFill>
            </a:endParaRPr>
          </a:p>
          <a:p>
            <a:pPr algn="l">
              <a:lnSpc>
                <a:spcPct val="110000"/>
              </a:lnSpc>
            </a:pPr>
            <a:endParaRPr lang="en-US" dirty="0" smtClean="0">
              <a:solidFill>
                <a:schemeClr val="tx1"/>
              </a:solidFill>
            </a:endParaRPr>
          </a:p>
        </p:txBody>
      </p:sp>
      <p:sp>
        <p:nvSpPr>
          <p:cNvPr id="12" name="Round Same Side Corner Rectangle 4"/>
          <p:cNvSpPr/>
          <p:nvPr/>
        </p:nvSpPr>
        <p:spPr>
          <a:xfrm>
            <a:off x="3353410" y="2709682"/>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No more single point of failure</a:t>
            </a:r>
            <a:endParaRPr lang="en-US" dirty="0"/>
          </a:p>
          <a:p>
            <a:pPr marL="228600" lvl="1" indent="-228600" algn="l" defTabSz="400050">
              <a:spcAft>
                <a:spcPts val="300"/>
              </a:spcAft>
              <a:buClr>
                <a:schemeClr val="accent1">
                  <a:lumMod val="75000"/>
                </a:schemeClr>
              </a:buClr>
              <a:buFont typeface="Wingdings" pitchFamily="2" charset="2"/>
              <a:buChar cha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t>One click to setup</a:t>
            </a:r>
          </a:p>
          <a:p>
            <a:pPr marL="228600" lvl="1" indent="-228600" algn="l" defTabSz="400050">
              <a:spcAft>
                <a:spcPts val="300"/>
              </a:spcAft>
              <a:buClr>
                <a:schemeClr val="accent1">
                  <a:lumMod val="75000"/>
                </a:schemeClr>
              </a:buClr>
              <a:buFont typeface="Wingdings" pitchFamily="2" charset="2"/>
              <a:buChar cha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t>High availability for MR Jobs</a:t>
            </a:r>
          </a:p>
          <a:p>
            <a:pPr marL="0" lvl="1" algn="l" defTabSz="400050">
              <a:spcAft>
                <a:spcPts val="300"/>
              </a:spcAft>
              <a:buClr>
                <a:schemeClr val="accent1">
                  <a:lumMod val="75000"/>
                </a:schemeClr>
              </a:buClr>
            </a:pPr>
            <a:endParaRPr lang="en-US" dirty="0"/>
          </a:p>
          <a:p>
            <a:pPr marL="228600" lvl="1" indent="-228600" algn="l" defTabSz="400050">
              <a:spcAft>
                <a:spcPts val="300"/>
              </a:spcAft>
              <a:buClr>
                <a:schemeClr val="accent1">
                  <a:lumMod val="75000"/>
                </a:schemeClr>
              </a:buClr>
              <a:buFont typeface="Wingdings" pitchFamily="2" charset="2"/>
              <a:buChar char="§"/>
            </a:pPr>
            <a:endParaRPr lang="en-US" dirty="0"/>
          </a:p>
        </p:txBody>
      </p:sp>
      <p:grpSp>
        <p:nvGrpSpPr>
          <p:cNvPr id="13" name="Group 12"/>
          <p:cNvGrpSpPr/>
          <p:nvPr/>
        </p:nvGrpSpPr>
        <p:grpSpPr>
          <a:xfrm>
            <a:off x="3227159" y="1871005"/>
            <a:ext cx="2805768" cy="691185"/>
            <a:chOff x="0" y="0"/>
            <a:chExt cx="2899791" cy="568793"/>
          </a:xfrm>
          <a:scene3d>
            <a:camera prst="orthographicFront"/>
            <a:lightRig rig="flat" dir="t"/>
          </a:scene3d>
        </p:grpSpPr>
        <p:sp>
          <p:nvSpPr>
            <p:cNvPr id="14" name="Rounded Rectangle 13"/>
            <p:cNvSpPr/>
            <p:nvPr/>
          </p:nvSpPr>
          <p:spPr>
            <a:xfrm>
              <a:off x="0" y="0"/>
              <a:ext cx="2899791" cy="56879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sp>
        <p:sp>
          <p:nvSpPr>
            <p:cNvPr id="15"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Highly Available</a:t>
              </a:r>
              <a:endParaRPr lang="en-US" b="1" dirty="0"/>
            </a:p>
          </p:txBody>
        </p:sp>
      </p:grpSp>
      <p:sp>
        <p:nvSpPr>
          <p:cNvPr id="16" name="Round Same Side Corner Rectangle 4"/>
          <p:cNvSpPr/>
          <p:nvPr/>
        </p:nvSpPr>
        <p:spPr>
          <a:xfrm>
            <a:off x="471498" y="2687365"/>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Rapid deployment</a:t>
            </a:r>
            <a:endParaRPr lang="en-US" dirty="0"/>
          </a:p>
          <a:p>
            <a:pPr marL="0" lvl="1" algn="l" defTabSz="400050">
              <a:spcAft>
                <a:spcPts val="300"/>
              </a:spcAft>
              <a:buClr>
                <a:schemeClr val="accent1">
                  <a:lumMod val="75000"/>
                </a:schemeClr>
              </a:buCl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solidFill>
                  <a:schemeClr val="tx1"/>
                </a:solidFill>
              </a:rPr>
              <a:t>Unified operations across enterprise</a:t>
            </a: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a:p>
            <a:pPr marL="228600" lvl="1" indent="-228600" algn="l" defTabSz="400050">
              <a:spcAft>
                <a:spcPts val="300"/>
              </a:spcAft>
              <a:buClr>
                <a:schemeClr val="accent1">
                  <a:lumMod val="75000"/>
                </a:schemeClr>
              </a:buClr>
              <a:buFont typeface="Wingdings" pitchFamily="2" charset="2"/>
              <a:buChar char="§"/>
            </a:pPr>
            <a:r>
              <a:rPr lang="en-US" dirty="0" smtClean="0">
                <a:solidFill>
                  <a:schemeClr val="tx1"/>
                </a:solidFill>
              </a:rPr>
              <a:t>Easy Clone of Cluster</a:t>
            </a: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p:txBody>
      </p:sp>
      <p:grpSp>
        <p:nvGrpSpPr>
          <p:cNvPr id="17" name="Group 16"/>
          <p:cNvGrpSpPr/>
          <p:nvPr/>
        </p:nvGrpSpPr>
        <p:grpSpPr>
          <a:xfrm>
            <a:off x="345247" y="1848688"/>
            <a:ext cx="2805768" cy="691185"/>
            <a:chOff x="0" y="0"/>
            <a:chExt cx="2899791" cy="568793"/>
          </a:xfrm>
          <a:scene3d>
            <a:camera prst="orthographicFront"/>
            <a:lightRig rig="flat" dir="t"/>
          </a:scene3d>
        </p:grpSpPr>
        <p:sp>
          <p:nvSpPr>
            <p:cNvPr id="18" name="Rounded Rectangle 17"/>
            <p:cNvSpPr/>
            <p:nvPr/>
          </p:nvSpPr>
          <p:spPr>
            <a:xfrm>
              <a:off x="0" y="0"/>
              <a:ext cx="2899791" cy="56879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sp>
        <p:sp>
          <p:nvSpPr>
            <p:cNvPr id="19"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Simple to Operate</a:t>
              </a:r>
              <a:endParaRPr lang="en-US" b="1" dirty="0"/>
            </a:p>
          </p:txBody>
        </p:sp>
      </p:grpSp>
      <p:sp>
        <p:nvSpPr>
          <p:cNvPr id="20" name="Rounded Rectangle 19"/>
          <p:cNvSpPr/>
          <p:nvPr/>
        </p:nvSpPr>
        <p:spPr bwMode="auto">
          <a:xfrm>
            <a:off x="3189420" y="1560977"/>
            <a:ext cx="2918780" cy="3826678"/>
          </a:xfrm>
          <a:prstGeom prst="roundRect">
            <a:avLst>
              <a:gd name="adj" fmla="val 12005"/>
            </a:avLst>
          </a:prstGeom>
          <a:noFill/>
          <a:ln w="28575" cmpd="sng">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rgbClr val="FFFFFF"/>
              </a:solidFill>
            </a:endParaRPr>
          </a:p>
        </p:txBody>
      </p:sp>
    </p:spTree>
    <p:extLst>
      <p:ext uri="{BB962C8B-B14F-4D97-AF65-F5344CB8AC3E}">
        <p14:creationId xmlns:p14="http://schemas.microsoft.com/office/powerpoint/2010/main" val="2601659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System Architecture</a:t>
            </a:r>
            <a:endParaRPr lang="en-US" dirty="0"/>
          </a:p>
        </p:txBody>
      </p:sp>
      <p:pic>
        <p:nvPicPr>
          <p:cNvPr id="4" name="Picture 3"/>
          <p:cNvPicPr>
            <a:picLocks noChangeAspect="1"/>
          </p:cNvPicPr>
          <p:nvPr/>
        </p:nvPicPr>
        <p:blipFill>
          <a:blip r:embed="rId2"/>
          <a:stretch>
            <a:fillRect/>
          </a:stretch>
        </p:blipFill>
        <p:spPr>
          <a:xfrm>
            <a:off x="4418380" y="1739180"/>
            <a:ext cx="4608212" cy="3580226"/>
          </a:xfrm>
          <a:prstGeom prst="rect">
            <a:avLst/>
          </a:prstGeom>
        </p:spPr>
      </p:pic>
      <p:sp>
        <p:nvSpPr>
          <p:cNvPr id="7" name="Text Placeholder 2"/>
          <p:cNvSpPr txBox="1">
            <a:spLocks/>
          </p:cNvSpPr>
          <p:nvPr/>
        </p:nvSpPr>
        <p:spPr bwMode="auto">
          <a:xfrm>
            <a:off x="304800" y="2438400"/>
            <a:ext cx="4191000" cy="42489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Arial" pitchFamily="34"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a:buClr>
                <a:schemeClr val="bg1">
                  <a:lumMod val="75000"/>
                </a:schemeClr>
              </a:buClr>
            </a:pPr>
            <a:r>
              <a:rPr lang="en-US" dirty="0" err="1" smtClean="0">
                <a:solidFill>
                  <a:srgbClr val="FFFFFF"/>
                </a:solidFill>
              </a:rPr>
              <a:t>MapReduce</a:t>
            </a:r>
            <a:r>
              <a:rPr lang="en-US" b="0" dirty="0">
                <a:solidFill>
                  <a:srgbClr val="FFFFFF"/>
                </a:solidFill>
              </a:rPr>
              <a:t>:  Programming framework for highly parallel data processing </a:t>
            </a:r>
            <a:endParaRPr lang="en-US" b="0" dirty="0" smtClean="0">
              <a:solidFill>
                <a:srgbClr val="FFFFFF"/>
              </a:solidFill>
            </a:endParaRPr>
          </a:p>
          <a:p>
            <a:pPr>
              <a:buClr>
                <a:schemeClr val="bg1">
                  <a:lumMod val="75000"/>
                </a:schemeClr>
              </a:buClr>
            </a:pPr>
            <a:endParaRPr lang="en-US" b="0" dirty="0">
              <a:solidFill>
                <a:srgbClr val="FFFFFF"/>
              </a:solidFill>
            </a:endParaRPr>
          </a:p>
          <a:p>
            <a:pPr>
              <a:buClr>
                <a:schemeClr val="bg1">
                  <a:lumMod val="75000"/>
                </a:schemeClr>
              </a:buClr>
            </a:pPr>
            <a:r>
              <a:rPr lang="en-US" dirty="0" err="1" smtClean="0">
                <a:solidFill>
                  <a:srgbClr val="FFFFFF"/>
                </a:solidFill>
              </a:rPr>
              <a:t>Hadoop</a:t>
            </a:r>
            <a:r>
              <a:rPr lang="en-US" dirty="0" smtClean="0">
                <a:solidFill>
                  <a:srgbClr val="FFFFFF"/>
                </a:solidFill>
              </a:rPr>
              <a:t> </a:t>
            </a:r>
            <a:r>
              <a:rPr lang="en-US" dirty="0">
                <a:solidFill>
                  <a:srgbClr val="FFFFFF"/>
                </a:solidFill>
              </a:rPr>
              <a:t>Distributed File System (HDFS</a:t>
            </a:r>
            <a:r>
              <a:rPr lang="en-US" b="0" dirty="0" smtClean="0">
                <a:solidFill>
                  <a:srgbClr val="FFFFFF"/>
                </a:solidFill>
              </a:rPr>
              <a:t>): Distributed </a:t>
            </a:r>
            <a:r>
              <a:rPr lang="en-US" b="0" dirty="0">
                <a:solidFill>
                  <a:srgbClr val="FFFFFF"/>
                </a:solidFill>
              </a:rPr>
              <a:t>data storage </a:t>
            </a:r>
            <a:endParaRPr lang="en-US" b="0" dirty="0" smtClean="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21348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pPr eaLnBrk="1" hangingPunct="1"/>
            <a:r>
              <a:rPr lang="en-US" dirty="0" smtClean="0"/>
              <a:t>Live Machine Migration Reduces Planned Downtime</a:t>
            </a:r>
            <a:endParaRPr lang="en-US" dirty="0"/>
          </a:p>
        </p:txBody>
      </p:sp>
      <p:sp>
        <p:nvSpPr>
          <p:cNvPr id="18436" name="Rectangle 6"/>
          <p:cNvSpPr>
            <a:spLocks noChangeArrowheads="1"/>
          </p:cNvSpPr>
          <p:nvPr/>
        </p:nvSpPr>
        <p:spPr bwMode="auto">
          <a:xfrm>
            <a:off x="385855" y="1854395"/>
            <a:ext cx="4724400" cy="3964162"/>
          </a:xfrm>
          <a:prstGeom prst="rect">
            <a:avLst/>
          </a:prstGeom>
          <a:noFill/>
          <a:ln w="9525">
            <a:noFill/>
            <a:miter lim="800000"/>
            <a:headEnd/>
            <a:tailEnd/>
          </a:ln>
        </p:spPr>
        <p:txBody>
          <a:bodyPr lIns="0" tIns="0" rIns="0" bIns="0">
            <a:prstTxWarp prst="textNoShape">
              <a:avLst/>
            </a:prstTxWarp>
            <a:spAutoFit/>
          </a:bodyPr>
          <a:lstStyle/>
          <a:p>
            <a:pPr>
              <a:spcAft>
                <a:spcPct val="20000"/>
              </a:spcAft>
              <a:buClr>
                <a:schemeClr val="tx2"/>
              </a:buClr>
              <a:buFont typeface="Wingdings 3" charset="2"/>
              <a:buNone/>
            </a:pPr>
            <a:r>
              <a:rPr lang="en-US" sz="2200" b="1" dirty="0">
                <a:solidFill>
                  <a:srgbClr val="FFFFFF"/>
                </a:solidFill>
                <a:ea typeface="Arial" charset="0"/>
                <a:cs typeface="Arial" charset="0"/>
              </a:rPr>
              <a:t>Description:</a:t>
            </a:r>
          </a:p>
          <a:p>
            <a:pPr>
              <a:spcAft>
                <a:spcPct val="20000"/>
              </a:spcAft>
              <a:buClr>
                <a:schemeClr val="tx2"/>
              </a:buClr>
              <a:buFont typeface="Wingdings 3" charset="2"/>
              <a:buNone/>
            </a:pPr>
            <a:r>
              <a:rPr lang="en-US" sz="2200" dirty="0">
                <a:solidFill>
                  <a:srgbClr val="FFFFFF"/>
                </a:solidFill>
                <a:ea typeface="Arial" charset="0"/>
                <a:cs typeface="Arial" charset="0"/>
              </a:rPr>
              <a:t>Enables the live migration of virtual machines from one host to another with continuous service availability.</a:t>
            </a:r>
          </a:p>
          <a:p>
            <a:pPr>
              <a:spcAft>
                <a:spcPct val="20000"/>
              </a:spcAft>
              <a:buClr>
                <a:schemeClr val="tx2"/>
              </a:buClr>
              <a:buFont typeface="Wingdings 3" charset="2"/>
              <a:buNone/>
            </a:pPr>
            <a:endParaRPr lang="en-US" sz="2200" dirty="0">
              <a:solidFill>
                <a:srgbClr val="FFFFFF"/>
              </a:solidFill>
              <a:ea typeface="Arial" charset="0"/>
              <a:cs typeface="Arial" charset="0"/>
            </a:endParaRPr>
          </a:p>
          <a:p>
            <a:pPr>
              <a:spcAft>
                <a:spcPct val="20000"/>
              </a:spcAft>
              <a:buClr>
                <a:schemeClr val="tx2"/>
              </a:buClr>
              <a:buFont typeface="Wingdings 3" charset="2"/>
              <a:buNone/>
            </a:pPr>
            <a:r>
              <a:rPr lang="en-US" sz="2200" b="1" dirty="0">
                <a:solidFill>
                  <a:srgbClr val="FFFFFF"/>
                </a:solidFill>
                <a:ea typeface="Arial" charset="0"/>
                <a:cs typeface="Arial" charset="0"/>
              </a:rPr>
              <a:t>Benefits:</a:t>
            </a:r>
          </a:p>
          <a:p>
            <a:pPr marL="300038" lvl="1" indent="-298450">
              <a:spcAft>
                <a:spcPct val="40000"/>
              </a:spcAft>
              <a:buClr>
                <a:schemeClr val="folHlink"/>
              </a:buClr>
              <a:buSzPct val="75000"/>
              <a:buFont typeface="Arial" pitchFamily="34" charset="0"/>
              <a:buChar char="•"/>
            </a:pPr>
            <a:r>
              <a:rPr lang="en-US" sz="2000" dirty="0">
                <a:solidFill>
                  <a:srgbClr val="FFFFFF"/>
                </a:solidFill>
                <a:ea typeface="Arial" charset="0"/>
                <a:cs typeface="Arial" charset="0"/>
              </a:rPr>
              <a:t>Revolutionary technology that is the basis for automated virtual machine movement</a:t>
            </a:r>
          </a:p>
          <a:p>
            <a:pPr marL="300038" lvl="1" indent="-298450">
              <a:spcAft>
                <a:spcPct val="40000"/>
              </a:spcAft>
              <a:buClr>
                <a:schemeClr val="folHlink"/>
              </a:buClr>
              <a:buSzPct val="75000"/>
              <a:buFont typeface="Arial" pitchFamily="34" charset="0"/>
              <a:buChar char="•"/>
            </a:pPr>
            <a:r>
              <a:rPr lang="en-US" sz="2000" dirty="0">
                <a:solidFill>
                  <a:srgbClr val="FFFFFF"/>
                </a:solidFill>
                <a:ea typeface="Arial" charset="0"/>
                <a:cs typeface="Arial" charset="0"/>
              </a:rPr>
              <a:t>Meets service level and performance goals</a:t>
            </a:r>
          </a:p>
        </p:txBody>
      </p:sp>
      <p:pic>
        <p:nvPicPr>
          <p:cNvPr id="7" name="Picture 4" descr="DGRM_VMotion_ESXi_Q109.png"/>
          <p:cNvPicPr>
            <a:picLocks noChangeAspect="1"/>
          </p:cNvPicPr>
          <p:nvPr/>
        </p:nvPicPr>
        <p:blipFill>
          <a:blip r:embed="rId3" cstate="print"/>
          <a:srcRect/>
          <a:stretch>
            <a:fillRect/>
          </a:stretch>
        </p:blipFill>
        <p:spPr bwMode="auto">
          <a:xfrm>
            <a:off x="5581849" y="1828800"/>
            <a:ext cx="3161902" cy="2421635"/>
          </a:xfrm>
          <a:prstGeom prst="rect">
            <a:avLst/>
          </a:prstGeom>
          <a:noFill/>
          <a:ln w="9525">
            <a:noFill/>
            <a:miter lim="800000"/>
            <a:headEnd/>
            <a:tailEnd/>
          </a:ln>
        </p:spPr>
      </p:pic>
    </p:spTree>
    <p:extLst>
      <p:ext uri="{BB962C8B-B14F-4D97-AF65-F5344CB8AC3E}">
        <p14:creationId xmlns:p14="http://schemas.microsoft.com/office/powerpoint/2010/main" val="3743814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vSphere High Availability (HA) - protection against unplanned downtime</a:t>
            </a:r>
            <a:endParaRPr lang="en-US" dirty="0"/>
          </a:p>
        </p:txBody>
      </p:sp>
      <p:sp>
        <p:nvSpPr>
          <p:cNvPr id="5" name="Rectangle 3"/>
          <p:cNvSpPr txBox="1">
            <a:spLocks noChangeArrowheads="1"/>
          </p:cNvSpPr>
          <p:nvPr/>
        </p:nvSpPr>
        <p:spPr bwMode="auto">
          <a:xfrm>
            <a:off x="691570" y="4780090"/>
            <a:ext cx="7632700" cy="1857375"/>
          </a:xfrm>
          <a:prstGeom prst="rect">
            <a:avLst/>
          </a:prstGeom>
          <a:noFill/>
          <a:ln w="9525">
            <a:solidFill>
              <a:schemeClr val="tx2">
                <a:lumMod val="75000"/>
              </a:schemeClr>
            </a:solidFill>
            <a:miter lim="800000"/>
            <a:headEnd/>
            <a:tailEnd/>
          </a:ln>
        </p:spPr>
        <p:txBody>
          <a:bodyPr vert="horz" wrap="square" lIns="0" tIns="0" rIns="0" bIns="0" numCol="1" anchor="t" anchorCtr="0" compatLnSpc="1">
            <a:prstTxWarp prst="textNoShape">
              <a:avLst/>
            </a:prstTxWarp>
          </a:bodyPr>
          <a:lstStyle/>
          <a:p>
            <a:pPr marL="400050" marR="0" lvl="1" indent="-171450" algn="l" defTabSz="914400" rtl="0" eaLnBrk="0" fontAlgn="base" latinLnBrk="0" hangingPunct="0">
              <a:lnSpc>
                <a:spcPct val="150000"/>
              </a:lnSpc>
              <a:spcBef>
                <a:spcPts val="100"/>
              </a:spcBef>
              <a:spcAft>
                <a:spcPct val="0"/>
              </a:spcAft>
              <a:buClr>
                <a:schemeClr val="accent1">
                  <a:lumMod val="75000"/>
                </a:schemeClr>
              </a:buClr>
              <a:buSzPct val="110000"/>
              <a:buFont typeface="Arial"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mn-lt"/>
                <a:ea typeface="+mn-ea"/>
              </a:rPr>
              <a:t>Protection against host and VM failures</a:t>
            </a:r>
          </a:p>
          <a:p>
            <a:pPr marL="400050" marR="0" lvl="1" indent="-171450" algn="l" defTabSz="914400" rtl="0" eaLnBrk="0" fontAlgn="base" latinLnBrk="0" hangingPunct="0">
              <a:lnSpc>
                <a:spcPct val="150000"/>
              </a:lnSpc>
              <a:spcBef>
                <a:spcPts val="100"/>
              </a:spcBef>
              <a:spcAft>
                <a:spcPct val="0"/>
              </a:spcAft>
              <a:buClr>
                <a:schemeClr val="accent1">
                  <a:lumMod val="75000"/>
                </a:schemeClr>
              </a:buClr>
              <a:buSzPct val="110000"/>
              <a:buFont typeface="Arial"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mn-lt"/>
                <a:ea typeface="+mn-ea"/>
              </a:rPr>
              <a:t>Automatic failure detection (host, guest OS)</a:t>
            </a:r>
          </a:p>
          <a:p>
            <a:pPr marL="400050" marR="0" lvl="1" indent="-171450" algn="l" defTabSz="914400" rtl="0" eaLnBrk="0" fontAlgn="base" latinLnBrk="0" hangingPunct="0">
              <a:lnSpc>
                <a:spcPct val="150000"/>
              </a:lnSpc>
              <a:spcBef>
                <a:spcPts val="100"/>
              </a:spcBef>
              <a:spcAft>
                <a:spcPct val="0"/>
              </a:spcAft>
              <a:buClr>
                <a:schemeClr val="accent1">
                  <a:lumMod val="75000"/>
                </a:schemeClr>
              </a:buClr>
              <a:buSzPct val="110000"/>
              <a:buFont typeface="Arial"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mn-lt"/>
                <a:ea typeface="+mn-ea"/>
              </a:rPr>
              <a:t>Automatic virtual machine restart in minutes, on any available host in cluster</a:t>
            </a:r>
          </a:p>
          <a:p>
            <a:pPr marL="400050" marR="0" lvl="1" indent="-171450" algn="l" defTabSz="914400" rtl="0" eaLnBrk="0" fontAlgn="base" latinLnBrk="0" hangingPunct="0">
              <a:lnSpc>
                <a:spcPct val="150000"/>
              </a:lnSpc>
              <a:spcBef>
                <a:spcPts val="100"/>
              </a:spcBef>
              <a:spcAft>
                <a:spcPct val="0"/>
              </a:spcAft>
              <a:buClr>
                <a:schemeClr val="accent1">
                  <a:lumMod val="75000"/>
                </a:schemeClr>
              </a:buClr>
              <a:buSzPct val="110000"/>
              <a:buFont typeface="Arial"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mn-lt"/>
                <a:ea typeface="+mn-ea"/>
              </a:rPr>
              <a:t>OS and application-independent, does not require complex configuration changes</a:t>
            </a:r>
          </a:p>
          <a:p>
            <a:pPr marL="400050" marR="0" lvl="1" indent="-171450" algn="l" defTabSz="914400" rtl="0" eaLnBrk="1" fontAlgn="base" latinLnBrk="0" hangingPunct="1">
              <a:lnSpc>
                <a:spcPts val="2200"/>
              </a:lnSpc>
              <a:spcBef>
                <a:spcPts val="100"/>
              </a:spcBef>
              <a:spcAft>
                <a:spcPct val="0"/>
              </a:spcAft>
              <a:buClr>
                <a:schemeClr val="accent1">
                  <a:lumMod val="75000"/>
                </a:schemeClr>
              </a:buClr>
              <a:buSzPct val="110000"/>
              <a:buFont typeface="Times" pitchFamily="18" charset="0"/>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endParaRPr>
          </a:p>
        </p:txBody>
      </p:sp>
      <p:pic>
        <p:nvPicPr>
          <p:cNvPr id="6" name="Picture 4" descr="DGRM_HA_Q408.png"/>
          <p:cNvPicPr>
            <a:picLocks noChangeAspect="1"/>
          </p:cNvPicPr>
          <p:nvPr/>
        </p:nvPicPr>
        <p:blipFill>
          <a:blip r:embed="rId2" cstate="print"/>
          <a:srcRect/>
          <a:stretch>
            <a:fillRect/>
          </a:stretch>
        </p:blipFill>
        <p:spPr bwMode="auto">
          <a:xfrm>
            <a:off x="1625774" y="1422869"/>
            <a:ext cx="5403850" cy="2599465"/>
          </a:xfrm>
          <a:prstGeom prst="rect">
            <a:avLst/>
          </a:prstGeom>
          <a:noFill/>
          <a:ln w="9525">
            <a:noFill/>
            <a:miter lim="800000"/>
            <a:headEnd/>
            <a:tailEnd/>
          </a:ln>
        </p:spPr>
      </p:pic>
      <p:grpSp>
        <p:nvGrpSpPr>
          <p:cNvPr id="7" name="Group 58"/>
          <p:cNvGrpSpPr/>
          <p:nvPr/>
        </p:nvGrpSpPr>
        <p:grpSpPr>
          <a:xfrm>
            <a:off x="693095" y="4350720"/>
            <a:ext cx="7631928" cy="429370"/>
            <a:chOff x="4634821" y="924780"/>
            <a:chExt cx="4300198" cy="429370"/>
          </a:xfrm>
          <a:solidFill>
            <a:schemeClr val="accent1"/>
          </a:solidFill>
        </p:grpSpPr>
        <p:sp>
          <p:nvSpPr>
            <p:cNvPr id="8" name="Rounded Rectangle 7"/>
            <p:cNvSpPr/>
            <p:nvPr/>
          </p:nvSpPr>
          <p:spPr bwMode="auto">
            <a:xfrm>
              <a:off x="4634821" y="924780"/>
              <a:ext cx="4300198" cy="395785"/>
            </a:xfrm>
            <a:prstGeom prst="roundRect">
              <a:avLst/>
            </a:prstGeom>
            <a:grpFill/>
            <a:ln w="12700">
              <a:noFill/>
              <a:round/>
              <a:headEnd/>
              <a:tailEnd/>
            </a:ln>
          </p:spPr>
          <p:txBody>
            <a:bodyPr wrap="none" lIns="0" tIns="0" rIns="0" bIns="0" rtlCol="0" anchor="ctr"/>
            <a:lstStyle/>
            <a:p>
              <a:pPr>
                <a:spcAft>
                  <a:spcPct val="0"/>
                </a:spcAft>
              </a:pPr>
              <a:r>
                <a:rPr lang="en-US" sz="1800" b="1" dirty="0" smtClean="0">
                  <a:solidFill>
                    <a:srgbClr val="FFFFFF"/>
                  </a:solidFill>
                  <a:ea typeface="MS PGothic" charset="-128"/>
                  <a:cs typeface="Arial" charset="0"/>
                </a:rPr>
                <a:t>Overview</a:t>
              </a:r>
            </a:p>
          </p:txBody>
        </p:sp>
        <p:sp>
          <p:nvSpPr>
            <p:cNvPr id="9" name="Rectangle 8"/>
            <p:cNvSpPr/>
            <p:nvPr/>
          </p:nvSpPr>
          <p:spPr bwMode="auto">
            <a:xfrm>
              <a:off x="4634821" y="1221527"/>
              <a:ext cx="4299774" cy="132623"/>
            </a:xfrm>
            <a:prstGeom prst="rect">
              <a:avLst/>
            </a:prstGeom>
            <a:grpFill/>
            <a:ln w="19050">
              <a:noFill/>
              <a:round/>
              <a:headEnd/>
              <a:tailEnd/>
            </a:ln>
          </p:spPr>
          <p:txBody>
            <a:bodyPr wrap="none" lIns="0" tIns="0" rIns="0" bIns="0" rtlCol="0" anchor="ctr"/>
            <a:lstStyle/>
            <a:p>
              <a:pPr>
                <a:spcAft>
                  <a:spcPct val="0"/>
                </a:spcAft>
              </a:pPr>
              <a:endParaRPr lang="en-US" sz="1800" dirty="0" err="1" smtClean="0">
                <a:solidFill>
                  <a:srgbClr val="FFFFFF"/>
                </a:solidFill>
                <a:ea typeface="MS PGothic" charset="-128"/>
                <a:cs typeface="Arial" charset="0"/>
              </a:endParaRPr>
            </a:p>
          </p:txBody>
        </p:sp>
      </p:grpSp>
    </p:spTree>
    <p:extLst>
      <p:ext uri="{BB962C8B-B14F-4D97-AF65-F5344CB8AC3E}">
        <p14:creationId xmlns:p14="http://schemas.microsoft.com/office/powerpoint/2010/main" val="353984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736600" y="1333500"/>
            <a:ext cx="7696200" cy="4362450"/>
            <a:chOff x="736600" y="1333500"/>
            <a:chExt cx="7696200" cy="4362450"/>
          </a:xfrm>
        </p:grpSpPr>
        <p:sp>
          <p:nvSpPr>
            <p:cNvPr id="4" name="Rounded Rectangle 3"/>
            <p:cNvSpPr/>
            <p:nvPr/>
          </p:nvSpPr>
          <p:spPr>
            <a:xfrm>
              <a:off x="939800" y="1333500"/>
              <a:ext cx="1676400" cy="4191000"/>
            </a:xfrm>
            <a:prstGeom prst="roundRect">
              <a:avLst>
                <a:gd name="adj" fmla="val 10000"/>
              </a:avLst>
            </a:prstGeom>
            <a:solidFill>
              <a:schemeClr val="accent1">
                <a:tint val="40000"/>
                <a:hueOff val="0"/>
                <a:satOff val="0"/>
                <a:lumOff val="0"/>
                <a:alpha val="46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ounded Rectangle 18"/>
            <p:cNvSpPr/>
            <p:nvPr/>
          </p:nvSpPr>
          <p:spPr>
            <a:xfrm>
              <a:off x="1041400" y="1536700"/>
              <a:ext cx="1371600" cy="642353"/>
            </a:xfrm>
            <a:prstGeom prst="rect">
              <a:avLst/>
            </a:prstGeom>
            <a:solidFill>
              <a:schemeClr val="accent3">
                <a:lumMod val="40000"/>
                <a:lumOff val="60000"/>
              </a:schemeClr>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333333"/>
                  </a:solidFill>
                  <a:effectLst/>
                  <a:latin typeface="+mj-lt"/>
                  <a:ea typeface="宋体"/>
                  <a:cs typeface="Times New Roman"/>
                </a:rPr>
                <a:t>Serengeti </a:t>
              </a:r>
            </a:p>
            <a:p>
              <a:pPr marL="0" marR="0" algn="ctr" fontAlgn="base">
                <a:lnSpc>
                  <a:spcPct val="90000"/>
                </a:lnSpc>
                <a:spcBef>
                  <a:spcPts val="0"/>
                </a:spcBef>
                <a:spcAft>
                  <a:spcPts val="590"/>
                </a:spcAft>
              </a:pPr>
              <a:r>
                <a:rPr lang="en-US" sz="1400">
                  <a:solidFill>
                    <a:srgbClr val="333333"/>
                  </a:solidFill>
                  <a:latin typeface="+mj-lt"/>
                  <a:ea typeface="宋体"/>
                  <a:cs typeface="Times New Roman"/>
                </a:rPr>
                <a:t>Server</a:t>
              </a:r>
              <a:endParaRPr lang="en-US" sz="1000">
                <a:effectLst/>
                <a:latin typeface="+mj-lt"/>
                <a:ea typeface="宋体"/>
                <a:cs typeface="Times New Roman"/>
              </a:endParaRPr>
            </a:p>
          </p:txBody>
        </p:sp>
        <p:sp>
          <p:nvSpPr>
            <p:cNvPr id="8" name="Rounded Rectangle 7"/>
            <p:cNvSpPr/>
            <p:nvPr/>
          </p:nvSpPr>
          <p:spPr>
            <a:xfrm>
              <a:off x="2794000" y="1333500"/>
              <a:ext cx="1676400" cy="4191000"/>
            </a:xfrm>
            <a:prstGeom prst="roundRect">
              <a:avLst>
                <a:gd name="adj" fmla="val 10000"/>
              </a:avLst>
            </a:prstGeom>
            <a:solidFill>
              <a:schemeClr val="accent1">
                <a:tint val="40000"/>
                <a:hueOff val="0"/>
                <a:satOff val="0"/>
                <a:lumOff val="0"/>
                <a:alpha val="4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ounded Rectangle 18"/>
            <p:cNvSpPr/>
            <p:nvPr/>
          </p:nvSpPr>
          <p:spPr>
            <a:xfrm>
              <a:off x="2946400" y="1536700"/>
              <a:ext cx="1371600" cy="642353"/>
            </a:xfrm>
            <a:prstGeom prst="rect">
              <a:avLst/>
            </a:prstGeom>
            <a:solidFill>
              <a:schemeClr val="accent3">
                <a:lumMod val="40000"/>
                <a:lumOff val="60000"/>
                <a:alpha val="46000"/>
              </a:schemeClr>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dirty="0" err="1">
                  <a:solidFill>
                    <a:srgbClr val="333333"/>
                  </a:solidFill>
                  <a:latin typeface="+mj-lt"/>
                  <a:ea typeface="宋体"/>
                  <a:cs typeface="Times New Roman"/>
                </a:rPr>
                <a:t>Namenode</a:t>
              </a:r>
              <a:endParaRPr lang="en-US" sz="1000" dirty="0">
                <a:effectLst/>
                <a:latin typeface="+mj-lt"/>
                <a:ea typeface="宋体"/>
                <a:cs typeface="Times New Roman"/>
              </a:endParaRPr>
            </a:p>
          </p:txBody>
        </p:sp>
        <p:sp>
          <p:nvSpPr>
            <p:cNvPr id="12" name="Rounded Rectangle 11"/>
            <p:cNvSpPr/>
            <p:nvPr/>
          </p:nvSpPr>
          <p:spPr>
            <a:xfrm>
              <a:off x="4622800" y="1333500"/>
              <a:ext cx="1676400" cy="4191000"/>
            </a:xfrm>
            <a:prstGeom prst="roundRect">
              <a:avLst>
                <a:gd name="adj" fmla="val 10000"/>
              </a:avLst>
            </a:prstGeom>
            <a:solidFill>
              <a:schemeClr val="accent1">
                <a:tint val="40000"/>
                <a:hueOff val="0"/>
                <a:satOff val="0"/>
                <a:lumOff val="0"/>
                <a:alpha val="4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ed Rectangle 15"/>
            <p:cNvSpPr/>
            <p:nvPr/>
          </p:nvSpPr>
          <p:spPr>
            <a:xfrm>
              <a:off x="6527800" y="1333500"/>
              <a:ext cx="1676400" cy="4191000"/>
            </a:xfrm>
            <a:prstGeom prst="roundRect">
              <a:avLst>
                <a:gd name="adj" fmla="val 10000"/>
              </a:avLst>
            </a:prstGeom>
            <a:solidFill>
              <a:schemeClr val="accent1">
                <a:tint val="40000"/>
                <a:hueOff val="0"/>
                <a:satOff val="0"/>
                <a:lumOff val="0"/>
                <a:alpha val="4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cxnSp>
          <p:nvCxnSpPr>
            <p:cNvPr id="20" name="Straight Connector 19"/>
            <p:cNvCxnSpPr/>
            <p:nvPr/>
          </p:nvCxnSpPr>
          <p:spPr bwMode="auto">
            <a:xfrm>
              <a:off x="736600" y="4432300"/>
              <a:ext cx="7696200" cy="0"/>
            </a:xfrm>
            <a:prstGeom prst="line">
              <a:avLst/>
            </a:prstGeom>
            <a:solidFill>
              <a:srgbClr val="0095D3"/>
            </a:solidFill>
            <a:ln w="28575" cap="flat" cmpd="sng" algn="ctr">
              <a:solidFill>
                <a:schemeClr val="bg1"/>
              </a:solidFill>
              <a:prstDash val="solid"/>
              <a:round/>
              <a:headEnd type="none" w="med" len="med"/>
              <a:tailEnd type="none" w="med" len="med"/>
            </a:ln>
            <a:effectLst/>
          </p:spPr>
        </p:cxnSp>
        <p:sp>
          <p:nvSpPr>
            <p:cNvPr id="26" name="Rounded Rectangle 18"/>
            <p:cNvSpPr/>
            <p:nvPr/>
          </p:nvSpPr>
          <p:spPr>
            <a:xfrm>
              <a:off x="1041400" y="2753895"/>
              <a:ext cx="1371600" cy="842210"/>
            </a:xfrm>
            <a:prstGeom prst="rect">
              <a:avLst/>
            </a:prstGeom>
            <a:solidFill>
              <a:schemeClr val="accent6"/>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333333"/>
                  </a:solidFill>
                  <a:effectLst/>
                  <a:latin typeface="+mj-lt"/>
                  <a:ea typeface="宋体"/>
                  <a:cs typeface="Times New Roman"/>
                </a:rPr>
                <a:t>TaskTracker</a:t>
              </a:r>
            </a:p>
            <a:p>
              <a:pPr marL="0" marR="0" algn="ctr" fontAlgn="base">
                <a:lnSpc>
                  <a:spcPct val="90000"/>
                </a:lnSpc>
                <a:spcBef>
                  <a:spcPts val="0"/>
                </a:spcBef>
                <a:spcAft>
                  <a:spcPts val="590"/>
                </a:spcAft>
              </a:pPr>
              <a:r>
                <a:rPr lang="en-US" sz="1400">
                  <a:solidFill>
                    <a:srgbClr val="333333"/>
                  </a:solidFill>
                  <a:latin typeface="+mj-lt"/>
                  <a:ea typeface="宋体"/>
                  <a:cs typeface="Times New Roman"/>
                </a:rPr>
                <a:t>HDFS Datanode</a:t>
              </a:r>
            </a:p>
            <a:p>
              <a:pPr marL="0" marR="0" algn="ctr" fontAlgn="base">
                <a:lnSpc>
                  <a:spcPct val="90000"/>
                </a:lnSpc>
                <a:spcBef>
                  <a:spcPts val="0"/>
                </a:spcBef>
                <a:spcAft>
                  <a:spcPts val="590"/>
                </a:spcAft>
              </a:pPr>
              <a:r>
                <a:rPr lang="en-US" sz="1400">
                  <a:solidFill>
                    <a:srgbClr val="333333"/>
                  </a:solidFill>
                  <a:effectLst/>
                  <a:latin typeface="+mj-lt"/>
                  <a:ea typeface="宋体"/>
                  <a:cs typeface="Times New Roman"/>
                </a:rPr>
                <a:t>Hive</a:t>
              </a:r>
              <a:endParaRPr lang="en-US" sz="1000">
                <a:effectLst/>
                <a:latin typeface="+mj-lt"/>
                <a:ea typeface="宋体"/>
                <a:cs typeface="Times New Roman"/>
              </a:endParaRPr>
            </a:p>
          </p:txBody>
        </p:sp>
        <p:pic>
          <p:nvPicPr>
            <p:cNvPr id="29" name="Picture 28" descr="bladeserver.jpeg"/>
            <p:cNvPicPr>
              <a:picLocks noChangeAspect="1"/>
            </p:cNvPicPr>
            <p:nvPr/>
          </p:nvPicPr>
          <p:blipFill>
            <a:blip r:embed="rId2" cstate="print">
              <a:extLst>
                <a:ext uri="{BEBA8EAE-BF5A-486C-A8C5-ECC9F3942E4B}">
                  <a14:imgProps xmlns:a14="http://schemas.microsoft.com/office/drawing/2010/main">
                    <a14:imgLayer r:embed="rId3">
                      <a14:imgEffect>
                        <a14:backgroundRemoval t="4444" b="89778" l="0" r="100000">
                          <a14:foregroundMark x1="68444" y1="66667" x2="68444" y2="66667"/>
                        </a14:backgroundRemoval>
                      </a14:imgEffect>
                    </a14:imgLayer>
                  </a14:imgProps>
                </a:ext>
                <a:ext uri="{28A0092B-C50C-407E-A947-70E740481C1C}">
                  <a14:useLocalDpi xmlns:a14="http://schemas.microsoft.com/office/drawing/2010/main" val="0"/>
                </a:ext>
              </a:extLst>
            </a:blip>
            <a:stretch>
              <a:fillRect/>
            </a:stretch>
          </p:blipFill>
          <p:spPr>
            <a:xfrm>
              <a:off x="1041400" y="4324350"/>
              <a:ext cx="1371600" cy="1371600"/>
            </a:xfrm>
            <a:prstGeom prst="rect">
              <a:avLst/>
            </a:prstGeom>
          </p:spPr>
        </p:pic>
        <p:pic>
          <p:nvPicPr>
            <p:cNvPr id="30" name="Picture 29" descr="bladeserver.jpeg"/>
            <p:cNvPicPr>
              <a:picLocks noChangeAspect="1"/>
            </p:cNvPicPr>
            <p:nvPr/>
          </p:nvPicPr>
          <p:blipFill>
            <a:blip r:embed="rId2" cstate="print">
              <a:extLst>
                <a:ext uri="{BEBA8EAE-BF5A-486C-A8C5-ECC9F3942E4B}">
                  <a14:imgProps xmlns:a14="http://schemas.microsoft.com/office/drawing/2010/main">
                    <a14:imgLayer r:embed="rId4">
                      <a14:imgEffect>
                        <a14:backgroundRemoval t="4444" b="89778" l="0" r="100000">
                          <a14:foregroundMark x1="68444" y1="66667" x2="68444" y2="66667"/>
                        </a14:backgroundRemoval>
                      </a14:imgEffect>
                    </a14:imgLayer>
                  </a14:imgProps>
                </a:ext>
                <a:ext uri="{28A0092B-C50C-407E-A947-70E740481C1C}">
                  <a14:useLocalDpi xmlns:a14="http://schemas.microsoft.com/office/drawing/2010/main" val="0"/>
                </a:ext>
              </a:extLst>
            </a:blip>
            <a:stretch>
              <a:fillRect/>
            </a:stretch>
          </p:blipFill>
          <p:spPr>
            <a:xfrm>
              <a:off x="2946400" y="4324350"/>
              <a:ext cx="1371600" cy="1371600"/>
            </a:xfrm>
            <a:prstGeom prst="rect">
              <a:avLst/>
            </a:prstGeom>
          </p:spPr>
        </p:pic>
        <p:pic>
          <p:nvPicPr>
            <p:cNvPr id="31" name="Picture 30" descr="bladeserver.jpeg"/>
            <p:cNvPicPr>
              <a:picLocks noChangeAspect="1"/>
            </p:cNvPicPr>
            <p:nvPr/>
          </p:nvPicPr>
          <p:blipFill>
            <a:blip r:embed="rId2" cstate="print">
              <a:extLst>
                <a:ext uri="{BEBA8EAE-BF5A-486C-A8C5-ECC9F3942E4B}">
                  <a14:imgProps xmlns:a14="http://schemas.microsoft.com/office/drawing/2010/main">
                    <a14:imgLayer r:embed="rId5">
                      <a14:imgEffect>
                        <a14:backgroundRemoval t="4444" b="89778" l="0" r="100000">
                          <a14:foregroundMark x1="68444" y1="66667" x2="68444" y2="66667"/>
                        </a14:backgroundRemoval>
                      </a14:imgEffect>
                    </a14:imgLayer>
                  </a14:imgProps>
                </a:ext>
                <a:ext uri="{28A0092B-C50C-407E-A947-70E740481C1C}">
                  <a14:useLocalDpi xmlns:a14="http://schemas.microsoft.com/office/drawing/2010/main" val="0"/>
                </a:ext>
              </a:extLst>
            </a:blip>
            <a:stretch>
              <a:fillRect/>
            </a:stretch>
          </p:blipFill>
          <p:spPr>
            <a:xfrm>
              <a:off x="4775200" y="4324350"/>
              <a:ext cx="1371600" cy="1371600"/>
            </a:xfrm>
            <a:prstGeom prst="rect">
              <a:avLst/>
            </a:prstGeom>
          </p:spPr>
        </p:pic>
        <p:pic>
          <p:nvPicPr>
            <p:cNvPr id="32" name="Picture 31" descr="bladeserver.jpeg"/>
            <p:cNvPicPr>
              <a:picLocks noChangeAspect="1"/>
            </p:cNvPicPr>
            <p:nvPr/>
          </p:nvPicPr>
          <p:blipFill>
            <a:blip r:embed="rId2" cstate="print">
              <a:extLst>
                <a:ext uri="{BEBA8EAE-BF5A-486C-A8C5-ECC9F3942E4B}">
                  <a14:imgProps xmlns:a14="http://schemas.microsoft.com/office/drawing/2010/main">
                    <a14:imgLayer r:embed="rId3">
                      <a14:imgEffect>
                        <a14:backgroundRemoval t="4444" b="89778" l="0" r="100000">
                          <a14:foregroundMark x1="68444" y1="66667" x2="68444" y2="66667"/>
                        </a14:backgroundRemoval>
                      </a14:imgEffect>
                    </a14:imgLayer>
                  </a14:imgProps>
                </a:ext>
                <a:ext uri="{28A0092B-C50C-407E-A947-70E740481C1C}">
                  <a14:useLocalDpi xmlns:a14="http://schemas.microsoft.com/office/drawing/2010/main" val="0"/>
                </a:ext>
              </a:extLst>
            </a:blip>
            <a:stretch>
              <a:fillRect/>
            </a:stretch>
          </p:blipFill>
          <p:spPr>
            <a:xfrm>
              <a:off x="6680200" y="4324350"/>
              <a:ext cx="1371600" cy="1371600"/>
            </a:xfrm>
            <a:prstGeom prst="rect">
              <a:avLst/>
            </a:prstGeom>
          </p:spPr>
        </p:pic>
        <p:cxnSp>
          <p:nvCxnSpPr>
            <p:cNvPr id="33" name="Straight Connector 32"/>
            <p:cNvCxnSpPr/>
            <p:nvPr/>
          </p:nvCxnSpPr>
          <p:spPr bwMode="auto">
            <a:xfrm>
              <a:off x="736600" y="4324350"/>
              <a:ext cx="7696200" cy="0"/>
            </a:xfrm>
            <a:prstGeom prst="line">
              <a:avLst/>
            </a:prstGeom>
            <a:solidFill>
              <a:srgbClr val="0095D3"/>
            </a:solidFill>
            <a:ln w="28575" cap="flat" cmpd="sng" algn="ctr">
              <a:solidFill>
                <a:schemeClr val="bg1"/>
              </a:solidFill>
              <a:prstDash val="solid"/>
              <a:round/>
              <a:headEnd type="none" w="med" len="med"/>
              <a:tailEnd type="none" w="med" len="med"/>
            </a:ln>
            <a:effectLst/>
          </p:spPr>
        </p:cxnSp>
        <p:sp>
          <p:nvSpPr>
            <p:cNvPr id="34" name="Rounded Rectangle 18"/>
            <p:cNvSpPr/>
            <p:nvPr/>
          </p:nvSpPr>
          <p:spPr>
            <a:xfrm>
              <a:off x="1041400" y="3829719"/>
              <a:ext cx="1371600" cy="380999"/>
            </a:xfrm>
            <a:prstGeom prst="rect">
              <a:avLst/>
            </a:prstGeom>
            <a:solidFill>
              <a:schemeClr val="accent4"/>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fontAlgn="base">
                <a:lnSpc>
                  <a:spcPct val="90000"/>
                </a:lnSpc>
                <a:spcBef>
                  <a:spcPct val="0"/>
                </a:spcBef>
                <a:spcAft>
                  <a:spcPct val="35000"/>
                </a:spcAft>
              </a:pPr>
              <a:r>
                <a:rPr lang="en-US" sz="1600" dirty="0" err="1" smtClean="0">
                  <a:solidFill>
                    <a:srgbClr val="333333"/>
                  </a:solidFill>
                  <a:latin typeface="+mj-lt"/>
                </a:rPr>
                <a:t>hBase</a:t>
              </a:r>
              <a:endParaRPr lang="en-US" sz="1600" dirty="0">
                <a:solidFill>
                  <a:srgbClr val="333333"/>
                </a:solidFill>
                <a:latin typeface="+mj-lt"/>
              </a:endParaRPr>
            </a:p>
          </p:txBody>
        </p:sp>
        <p:sp>
          <p:nvSpPr>
            <p:cNvPr id="35" name="Rounded Rectangle 18"/>
            <p:cNvSpPr/>
            <p:nvPr/>
          </p:nvSpPr>
          <p:spPr>
            <a:xfrm>
              <a:off x="2946400" y="2753895"/>
              <a:ext cx="1371600" cy="842210"/>
            </a:xfrm>
            <a:prstGeom prst="rect">
              <a:avLst/>
            </a:prstGeom>
            <a:solidFill>
              <a:schemeClr val="accent6"/>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333333"/>
                  </a:solidFill>
                  <a:effectLst/>
                  <a:latin typeface="+mj-lt"/>
                  <a:ea typeface="宋体"/>
                  <a:cs typeface="Times New Roman"/>
                </a:rPr>
                <a:t>TaskTracker</a:t>
              </a:r>
            </a:p>
            <a:p>
              <a:pPr marL="0" marR="0" algn="ctr" fontAlgn="base">
                <a:lnSpc>
                  <a:spcPct val="90000"/>
                </a:lnSpc>
                <a:spcBef>
                  <a:spcPts val="0"/>
                </a:spcBef>
                <a:spcAft>
                  <a:spcPts val="590"/>
                </a:spcAft>
              </a:pPr>
              <a:r>
                <a:rPr lang="en-US" sz="1400">
                  <a:solidFill>
                    <a:srgbClr val="333333"/>
                  </a:solidFill>
                  <a:latin typeface="+mj-lt"/>
                  <a:ea typeface="宋体"/>
                  <a:cs typeface="Times New Roman"/>
                </a:rPr>
                <a:t>HDFS Datanode</a:t>
              </a:r>
            </a:p>
            <a:p>
              <a:pPr marL="0" marR="0" algn="ctr" fontAlgn="base">
                <a:lnSpc>
                  <a:spcPct val="90000"/>
                </a:lnSpc>
                <a:spcBef>
                  <a:spcPts val="0"/>
                </a:spcBef>
                <a:spcAft>
                  <a:spcPts val="590"/>
                </a:spcAft>
              </a:pPr>
              <a:r>
                <a:rPr lang="en-US" sz="1400">
                  <a:solidFill>
                    <a:srgbClr val="333333"/>
                  </a:solidFill>
                  <a:effectLst/>
                  <a:latin typeface="+mj-lt"/>
                  <a:ea typeface="宋体"/>
                  <a:cs typeface="Times New Roman"/>
                </a:rPr>
                <a:t>Hive</a:t>
              </a:r>
              <a:endParaRPr lang="en-US" sz="1000">
                <a:effectLst/>
                <a:latin typeface="+mj-lt"/>
                <a:ea typeface="宋体"/>
                <a:cs typeface="Times New Roman"/>
              </a:endParaRPr>
            </a:p>
          </p:txBody>
        </p:sp>
        <p:sp>
          <p:nvSpPr>
            <p:cNvPr id="36" name="Rounded Rectangle 18"/>
            <p:cNvSpPr/>
            <p:nvPr/>
          </p:nvSpPr>
          <p:spPr>
            <a:xfrm>
              <a:off x="2946400" y="3829719"/>
              <a:ext cx="1371600" cy="380999"/>
            </a:xfrm>
            <a:prstGeom prst="rect">
              <a:avLst/>
            </a:prstGeom>
            <a:solidFill>
              <a:schemeClr val="accent4"/>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fontAlgn="base">
                <a:lnSpc>
                  <a:spcPct val="90000"/>
                </a:lnSpc>
                <a:spcBef>
                  <a:spcPct val="0"/>
                </a:spcBef>
                <a:spcAft>
                  <a:spcPct val="35000"/>
                </a:spcAft>
              </a:pPr>
              <a:r>
                <a:rPr lang="en-US" sz="1600" dirty="0" err="1" smtClean="0">
                  <a:solidFill>
                    <a:srgbClr val="333333"/>
                  </a:solidFill>
                  <a:latin typeface="+mj-lt"/>
                </a:rPr>
                <a:t>hBase</a:t>
              </a:r>
              <a:endParaRPr lang="en-US" sz="1600" dirty="0">
                <a:solidFill>
                  <a:srgbClr val="333333"/>
                </a:solidFill>
                <a:latin typeface="+mj-lt"/>
              </a:endParaRPr>
            </a:p>
          </p:txBody>
        </p:sp>
        <p:sp>
          <p:nvSpPr>
            <p:cNvPr id="37" name="Rounded Rectangle 18"/>
            <p:cNvSpPr/>
            <p:nvPr/>
          </p:nvSpPr>
          <p:spPr>
            <a:xfrm>
              <a:off x="4775200" y="2753895"/>
              <a:ext cx="1371600" cy="842210"/>
            </a:xfrm>
            <a:prstGeom prst="rect">
              <a:avLst/>
            </a:prstGeom>
            <a:solidFill>
              <a:schemeClr val="accent6"/>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333333"/>
                  </a:solidFill>
                  <a:effectLst/>
                  <a:latin typeface="+mj-lt"/>
                  <a:ea typeface="宋体"/>
                  <a:cs typeface="Times New Roman"/>
                </a:rPr>
                <a:t>TaskTracker</a:t>
              </a:r>
            </a:p>
            <a:p>
              <a:pPr marL="0" marR="0" algn="ctr" fontAlgn="base">
                <a:lnSpc>
                  <a:spcPct val="90000"/>
                </a:lnSpc>
                <a:spcBef>
                  <a:spcPts val="0"/>
                </a:spcBef>
                <a:spcAft>
                  <a:spcPts val="590"/>
                </a:spcAft>
              </a:pPr>
              <a:r>
                <a:rPr lang="en-US" sz="1400">
                  <a:solidFill>
                    <a:srgbClr val="333333"/>
                  </a:solidFill>
                  <a:latin typeface="+mj-lt"/>
                  <a:ea typeface="宋体"/>
                  <a:cs typeface="Times New Roman"/>
                </a:rPr>
                <a:t>HDFS Datanode</a:t>
              </a:r>
            </a:p>
            <a:p>
              <a:pPr marL="0" marR="0" algn="ctr" fontAlgn="base">
                <a:lnSpc>
                  <a:spcPct val="90000"/>
                </a:lnSpc>
                <a:spcBef>
                  <a:spcPts val="0"/>
                </a:spcBef>
                <a:spcAft>
                  <a:spcPts val="590"/>
                </a:spcAft>
              </a:pPr>
              <a:r>
                <a:rPr lang="en-US" sz="1400">
                  <a:solidFill>
                    <a:srgbClr val="333333"/>
                  </a:solidFill>
                  <a:effectLst/>
                  <a:latin typeface="+mj-lt"/>
                  <a:ea typeface="宋体"/>
                  <a:cs typeface="Times New Roman"/>
                </a:rPr>
                <a:t>Hive</a:t>
              </a:r>
              <a:endParaRPr lang="en-US" sz="1000">
                <a:effectLst/>
                <a:latin typeface="+mj-lt"/>
                <a:ea typeface="宋体"/>
                <a:cs typeface="Times New Roman"/>
              </a:endParaRPr>
            </a:p>
          </p:txBody>
        </p:sp>
        <p:sp>
          <p:nvSpPr>
            <p:cNvPr id="38" name="Rounded Rectangle 18"/>
            <p:cNvSpPr/>
            <p:nvPr/>
          </p:nvSpPr>
          <p:spPr>
            <a:xfrm>
              <a:off x="4775200" y="3829719"/>
              <a:ext cx="1371600" cy="380999"/>
            </a:xfrm>
            <a:prstGeom prst="rect">
              <a:avLst/>
            </a:prstGeom>
            <a:solidFill>
              <a:schemeClr val="accent4"/>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fontAlgn="base">
                <a:lnSpc>
                  <a:spcPct val="90000"/>
                </a:lnSpc>
                <a:spcBef>
                  <a:spcPct val="0"/>
                </a:spcBef>
                <a:spcAft>
                  <a:spcPct val="35000"/>
                </a:spcAft>
              </a:pPr>
              <a:r>
                <a:rPr lang="en-US" sz="1600" dirty="0" err="1" smtClean="0">
                  <a:solidFill>
                    <a:srgbClr val="333333"/>
                  </a:solidFill>
                  <a:latin typeface="+mj-lt"/>
                </a:rPr>
                <a:t>hBase</a:t>
              </a:r>
              <a:endParaRPr lang="en-US" sz="1600" dirty="0">
                <a:solidFill>
                  <a:srgbClr val="333333"/>
                </a:solidFill>
                <a:latin typeface="+mj-lt"/>
              </a:endParaRPr>
            </a:p>
          </p:txBody>
        </p:sp>
        <p:sp>
          <p:nvSpPr>
            <p:cNvPr id="39" name="Rounded Rectangle 18"/>
            <p:cNvSpPr/>
            <p:nvPr/>
          </p:nvSpPr>
          <p:spPr>
            <a:xfrm>
              <a:off x="6680200" y="2773613"/>
              <a:ext cx="1371600" cy="842210"/>
            </a:xfrm>
            <a:prstGeom prst="rect">
              <a:avLst/>
            </a:prstGeom>
            <a:solidFill>
              <a:schemeClr val="accent6"/>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333333"/>
                  </a:solidFill>
                  <a:effectLst/>
                  <a:latin typeface="+mj-lt"/>
                  <a:ea typeface="宋体"/>
                  <a:cs typeface="Times New Roman"/>
                </a:rPr>
                <a:t>TaskTracker</a:t>
              </a:r>
            </a:p>
            <a:p>
              <a:pPr marL="0" marR="0" algn="ctr" fontAlgn="base">
                <a:lnSpc>
                  <a:spcPct val="90000"/>
                </a:lnSpc>
                <a:spcBef>
                  <a:spcPts val="0"/>
                </a:spcBef>
                <a:spcAft>
                  <a:spcPts val="590"/>
                </a:spcAft>
              </a:pPr>
              <a:r>
                <a:rPr lang="en-US" sz="1400">
                  <a:solidFill>
                    <a:srgbClr val="333333"/>
                  </a:solidFill>
                  <a:latin typeface="+mj-lt"/>
                  <a:ea typeface="宋体"/>
                  <a:cs typeface="Times New Roman"/>
                </a:rPr>
                <a:t>HDFS Datanode</a:t>
              </a:r>
            </a:p>
            <a:p>
              <a:pPr marL="0" marR="0" algn="ctr" fontAlgn="base">
                <a:lnSpc>
                  <a:spcPct val="90000"/>
                </a:lnSpc>
                <a:spcBef>
                  <a:spcPts val="0"/>
                </a:spcBef>
                <a:spcAft>
                  <a:spcPts val="590"/>
                </a:spcAft>
              </a:pPr>
              <a:r>
                <a:rPr lang="en-US" sz="1400">
                  <a:solidFill>
                    <a:srgbClr val="333333"/>
                  </a:solidFill>
                  <a:effectLst/>
                  <a:latin typeface="+mj-lt"/>
                  <a:ea typeface="宋体"/>
                  <a:cs typeface="Times New Roman"/>
                </a:rPr>
                <a:t>Hive</a:t>
              </a:r>
              <a:endParaRPr lang="en-US" sz="1000">
                <a:effectLst/>
                <a:latin typeface="+mj-lt"/>
                <a:ea typeface="宋体"/>
                <a:cs typeface="Times New Roman"/>
              </a:endParaRPr>
            </a:p>
          </p:txBody>
        </p:sp>
        <p:sp>
          <p:nvSpPr>
            <p:cNvPr id="40" name="Rounded Rectangle 18"/>
            <p:cNvSpPr/>
            <p:nvPr/>
          </p:nvSpPr>
          <p:spPr>
            <a:xfrm>
              <a:off x="6680200" y="3849437"/>
              <a:ext cx="1371600" cy="380999"/>
            </a:xfrm>
            <a:prstGeom prst="rect">
              <a:avLst/>
            </a:prstGeom>
            <a:solidFill>
              <a:schemeClr val="accent4"/>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algn="ctr" defTabSz="577850" fontAlgn="base">
                <a:lnSpc>
                  <a:spcPct val="90000"/>
                </a:lnSpc>
                <a:spcBef>
                  <a:spcPct val="0"/>
                </a:spcBef>
                <a:spcAft>
                  <a:spcPct val="35000"/>
                </a:spcAft>
              </a:pPr>
              <a:r>
                <a:rPr lang="en-US" sz="1600" dirty="0" err="1" smtClean="0">
                  <a:solidFill>
                    <a:srgbClr val="333333"/>
                  </a:solidFill>
                  <a:latin typeface="+mj-lt"/>
                </a:rPr>
                <a:t>hBase</a:t>
              </a:r>
              <a:endParaRPr lang="en-US" sz="1600" dirty="0">
                <a:solidFill>
                  <a:srgbClr val="333333"/>
                </a:solidFill>
                <a:latin typeface="+mj-lt"/>
              </a:endParaRPr>
            </a:p>
          </p:txBody>
        </p:sp>
        <p:sp>
          <p:nvSpPr>
            <p:cNvPr id="41" name="Rounded Rectangle 18"/>
            <p:cNvSpPr/>
            <p:nvPr/>
          </p:nvSpPr>
          <p:spPr>
            <a:xfrm>
              <a:off x="6680200" y="1536700"/>
              <a:ext cx="1371600" cy="642353"/>
            </a:xfrm>
            <a:prstGeom prst="rect">
              <a:avLst/>
            </a:prstGeom>
            <a:solidFill>
              <a:srgbClr val="800000"/>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dirty="0" err="1">
                  <a:solidFill>
                    <a:schemeClr val="bg1">
                      <a:lumMod val="95000"/>
                    </a:schemeClr>
                  </a:solidFill>
                  <a:latin typeface="+mj-lt"/>
                  <a:ea typeface="宋体"/>
                  <a:cs typeface="Times New Roman"/>
                </a:rPr>
                <a:t>Namenode</a:t>
              </a:r>
              <a:endParaRPr lang="en-US" sz="1000" dirty="0">
                <a:solidFill>
                  <a:schemeClr val="bg1">
                    <a:lumMod val="95000"/>
                  </a:schemeClr>
                </a:solidFill>
                <a:effectLst/>
                <a:latin typeface="+mj-lt"/>
                <a:ea typeface="宋体"/>
                <a:cs typeface="Times New Roman"/>
              </a:endParaRPr>
            </a:p>
          </p:txBody>
        </p:sp>
        <p:cxnSp>
          <p:nvCxnSpPr>
            <p:cNvPr id="43" name="Straight Arrow Connector 42"/>
            <p:cNvCxnSpPr>
              <a:stCxn id="11" idx="3"/>
              <a:endCxn id="41" idx="1"/>
            </p:cNvCxnSpPr>
            <p:nvPr/>
          </p:nvCxnSpPr>
          <p:spPr>
            <a:xfrm>
              <a:off x="4318000" y="1857877"/>
              <a:ext cx="2362200" cy="0"/>
            </a:xfrm>
            <a:prstGeom prst="straightConnector1">
              <a:avLst/>
            </a:prstGeom>
            <a:ln w="28575" cmpd="sng">
              <a:solidFill>
                <a:srgbClr val="4F81BD"/>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869512" y="1536700"/>
              <a:ext cx="1277288" cy="369332"/>
            </a:xfrm>
            <a:prstGeom prst="rect">
              <a:avLst/>
            </a:prstGeom>
          </p:spPr>
          <p:txBody>
            <a:bodyPr wrap="none">
              <a:spAutoFit/>
            </a:bodyPr>
            <a:lstStyle/>
            <a:p>
              <a:r>
                <a:rPr lang="en-US">
                  <a:solidFill>
                    <a:srgbClr val="333333"/>
                  </a:solidFill>
                  <a:ea typeface="宋体"/>
                  <a:cs typeface="Times New Roman"/>
                </a:rPr>
                <a:t>vSphere HA</a:t>
              </a:r>
              <a:endParaRPr lang="en-US"/>
            </a:p>
          </p:txBody>
        </p:sp>
        <p:sp>
          <p:nvSpPr>
            <p:cNvPr id="46" name="Multiply 45"/>
            <p:cNvSpPr/>
            <p:nvPr/>
          </p:nvSpPr>
          <p:spPr>
            <a:xfrm>
              <a:off x="3352095" y="1536700"/>
              <a:ext cx="576734" cy="734822"/>
            </a:xfrm>
            <a:prstGeom prst="mathMultiply">
              <a:avLst>
                <a:gd name="adj1" fmla="val 10424"/>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t>Example HA Failover for </a:t>
            </a:r>
            <a:r>
              <a:rPr lang="en-US" dirty="0" err="1"/>
              <a:t>Hadoop</a:t>
            </a:r>
            <a:endParaRPr lang="en-US" dirty="0"/>
          </a:p>
        </p:txBody>
      </p:sp>
    </p:spTree>
    <p:extLst>
      <p:ext uri="{BB962C8B-B14F-4D97-AF65-F5344CB8AC3E}">
        <p14:creationId xmlns:p14="http://schemas.microsoft.com/office/powerpoint/2010/main" val="33730948"/>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vSphere Fault Tolerance provides continuous protection</a:t>
            </a:r>
            <a:endParaRPr lang="en-US" dirty="0"/>
          </a:p>
        </p:txBody>
      </p:sp>
      <p:sp>
        <p:nvSpPr>
          <p:cNvPr id="4" name="AutoShape 48"/>
          <p:cNvSpPr>
            <a:spLocks noChangeArrowheads="1"/>
          </p:cNvSpPr>
          <p:nvPr/>
        </p:nvSpPr>
        <p:spPr bwMode="auto">
          <a:xfrm>
            <a:off x="238125" y="2444750"/>
            <a:ext cx="4318000" cy="1428750"/>
          </a:xfrm>
          <a:prstGeom prst="roundRect">
            <a:avLst>
              <a:gd name="adj" fmla="val 7574"/>
            </a:avLst>
          </a:prstGeom>
          <a:solidFill>
            <a:srgbClr val="EAEAEA"/>
          </a:solidFill>
          <a:ln w="9525" algn="ctr">
            <a:noFill/>
            <a:round/>
            <a:headEnd/>
            <a:tailEnd/>
          </a:ln>
        </p:spPr>
        <p:txBody>
          <a:bodyPr wrap="none" anchor="ctr"/>
          <a:lstStyle/>
          <a:p>
            <a:endParaRPr lang="en-US" sz="1600">
              <a:solidFill>
                <a:srgbClr val="333333"/>
              </a:solidFill>
            </a:endParaRPr>
          </a:p>
        </p:txBody>
      </p:sp>
      <p:sp>
        <p:nvSpPr>
          <p:cNvPr id="5" name="AutoShape 57"/>
          <p:cNvSpPr>
            <a:spLocks noChangeArrowheads="1"/>
          </p:cNvSpPr>
          <p:nvPr/>
        </p:nvSpPr>
        <p:spPr bwMode="gray">
          <a:xfrm>
            <a:off x="330200" y="2554288"/>
            <a:ext cx="1885950" cy="1209675"/>
          </a:xfrm>
          <a:prstGeom prst="roundRect">
            <a:avLst>
              <a:gd name="adj" fmla="val 10056"/>
            </a:avLst>
          </a:prstGeom>
          <a:gradFill rotWithShape="1">
            <a:gsLst>
              <a:gs pos="0">
                <a:srgbClr val="3B4D61"/>
              </a:gs>
              <a:gs pos="100000">
                <a:srgbClr val="7498BF"/>
              </a:gs>
            </a:gsLst>
            <a:lin ang="5400000" scaled="1"/>
          </a:gradFill>
          <a:ln w="101600" algn="ctr">
            <a:noFill/>
            <a:round/>
            <a:headEnd/>
            <a:tailEnd/>
          </a:ln>
        </p:spPr>
        <p:txBody>
          <a:bodyPr wrap="none" anchor="ctr"/>
          <a:lstStyle/>
          <a:p>
            <a:endParaRPr lang="en-US" sz="1600">
              <a:solidFill>
                <a:srgbClr val="333333"/>
              </a:solidFill>
            </a:endParaRPr>
          </a:p>
        </p:txBody>
      </p:sp>
      <p:sp>
        <p:nvSpPr>
          <p:cNvPr id="6" name="AutoShape 77"/>
          <p:cNvSpPr>
            <a:spLocks noChangeArrowheads="1"/>
          </p:cNvSpPr>
          <p:nvPr/>
        </p:nvSpPr>
        <p:spPr bwMode="gray">
          <a:xfrm>
            <a:off x="2560638" y="2555875"/>
            <a:ext cx="1885950" cy="1209675"/>
          </a:xfrm>
          <a:prstGeom prst="roundRect">
            <a:avLst>
              <a:gd name="adj" fmla="val 10056"/>
            </a:avLst>
          </a:prstGeom>
          <a:gradFill rotWithShape="1">
            <a:gsLst>
              <a:gs pos="0">
                <a:srgbClr val="3B4D61"/>
              </a:gs>
              <a:gs pos="100000">
                <a:srgbClr val="7498BF"/>
              </a:gs>
            </a:gsLst>
            <a:lin ang="5400000" scaled="1"/>
          </a:gradFill>
          <a:ln w="101600" algn="ctr">
            <a:noFill/>
            <a:round/>
            <a:headEnd/>
            <a:tailEnd/>
          </a:ln>
        </p:spPr>
        <p:txBody>
          <a:bodyPr wrap="none" anchor="ctr"/>
          <a:lstStyle/>
          <a:p>
            <a:endParaRPr lang="en-US" sz="1600">
              <a:solidFill>
                <a:srgbClr val="333333"/>
              </a:solidFill>
            </a:endParaRPr>
          </a:p>
        </p:txBody>
      </p:sp>
      <p:sp>
        <p:nvSpPr>
          <p:cNvPr id="7" name="Freeform 128"/>
          <p:cNvSpPr>
            <a:spLocks/>
          </p:cNvSpPr>
          <p:nvPr/>
        </p:nvSpPr>
        <p:spPr bwMode="auto">
          <a:xfrm>
            <a:off x="1743075" y="1971675"/>
            <a:ext cx="1176338" cy="723900"/>
          </a:xfrm>
          <a:custGeom>
            <a:avLst/>
            <a:gdLst>
              <a:gd name="T0" fmla="*/ 2147483647 w 837"/>
              <a:gd name="T1" fmla="*/ 2147483647 h 456"/>
              <a:gd name="T2" fmla="*/ 2147483647 w 837"/>
              <a:gd name="T3" fmla="*/ 0 h 456"/>
              <a:gd name="T4" fmla="*/ 0 w 837"/>
              <a:gd name="T5" fmla="*/ 0 h 456"/>
              <a:gd name="T6" fmla="*/ 2147483647 w 837"/>
              <a:gd name="T7" fmla="*/ 2147483647 h 456"/>
              <a:gd name="T8" fmla="*/ 0 60000 65536"/>
              <a:gd name="T9" fmla="*/ 0 60000 65536"/>
              <a:gd name="T10" fmla="*/ 0 60000 65536"/>
              <a:gd name="T11" fmla="*/ 0 60000 65536"/>
              <a:gd name="T12" fmla="*/ 0 w 837"/>
              <a:gd name="T13" fmla="*/ 0 h 456"/>
              <a:gd name="T14" fmla="*/ 837 w 837"/>
              <a:gd name="T15" fmla="*/ 456 h 456"/>
            </a:gdLst>
            <a:ahLst/>
            <a:cxnLst>
              <a:cxn ang="T8">
                <a:pos x="T0" y="T1"/>
              </a:cxn>
              <a:cxn ang="T9">
                <a:pos x="T2" y="T3"/>
              </a:cxn>
              <a:cxn ang="T10">
                <a:pos x="T4" y="T5"/>
              </a:cxn>
              <a:cxn ang="T11">
                <a:pos x="T6" y="T7"/>
              </a:cxn>
            </a:cxnLst>
            <a:rect l="T12" t="T13" r="T14" b="T15"/>
            <a:pathLst>
              <a:path w="837" h="456">
                <a:moveTo>
                  <a:pt x="3" y="456"/>
                </a:moveTo>
                <a:lnTo>
                  <a:pt x="837" y="0"/>
                </a:lnTo>
                <a:lnTo>
                  <a:pt x="0" y="0"/>
                </a:lnTo>
                <a:lnTo>
                  <a:pt x="3" y="456"/>
                </a:lnTo>
                <a:close/>
              </a:path>
            </a:pathLst>
          </a:custGeom>
          <a:gradFill rotWithShape="1">
            <a:gsLst>
              <a:gs pos="0">
                <a:schemeClr val="accent1">
                  <a:alpha val="50000"/>
                </a:schemeClr>
              </a:gs>
              <a:gs pos="100000">
                <a:schemeClr val="accent1">
                  <a:lumMod val="20000"/>
                  <a:lumOff val="80000"/>
                  <a:alpha val="50000"/>
                </a:schemeClr>
              </a:gs>
            </a:gsLst>
            <a:lin ang="5400000" scaled="1"/>
          </a:gradFill>
          <a:ln w="9525">
            <a:noFill/>
            <a:round/>
            <a:headEnd/>
            <a:tailEnd/>
          </a:ln>
        </p:spPr>
        <p:txBody>
          <a:bodyPr/>
          <a:lstStyle/>
          <a:p>
            <a:pPr>
              <a:defRPr/>
            </a:pPr>
            <a:endParaRPr lang="en-US"/>
          </a:p>
        </p:txBody>
      </p:sp>
      <p:sp>
        <p:nvSpPr>
          <p:cNvPr id="8" name="Freeform 129"/>
          <p:cNvSpPr>
            <a:spLocks/>
          </p:cNvSpPr>
          <p:nvPr/>
        </p:nvSpPr>
        <p:spPr bwMode="auto">
          <a:xfrm flipH="1">
            <a:off x="1743075" y="1971675"/>
            <a:ext cx="1176338" cy="723900"/>
          </a:xfrm>
          <a:custGeom>
            <a:avLst/>
            <a:gdLst>
              <a:gd name="T0" fmla="*/ 2147483647 w 837"/>
              <a:gd name="T1" fmla="*/ 2147483647 h 456"/>
              <a:gd name="T2" fmla="*/ 2147483647 w 837"/>
              <a:gd name="T3" fmla="*/ 0 h 456"/>
              <a:gd name="T4" fmla="*/ 0 w 837"/>
              <a:gd name="T5" fmla="*/ 0 h 456"/>
              <a:gd name="T6" fmla="*/ 2147483647 w 837"/>
              <a:gd name="T7" fmla="*/ 2147483647 h 456"/>
              <a:gd name="T8" fmla="*/ 0 60000 65536"/>
              <a:gd name="T9" fmla="*/ 0 60000 65536"/>
              <a:gd name="T10" fmla="*/ 0 60000 65536"/>
              <a:gd name="T11" fmla="*/ 0 60000 65536"/>
              <a:gd name="T12" fmla="*/ 0 w 837"/>
              <a:gd name="T13" fmla="*/ 0 h 456"/>
              <a:gd name="T14" fmla="*/ 837 w 837"/>
              <a:gd name="T15" fmla="*/ 456 h 456"/>
            </a:gdLst>
            <a:ahLst/>
            <a:cxnLst>
              <a:cxn ang="T8">
                <a:pos x="T0" y="T1"/>
              </a:cxn>
              <a:cxn ang="T9">
                <a:pos x="T2" y="T3"/>
              </a:cxn>
              <a:cxn ang="T10">
                <a:pos x="T4" y="T5"/>
              </a:cxn>
              <a:cxn ang="T11">
                <a:pos x="T6" y="T7"/>
              </a:cxn>
            </a:cxnLst>
            <a:rect l="T12" t="T13" r="T14" b="T15"/>
            <a:pathLst>
              <a:path w="837" h="456">
                <a:moveTo>
                  <a:pt x="3" y="456"/>
                </a:moveTo>
                <a:lnTo>
                  <a:pt x="837" y="0"/>
                </a:lnTo>
                <a:lnTo>
                  <a:pt x="0" y="0"/>
                </a:lnTo>
                <a:lnTo>
                  <a:pt x="3" y="456"/>
                </a:lnTo>
                <a:close/>
              </a:path>
            </a:pathLst>
          </a:custGeom>
          <a:gradFill rotWithShape="1">
            <a:gsLst>
              <a:gs pos="0">
                <a:schemeClr val="accent1">
                  <a:alpha val="50000"/>
                </a:schemeClr>
              </a:gs>
              <a:gs pos="100000">
                <a:schemeClr val="accent1">
                  <a:lumMod val="20000"/>
                  <a:lumOff val="80000"/>
                  <a:alpha val="50000"/>
                </a:schemeClr>
              </a:gs>
            </a:gsLst>
            <a:lin ang="5400000" scaled="1"/>
          </a:gradFill>
          <a:ln w="9525">
            <a:noFill/>
            <a:round/>
            <a:headEnd/>
            <a:tailEnd/>
          </a:ln>
        </p:spPr>
        <p:txBody>
          <a:bodyPr/>
          <a:lstStyle/>
          <a:p>
            <a:pPr>
              <a:defRPr/>
            </a:pPr>
            <a:endParaRPr lang="en-US"/>
          </a:p>
        </p:txBody>
      </p:sp>
      <p:sp>
        <p:nvSpPr>
          <p:cNvPr id="9" name="AutoShape 102"/>
          <p:cNvSpPr>
            <a:spLocks noChangeArrowheads="1"/>
          </p:cNvSpPr>
          <p:nvPr/>
        </p:nvSpPr>
        <p:spPr bwMode="auto">
          <a:xfrm>
            <a:off x="1771650" y="1871663"/>
            <a:ext cx="1133475" cy="58737"/>
          </a:xfrm>
          <a:prstGeom prst="roundRect">
            <a:avLst>
              <a:gd name="adj" fmla="val 50000"/>
            </a:avLst>
          </a:prstGeom>
          <a:gradFill rotWithShape="1">
            <a:gsLst>
              <a:gs pos="0">
                <a:srgbClr val="FFFFFF">
                  <a:alpha val="0"/>
                </a:srgbClr>
              </a:gs>
              <a:gs pos="100000">
                <a:schemeClr val="bg1">
                  <a:alpha val="21001"/>
                </a:schemeClr>
              </a:gs>
            </a:gsLst>
            <a:lin ang="5400000" scaled="1"/>
          </a:gradFill>
          <a:ln w="9525" algn="ctr">
            <a:noFill/>
            <a:round/>
            <a:headEnd/>
            <a:tailEnd/>
          </a:ln>
        </p:spPr>
        <p:txBody>
          <a:bodyPr wrap="none" anchor="ctr"/>
          <a:lstStyle/>
          <a:p>
            <a:endParaRPr lang="en-US" sz="1600">
              <a:solidFill>
                <a:srgbClr val="333333"/>
              </a:solidFill>
            </a:endParaRPr>
          </a:p>
        </p:txBody>
      </p:sp>
      <p:sp>
        <p:nvSpPr>
          <p:cNvPr id="10" name="AutoShape 99"/>
          <p:cNvSpPr>
            <a:spLocks noChangeArrowheads="1"/>
          </p:cNvSpPr>
          <p:nvPr/>
        </p:nvSpPr>
        <p:spPr bwMode="gray">
          <a:xfrm>
            <a:off x="1622425" y="1357313"/>
            <a:ext cx="1423988" cy="690562"/>
          </a:xfrm>
          <a:prstGeom prst="roundRect">
            <a:avLst>
              <a:gd name="adj" fmla="val 16667"/>
            </a:avLst>
          </a:prstGeom>
          <a:gradFill rotWithShape="1">
            <a:gsLst>
              <a:gs pos="0">
                <a:srgbClr val="A9A9A9"/>
              </a:gs>
              <a:gs pos="50000">
                <a:srgbClr val="E8E8E8"/>
              </a:gs>
              <a:gs pos="100000">
                <a:srgbClr val="A9A9A9"/>
              </a:gs>
            </a:gsLst>
            <a:lin ang="2700000" scaled="1"/>
          </a:gradFill>
          <a:ln w="9525" algn="ctr">
            <a:noFill/>
            <a:round/>
            <a:headEnd/>
            <a:tailEnd/>
          </a:ln>
        </p:spPr>
        <p:txBody>
          <a:bodyPr wrap="none" anchor="ctr"/>
          <a:lstStyle/>
          <a:p>
            <a:endParaRPr lang="en-US" sz="1600">
              <a:solidFill>
                <a:srgbClr val="333333"/>
              </a:solidFill>
            </a:endParaRPr>
          </a:p>
        </p:txBody>
      </p:sp>
      <p:sp>
        <p:nvSpPr>
          <p:cNvPr id="11" name="AutoShape 100"/>
          <p:cNvSpPr>
            <a:spLocks noChangeArrowheads="1"/>
          </p:cNvSpPr>
          <p:nvPr/>
        </p:nvSpPr>
        <p:spPr bwMode="auto">
          <a:xfrm>
            <a:off x="1722438" y="1439863"/>
            <a:ext cx="1217612" cy="530225"/>
          </a:xfrm>
          <a:prstGeom prst="roundRect">
            <a:avLst>
              <a:gd name="adj" fmla="val 16667"/>
            </a:avLst>
          </a:prstGeom>
          <a:solidFill>
            <a:schemeClr val="tx1"/>
          </a:solidFill>
          <a:ln w="9525" algn="ctr">
            <a:noFill/>
            <a:round/>
            <a:headEnd/>
            <a:tailEnd/>
          </a:ln>
        </p:spPr>
        <p:txBody>
          <a:bodyPr wrap="none" anchor="ctr"/>
          <a:lstStyle/>
          <a:p>
            <a:endParaRPr lang="en-US" sz="1600">
              <a:solidFill>
                <a:srgbClr val="333333"/>
              </a:solidFill>
            </a:endParaRPr>
          </a:p>
        </p:txBody>
      </p:sp>
      <p:sp>
        <p:nvSpPr>
          <p:cNvPr id="12" name="AutoShape 101"/>
          <p:cNvSpPr>
            <a:spLocks noChangeArrowheads="1"/>
          </p:cNvSpPr>
          <p:nvPr/>
        </p:nvSpPr>
        <p:spPr bwMode="auto">
          <a:xfrm>
            <a:off x="1746250" y="1468438"/>
            <a:ext cx="1139825" cy="76200"/>
          </a:xfrm>
          <a:prstGeom prst="roundRect">
            <a:avLst>
              <a:gd name="adj" fmla="val 50000"/>
            </a:avLst>
          </a:prstGeom>
          <a:gradFill rotWithShape="1">
            <a:gsLst>
              <a:gs pos="0">
                <a:srgbClr val="FFFFFF">
                  <a:alpha val="39998"/>
                </a:srgbClr>
              </a:gs>
              <a:gs pos="100000">
                <a:schemeClr val="bg1">
                  <a:alpha val="0"/>
                </a:schemeClr>
              </a:gs>
            </a:gsLst>
            <a:lin ang="5400000" scaled="1"/>
          </a:gradFill>
          <a:ln w="9525" algn="ctr">
            <a:noFill/>
            <a:round/>
            <a:headEnd/>
            <a:tailEnd/>
          </a:ln>
        </p:spPr>
        <p:txBody>
          <a:bodyPr wrap="none" anchor="ctr"/>
          <a:lstStyle/>
          <a:p>
            <a:endParaRPr lang="en-US" sz="1600">
              <a:solidFill>
                <a:srgbClr val="333333"/>
              </a:solidFill>
            </a:endParaRPr>
          </a:p>
        </p:txBody>
      </p:sp>
      <p:grpSp>
        <p:nvGrpSpPr>
          <p:cNvPr id="13" name="Group 104"/>
          <p:cNvGrpSpPr>
            <a:grpSpLocks/>
          </p:cNvGrpSpPr>
          <p:nvPr/>
        </p:nvGrpSpPr>
        <p:grpSpPr bwMode="auto">
          <a:xfrm>
            <a:off x="1790700" y="1560513"/>
            <a:ext cx="336550" cy="336550"/>
            <a:chOff x="3346" y="260"/>
            <a:chExt cx="1637" cy="1640"/>
          </a:xfrm>
        </p:grpSpPr>
        <p:sp>
          <p:nvSpPr>
            <p:cNvPr id="14" name="Freeform 105"/>
            <p:cNvSpPr>
              <a:spLocks/>
            </p:cNvSpPr>
            <p:nvPr/>
          </p:nvSpPr>
          <p:spPr bwMode="auto">
            <a:xfrm>
              <a:off x="4109" y="263"/>
              <a:ext cx="874" cy="1635"/>
            </a:xfrm>
            <a:custGeom>
              <a:avLst/>
              <a:gdLst>
                <a:gd name="T0" fmla="*/ 158 w 874"/>
                <a:gd name="T1" fmla="*/ 1534 h 1635"/>
                <a:gd name="T2" fmla="*/ 519 w 874"/>
                <a:gd name="T3" fmla="*/ 1378 h 1635"/>
                <a:gd name="T4" fmla="*/ 732 w 874"/>
                <a:gd name="T5" fmla="*/ 1059 h 1635"/>
                <a:gd name="T6" fmla="*/ 770 w 874"/>
                <a:gd name="T7" fmla="*/ 716 h 1635"/>
                <a:gd name="T8" fmla="*/ 614 w 874"/>
                <a:gd name="T9" fmla="*/ 355 h 1635"/>
                <a:gd name="T10" fmla="*/ 321 w 874"/>
                <a:gd name="T11" fmla="*/ 147 h 1635"/>
                <a:gd name="T12" fmla="*/ 0 w 874"/>
                <a:gd name="T13" fmla="*/ 104 h 1635"/>
                <a:gd name="T14" fmla="*/ 71 w 874"/>
                <a:gd name="T15" fmla="*/ 227 h 1635"/>
                <a:gd name="T16" fmla="*/ 108 w 874"/>
                <a:gd name="T17" fmla="*/ 229 h 1635"/>
                <a:gd name="T18" fmla="*/ 137 w 874"/>
                <a:gd name="T19" fmla="*/ 232 h 1635"/>
                <a:gd name="T20" fmla="*/ 165 w 874"/>
                <a:gd name="T21" fmla="*/ 239 h 1635"/>
                <a:gd name="T22" fmla="*/ 196 w 874"/>
                <a:gd name="T23" fmla="*/ 246 h 1635"/>
                <a:gd name="T24" fmla="*/ 226 w 874"/>
                <a:gd name="T25" fmla="*/ 253 h 1635"/>
                <a:gd name="T26" fmla="*/ 260 w 874"/>
                <a:gd name="T27" fmla="*/ 265 h 1635"/>
                <a:gd name="T28" fmla="*/ 295 w 874"/>
                <a:gd name="T29" fmla="*/ 277 h 1635"/>
                <a:gd name="T30" fmla="*/ 328 w 874"/>
                <a:gd name="T31" fmla="*/ 293 h 1635"/>
                <a:gd name="T32" fmla="*/ 363 w 874"/>
                <a:gd name="T33" fmla="*/ 312 h 1635"/>
                <a:gd name="T34" fmla="*/ 397 w 874"/>
                <a:gd name="T35" fmla="*/ 336 h 1635"/>
                <a:gd name="T36" fmla="*/ 430 w 874"/>
                <a:gd name="T37" fmla="*/ 362 h 1635"/>
                <a:gd name="T38" fmla="*/ 460 w 874"/>
                <a:gd name="T39" fmla="*/ 392 h 1635"/>
                <a:gd name="T40" fmla="*/ 486 w 874"/>
                <a:gd name="T41" fmla="*/ 418 h 1635"/>
                <a:gd name="T42" fmla="*/ 510 w 874"/>
                <a:gd name="T43" fmla="*/ 444 h 1635"/>
                <a:gd name="T44" fmla="*/ 531 w 874"/>
                <a:gd name="T45" fmla="*/ 470 h 1635"/>
                <a:gd name="T46" fmla="*/ 550 w 874"/>
                <a:gd name="T47" fmla="*/ 496 h 1635"/>
                <a:gd name="T48" fmla="*/ 567 w 874"/>
                <a:gd name="T49" fmla="*/ 525 h 1635"/>
                <a:gd name="T50" fmla="*/ 581 w 874"/>
                <a:gd name="T51" fmla="*/ 553 h 1635"/>
                <a:gd name="T52" fmla="*/ 595 w 874"/>
                <a:gd name="T53" fmla="*/ 581 h 1635"/>
                <a:gd name="T54" fmla="*/ 607 w 874"/>
                <a:gd name="T55" fmla="*/ 610 h 1635"/>
                <a:gd name="T56" fmla="*/ 616 w 874"/>
                <a:gd name="T57" fmla="*/ 638 h 1635"/>
                <a:gd name="T58" fmla="*/ 623 w 874"/>
                <a:gd name="T59" fmla="*/ 664 h 1635"/>
                <a:gd name="T60" fmla="*/ 628 w 874"/>
                <a:gd name="T61" fmla="*/ 693 h 1635"/>
                <a:gd name="T62" fmla="*/ 635 w 874"/>
                <a:gd name="T63" fmla="*/ 721 h 1635"/>
                <a:gd name="T64" fmla="*/ 640 w 874"/>
                <a:gd name="T65" fmla="*/ 744 h 1635"/>
                <a:gd name="T66" fmla="*/ 642 w 874"/>
                <a:gd name="T67" fmla="*/ 770 h 1635"/>
                <a:gd name="T68" fmla="*/ 647 w 874"/>
                <a:gd name="T69" fmla="*/ 811 h 1635"/>
                <a:gd name="T70" fmla="*/ 647 w 874"/>
                <a:gd name="T71" fmla="*/ 837 h 1635"/>
                <a:gd name="T72" fmla="*/ 645 w 874"/>
                <a:gd name="T73" fmla="*/ 872 h 1635"/>
                <a:gd name="T74" fmla="*/ 635 w 874"/>
                <a:gd name="T75" fmla="*/ 912 h 1635"/>
                <a:gd name="T76" fmla="*/ 630 w 874"/>
                <a:gd name="T77" fmla="*/ 938 h 1635"/>
                <a:gd name="T78" fmla="*/ 623 w 874"/>
                <a:gd name="T79" fmla="*/ 967 h 1635"/>
                <a:gd name="T80" fmla="*/ 616 w 874"/>
                <a:gd name="T81" fmla="*/ 997 h 1635"/>
                <a:gd name="T82" fmla="*/ 604 w 874"/>
                <a:gd name="T83" fmla="*/ 1026 h 1635"/>
                <a:gd name="T84" fmla="*/ 593 w 874"/>
                <a:gd name="T85" fmla="*/ 1059 h 1635"/>
                <a:gd name="T86" fmla="*/ 578 w 874"/>
                <a:gd name="T87" fmla="*/ 1092 h 1635"/>
                <a:gd name="T88" fmla="*/ 562 w 874"/>
                <a:gd name="T89" fmla="*/ 1123 h 1635"/>
                <a:gd name="T90" fmla="*/ 543 w 874"/>
                <a:gd name="T91" fmla="*/ 1153 h 1635"/>
                <a:gd name="T92" fmla="*/ 519 w 874"/>
                <a:gd name="T93" fmla="*/ 1184 h 1635"/>
                <a:gd name="T94" fmla="*/ 496 w 874"/>
                <a:gd name="T95" fmla="*/ 1215 h 1635"/>
                <a:gd name="T96" fmla="*/ 472 w 874"/>
                <a:gd name="T97" fmla="*/ 1236 h 1635"/>
                <a:gd name="T98" fmla="*/ 453 w 874"/>
                <a:gd name="T99" fmla="*/ 1253 h 1635"/>
                <a:gd name="T100" fmla="*/ 423 w 874"/>
                <a:gd name="T101" fmla="*/ 1279 h 1635"/>
                <a:gd name="T102" fmla="*/ 380 w 874"/>
                <a:gd name="T103" fmla="*/ 1309 h 1635"/>
                <a:gd name="T104" fmla="*/ 347 w 874"/>
                <a:gd name="T105" fmla="*/ 1330 h 1635"/>
                <a:gd name="T106" fmla="*/ 319 w 874"/>
                <a:gd name="T107" fmla="*/ 1345 h 1635"/>
                <a:gd name="T108" fmla="*/ 283 w 874"/>
                <a:gd name="T109" fmla="*/ 1361 h 1635"/>
                <a:gd name="T110" fmla="*/ 248 w 874"/>
                <a:gd name="T111" fmla="*/ 1373 h 1635"/>
                <a:gd name="T112" fmla="*/ 205 w 874"/>
                <a:gd name="T113" fmla="*/ 1385 h 1635"/>
                <a:gd name="T114" fmla="*/ 163 w 874"/>
                <a:gd name="T115" fmla="*/ 1397 h 1635"/>
                <a:gd name="T116" fmla="*/ 113 w 874"/>
                <a:gd name="T117" fmla="*/ 1404 h 1635"/>
                <a:gd name="T118" fmla="*/ 63 w 874"/>
                <a:gd name="T119" fmla="*/ 1408 h 1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4"/>
                <a:gd name="T181" fmla="*/ 0 h 1635"/>
                <a:gd name="T182" fmla="*/ 874 w 874"/>
                <a:gd name="T183" fmla="*/ 1635 h 16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4" h="1635">
                  <a:moveTo>
                    <a:pt x="52" y="1411"/>
                  </a:moveTo>
                  <a:lnTo>
                    <a:pt x="56" y="1635"/>
                  </a:lnTo>
                  <a:lnTo>
                    <a:pt x="115" y="1631"/>
                  </a:lnTo>
                  <a:lnTo>
                    <a:pt x="158" y="1534"/>
                  </a:lnTo>
                  <a:lnTo>
                    <a:pt x="311" y="1491"/>
                  </a:lnTo>
                  <a:lnTo>
                    <a:pt x="441" y="1543"/>
                  </a:lnTo>
                  <a:lnTo>
                    <a:pt x="505" y="1503"/>
                  </a:lnTo>
                  <a:lnTo>
                    <a:pt x="519" y="1378"/>
                  </a:lnTo>
                  <a:lnTo>
                    <a:pt x="614" y="1283"/>
                  </a:lnTo>
                  <a:lnTo>
                    <a:pt x="734" y="1279"/>
                  </a:lnTo>
                  <a:lnTo>
                    <a:pt x="789" y="1196"/>
                  </a:lnTo>
                  <a:lnTo>
                    <a:pt x="732" y="1059"/>
                  </a:lnTo>
                  <a:lnTo>
                    <a:pt x="775" y="926"/>
                  </a:lnTo>
                  <a:lnTo>
                    <a:pt x="869" y="860"/>
                  </a:lnTo>
                  <a:lnTo>
                    <a:pt x="874" y="768"/>
                  </a:lnTo>
                  <a:lnTo>
                    <a:pt x="770" y="716"/>
                  </a:lnTo>
                  <a:lnTo>
                    <a:pt x="727" y="565"/>
                  </a:lnTo>
                  <a:lnTo>
                    <a:pt x="779" y="428"/>
                  </a:lnTo>
                  <a:lnTo>
                    <a:pt x="746" y="374"/>
                  </a:lnTo>
                  <a:lnTo>
                    <a:pt x="614" y="355"/>
                  </a:lnTo>
                  <a:lnTo>
                    <a:pt x="526" y="272"/>
                  </a:lnTo>
                  <a:lnTo>
                    <a:pt x="519" y="137"/>
                  </a:lnTo>
                  <a:lnTo>
                    <a:pt x="446" y="92"/>
                  </a:lnTo>
                  <a:lnTo>
                    <a:pt x="321" y="147"/>
                  </a:lnTo>
                  <a:lnTo>
                    <a:pt x="163" y="102"/>
                  </a:lnTo>
                  <a:lnTo>
                    <a:pt x="146" y="3"/>
                  </a:lnTo>
                  <a:lnTo>
                    <a:pt x="49" y="0"/>
                  </a:lnTo>
                  <a:lnTo>
                    <a:pt x="0" y="104"/>
                  </a:lnTo>
                  <a:lnTo>
                    <a:pt x="56" y="227"/>
                  </a:lnTo>
                  <a:lnTo>
                    <a:pt x="59" y="227"/>
                  </a:lnTo>
                  <a:lnTo>
                    <a:pt x="66" y="227"/>
                  </a:lnTo>
                  <a:lnTo>
                    <a:pt x="71" y="227"/>
                  </a:lnTo>
                  <a:lnTo>
                    <a:pt x="80" y="227"/>
                  </a:lnTo>
                  <a:lnTo>
                    <a:pt x="87" y="227"/>
                  </a:lnTo>
                  <a:lnTo>
                    <a:pt x="97" y="229"/>
                  </a:lnTo>
                  <a:lnTo>
                    <a:pt x="108" y="229"/>
                  </a:lnTo>
                  <a:lnTo>
                    <a:pt x="118" y="229"/>
                  </a:lnTo>
                  <a:lnTo>
                    <a:pt x="125" y="229"/>
                  </a:lnTo>
                  <a:lnTo>
                    <a:pt x="132" y="232"/>
                  </a:lnTo>
                  <a:lnTo>
                    <a:pt x="137" y="232"/>
                  </a:lnTo>
                  <a:lnTo>
                    <a:pt x="144" y="234"/>
                  </a:lnTo>
                  <a:lnTo>
                    <a:pt x="151" y="234"/>
                  </a:lnTo>
                  <a:lnTo>
                    <a:pt x="158" y="236"/>
                  </a:lnTo>
                  <a:lnTo>
                    <a:pt x="165" y="239"/>
                  </a:lnTo>
                  <a:lnTo>
                    <a:pt x="172" y="241"/>
                  </a:lnTo>
                  <a:lnTo>
                    <a:pt x="179" y="241"/>
                  </a:lnTo>
                  <a:lnTo>
                    <a:pt x="186" y="244"/>
                  </a:lnTo>
                  <a:lnTo>
                    <a:pt x="196" y="246"/>
                  </a:lnTo>
                  <a:lnTo>
                    <a:pt x="203" y="248"/>
                  </a:lnTo>
                  <a:lnTo>
                    <a:pt x="210" y="248"/>
                  </a:lnTo>
                  <a:lnTo>
                    <a:pt x="219" y="251"/>
                  </a:lnTo>
                  <a:lnTo>
                    <a:pt x="226" y="253"/>
                  </a:lnTo>
                  <a:lnTo>
                    <a:pt x="236" y="255"/>
                  </a:lnTo>
                  <a:lnTo>
                    <a:pt x="243" y="258"/>
                  </a:lnTo>
                  <a:lnTo>
                    <a:pt x="252" y="262"/>
                  </a:lnTo>
                  <a:lnTo>
                    <a:pt x="260" y="265"/>
                  </a:lnTo>
                  <a:lnTo>
                    <a:pt x="269" y="270"/>
                  </a:lnTo>
                  <a:lnTo>
                    <a:pt x="276" y="272"/>
                  </a:lnTo>
                  <a:lnTo>
                    <a:pt x="286" y="274"/>
                  </a:lnTo>
                  <a:lnTo>
                    <a:pt x="295" y="277"/>
                  </a:lnTo>
                  <a:lnTo>
                    <a:pt x="302" y="281"/>
                  </a:lnTo>
                  <a:lnTo>
                    <a:pt x="311" y="286"/>
                  </a:lnTo>
                  <a:lnTo>
                    <a:pt x="321" y="288"/>
                  </a:lnTo>
                  <a:lnTo>
                    <a:pt x="328" y="293"/>
                  </a:lnTo>
                  <a:lnTo>
                    <a:pt x="340" y="300"/>
                  </a:lnTo>
                  <a:lnTo>
                    <a:pt x="347" y="303"/>
                  </a:lnTo>
                  <a:lnTo>
                    <a:pt x="356" y="307"/>
                  </a:lnTo>
                  <a:lnTo>
                    <a:pt x="363" y="312"/>
                  </a:lnTo>
                  <a:lnTo>
                    <a:pt x="373" y="319"/>
                  </a:lnTo>
                  <a:lnTo>
                    <a:pt x="380" y="322"/>
                  </a:lnTo>
                  <a:lnTo>
                    <a:pt x="389" y="329"/>
                  </a:lnTo>
                  <a:lnTo>
                    <a:pt x="397" y="336"/>
                  </a:lnTo>
                  <a:lnTo>
                    <a:pt x="406" y="343"/>
                  </a:lnTo>
                  <a:lnTo>
                    <a:pt x="413" y="348"/>
                  </a:lnTo>
                  <a:lnTo>
                    <a:pt x="423" y="355"/>
                  </a:lnTo>
                  <a:lnTo>
                    <a:pt x="430" y="362"/>
                  </a:lnTo>
                  <a:lnTo>
                    <a:pt x="437" y="369"/>
                  </a:lnTo>
                  <a:lnTo>
                    <a:pt x="444" y="376"/>
                  </a:lnTo>
                  <a:lnTo>
                    <a:pt x="453" y="383"/>
                  </a:lnTo>
                  <a:lnTo>
                    <a:pt x="460" y="392"/>
                  </a:lnTo>
                  <a:lnTo>
                    <a:pt x="470" y="400"/>
                  </a:lnTo>
                  <a:lnTo>
                    <a:pt x="475" y="407"/>
                  </a:lnTo>
                  <a:lnTo>
                    <a:pt x="482" y="411"/>
                  </a:lnTo>
                  <a:lnTo>
                    <a:pt x="486" y="418"/>
                  </a:lnTo>
                  <a:lnTo>
                    <a:pt x="493" y="423"/>
                  </a:lnTo>
                  <a:lnTo>
                    <a:pt x="500" y="430"/>
                  </a:lnTo>
                  <a:lnTo>
                    <a:pt x="505" y="437"/>
                  </a:lnTo>
                  <a:lnTo>
                    <a:pt x="510" y="444"/>
                  </a:lnTo>
                  <a:lnTo>
                    <a:pt x="517" y="449"/>
                  </a:lnTo>
                  <a:lnTo>
                    <a:pt x="522" y="456"/>
                  </a:lnTo>
                  <a:lnTo>
                    <a:pt x="526" y="463"/>
                  </a:lnTo>
                  <a:lnTo>
                    <a:pt x="531" y="470"/>
                  </a:lnTo>
                  <a:lnTo>
                    <a:pt x="536" y="477"/>
                  </a:lnTo>
                  <a:lnTo>
                    <a:pt x="541" y="485"/>
                  </a:lnTo>
                  <a:lnTo>
                    <a:pt x="545" y="489"/>
                  </a:lnTo>
                  <a:lnTo>
                    <a:pt x="550" y="496"/>
                  </a:lnTo>
                  <a:lnTo>
                    <a:pt x="555" y="503"/>
                  </a:lnTo>
                  <a:lnTo>
                    <a:pt x="560" y="511"/>
                  </a:lnTo>
                  <a:lnTo>
                    <a:pt x="564" y="518"/>
                  </a:lnTo>
                  <a:lnTo>
                    <a:pt x="567" y="525"/>
                  </a:lnTo>
                  <a:lnTo>
                    <a:pt x="571" y="532"/>
                  </a:lnTo>
                  <a:lnTo>
                    <a:pt x="576" y="539"/>
                  </a:lnTo>
                  <a:lnTo>
                    <a:pt x="578" y="546"/>
                  </a:lnTo>
                  <a:lnTo>
                    <a:pt x="581" y="553"/>
                  </a:lnTo>
                  <a:lnTo>
                    <a:pt x="586" y="560"/>
                  </a:lnTo>
                  <a:lnTo>
                    <a:pt x="588" y="567"/>
                  </a:lnTo>
                  <a:lnTo>
                    <a:pt x="593" y="574"/>
                  </a:lnTo>
                  <a:lnTo>
                    <a:pt x="595" y="581"/>
                  </a:lnTo>
                  <a:lnTo>
                    <a:pt x="600" y="589"/>
                  </a:lnTo>
                  <a:lnTo>
                    <a:pt x="600" y="596"/>
                  </a:lnTo>
                  <a:lnTo>
                    <a:pt x="604" y="603"/>
                  </a:lnTo>
                  <a:lnTo>
                    <a:pt x="607" y="610"/>
                  </a:lnTo>
                  <a:lnTo>
                    <a:pt x="609" y="617"/>
                  </a:lnTo>
                  <a:lnTo>
                    <a:pt x="612" y="624"/>
                  </a:lnTo>
                  <a:lnTo>
                    <a:pt x="614" y="631"/>
                  </a:lnTo>
                  <a:lnTo>
                    <a:pt x="616" y="638"/>
                  </a:lnTo>
                  <a:lnTo>
                    <a:pt x="619" y="645"/>
                  </a:lnTo>
                  <a:lnTo>
                    <a:pt x="619" y="652"/>
                  </a:lnTo>
                  <a:lnTo>
                    <a:pt x="621" y="659"/>
                  </a:lnTo>
                  <a:lnTo>
                    <a:pt x="623" y="664"/>
                  </a:lnTo>
                  <a:lnTo>
                    <a:pt x="626" y="674"/>
                  </a:lnTo>
                  <a:lnTo>
                    <a:pt x="628" y="681"/>
                  </a:lnTo>
                  <a:lnTo>
                    <a:pt x="628" y="685"/>
                  </a:lnTo>
                  <a:lnTo>
                    <a:pt x="628" y="693"/>
                  </a:lnTo>
                  <a:lnTo>
                    <a:pt x="630" y="700"/>
                  </a:lnTo>
                  <a:lnTo>
                    <a:pt x="633" y="707"/>
                  </a:lnTo>
                  <a:lnTo>
                    <a:pt x="633" y="714"/>
                  </a:lnTo>
                  <a:lnTo>
                    <a:pt x="635" y="721"/>
                  </a:lnTo>
                  <a:lnTo>
                    <a:pt x="638" y="728"/>
                  </a:lnTo>
                  <a:lnTo>
                    <a:pt x="638" y="733"/>
                  </a:lnTo>
                  <a:lnTo>
                    <a:pt x="638" y="740"/>
                  </a:lnTo>
                  <a:lnTo>
                    <a:pt x="640" y="744"/>
                  </a:lnTo>
                  <a:lnTo>
                    <a:pt x="640" y="752"/>
                  </a:lnTo>
                  <a:lnTo>
                    <a:pt x="640" y="759"/>
                  </a:lnTo>
                  <a:lnTo>
                    <a:pt x="642" y="763"/>
                  </a:lnTo>
                  <a:lnTo>
                    <a:pt x="642" y="770"/>
                  </a:lnTo>
                  <a:lnTo>
                    <a:pt x="645" y="778"/>
                  </a:lnTo>
                  <a:lnTo>
                    <a:pt x="645" y="787"/>
                  </a:lnTo>
                  <a:lnTo>
                    <a:pt x="647" y="801"/>
                  </a:lnTo>
                  <a:lnTo>
                    <a:pt x="647" y="811"/>
                  </a:lnTo>
                  <a:lnTo>
                    <a:pt x="647" y="822"/>
                  </a:lnTo>
                  <a:lnTo>
                    <a:pt x="647" y="827"/>
                  </a:lnTo>
                  <a:lnTo>
                    <a:pt x="647" y="832"/>
                  </a:lnTo>
                  <a:lnTo>
                    <a:pt x="647" y="837"/>
                  </a:lnTo>
                  <a:lnTo>
                    <a:pt x="647" y="846"/>
                  </a:lnTo>
                  <a:lnTo>
                    <a:pt x="647" y="853"/>
                  </a:lnTo>
                  <a:lnTo>
                    <a:pt x="645" y="863"/>
                  </a:lnTo>
                  <a:lnTo>
                    <a:pt x="645" y="872"/>
                  </a:lnTo>
                  <a:lnTo>
                    <a:pt x="642" y="884"/>
                  </a:lnTo>
                  <a:lnTo>
                    <a:pt x="640" y="893"/>
                  </a:lnTo>
                  <a:lnTo>
                    <a:pt x="638" y="905"/>
                  </a:lnTo>
                  <a:lnTo>
                    <a:pt x="635" y="912"/>
                  </a:lnTo>
                  <a:lnTo>
                    <a:pt x="635" y="919"/>
                  </a:lnTo>
                  <a:lnTo>
                    <a:pt x="633" y="926"/>
                  </a:lnTo>
                  <a:lnTo>
                    <a:pt x="633" y="931"/>
                  </a:lnTo>
                  <a:lnTo>
                    <a:pt x="630" y="938"/>
                  </a:lnTo>
                  <a:lnTo>
                    <a:pt x="630" y="945"/>
                  </a:lnTo>
                  <a:lnTo>
                    <a:pt x="628" y="952"/>
                  </a:lnTo>
                  <a:lnTo>
                    <a:pt x="628" y="960"/>
                  </a:lnTo>
                  <a:lnTo>
                    <a:pt x="623" y="967"/>
                  </a:lnTo>
                  <a:lnTo>
                    <a:pt x="623" y="976"/>
                  </a:lnTo>
                  <a:lnTo>
                    <a:pt x="621" y="983"/>
                  </a:lnTo>
                  <a:lnTo>
                    <a:pt x="621" y="990"/>
                  </a:lnTo>
                  <a:lnTo>
                    <a:pt x="616" y="997"/>
                  </a:lnTo>
                  <a:lnTo>
                    <a:pt x="614" y="1004"/>
                  </a:lnTo>
                  <a:lnTo>
                    <a:pt x="612" y="1012"/>
                  </a:lnTo>
                  <a:lnTo>
                    <a:pt x="609" y="1021"/>
                  </a:lnTo>
                  <a:lnTo>
                    <a:pt x="604" y="1026"/>
                  </a:lnTo>
                  <a:lnTo>
                    <a:pt x="604" y="1035"/>
                  </a:lnTo>
                  <a:lnTo>
                    <a:pt x="600" y="1042"/>
                  </a:lnTo>
                  <a:lnTo>
                    <a:pt x="597" y="1052"/>
                  </a:lnTo>
                  <a:lnTo>
                    <a:pt x="593" y="1059"/>
                  </a:lnTo>
                  <a:lnTo>
                    <a:pt x="590" y="1068"/>
                  </a:lnTo>
                  <a:lnTo>
                    <a:pt x="586" y="1073"/>
                  </a:lnTo>
                  <a:lnTo>
                    <a:pt x="583" y="1082"/>
                  </a:lnTo>
                  <a:lnTo>
                    <a:pt x="578" y="1092"/>
                  </a:lnTo>
                  <a:lnTo>
                    <a:pt x="576" y="1099"/>
                  </a:lnTo>
                  <a:lnTo>
                    <a:pt x="571" y="1106"/>
                  </a:lnTo>
                  <a:lnTo>
                    <a:pt x="567" y="1115"/>
                  </a:lnTo>
                  <a:lnTo>
                    <a:pt x="562" y="1123"/>
                  </a:lnTo>
                  <a:lnTo>
                    <a:pt x="557" y="1130"/>
                  </a:lnTo>
                  <a:lnTo>
                    <a:pt x="552" y="1139"/>
                  </a:lnTo>
                  <a:lnTo>
                    <a:pt x="548" y="1146"/>
                  </a:lnTo>
                  <a:lnTo>
                    <a:pt x="543" y="1153"/>
                  </a:lnTo>
                  <a:lnTo>
                    <a:pt x="536" y="1163"/>
                  </a:lnTo>
                  <a:lnTo>
                    <a:pt x="531" y="1170"/>
                  </a:lnTo>
                  <a:lnTo>
                    <a:pt x="526" y="1177"/>
                  </a:lnTo>
                  <a:lnTo>
                    <a:pt x="519" y="1184"/>
                  </a:lnTo>
                  <a:lnTo>
                    <a:pt x="515" y="1193"/>
                  </a:lnTo>
                  <a:lnTo>
                    <a:pt x="508" y="1198"/>
                  </a:lnTo>
                  <a:lnTo>
                    <a:pt x="503" y="1208"/>
                  </a:lnTo>
                  <a:lnTo>
                    <a:pt x="496" y="1215"/>
                  </a:lnTo>
                  <a:lnTo>
                    <a:pt x="489" y="1219"/>
                  </a:lnTo>
                  <a:lnTo>
                    <a:pt x="482" y="1227"/>
                  </a:lnTo>
                  <a:lnTo>
                    <a:pt x="475" y="1236"/>
                  </a:lnTo>
                  <a:lnTo>
                    <a:pt x="472" y="1236"/>
                  </a:lnTo>
                  <a:lnTo>
                    <a:pt x="467" y="1241"/>
                  </a:lnTo>
                  <a:lnTo>
                    <a:pt x="463" y="1245"/>
                  </a:lnTo>
                  <a:lnTo>
                    <a:pt x="460" y="1248"/>
                  </a:lnTo>
                  <a:lnTo>
                    <a:pt x="453" y="1253"/>
                  </a:lnTo>
                  <a:lnTo>
                    <a:pt x="449" y="1260"/>
                  </a:lnTo>
                  <a:lnTo>
                    <a:pt x="439" y="1264"/>
                  </a:lnTo>
                  <a:lnTo>
                    <a:pt x="432" y="1271"/>
                  </a:lnTo>
                  <a:lnTo>
                    <a:pt x="423" y="1279"/>
                  </a:lnTo>
                  <a:lnTo>
                    <a:pt x="415" y="1288"/>
                  </a:lnTo>
                  <a:lnTo>
                    <a:pt x="404" y="1293"/>
                  </a:lnTo>
                  <a:lnTo>
                    <a:pt x="392" y="1302"/>
                  </a:lnTo>
                  <a:lnTo>
                    <a:pt x="380" y="1309"/>
                  </a:lnTo>
                  <a:lnTo>
                    <a:pt x="368" y="1319"/>
                  </a:lnTo>
                  <a:lnTo>
                    <a:pt x="361" y="1321"/>
                  </a:lnTo>
                  <a:lnTo>
                    <a:pt x="354" y="1326"/>
                  </a:lnTo>
                  <a:lnTo>
                    <a:pt x="347" y="1330"/>
                  </a:lnTo>
                  <a:lnTo>
                    <a:pt x="342" y="1335"/>
                  </a:lnTo>
                  <a:lnTo>
                    <a:pt x="333" y="1338"/>
                  </a:lnTo>
                  <a:lnTo>
                    <a:pt x="326" y="1340"/>
                  </a:lnTo>
                  <a:lnTo>
                    <a:pt x="319" y="1345"/>
                  </a:lnTo>
                  <a:lnTo>
                    <a:pt x="309" y="1349"/>
                  </a:lnTo>
                  <a:lnTo>
                    <a:pt x="300" y="1354"/>
                  </a:lnTo>
                  <a:lnTo>
                    <a:pt x="293" y="1356"/>
                  </a:lnTo>
                  <a:lnTo>
                    <a:pt x="283" y="1361"/>
                  </a:lnTo>
                  <a:lnTo>
                    <a:pt x="274" y="1364"/>
                  </a:lnTo>
                  <a:lnTo>
                    <a:pt x="264" y="1366"/>
                  </a:lnTo>
                  <a:lnTo>
                    <a:pt x="255" y="1371"/>
                  </a:lnTo>
                  <a:lnTo>
                    <a:pt x="248" y="1373"/>
                  </a:lnTo>
                  <a:lnTo>
                    <a:pt x="238" y="1378"/>
                  </a:lnTo>
                  <a:lnTo>
                    <a:pt x="226" y="1380"/>
                  </a:lnTo>
                  <a:lnTo>
                    <a:pt x="217" y="1385"/>
                  </a:lnTo>
                  <a:lnTo>
                    <a:pt x="205" y="1385"/>
                  </a:lnTo>
                  <a:lnTo>
                    <a:pt x="196" y="1390"/>
                  </a:lnTo>
                  <a:lnTo>
                    <a:pt x="184" y="1392"/>
                  </a:lnTo>
                  <a:lnTo>
                    <a:pt x="174" y="1394"/>
                  </a:lnTo>
                  <a:lnTo>
                    <a:pt x="163" y="1397"/>
                  </a:lnTo>
                  <a:lnTo>
                    <a:pt x="151" y="1399"/>
                  </a:lnTo>
                  <a:lnTo>
                    <a:pt x="139" y="1399"/>
                  </a:lnTo>
                  <a:lnTo>
                    <a:pt x="127" y="1401"/>
                  </a:lnTo>
                  <a:lnTo>
                    <a:pt x="113" y="1404"/>
                  </a:lnTo>
                  <a:lnTo>
                    <a:pt x="104" y="1406"/>
                  </a:lnTo>
                  <a:lnTo>
                    <a:pt x="89" y="1406"/>
                  </a:lnTo>
                  <a:lnTo>
                    <a:pt x="78" y="1408"/>
                  </a:lnTo>
                  <a:lnTo>
                    <a:pt x="63" y="1408"/>
                  </a:lnTo>
                  <a:lnTo>
                    <a:pt x="52" y="1411"/>
                  </a:lnTo>
                  <a:close/>
                </a:path>
              </a:pathLst>
            </a:custGeom>
            <a:solidFill>
              <a:srgbClr val="009200"/>
            </a:solidFill>
            <a:ln w="9525">
              <a:noFill/>
              <a:round/>
              <a:headEnd/>
              <a:tailEnd/>
            </a:ln>
          </p:spPr>
          <p:txBody>
            <a:bodyPr/>
            <a:lstStyle/>
            <a:p>
              <a:endParaRPr lang="en-US"/>
            </a:p>
          </p:txBody>
        </p:sp>
        <p:sp>
          <p:nvSpPr>
            <p:cNvPr id="15" name="Freeform 106"/>
            <p:cNvSpPr>
              <a:spLocks/>
            </p:cNvSpPr>
            <p:nvPr/>
          </p:nvSpPr>
          <p:spPr bwMode="auto">
            <a:xfrm>
              <a:off x="3346" y="260"/>
              <a:ext cx="874" cy="1640"/>
            </a:xfrm>
            <a:custGeom>
              <a:avLst/>
              <a:gdLst>
                <a:gd name="T0" fmla="*/ 560 w 874"/>
                <a:gd name="T1" fmla="*/ 144 h 1640"/>
                <a:gd name="T2" fmla="*/ 154 w 874"/>
                <a:gd name="T3" fmla="*/ 329 h 1640"/>
                <a:gd name="T4" fmla="*/ 2 w 874"/>
                <a:gd name="T5" fmla="*/ 735 h 1640"/>
                <a:gd name="T6" fmla="*/ 0 w 874"/>
                <a:gd name="T7" fmla="*/ 787 h 1640"/>
                <a:gd name="T8" fmla="*/ 0 w 874"/>
                <a:gd name="T9" fmla="*/ 839 h 1640"/>
                <a:gd name="T10" fmla="*/ 0 w 874"/>
                <a:gd name="T11" fmla="*/ 891 h 1640"/>
                <a:gd name="T12" fmla="*/ 260 w 874"/>
                <a:gd name="T13" fmla="*/ 1281 h 1640"/>
                <a:gd name="T14" fmla="*/ 711 w 874"/>
                <a:gd name="T15" fmla="*/ 1534 h 1640"/>
                <a:gd name="T16" fmla="*/ 815 w 874"/>
                <a:gd name="T17" fmla="*/ 1411 h 1640"/>
                <a:gd name="T18" fmla="*/ 773 w 874"/>
                <a:gd name="T19" fmla="*/ 1408 h 1640"/>
                <a:gd name="T20" fmla="*/ 730 w 874"/>
                <a:gd name="T21" fmla="*/ 1401 h 1640"/>
                <a:gd name="T22" fmla="*/ 697 w 874"/>
                <a:gd name="T23" fmla="*/ 1394 h 1640"/>
                <a:gd name="T24" fmla="*/ 657 w 874"/>
                <a:gd name="T25" fmla="*/ 1385 h 1640"/>
                <a:gd name="T26" fmla="*/ 617 w 874"/>
                <a:gd name="T27" fmla="*/ 1373 h 1640"/>
                <a:gd name="T28" fmla="*/ 572 w 874"/>
                <a:gd name="T29" fmla="*/ 1356 h 1640"/>
                <a:gd name="T30" fmla="*/ 529 w 874"/>
                <a:gd name="T31" fmla="*/ 1335 h 1640"/>
                <a:gd name="T32" fmla="*/ 484 w 874"/>
                <a:gd name="T33" fmla="*/ 1309 h 1640"/>
                <a:gd name="T34" fmla="*/ 444 w 874"/>
                <a:gd name="T35" fmla="*/ 1279 h 1640"/>
                <a:gd name="T36" fmla="*/ 406 w 874"/>
                <a:gd name="T37" fmla="*/ 1241 h 1640"/>
                <a:gd name="T38" fmla="*/ 373 w 874"/>
                <a:gd name="T39" fmla="*/ 1210 h 1640"/>
                <a:gd name="T40" fmla="*/ 345 w 874"/>
                <a:gd name="T41" fmla="*/ 1177 h 1640"/>
                <a:gd name="T42" fmla="*/ 321 w 874"/>
                <a:gd name="T43" fmla="*/ 1144 h 1640"/>
                <a:gd name="T44" fmla="*/ 298 w 874"/>
                <a:gd name="T45" fmla="*/ 1108 h 1640"/>
                <a:gd name="T46" fmla="*/ 281 w 874"/>
                <a:gd name="T47" fmla="*/ 1073 h 1640"/>
                <a:gd name="T48" fmla="*/ 267 w 874"/>
                <a:gd name="T49" fmla="*/ 1037 h 1640"/>
                <a:gd name="T50" fmla="*/ 255 w 874"/>
                <a:gd name="T51" fmla="*/ 1002 h 1640"/>
                <a:gd name="T52" fmla="*/ 246 w 874"/>
                <a:gd name="T53" fmla="*/ 967 h 1640"/>
                <a:gd name="T54" fmla="*/ 236 w 874"/>
                <a:gd name="T55" fmla="*/ 934 h 1640"/>
                <a:gd name="T56" fmla="*/ 232 w 874"/>
                <a:gd name="T57" fmla="*/ 900 h 1640"/>
                <a:gd name="T58" fmla="*/ 227 w 874"/>
                <a:gd name="T59" fmla="*/ 856 h 1640"/>
                <a:gd name="T60" fmla="*/ 224 w 874"/>
                <a:gd name="T61" fmla="*/ 806 h 1640"/>
                <a:gd name="T62" fmla="*/ 224 w 874"/>
                <a:gd name="T63" fmla="*/ 770 h 1640"/>
                <a:gd name="T64" fmla="*/ 232 w 874"/>
                <a:gd name="T65" fmla="*/ 721 h 1640"/>
                <a:gd name="T66" fmla="*/ 239 w 874"/>
                <a:gd name="T67" fmla="*/ 685 h 1640"/>
                <a:gd name="T68" fmla="*/ 248 w 874"/>
                <a:gd name="T69" fmla="*/ 652 h 1640"/>
                <a:gd name="T70" fmla="*/ 260 w 874"/>
                <a:gd name="T71" fmla="*/ 615 h 1640"/>
                <a:gd name="T72" fmla="*/ 274 w 874"/>
                <a:gd name="T73" fmla="*/ 572 h 1640"/>
                <a:gd name="T74" fmla="*/ 293 w 874"/>
                <a:gd name="T75" fmla="*/ 534 h 1640"/>
                <a:gd name="T76" fmla="*/ 317 w 874"/>
                <a:gd name="T77" fmla="*/ 494 h 1640"/>
                <a:gd name="T78" fmla="*/ 343 w 874"/>
                <a:gd name="T79" fmla="*/ 459 h 1640"/>
                <a:gd name="T80" fmla="*/ 376 w 874"/>
                <a:gd name="T81" fmla="*/ 423 h 1640"/>
                <a:gd name="T82" fmla="*/ 404 w 874"/>
                <a:gd name="T83" fmla="*/ 397 h 1640"/>
                <a:gd name="T84" fmla="*/ 430 w 874"/>
                <a:gd name="T85" fmla="*/ 369 h 1640"/>
                <a:gd name="T86" fmla="*/ 477 w 874"/>
                <a:gd name="T87" fmla="*/ 333 h 1640"/>
                <a:gd name="T88" fmla="*/ 508 w 874"/>
                <a:gd name="T89" fmla="*/ 314 h 1640"/>
                <a:gd name="T90" fmla="*/ 543 w 874"/>
                <a:gd name="T91" fmla="*/ 293 h 1640"/>
                <a:gd name="T92" fmla="*/ 586 w 874"/>
                <a:gd name="T93" fmla="*/ 272 h 1640"/>
                <a:gd name="T94" fmla="*/ 633 w 874"/>
                <a:gd name="T95" fmla="*/ 258 h 1640"/>
                <a:gd name="T96" fmla="*/ 685 w 874"/>
                <a:gd name="T97" fmla="*/ 241 h 1640"/>
                <a:gd name="T98" fmla="*/ 744 w 874"/>
                <a:gd name="T99" fmla="*/ 232 h 1640"/>
                <a:gd name="T100" fmla="*/ 806 w 874"/>
                <a:gd name="T101" fmla="*/ 227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1640"/>
                <a:gd name="T155" fmla="*/ 874 w 874"/>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1640">
                  <a:moveTo>
                    <a:pt x="820" y="227"/>
                  </a:moveTo>
                  <a:lnTo>
                    <a:pt x="817" y="0"/>
                  </a:lnTo>
                  <a:lnTo>
                    <a:pt x="742" y="0"/>
                  </a:lnTo>
                  <a:lnTo>
                    <a:pt x="713" y="102"/>
                  </a:lnTo>
                  <a:lnTo>
                    <a:pt x="560" y="144"/>
                  </a:lnTo>
                  <a:lnTo>
                    <a:pt x="458" y="73"/>
                  </a:lnTo>
                  <a:lnTo>
                    <a:pt x="347" y="142"/>
                  </a:lnTo>
                  <a:lnTo>
                    <a:pt x="352" y="258"/>
                  </a:lnTo>
                  <a:lnTo>
                    <a:pt x="269" y="348"/>
                  </a:lnTo>
                  <a:lnTo>
                    <a:pt x="154" y="329"/>
                  </a:lnTo>
                  <a:lnTo>
                    <a:pt x="78" y="456"/>
                  </a:lnTo>
                  <a:lnTo>
                    <a:pt x="144" y="551"/>
                  </a:lnTo>
                  <a:lnTo>
                    <a:pt x="99" y="711"/>
                  </a:lnTo>
                  <a:lnTo>
                    <a:pt x="2" y="728"/>
                  </a:lnTo>
                  <a:lnTo>
                    <a:pt x="2" y="735"/>
                  </a:lnTo>
                  <a:lnTo>
                    <a:pt x="0" y="747"/>
                  </a:lnTo>
                  <a:lnTo>
                    <a:pt x="0" y="756"/>
                  </a:lnTo>
                  <a:lnTo>
                    <a:pt x="0" y="766"/>
                  </a:lnTo>
                  <a:lnTo>
                    <a:pt x="0" y="778"/>
                  </a:lnTo>
                  <a:lnTo>
                    <a:pt x="0" y="787"/>
                  </a:lnTo>
                  <a:lnTo>
                    <a:pt x="0" y="796"/>
                  </a:lnTo>
                  <a:lnTo>
                    <a:pt x="0" y="808"/>
                  </a:lnTo>
                  <a:lnTo>
                    <a:pt x="0" y="818"/>
                  </a:lnTo>
                  <a:lnTo>
                    <a:pt x="0" y="830"/>
                  </a:lnTo>
                  <a:lnTo>
                    <a:pt x="0" y="839"/>
                  </a:lnTo>
                  <a:lnTo>
                    <a:pt x="0" y="848"/>
                  </a:lnTo>
                  <a:lnTo>
                    <a:pt x="0" y="858"/>
                  </a:lnTo>
                  <a:lnTo>
                    <a:pt x="0" y="870"/>
                  </a:lnTo>
                  <a:lnTo>
                    <a:pt x="0" y="879"/>
                  </a:lnTo>
                  <a:lnTo>
                    <a:pt x="0" y="891"/>
                  </a:lnTo>
                  <a:lnTo>
                    <a:pt x="102" y="919"/>
                  </a:lnTo>
                  <a:lnTo>
                    <a:pt x="144" y="1073"/>
                  </a:lnTo>
                  <a:lnTo>
                    <a:pt x="85" y="1191"/>
                  </a:lnTo>
                  <a:lnTo>
                    <a:pt x="118" y="1255"/>
                  </a:lnTo>
                  <a:lnTo>
                    <a:pt x="260" y="1281"/>
                  </a:lnTo>
                  <a:lnTo>
                    <a:pt x="345" y="1364"/>
                  </a:lnTo>
                  <a:lnTo>
                    <a:pt x="357" y="1501"/>
                  </a:lnTo>
                  <a:lnTo>
                    <a:pt x="425" y="1543"/>
                  </a:lnTo>
                  <a:lnTo>
                    <a:pt x="550" y="1489"/>
                  </a:lnTo>
                  <a:lnTo>
                    <a:pt x="711" y="1534"/>
                  </a:lnTo>
                  <a:lnTo>
                    <a:pt x="775" y="1640"/>
                  </a:lnTo>
                  <a:lnTo>
                    <a:pt x="822" y="1635"/>
                  </a:lnTo>
                  <a:lnTo>
                    <a:pt x="874" y="1531"/>
                  </a:lnTo>
                  <a:lnTo>
                    <a:pt x="817" y="1411"/>
                  </a:lnTo>
                  <a:lnTo>
                    <a:pt x="815" y="1411"/>
                  </a:lnTo>
                  <a:lnTo>
                    <a:pt x="806" y="1411"/>
                  </a:lnTo>
                  <a:lnTo>
                    <a:pt x="796" y="1411"/>
                  </a:lnTo>
                  <a:lnTo>
                    <a:pt x="791" y="1411"/>
                  </a:lnTo>
                  <a:lnTo>
                    <a:pt x="782" y="1408"/>
                  </a:lnTo>
                  <a:lnTo>
                    <a:pt x="773" y="1408"/>
                  </a:lnTo>
                  <a:lnTo>
                    <a:pt x="763" y="1406"/>
                  </a:lnTo>
                  <a:lnTo>
                    <a:pt x="751" y="1404"/>
                  </a:lnTo>
                  <a:lnTo>
                    <a:pt x="744" y="1404"/>
                  </a:lnTo>
                  <a:lnTo>
                    <a:pt x="737" y="1401"/>
                  </a:lnTo>
                  <a:lnTo>
                    <a:pt x="730" y="1401"/>
                  </a:lnTo>
                  <a:lnTo>
                    <a:pt x="725" y="1401"/>
                  </a:lnTo>
                  <a:lnTo>
                    <a:pt x="718" y="1399"/>
                  </a:lnTo>
                  <a:lnTo>
                    <a:pt x="711" y="1397"/>
                  </a:lnTo>
                  <a:lnTo>
                    <a:pt x="702" y="1397"/>
                  </a:lnTo>
                  <a:lnTo>
                    <a:pt x="697" y="1394"/>
                  </a:lnTo>
                  <a:lnTo>
                    <a:pt x="688" y="1392"/>
                  </a:lnTo>
                  <a:lnTo>
                    <a:pt x="680" y="1392"/>
                  </a:lnTo>
                  <a:lnTo>
                    <a:pt x="673" y="1390"/>
                  </a:lnTo>
                  <a:lnTo>
                    <a:pt x="666" y="1387"/>
                  </a:lnTo>
                  <a:lnTo>
                    <a:pt x="657" y="1385"/>
                  </a:lnTo>
                  <a:lnTo>
                    <a:pt x="650" y="1382"/>
                  </a:lnTo>
                  <a:lnTo>
                    <a:pt x="640" y="1380"/>
                  </a:lnTo>
                  <a:lnTo>
                    <a:pt x="633" y="1378"/>
                  </a:lnTo>
                  <a:lnTo>
                    <a:pt x="624" y="1375"/>
                  </a:lnTo>
                  <a:lnTo>
                    <a:pt x="617" y="1373"/>
                  </a:lnTo>
                  <a:lnTo>
                    <a:pt x="607" y="1368"/>
                  </a:lnTo>
                  <a:lnTo>
                    <a:pt x="600" y="1366"/>
                  </a:lnTo>
                  <a:lnTo>
                    <a:pt x="591" y="1361"/>
                  </a:lnTo>
                  <a:lnTo>
                    <a:pt x="581" y="1359"/>
                  </a:lnTo>
                  <a:lnTo>
                    <a:pt x="572" y="1356"/>
                  </a:lnTo>
                  <a:lnTo>
                    <a:pt x="565" y="1352"/>
                  </a:lnTo>
                  <a:lnTo>
                    <a:pt x="555" y="1347"/>
                  </a:lnTo>
                  <a:lnTo>
                    <a:pt x="546" y="1342"/>
                  </a:lnTo>
                  <a:lnTo>
                    <a:pt x="536" y="1338"/>
                  </a:lnTo>
                  <a:lnTo>
                    <a:pt x="529" y="1335"/>
                  </a:lnTo>
                  <a:lnTo>
                    <a:pt x="520" y="1330"/>
                  </a:lnTo>
                  <a:lnTo>
                    <a:pt x="510" y="1326"/>
                  </a:lnTo>
                  <a:lnTo>
                    <a:pt x="503" y="1319"/>
                  </a:lnTo>
                  <a:lnTo>
                    <a:pt x="494" y="1314"/>
                  </a:lnTo>
                  <a:lnTo>
                    <a:pt x="484" y="1309"/>
                  </a:lnTo>
                  <a:lnTo>
                    <a:pt x="477" y="1302"/>
                  </a:lnTo>
                  <a:lnTo>
                    <a:pt x="468" y="1297"/>
                  </a:lnTo>
                  <a:lnTo>
                    <a:pt x="461" y="1290"/>
                  </a:lnTo>
                  <a:lnTo>
                    <a:pt x="451" y="1286"/>
                  </a:lnTo>
                  <a:lnTo>
                    <a:pt x="444" y="1279"/>
                  </a:lnTo>
                  <a:lnTo>
                    <a:pt x="435" y="1271"/>
                  </a:lnTo>
                  <a:lnTo>
                    <a:pt x="430" y="1264"/>
                  </a:lnTo>
                  <a:lnTo>
                    <a:pt x="421" y="1257"/>
                  </a:lnTo>
                  <a:lnTo>
                    <a:pt x="413" y="1250"/>
                  </a:lnTo>
                  <a:lnTo>
                    <a:pt x="406" y="1241"/>
                  </a:lnTo>
                  <a:lnTo>
                    <a:pt x="399" y="1236"/>
                  </a:lnTo>
                  <a:lnTo>
                    <a:pt x="392" y="1229"/>
                  </a:lnTo>
                  <a:lnTo>
                    <a:pt x="387" y="1222"/>
                  </a:lnTo>
                  <a:lnTo>
                    <a:pt x="380" y="1215"/>
                  </a:lnTo>
                  <a:lnTo>
                    <a:pt x="373" y="1210"/>
                  </a:lnTo>
                  <a:lnTo>
                    <a:pt x="366" y="1203"/>
                  </a:lnTo>
                  <a:lnTo>
                    <a:pt x="361" y="1196"/>
                  </a:lnTo>
                  <a:lnTo>
                    <a:pt x="357" y="1191"/>
                  </a:lnTo>
                  <a:lnTo>
                    <a:pt x="352" y="1184"/>
                  </a:lnTo>
                  <a:lnTo>
                    <a:pt x="345" y="1177"/>
                  </a:lnTo>
                  <a:lnTo>
                    <a:pt x="340" y="1170"/>
                  </a:lnTo>
                  <a:lnTo>
                    <a:pt x="336" y="1165"/>
                  </a:lnTo>
                  <a:lnTo>
                    <a:pt x="331" y="1158"/>
                  </a:lnTo>
                  <a:lnTo>
                    <a:pt x="326" y="1151"/>
                  </a:lnTo>
                  <a:lnTo>
                    <a:pt x="321" y="1144"/>
                  </a:lnTo>
                  <a:lnTo>
                    <a:pt x="317" y="1137"/>
                  </a:lnTo>
                  <a:lnTo>
                    <a:pt x="314" y="1130"/>
                  </a:lnTo>
                  <a:lnTo>
                    <a:pt x="307" y="1123"/>
                  </a:lnTo>
                  <a:lnTo>
                    <a:pt x="302" y="1115"/>
                  </a:lnTo>
                  <a:lnTo>
                    <a:pt x="298" y="1108"/>
                  </a:lnTo>
                  <a:lnTo>
                    <a:pt x="295" y="1101"/>
                  </a:lnTo>
                  <a:lnTo>
                    <a:pt x="293" y="1094"/>
                  </a:lnTo>
                  <a:lnTo>
                    <a:pt x="288" y="1087"/>
                  </a:lnTo>
                  <a:lnTo>
                    <a:pt x="286" y="1080"/>
                  </a:lnTo>
                  <a:lnTo>
                    <a:pt x="281" y="1073"/>
                  </a:lnTo>
                  <a:lnTo>
                    <a:pt x="279" y="1066"/>
                  </a:lnTo>
                  <a:lnTo>
                    <a:pt x="274" y="1059"/>
                  </a:lnTo>
                  <a:lnTo>
                    <a:pt x="272" y="1052"/>
                  </a:lnTo>
                  <a:lnTo>
                    <a:pt x="269" y="1045"/>
                  </a:lnTo>
                  <a:lnTo>
                    <a:pt x="267" y="1037"/>
                  </a:lnTo>
                  <a:lnTo>
                    <a:pt x="265" y="1030"/>
                  </a:lnTo>
                  <a:lnTo>
                    <a:pt x="262" y="1023"/>
                  </a:lnTo>
                  <a:lnTo>
                    <a:pt x="260" y="1019"/>
                  </a:lnTo>
                  <a:lnTo>
                    <a:pt x="258" y="1009"/>
                  </a:lnTo>
                  <a:lnTo>
                    <a:pt x="255" y="1002"/>
                  </a:lnTo>
                  <a:lnTo>
                    <a:pt x="253" y="995"/>
                  </a:lnTo>
                  <a:lnTo>
                    <a:pt x="250" y="988"/>
                  </a:lnTo>
                  <a:lnTo>
                    <a:pt x="248" y="981"/>
                  </a:lnTo>
                  <a:lnTo>
                    <a:pt x="248" y="974"/>
                  </a:lnTo>
                  <a:lnTo>
                    <a:pt x="246" y="967"/>
                  </a:lnTo>
                  <a:lnTo>
                    <a:pt x="243" y="960"/>
                  </a:lnTo>
                  <a:lnTo>
                    <a:pt x="241" y="952"/>
                  </a:lnTo>
                  <a:lnTo>
                    <a:pt x="241" y="948"/>
                  </a:lnTo>
                  <a:lnTo>
                    <a:pt x="239" y="941"/>
                  </a:lnTo>
                  <a:lnTo>
                    <a:pt x="236" y="934"/>
                  </a:lnTo>
                  <a:lnTo>
                    <a:pt x="236" y="926"/>
                  </a:lnTo>
                  <a:lnTo>
                    <a:pt x="234" y="919"/>
                  </a:lnTo>
                  <a:lnTo>
                    <a:pt x="234" y="912"/>
                  </a:lnTo>
                  <a:lnTo>
                    <a:pt x="234" y="908"/>
                  </a:lnTo>
                  <a:lnTo>
                    <a:pt x="232" y="900"/>
                  </a:lnTo>
                  <a:lnTo>
                    <a:pt x="229" y="893"/>
                  </a:lnTo>
                  <a:lnTo>
                    <a:pt x="229" y="886"/>
                  </a:lnTo>
                  <a:lnTo>
                    <a:pt x="229" y="879"/>
                  </a:lnTo>
                  <a:lnTo>
                    <a:pt x="227" y="867"/>
                  </a:lnTo>
                  <a:lnTo>
                    <a:pt x="227" y="856"/>
                  </a:lnTo>
                  <a:lnTo>
                    <a:pt x="224" y="844"/>
                  </a:lnTo>
                  <a:lnTo>
                    <a:pt x="224" y="832"/>
                  </a:lnTo>
                  <a:lnTo>
                    <a:pt x="224" y="822"/>
                  </a:lnTo>
                  <a:lnTo>
                    <a:pt x="224" y="813"/>
                  </a:lnTo>
                  <a:lnTo>
                    <a:pt x="224" y="806"/>
                  </a:lnTo>
                  <a:lnTo>
                    <a:pt x="224" y="801"/>
                  </a:lnTo>
                  <a:lnTo>
                    <a:pt x="224" y="794"/>
                  </a:lnTo>
                  <a:lnTo>
                    <a:pt x="224" y="787"/>
                  </a:lnTo>
                  <a:lnTo>
                    <a:pt x="224" y="780"/>
                  </a:lnTo>
                  <a:lnTo>
                    <a:pt x="224" y="770"/>
                  </a:lnTo>
                  <a:lnTo>
                    <a:pt x="227" y="761"/>
                  </a:lnTo>
                  <a:lnTo>
                    <a:pt x="229" y="752"/>
                  </a:lnTo>
                  <a:lnTo>
                    <a:pt x="229" y="737"/>
                  </a:lnTo>
                  <a:lnTo>
                    <a:pt x="232" y="728"/>
                  </a:lnTo>
                  <a:lnTo>
                    <a:pt x="232" y="721"/>
                  </a:lnTo>
                  <a:lnTo>
                    <a:pt x="234" y="714"/>
                  </a:lnTo>
                  <a:lnTo>
                    <a:pt x="234" y="707"/>
                  </a:lnTo>
                  <a:lnTo>
                    <a:pt x="236" y="702"/>
                  </a:lnTo>
                  <a:lnTo>
                    <a:pt x="236" y="693"/>
                  </a:lnTo>
                  <a:lnTo>
                    <a:pt x="239" y="685"/>
                  </a:lnTo>
                  <a:lnTo>
                    <a:pt x="241" y="681"/>
                  </a:lnTo>
                  <a:lnTo>
                    <a:pt x="243" y="674"/>
                  </a:lnTo>
                  <a:lnTo>
                    <a:pt x="243" y="664"/>
                  </a:lnTo>
                  <a:lnTo>
                    <a:pt x="246" y="659"/>
                  </a:lnTo>
                  <a:lnTo>
                    <a:pt x="248" y="652"/>
                  </a:lnTo>
                  <a:lnTo>
                    <a:pt x="250" y="645"/>
                  </a:lnTo>
                  <a:lnTo>
                    <a:pt x="253" y="636"/>
                  </a:lnTo>
                  <a:lnTo>
                    <a:pt x="255" y="629"/>
                  </a:lnTo>
                  <a:lnTo>
                    <a:pt x="258" y="619"/>
                  </a:lnTo>
                  <a:lnTo>
                    <a:pt x="260" y="615"/>
                  </a:lnTo>
                  <a:lnTo>
                    <a:pt x="262" y="605"/>
                  </a:lnTo>
                  <a:lnTo>
                    <a:pt x="265" y="598"/>
                  </a:lnTo>
                  <a:lnTo>
                    <a:pt x="269" y="589"/>
                  </a:lnTo>
                  <a:lnTo>
                    <a:pt x="272" y="581"/>
                  </a:lnTo>
                  <a:lnTo>
                    <a:pt x="274" y="572"/>
                  </a:lnTo>
                  <a:lnTo>
                    <a:pt x="279" y="565"/>
                  </a:lnTo>
                  <a:lnTo>
                    <a:pt x="281" y="558"/>
                  </a:lnTo>
                  <a:lnTo>
                    <a:pt x="286" y="551"/>
                  </a:lnTo>
                  <a:lnTo>
                    <a:pt x="288" y="541"/>
                  </a:lnTo>
                  <a:lnTo>
                    <a:pt x="293" y="534"/>
                  </a:lnTo>
                  <a:lnTo>
                    <a:pt x="298" y="527"/>
                  </a:lnTo>
                  <a:lnTo>
                    <a:pt x="302" y="520"/>
                  </a:lnTo>
                  <a:lnTo>
                    <a:pt x="307" y="511"/>
                  </a:lnTo>
                  <a:lnTo>
                    <a:pt x="312" y="503"/>
                  </a:lnTo>
                  <a:lnTo>
                    <a:pt x="317" y="494"/>
                  </a:lnTo>
                  <a:lnTo>
                    <a:pt x="321" y="489"/>
                  </a:lnTo>
                  <a:lnTo>
                    <a:pt x="326" y="480"/>
                  </a:lnTo>
                  <a:lnTo>
                    <a:pt x="331" y="473"/>
                  </a:lnTo>
                  <a:lnTo>
                    <a:pt x="338" y="466"/>
                  </a:lnTo>
                  <a:lnTo>
                    <a:pt x="343" y="459"/>
                  </a:lnTo>
                  <a:lnTo>
                    <a:pt x="350" y="449"/>
                  </a:lnTo>
                  <a:lnTo>
                    <a:pt x="354" y="444"/>
                  </a:lnTo>
                  <a:lnTo>
                    <a:pt x="361" y="437"/>
                  </a:lnTo>
                  <a:lnTo>
                    <a:pt x="369" y="430"/>
                  </a:lnTo>
                  <a:lnTo>
                    <a:pt x="376" y="423"/>
                  </a:lnTo>
                  <a:lnTo>
                    <a:pt x="383" y="416"/>
                  </a:lnTo>
                  <a:lnTo>
                    <a:pt x="390" y="409"/>
                  </a:lnTo>
                  <a:lnTo>
                    <a:pt x="397" y="404"/>
                  </a:lnTo>
                  <a:lnTo>
                    <a:pt x="399" y="402"/>
                  </a:lnTo>
                  <a:lnTo>
                    <a:pt x="404" y="397"/>
                  </a:lnTo>
                  <a:lnTo>
                    <a:pt x="406" y="392"/>
                  </a:lnTo>
                  <a:lnTo>
                    <a:pt x="411" y="388"/>
                  </a:lnTo>
                  <a:lnTo>
                    <a:pt x="416" y="381"/>
                  </a:lnTo>
                  <a:lnTo>
                    <a:pt x="423" y="376"/>
                  </a:lnTo>
                  <a:lnTo>
                    <a:pt x="430" y="369"/>
                  </a:lnTo>
                  <a:lnTo>
                    <a:pt x="437" y="364"/>
                  </a:lnTo>
                  <a:lnTo>
                    <a:pt x="447" y="355"/>
                  </a:lnTo>
                  <a:lnTo>
                    <a:pt x="456" y="348"/>
                  </a:lnTo>
                  <a:lnTo>
                    <a:pt x="465" y="340"/>
                  </a:lnTo>
                  <a:lnTo>
                    <a:pt x="477" y="333"/>
                  </a:lnTo>
                  <a:lnTo>
                    <a:pt x="482" y="329"/>
                  </a:lnTo>
                  <a:lnTo>
                    <a:pt x="489" y="324"/>
                  </a:lnTo>
                  <a:lnTo>
                    <a:pt x="496" y="322"/>
                  </a:lnTo>
                  <a:lnTo>
                    <a:pt x="503" y="319"/>
                  </a:lnTo>
                  <a:lnTo>
                    <a:pt x="508" y="314"/>
                  </a:lnTo>
                  <a:lnTo>
                    <a:pt x="515" y="310"/>
                  </a:lnTo>
                  <a:lnTo>
                    <a:pt x="522" y="305"/>
                  </a:lnTo>
                  <a:lnTo>
                    <a:pt x="529" y="300"/>
                  </a:lnTo>
                  <a:lnTo>
                    <a:pt x="536" y="298"/>
                  </a:lnTo>
                  <a:lnTo>
                    <a:pt x="543" y="293"/>
                  </a:lnTo>
                  <a:lnTo>
                    <a:pt x="553" y="288"/>
                  </a:lnTo>
                  <a:lnTo>
                    <a:pt x="560" y="286"/>
                  </a:lnTo>
                  <a:lnTo>
                    <a:pt x="569" y="281"/>
                  </a:lnTo>
                  <a:lnTo>
                    <a:pt x="576" y="277"/>
                  </a:lnTo>
                  <a:lnTo>
                    <a:pt x="586" y="272"/>
                  </a:lnTo>
                  <a:lnTo>
                    <a:pt x="595" y="270"/>
                  </a:lnTo>
                  <a:lnTo>
                    <a:pt x="602" y="267"/>
                  </a:lnTo>
                  <a:lnTo>
                    <a:pt x="614" y="262"/>
                  </a:lnTo>
                  <a:lnTo>
                    <a:pt x="624" y="260"/>
                  </a:lnTo>
                  <a:lnTo>
                    <a:pt x="633" y="258"/>
                  </a:lnTo>
                  <a:lnTo>
                    <a:pt x="643" y="253"/>
                  </a:lnTo>
                  <a:lnTo>
                    <a:pt x="652" y="251"/>
                  </a:lnTo>
                  <a:lnTo>
                    <a:pt x="664" y="248"/>
                  </a:lnTo>
                  <a:lnTo>
                    <a:pt x="673" y="246"/>
                  </a:lnTo>
                  <a:lnTo>
                    <a:pt x="685" y="241"/>
                  </a:lnTo>
                  <a:lnTo>
                    <a:pt x="697" y="239"/>
                  </a:lnTo>
                  <a:lnTo>
                    <a:pt x="706" y="236"/>
                  </a:lnTo>
                  <a:lnTo>
                    <a:pt x="721" y="236"/>
                  </a:lnTo>
                  <a:lnTo>
                    <a:pt x="730" y="232"/>
                  </a:lnTo>
                  <a:lnTo>
                    <a:pt x="744" y="232"/>
                  </a:lnTo>
                  <a:lnTo>
                    <a:pt x="754" y="229"/>
                  </a:lnTo>
                  <a:lnTo>
                    <a:pt x="768" y="229"/>
                  </a:lnTo>
                  <a:lnTo>
                    <a:pt x="780" y="227"/>
                  </a:lnTo>
                  <a:lnTo>
                    <a:pt x="791" y="227"/>
                  </a:lnTo>
                  <a:lnTo>
                    <a:pt x="806" y="227"/>
                  </a:lnTo>
                  <a:lnTo>
                    <a:pt x="820" y="227"/>
                  </a:lnTo>
                  <a:close/>
                </a:path>
              </a:pathLst>
            </a:custGeom>
            <a:solidFill>
              <a:srgbClr val="009200"/>
            </a:solidFill>
            <a:ln w="9525">
              <a:noFill/>
              <a:round/>
              <a:headEnd/>
              <a:tailEnd/>
            </a:ln>
          </p:spPr>
          <p:txBody>
            <a:bodyPr/>
            <a:lstStyle/>
            <a:p>
              <a:endParaRPr lang="en-US"/>
            </a:p>
          </p:txBody>
        </p:sp>
      </p:grpSp>
      <p:grpSp>
        <p:nvGrpSpPr>
          <p:cNvPr id="16" name="Group 67"/>
          <p:cNvGrpSpPr>
            <a:grpSpLocks/>
          </p:cNvGrpSpPr>
          <p:nvPr/>
        </p:nvGrpSpPr>
        <p:grpSpPr bwMode="auto">
          <a:xfrm>
            <a:off x="1555750" y="2711450"/>
            <a:ext cx="414338" cy="595313"/>
            <a:chOff x="995" y="1708"/>
            <a:chExt cx="261" cy="375"/>
          </a:xfrm>
        </p:grpSpPr>
        <p:pic>
          <p:nvPicPr>
            <p:cNvPr id="17" name="Picture 68" descr="ICON_SmVM_noTxt_Q207"/>
            <p:cNvPicPr>
              <a:picLocks noChangeAspect="1" noChangeArrowheads="1"/>
            </p:cNvPicPr>
            <p:nvPr/>
          </p:nvPicPr>
          <p:blipFill>
            <a:blip r:embed="rId2" cstate="print"/>
            <a:srcRect/>
            <a:stretch>
              <a:fillRect/>
            </a:stretch>
          </p:blipFill>
          <p:spPr bwMode="auto">
            <a:xfrm>
              <a:off x="995" y="1708"/>
              <a:ext cx="261" cy="375"/>
            </a:xfrm>
            <a:prstGeom prst="rect">
              <a:avLst/>
            </a:prstGeom>
            <a:noFill/>
            <a:ln w="9525">
              <a:noFill/>
              <a:miter lim="800000"/>
              <a:headEnd/>
              <a:tailEnd/>
            </a:ln>
          </p:spPr>
        </p:pic>
        <p:sp>
          <p:nvSpPr>
            <p:cNvPr id="18" name="Text Box 69"/>
            <p:cNvSpPr txBox="1">
              <a:spLocks noChangeArrowheads="1"/>
            </p:cNvSpPr>
            <p:nvPr/>
          </p:nvSpPr>
          <p:spPr bwMode="auto">
            <a:xfrm>
              <a:off x="999" y="1747"/>
              <a:ext cx="254" cy="120"/>
            </a:xfrm>
            <a:prstGeom prst="rect">
              <a:avLst/>
            </a:prstGeom>
            <a:noFill/>
            <a:ln w="9525" algn="ctr">
              <a:noFill/>
              <a:miter lim="800000"/>
              <a:headEnd/>
              <a:tailEnd/>
            </a:ln>
          </p:spPr>
          <p:txBody>
            <a:bodyPr>
              <a:spAutoFit/>
            </a:bodyPr>
            <a:lstStyle/>
            <a:p>
              <a:pPr>
                <a:lnSpc>
                  <a:spcPct val="80000"/>
                </a:lnSpc>
              </a:pPr>
              <a:r>
                <a:rPr lang="en-US" sz="800"/>
                <a:t>App</a:t>
              </a:r>
            </a:p>
          </p:txBody>
        </p:sp>
        <p:sp>
          <p:nvSpPr>
            <p:cNvPr id="19" name="Text Box 70"/>
            <p:cNvSpPr txBox="1">
              <a:spLocks noChangeArrowheads="1"/>
            </p:cNvSpPr>
            <p:nvPr/>
          </p:nvSpPr>
          <p:spPr bwMode="auto">
            <a:xfrm>
              <a:off x="1020" y="1931"/>
              <a:ext cx="209" cy="120"/>
            </a:xfrm>
            <a:prstGeom prst="rect">
              <a:avLst/>
            </a:prstGeom>
            <a:noFill/>
            <a:ln w="9525" algn="ctr">
              <a:noFill/>
              <a:miter lim="800000"/>
              <a:headEnd/>
              <a:tailEnd/>
            </a:ln>
          </p:spPr>
          <p:txBody>
            <a:bodyPr wrap="none">
              <a:spAutoFit/>
            </a:bodyPr>
            <a:lstStyle/>
            <a:p>
              <a:pPr>
                <a:lnSpc>
                  <a:spcPct val="80000"/>
                </a:lnSpc>
              </a:pPr>
              <a:r>
                <a:rPr lang="en-US" sz="800"/>
                <a:t>OS</a:t>
              </a:r>
            </a:p>
          </p:txBody>
        </p:sp>
      </p:grpSp>
      <p:grpSp>
        <p:nvGrpSpPr>
          <p:cNvPr id="20" name="Group 59"/>
          <p:cNvGrpSpPr>
            <a:grpSpLocks/>
          </p:cNvGrpSpPr>
          <p:nvPr/>
        </p:nvGrpSpPr>
        <p:grpSpPr bwMode="auto">
          <a:xfrm>
            <a:off x="619125" y="2709863"/>
            <a:ext cx="414338" cy="595312"/>
            <a:chOff x="338" y="1707"/>
            <a:chExt cx="261" cy="375"/>
          </a:xfrm>
        </p:grpSpPr>
        <p:pic>
          <p:nvPicPr>
            <p:cNvPr id="21" name="Picture 60" descr="ICON_SmVM_noTxt_Q207"/>
            <p:cNvPicPr>
              <a:picLocks noChangeAspect="1" noChangeArrowheads="1"/>
            </p:cNvPicPr>
            <p:nvPr/>
          </p:nvPicPr>
          <p:blipFill>
            <a:blip r:embed="rId2" cstate="print"/>
            <a:srcRect/>
            <a:stretch>
              <a:fillRect/>
            </a:stretch>
          </p:blipFill>
          <p:spPr bwMode="auto">
            <a:xfrm>
              <a:off x="338" y="1707"/>
              <a:ext cx="261" cy="375"/>
            </a:xfrm>
            <a:prstGeom prst="rect">
              <a:avLst/>
            </a:prstGeom>
            <a:noFill/>
            <a:ln w="9525">
              <a:noFill/>
              <a:miter lim="800000"/>
              <a:headEnd/>
              <a:tailEnd/>
            </a:ln>
          </p:spPr>
        </p:pic>
        <p:sp>
          <p:nvSpPr>
            <p:cNvPr id="22" name="Text Box 61"/>
            <p:cNvSpPr txBox="1">
              <a:spLocks noChangeArrowheads="1"/>
            </p:cNvSpPr>
            <p:nvPr/>
          </p:nvSpPr>
          <p:spPr bwMode="auto">
            <a:xfrm>
              <a:off x="342" y="1746"/>
              <a:ext cx="254" cy="120"/>
            </a:xfrm>
            <a:prstGeom prst="rect">
              <a:avLst/>
            </a:prstGeom>
            <a:noFill/>
            <a:ln w="9525" algn="ctr">
              <a:noFill/>
              <a:miter lim="800000"/>
              <a:headEnd/>
              <a:tailEnd/>
            </a:ln>
          </p:spPr>
          <p:txBody>
            <a:bodyPr>
              <a:spAutoFit/>
            </a:bodyPr>
            <a:lstStyle/>
            <a:p>
              <a:pPr>
                <a:lnSpc>
                  <a:spcPct val="80000"/>
                </a:lnSpc>
              </a:pPr>
              <a:r>
                <a:rPr lang="en-US" sz="800"/>
                <a:t>App</a:t>
              </a:r>
            </a:p>
          </p:txBody>
        </p:sp>
        <p:sp>
          <p:nvSpPr>
            <p:cNvPr id="23" name="Text Box 62"/>
            <p:cNvSpPr txBox="1">
              <a:spLocks noChangeArrowheads="1"/>
            </p:cNvSpPr>
            <p:nvPr/>
          </p:nvSpPr>
          <p:spPr bwMode="auto">
            <a:xfrm>
              <a:off x="363" y="1930"/>
              <a:ext cx="209" cy="120"/>
            </a:xfrm>
            <a:prstGeom prst="rect">
              <a:avLst/>
            </a:prstGeom>
            <a:noFill/>
            <a:ln w="9525" algn="ctr">
              <a:noFill/>
              <a:miter lim="800000"/>
              <a:headEnd/>
              <a:tailEnd/>
            </a:ln>
          </p:spPr>
          <p:txBody>
            <a:bodyPr wrap="none">
              <a:spAutoFit/>
            </a:bodyPr>
            <a:lstStyle/>
            <a:p>
              <a:pPr>
                <a:lnSpc>
                  <a:spcPct val="80000"/>
                </a:lnSpc>
              </a:pPr>
              <a:r>
                <a:rPr lang="en-US" sz="800"/>
                <a:t>OS</a:t>
              </a:r>
            </a:p>
          </p:txBody>
        </p:sp>
      </p:grpSp>
      <p:grpSp>
        <p:nvGrpSpPr>
          <p:cNvPr id="24" name="Group 63"/>
          <p:cNvGrpSpPr>
            <a:grpSpLocks/>
          </p:cNvGrpSpPr>
          <p:nvPr/>
        </p:nvGrpSpPr>
        <p:grpSpPr bwMode="auto">
          <a:xfrm>
            <a:off x="1089025" y="2711450"/>
            <a:ext cx="414338" cy="595313"/>
            <a:chOff x="666" y="1708"/>
            <a:chExt cx="261" cy="375"/>
          </a:xfrm>
        </p:grpSpPr>
        <p:pic>
          <p:nvPicPr>
            <p:cNvPr id="25" name="Picture 64" descr="ICON_SmVM_noTxt_Q207"/>
            <p:cNvPicPr>
              <a:picLocks noChangeAspect="1" noChangeArrowheads="1"/>
            </p:cNvPicPr>
            <p:nvPr/>
          </p:nvPicPr>
          <p:blipFill>
            <a:blip r:embed="rId2" cstate="print"/>
            <a:srcRect/>
            <a:stretch>
              <a:fillRect/>
            </a:stretch>
          </p:blipFill>
          <p:spPr bwMode="auto">
            <a:xfrm>
              <a:off x="666" y="1708"/>
              <a:ext cx="261" cy="375"/>
            </a:xfrm>
            <a:prstGeom prst="rect">
              <a:avLst/>
            </a:prstGeom>
            <a:noFill/>
            <a:ln w="9525">
              <a:noFill/>
              <a:miter lim="800000"/>
              <a:headEnd/>
              <a:tailEnd/>
            </a:ln>
          </p:spPr>
        </p:pic>
        <p:sp>
          <p:nvSpPr>
            <p:cNvPr id="26" name="Text Box 65"/>
            <p:cNvSpPr txBox="1">
              <a:spLocks noChangeArrowheads="1"/>
            </p:cNvSpPr>
            <p:nvPr/>
          </p:nvSpPr>
          <p:spPr bwMode="auto">
            <a:xfrm>
              <a:off x="670" y="1747"/>
              <a:ext cx="254" cy="120"/>
            </a:xfrm>
            <a:prstGeom prst="rect">
              <a:avLst/>
            </a:prstGeom>
            <a:noFill/>
            <a:ln w="9525" algn="ctr">
              <a:noFill/>
              <a:miter lim="800000"/>
              <a:headEnd/>
              <a:tailEnd/>
            </a:ln>
          </p:spPr>
          <p:txBody>
            <a:bodyPr>
              <a:spAutoFit/>
            </a:bodyPr>
            <a:lstStyle/>
            <a:p>
              <a:pPr>
                <a:lnSpc>
                  <a:spcPct val="80000"/>
                </a:lnSpc>
              </a:pPr>
              <a:r>
                <a:rPr lang="en-US" sz="800"/>
                <a:t>App</a:t>
              </a:r>
            </a:p>
          </p:txBody>
        </p:sp>
        <p:sp>
          <p:nvSpPr>
            <p:cNvPr id="27" name="Text Box 66"/>
            <p:cNvSpPr txBox="1">
              <a:spLocks noChangeArrowheads="1"/>
            </p:cNvSpPr>
            <p:nvPr/>
          </p:nvSpPr>
          <p:spPr bwMode="auto">
            <a:xfrm>
              <a:off x="691" y="1931"/>
              <a:ext cx="209" cy="120"/>
            </a:xfrm>
            <a:prstGeom prst="rect">
              <a:avLst/>
            </a:prstGeom>
            <a:noFill/>
            <a:ln w="9525" algn="ctr">
              <a:noFill/>
              <a:miter lim="800000"/>
              <a:headEnd/>
              <a:tailEnd/>
            </a:ln>
          </p:spPr>
          <p:txBody>
            <a:bodyPr wrap="none">
              <a:spAutoFit/>
            </a:bodyPr>
            <a:lstStyle/>
            <a:p>
              <a:pPr>
                <a:lnSpc>
                  <a:spcPct val="80000"/>
                </a:lnSpc>
              </a:pPr>
              <a:r>
                <a:rPr lang="en-US" sz="800"/>
                <a:t>OS</a:t>
              </a:r>
            </a:p>
          </p:txBody>
        </p:sp>
      </p:grpSp>
      <p:sp>
        <p:nvSpPr>
          <p:cNvPr id="28" name="AutoShape 97"/>
          <p:cNvSpPr>
            <a:spLocks noChangeArrowheads="1"/>
          </p:cNvSpPr>
          <p:nvPr/>
        </p:nvSpPr>
        <p:spPr bwMode="auto">
          <a:xfrm>
            <a:off x="1065213" y="2684463"/>
            <a:ext cx="461962" cy="652462"/>
          </a:xfrm>
          <a:prstGeom prst="roundRect">
            <a:avLst>
              <a:gd name="adj" fmla="val 16667"/>
            </a:avLst>
          </a:prstGeom>
          <a:solidFill>
            <a:schemeClr val="bg1">
              <a:alpha val="70195"/>
            </a:schemeClr>
          </a:solidFill>
          <a:ln w="28575" algn="ctr">
            <a:solidFill>
              <a:srgbClr val="FF0000"/>
            </a:solidFill>
            <a:round/>
            <a:headEnd/>
            <a:tailEnd/>
          </a:ln>
        </p:spPr>
        <p:txBody>
          <a:bodyPr wrap="none" anchor="ctr"/>
          <a:lstStyle/>
          <a:p>
            <a:pPr>
              <a:defRPr/>
            </a:pPr>
            <a:r>
              <a:rPr lang="en-US" sz="4000">
                <a:solidFill>
                  <a:srgbClr val="D9541E"/>
                </a:solidFill>
                <a:latin typeface="Arial Narrow" pitchFamily="34" charset="0"/>
              </a:rPr>
              <a:t>X</a:t>
            </a:r>
          </a:p>
        </p:txBody>
      </p:sp>
      <p:sp>
        <p:nvSpPr>
          <p:cNvPr id="29" name="AutoShape 98"/>
          <p:cNvSpPr>
            <a:spLocks noChangeArrowheads="1"/>
          </p:cNvSpPr>
          <p:nvPr/>
        </p:nvSpPr>
        <p:spPr bwMode="auto">
          <a:xfrm>
            <a:off x="595313" y="2684463"/>
            <a:ext cx="461962" cy="652462"/>
          </a:xfrm>
          <a:prstGeom prst="roundRect">
            <a:avLst>
              <a:gd name="adj" fmla="val 16667"/>
            </a:avLst>
          </a:prstGeom>
          <a:solidFill>
            <a:schemeClr val="bg1">
              <a:alpha val="70195"/>
            </a:schemeClr>
          </a:solidFill>
          <a:ln w="28575" algn="ctr">
            <a:solidFill>
              <a:srgbClr val="FF0000"/>
            </a:solidFill>
            <a:round/>
            <a:headEnd/>
            <a:tailEnd/>
          </a:ln>
        </p:spPr>
        <p:txBody>
          <a:bodyPr wrap="none" anchor="ctr"/>
          <a:lstStyle/>
          <a:p>
            <a:pPr>
              <a:defRPr/>
            </a:pPr>
            <a:r>
              <a:rPr lang="en-US" sz="4000" dirty="0">
                <a:solidFill>
                  <a:srgbClr val="D9541E"/>
                </a:solidFill>
                <a:latin typeface="Arial Narrow" pitchFamily="34" charset="0"/>
              </a:rPr>
              <a:t>X</a:t>
            </a:r>
          </a:p>
        </p:txBody>
      </p:sp>
      <p:grpSp>
        <p:nvGrpSpPr>
          <p:cNvPr id="30" name="Group 79"/>
          <p:cNvGrpSpPr>
            <a:grpSpLocks/>
          </p:cNvGrpSpPr>
          <p:nvPr/>
        </p:nvGrpSpPr>
        <p:grpSpPr bwMode="auto">
          <a:xfrm>
            <a:off x="2657475" y="2716213"/>
            <a:ext cx="414338" cy="595312"/>
            <a:chOff x="1750" y="1708"/>
            <a:chExt cx="261" cy="375"/>
          </a:xfrm>
        </p:grpSpPr>
        <p:pic>
          <p:nvPicPr>
            <p:cNvPr id="31" name="Picture 80" descr="ICON_SmVM_noTxt_Q207"/>
            <p:cNvPicPr>
              <a:picLocks noChangeAspect="1" noChangeArrowheads="1"/>
            </p:cNvPicPr>
            <p:nvPr/>
          </p:nvPicPr>
          <p:blipFill>
            <a:blip r:embed="rId2" cstate="print"/>
            <a:srcRect/>
            <a:stretch>
              <a:fillRect/>
            </a:stretch>
          </p:blipFill>
          <p:spPr bwMode="auto">
            <a:xfrm>
              <a:off x="1750" y="1708"/>
              <a:ext cx="261" cy="375"/>
            </a:xfrm>
            <a:prstGeom prst="rect">
              <a:avLst/>
            </a:prstGeom>
            <a:noFill/>
            <a:ln w="9525">
              <a:noFill/>
              <a:miter lim="800000"/>
              <a:headEnd/>
              <a:tailEnd/>
            </a:ln>
          </p:spPr>
        </p:pic>
        <p:sp>
          <p:nvSpPr>
            <p:cNvPr id="32" name="Text Box 81"/>
            <p:cNvSpPr txBox="1">
              <a:spLocks noChangeArrowheads="1"/>
            </p:cNvSpPr>
            <p:nvPr/>
          </p:nvSpPr>
          <p:spPr bwMode="auto">
            <a:xfrm>
              <a:off x="1754" y="1747"/>
              <a:ext cx="254" cy="120"/>
            </a:xfrm>
            <a:prstGeom prst="rect">
              <a:avLst/>
            </a:prstGeom>
            <a:noFill/>
            <a:ln w="9525" algn="ctr">
              <a:noFill/>
              <a:miter lim="800000"/>
              <a:headEnd/>
              <a:tailEnd/>
            </a:ln>
          </p:spPr>
          <p:txBody>
            <a:bodyPr>
              <a:spAutoFit/>
            </a:bodyPr>
            <a:lstStyle/>
            <a:p>
              <a:pPr>
                <a:lnSpc>
                  <a:spcPct val="80000"/>
                </a:lnSpc>
              </a:pPr>
              <a:r>
                <a:rPr lang="en-US" sz="800"/>
                <a:t>App</a:t>
              </a:r>
            </a:p>
          </p:txBody>
        </p:sp>
        <p:sp>
          <p:nvSpPr>
            <p:cNvPr id="33" name="Text Box 82"/>
            <p:cNvSpPr txBox="1">
              <a:spLocks noChangeArrowheads="1"/>
            </p:cNvSpPr>
            <p:nvPr/>
          </p:nvSpPr>
          <p:spPr bwMode="auto">
            <a:xfrm>
              <a:off x="1775" y="1931"/>
              <a:ext cx="209" cy="120"/>
            </a:xfrm>
            <a:prstGeom prst="rect">
              <a:avLst/>
            </a:prstGeom>
            <a:noFill/>
            <a:ln w="9525" algn="ctr">
              <a:noFill/>
              <a:miter lim="800000"/>
              <a:headEnd/>
              <a:tailEnd/>
            </a:ln>
          </p:spPr>
          <p:txBody>
            <a:bodyPr wrap="none">
              <a:spAutoFit/>
            </a:bodyPr>
            <a:lstStyle/>
            <a:p>
              <a:pPr>
                <a:lnSpc>
                  <a:spcPct val="80000"/>
                </a:lnSpc>
              </a:pPr>
              <a:r>
                <a:rPr lang="en-US" sz="800"/>
                <a:t>OS</a:t>
              </a:r>
            </a:p>
          </p:txBody>
        </p:sp>
      </p:grpSp>
      <p:grpSp>
        <p:nvGrpSpPr>
          <p:cNvPr id="34" name="Group 83"/>
          <p:cNvGrpSpPr>
            <a:grpSpLocks/>
          </p:cNvGrpSpPr>
          <p:nvPr/>
        </p:nvGrpSpPr>
        <p:grpSpPr bwMode="auto">
          <a:xfrm>
            <a:off x="3094038" y="2716213"/>
            <a:ext cx="414337" cy="595312"/>
            <a:chOff x="2078" y="1709"/>
            <a:chExt cx="261" cy="375"/>
          </a:xfrm>
        </p:grpSpPr>
        <p:pic>
          <p:nvPicPr>
            <p:cNvPr id="35" name="Picture 84" descr="ICON_SmVM_noTxt_Q207"/>
            <p:cNvPicPr>
              <a:picLocks noChangeAspect="1" noChangeArrowheads="1"/>
            </p:cNvPicPr>
            <p:nvPr/>
          </p:nvPicPr>
          <p:blipFill>
            <a:blip r:embed="rId2" cstate="print"/>
            <a:srcRect/>
            <a:stretch>
              <a:fillRect/>
            </a:stretch>
          </p:blipFill>
          <p:spPr bwMode="auto">
            <a:xfrm>
              <a:off x="2078" y="1709"/>
              <a:ext cx="261" cy="375"/>
            </a:xfrm>
            <a:prstGeom prst="rect">
              <a:avLst/>
            </a:prstGeom>
            <a:noFill/>
            <a:ln w="9525">
              <a:noFill/>
              <a:miter lim="800000"/>
              <a:headEnd/>
              <a:tailEnd/>
            </a:ln>
          </p:spPr>
        </p:pic>
        <p:sp>
          <p:nvSpPr>
            <p:cNvPr id="36" name="Text Box 85"/>
            <p:cNvSpPr txBox="1">
              <a:spLocks noChangeArrowheads="1"/>
            </p:cNvSpPr>
            <p:nvPr/>
          </p:nvSpPr>
          <p:spPr bwMode="auto">
            <a:xfrm>
              <a:off x="2082" y="1748"/>
              <a:ext cx="254" cy="120"/>
            </a:xfrm>
            <a:prstGeom prst="rect">
              <a:avLst/>
            </a:prstGeom>
            <a:noFill/>
            <a:ln w="9525" algn="ctr">
              <a:noFill/>
              <a:miter lim="800000"/>
              <a:headEnd/>
              <a:tailEnd/>
            </a:ln>
          </p:spPr>
          <p:txBody>
            <a:bodyPr>
              <a:spAutoFit/>
            </a:bodyPr>
            <a:lstStyle/>
            <a:p>
              <a:pPr>
                <a:lnSpc>
                  <a:spcPct val="80000"/>
                </a:lnSpc>
              </a:pPr>
              <a:r>
                <a:rPr lang="en-US" sz="800"/>
                <a:t>App</a:t>
              </a:r>
            </a:p>
          </p:txBody>
        </p:sp>
        <p:sp>
          <p:nvSpPr>
            <p:cNvPr id="37" name="Text Box 86"/>
            <p:cNvSpPr txBox="1">
              <a:spLocks noChangeArrowheads="1"/>
            </p:cNvSpPr>
            <p:nvPr/>
          </p:nvSpPr>
          <p:spPr bwMode="auto">
            <a:xfrm>
              <a:off x="2103" y="1932"/>
              <a:ext cx="209" cy="120"/>
            </a:xfrm>
            <a:prstGeom prst="rect">
              <a:avLst/>
            </a:prstGeom>
            <a:noFill/>
            <a:ln w="9525" algn="ctr">
              <a:noFill/>
              <a:miter lim="800000"/>
              <a:headEnd/>
              <a:tailEnd/>
            </a:ln>
          </p:spPr>
          <p:txBody>
            <a:bodyPr wrap="none">
              <a:spAutoFit/>
            </a:bodyPr>
            <a:lstStyle/>
            <a:p>
              <a:pPr>
                <a:lnSpc>
                  <a:spcPct val="80000"/>
                </a:lnSpc>
              </a:pPr>
              <a:r>
                <a:rPr lang="en-US" sz="800"/>
                <a:t>OS</a:t>
              </a:r>
            </a:p>
          </p:txBody>
        </p:sp>
      </p:grpSp>
      <p:grpSp>
        <p:nvGrpSpPr>
          <p:cNvPr id="38" name="Group 116"/>
          <p:cNvGrpSpPr>
            <a:grpSpLocks/>
          </p:cNvGrpSpPr>
          <p:nvPr/>
        </p:nvGrpSpPr>
        <p:grpSpPr bwMode="auto">
          <a:xfrm>
            <a:off x="3968750" y="2717800"/>
            <a:ext cx="414338" cy="595313"/>
            <a:chOff x="2475" y="1753"/>
            <a:chExt cx="261" cy="375"/>
          </a:xfrm>
        </p:grpSpPr>
        <p:pic>
          <p:nvPicPr>
            <p:cNvPr id="39" name="Picture 117" descr="ICON_SmVM_noTxt_Q207"/>
            <p:cNvPicPr>
              <a:picLocks noChangeAspect="1" noChangeArrowheads="1"/>
            </p:cNvPicPr>
            <p:nvPr/>
          </p:nvPicPr>
          <p:blipFill>
            <a:blip r:embed="rId2" cstate="print"/>
            <a:srcRect/>
            <a:stretch>
              <a:fillRect/>
            </a:stretch>
          </p:blipFill>
          <p:spPr bwMode="auto">
            <a:xfrm>
              <a:off x="2475" y="1753"/>
              <a:ext cx="261" cy="375"/>
            </a:xfrm>
            <a:prstGeom prst="rect">
              <a:avLst/>
            </a:prstGeom>
            <a:noFill/>
            <a:ln w="9525">
              <a:noFill/>
              <a:miter lim="800000"/>
              <a:headEnd/>
              <a:tailEnd/>
            </a:ln>
          </p:spPr>
        </p:pic>
        <p:sp>
          <p:nvSpPr>
            <p:cNvPr id="40" name="Text Box 118"/>
            <p:cNvSpPr txBox="1">
              <a:spLocks noChangeArrowheads="1"/>
            </p:cNvSpPr>
            <p:nvPr/>
          </p:nvSpPr>
          <p:spPr bwMode="auto">
            <a:xfrm>
              <a:off x="2479" y="1792"/>
              <a:ext cx="254" cy="120"/>
            </a:xfrm>
            <a:prstGeom prst="rect">
              <a:avLst/>
            </a:prstGeom>
            <a:noFill/>
            <a:ln w="9525" algn="ctr">
              <a:noFill/>
              <a:miter lim="800000"/>
              <a:headEnd/>
              <a:tailEnd/>
            </a:ln>
          </p:spPr>
          <p:txBody>
            <a:bodyPr>
              <a:spAutoFit/>
            </a:bodyPr>
            <a:lstStyle/>
            <a:p>
              <a:pPr>
                <a:lnSpc>
                  <a:spcPct val="80000"/>
                </a:lnSpc>
              </a:pPr>
              <a:r>
                <a:rPr lang="en-US" sz="800"/>
                <a:t>App</a:t>
              </a:r>
            </a:p>
          </p:txBody>
        </p:sp>
        <p:sp>
          <p:nvSpPr>
            <p:cNvPr id="41" name="Text Box 119"/>
            <p:cNvSpPr txBox="1">
              <a:spLocks noChangeArrowheads="1"/>
            </p:cNvSpPr>
            <p:nvPr/>
          </p:nvSpPr>
          <p:spPr bwMode="auto">
            <a:xfrm>
              <a:off x="2500" y="1976"/>
              <a:ext cx="209" cy="120"/>
            </a:xfrm>
            <a:prstGeom prst="rect">
              <a:avLst/>
            </a:prstGeom>
            <a:noFill/>
            <a:ln w="9525" algn="ctr">
              <a:noFill/>
              <a:miter lim="800000"/>
              <a:headEnd/>
              <a:tailEnd/>
            </a:ln>
          </p:spPr>
          <p:txBody>
            <a:bodyPr wrap="none">
              <a:spAutoFit/>
            </a:bodyPr>
            <a:lstStyle/>
            <a:p>
              <a:pPr>
                <a:lnSpc>
                  <a:spcPct val="80000"/>
                </a:lnSpc>
              </a:pPr>
              <a:r>
                <a:rPr lang="en-US" sz="800"/>
                <a:t>OS</a:t>
              </a:r>
            </a:p>
          </p:txBody>
        </p:sp>
      </p:grpSp>
      <p:grpSp>
        <p:nvGrpSpPr>
          <p:cNvPr id="42" name="Group 120"/>
          <p:cNvGrpSpPr>
            <a:grpSpLocks/>
          </p:cNvGrpSpPr>
          <p:nvPr/>
        </p:nvGrpSpPr>
        <p:grpSpPr bwMode="auto">
          <a:xfrm>
            <a:off x="3530600" y="2717800"/>
            <a:ext cx="414338" cy="595313"/>
            <a:chOff x="2157" y="1750"/>
            <a:chExt cx="261" cy="375"/>
          </a:xfrm>
        </p:grpSpPr>
        <p:pic>
          <p:nvPicPr>
            <p:cNvPr id="43" name="Picture 121" descr="ICON_SmVM_noTxt_Q207"/>
            <p:cNvPicPr>
              <a:picLocks noChangeAspect="1" noChangeArrowheads="1"/>
            </p:cNvPicPr>
            <p:nvPr/>
          </p:nvPicPr>
          <p:blipFill>
            <a:blip r:embed="rId2" cstate="print"/>
            <a:srcRect/>
            <a:stretch>
              <a:fillRect/>
            </a:stretch>
          </p:blipFill>
          <p:spPr bwMode="auto">
            <a:xfrm>
              <a:off x="2157" y="1750"/>
              <a:ext cx="261" cy="375"/>
            </a:xfrm>
            <a:prstGeom prst="rect">
              <a:avLst/>
            </a:prstGeom>
            <a:noFill/>
            <a:ln w="9525">
              <a:noFill/>
              <a:miter lim="800000"/>
              <a:headEnd/>
              <a:tailEnd/>
            </a:ln>
          </p:spPr>
        </p:pic>
        <p:sp>
          <p:nvSpPr>
            <p:cNvPr id="44" name="Text Box 122"/>
            <p:cNvSpPr txBox="1">
              <a:spLocks noChangeArrowheads="1"/>
            </p:cNvSpPr>
            <p:nvPr/>
          </p:nvSpPr>
          <p:spPr bwMode="auto">
            <a:xfrm>
              <a:off x="2161" y="1789"/>
              <a:ext cx="254" cy="120"/>
            </a:xfrm>
            <a:prstGeom prst="rect">
              <a:avLst/>
            </a:prstGeom>
            <a:noFill/>
            <a:ln w="9525" algn="ctr">
              <a:noFill/>
              <a:miter lim="800000"/>
              <a:headEnd/>
              <a:tailEnd/>
            </a:ln>
          </p:spPr>
          <p:txBody>
            <a:bodyPr>
              <a:spAutoFit/>
            </a:bodyPr>
            <a:lstStyle/>
            <a:p>
              <a:pPr>
                <a:lnSpc>
                  <a:spcPct val="80000"/>
                </a:lnSpc>
              </a:pPr>
              <a:r>
                <a:rPr lang="en-US" sz="800"/>
                <a:t>App</a:t>
              </a:r>
            </a:p>
          </p:txBody>
        </p:sp>
        <p:sp>
          <p:nvSpPr>
            <p:cNvPr id="45" name="Text Box 123"/>
            <p:cNvSpPr txBox="1">
              <a:spLocks noChangeArrowheads="1"/>
            </p:cNvSpPr>
            <p:nvPr/>
          </p:nvSpPr>
          <p:spPr bwMode="auto">
            <a:xfrm>
              <a:off x="2182" y="1973"/>
              <a:ext cx="209" cy="120"/>
            </a:xfrm>
            <a:prstGeom prst="rect">
              <a:avLst/>
            </a:prstGeom>
            <a:noFill/>
            <a:ln w="9525" algn="ctr">
              <a:noFill/>
              <a:miter lim="800000"/>
              <a:headEnd/>
              <a:tailEnd/>
            </a:ln>
          </p:spPr>
          <p:txBody>
            <a:bodyPr wrap="none">
              <a:spAutoFit/>
            </a:bodyPr>
            <a:lstStyle/>
            <a:p>
              <a:pPr>
                <a:lnSpc>
                  <a:spcPct val="80000"/>
                </a:lnSpc>
              </a:pPr>
              <a:r>
                <a:rPr lang="en-US" sz="800"/>
                <a:t>OS</a:t>
              </a:r>
            </a:p>
          </p:txBody>
        </p:sp>
      </p:grpSp>
      <p:sp>
        <p:nvSpPr>
          <p:cNvPr id="46" name="AutoShape 124"/>
          <p:cNvSpPr>
            <a:spLocks noChangeArrowheads="1"/>
          </p:cNvSpPr>
          <p:nvPr/>
        </p:nvSpPr>
        <p:spPr bwMode="auto">
          <a:xfrm>
            <a:off x="2655888" y="2714625"/>
            <a:ext cx="415925" cy="598488"/>
          </a:xfrm>
          <a:prstGeom prst="roundRect">
            <a:avLst>
              <a:gd name="adj" fmla="val 12213"/>
            </a:avLst>
          </a:prstGeom>
          <a:solidFill>
            <a:schemeClr val="bg1">
              <a:alpha val="59999"/>
            </a:schemeClr>
          </a:solidFill>
          <a:ln w="9525" algn="ctr">
            <a:noFill/>
            <a:round/>
            <a:headEnd/>
            <a:tailEnd/>
          </a:ln>
        </p:spPr>
        <p:txBody>
          <a:bodyPr wrap="none" anchor="ctr"/>
          <a:lstStyle/>
          <a:p>
            <a:endParaRPr lang="en-US" sz="1600"/>
          </a:p>
        </p:txBody>
      </p:sp>
      <p:pic>
        <p:nvPicPr>
          <p:cNvPr id="47" name="Picture 132" descr="ICON_Server_Right_Grey_NoShadow_Q207"/>
          <p:cNvPicPr>
            <a:picLocks noChangeAspect="1" noChangeArrowheads="1"/>
          </p:cNvPicPr>
          <p:nvPr/>
        </p:nvPicPr>
        <p:blipFill>
          <a:blip r:embed="rId3" cstate="print"/>
          <a:srcRect/>
          <a:stretch>
            <a:fillRect/>
          </a:stretch>
        </p:blipFill>
        <p:spPr bwMode="auto">
          <a:xfrm>
            <a:off x="3200400" y="4421188"/>
            <a:ext cx="590550" cy="906462"/>
          </a:xfrm>
          <a:prstGeom prst="rect">
            <a:avLst/>
          </a:prstGeom>
          <a:noFill/>
          <a:ln w="9525">
            <a:noFill/>
            <a:miter lim="800000"/>
            <a:headEnd/>
            <a:tailEnd/>
          </a:ln>
        </p:spPr>
      </p:pic>
      <p:pic>
        <p:nvPicPr>
          <p:cNvPr id="48" name="Picture 133" descr="ICON_Server_Right_Grey_NoShadow_Q207"/>
          <p:cNvPicPr>
            <a:picLocks noChangeAspect="1" noChangeArrowheads="1"/>
          </p:cNvPicPr>
          <p:nvPr/>
        </p:nvPicPr>
        <p:blipFill>
          <a:blip r:embed="rId3" cstate="print"/>
          <a:srcRect/>
          <a:stretch>
            <a:fillRect/>
          </a:stretch>
        </p:blipFill>
        <p:spPr bwMode="auto">
          <a:xfrm>
            <a:off x="968375" y="4421188"/>
            <a:ext cx="590550" cy="906462"/>
          </a:xfrm>
          <a:prstGeom prst="rect">
            <a:avLst/>
          </a:prstGeom>
          <a:noFill/>
          <a:ln w="9525">
            <a:noFill/>
            <a:miter lim="800000"/>
            <a:headEnd/>
            <a:tailEnd/>
          </a:ln>
        </p:spPr>
      </p:pic>
      <p:grpSp>
        <p:nvGrpSpPr>
          <p:cNvPr id="49" name="Group 134"/>
          <p:cNvGrpSpPr>
            <a:grpSpLocks/>
          </p:cNvGrpSpPr>
          <p:nvPr/>
        </p:nvGrpSpPr>
        <p:grpSpPr bwMode="auto">
          <a:xfrm>
            <a:off x="963613" y="4421188"/>
            <a:ext cx="600075" cy="904875"/>
            <a:chOff x="603" y="3045"/>
            <a:chExt cx="378" cy="570"/>
          </a:xfrm>
        </p:grpSpPr>
        <p:sp>
          <p:nvSpPr>
            <p:cNvPr id="50" name="Freeform 135"/>
            <p:cNvSpPr>
              <a:spLocks/>
            </p:cNvSpPr>
            <p:nvPr/>
          </p:nvSpPr>
          <p:spPr bwMode="auto">
            <a:xfrm>
              <a:off x="603" y="3045"/>
              <a:ext cx="378" cy="570"/>
            </a:xfrm>
            <a:custGeom>
              <a:avLst/>
              <a:gdLst>
                <a:gd name="T0" fmla="*/ 3 w 378"/>
                <a:gd name="T1" fmla="*/ 141 h 570"/>
                <a:gd name="T2" fmla="*/ 246 w 378"/>
                <a:gd name="T3" fmla="*/ 0 h 570"/>
                <a:gd name="T4" fmla="*/ 378 w 378"/>
                <a:gd name="T5" fmla="*/ 75 h 570"/>
                <a:gd name="T6" fmla="*/ 378 w 378"/>
                <a:gd name="T7" fmla="*/ 432 h 570"/>
                <a:gd name="T8" fmla="*/ 132 w 378"/>
                <a:gd name="T9" fmla="*/ 570 h 570"/>
                <a:gd name="T10" fmla="*/ 0 w 378"/>
                <a:gd name="T11" fmla="*/ 501 h 570"/>
                <a:gd name="T12" fmla="*/ 3 w 378"/>
                <a:gd name="T13" fmla="*/ 141 h 570"/>
                <a:gd name="T14" fmla="*/ 0 60000 65536"/>
                <a:gd name="T15" fmla="*/ 0 60000 65536"/>
                <a:gd name="T16" fmla="*/ 0 60000 65536"/>
                <a:gd name="T17" fmla="*/ 0 60000 65536"/>
                <a:gd name="T18" fmla="*/ 0 60000 65536"/>
                <a:gd name="T19" fmla="*/ 0 60000 65536"/>
                <a:gd name="T20" fmla="*/ 0 60000 65536"/>
                <a:gd name="T21" fmla="*/ 0 w 378"/>
                <a:gd name="T22" fmla="*/ 0 h 570"/>
                <a:gd name="T23" fmla="*/ 378 w 378"/>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8" h="570">
                  <a:moveTo>
                    <a:pt x="3" y="141"/>
                  </a:moveTo>
                  <a:lnTo>
                    <a:pt x="246" y="0"/>
                  </a:lnTo>
                  <a:lnTo>
                    <a:pt x="378" y="75"/>
                  </a:lnTo>
                  <a:lnTo>
                    <a:pt x="378" y="432"/>
                  </a:lnTo>
                  <a:lnTo>
                    <a:pt x="132" y="570"/>
                  </a:lnTo>
                  <a:lnTo>
                    <a:pt x="0" y="501"/>
                  </a:lnTo>
                  <a:lnTo>
                    <a:pt x="3" y="141"/>
                  </a:lnTo>
                  <a:close/>
                </a:path>
              </a:pathLst>
            </a:custGeom>
            <a:solidFill>
              <a:schemeClr val="bg1">
                <a:alpha val="70195"/>
              </a:schemeClr>
            </a:solidFill>
            <a:ln w="28575">
              <a:solidFill>
                <a:srgbClr val="FF0000"/>
              </a:solidFill>
              <a:round/>
              <a:headEnd/>
              <a:tailEnd/>
            </a:ln>
          </p:spPr>
          <p:txBody>
            <a:bodyPr wrap="none" anchor="ctr"/>
            <a:lstStyle/>
            <a:p>
              <a:endParaRPr lang="en-US"/>
            </a:p>
          </p:txBody>
        </p:sp>
        <p:sp>
          <p:nvSpPr>
            <p:cNvPr id="51" name="Text Box 56"/>
            <p:cNvSpPr txBox="1">
              <a:spLocks noChangeArrowheads="1"/>
            </p:cNvSpPr>
            <p:nvPr/>
          </p:nvSpPr>
          <p:spPr bwMode="auto">
            <a:xfrm>
              <a:off x="629" y="3119"/>
              <a:ext cx="297" cy="442"/>
            </a:xfrm>
            <a:prstGeom prst="rect">
              <a:avLst/>
            </a:prstGeom>
            <a:noFill/>
            <a:ln w="9525">
              <a:noFill/>
              <a:miter lim="800000"/>
              <a:headEnd/>
              <a:tailEnd/>
            </a:ln>
          </p:spPr>
          <p:txBody>
            <a:bodyPr>
              <a:spAutoFit/>
            </a:bodyPr>
            <a:lstStyle/>
            <a:p>
              <a:r>
                <a:rPr lang="en-US" sz="4000">
                  <a:solidFill>
                    <a:srgbClr val="FF0000"/>
                  </a:solidFill>
                </a:rPr>
                <a:t>X</a:t>
              </a:r>
            </a:p>
          </p:txBody>
        </p:sp>
      </p:grpSp>
      <p:grpSp>
        <p:nvGrpSpPr>
          <p:cNvPr id="52" name="Group 140"/>
          <p:cNvGrpSpPr>
            <a:grpSpLocks/>
          </p:cNvGrpSpPr>
          <p:nvPr/>
        </p:nvGrpSpPr>
        <p:grpSpPr bwMode="auto">
          <a:xfrm>
            <a:off x="482600" y="3400425"/>
            <a:ext cx="1581150" cy="334963"/>
            <a:chOff x="304" y="2142"/>
            <a:chExt cx="996" cy="211"/>
          </a:xfrm>
        </p:grpSpPr>
        <p:grpSp>
          <p:nvGrpSpPr>
            <p:cNvPr id="53" name="Group 72"/>
            <p:cNvGrpSpPr>
              <a:grpSpLocks/>
            </p:cNvGrpSpPr>
            <p:nvPr/>
          </p:nvGrpSpPr>
          <p:grpSpPr bwMode="auto">
            <a:xfrm>
              <a:off x="304" y="2143"/>
              <a:ext cx="996" cy="210"/>
              <a:chOff x="293" y="2327"/>
              <a:chExt cx="1071" cy="210"/>
            </a:xfrm>
          </p:grpSpPr>
          <p:sp>
            <p:nvSpPr>
              <p:cNvPr id="55" name="AutoShape 13"/>
              <p:cNvSpPr>
                <a:spLocks noChangeArrowheads="1"/>
              </p:cNvSpPr>
              <p:nvPr/>
            </p:nvSpPr>
            <p:spPr bwMode="gray">
              <a:xfrm>
                <a:off x="316" y="2444"/>
                <a:ext cx="1027" cy="93"/>
              </a:xfrm>
              <a:prstGeom prst="roundRect">
                <a:avLst>
                  <a:gd name="adj" fmla="val 50000"/>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lgn="r">
                  <a:spcAft>
                    <a:spcPct val="10000"/>
                  </a:spcAft>
                  <a:defRPr/>
                </a:pPr>
                <a:endParaRPr lang="en-US" sz="1400">
                  <a:ea typeface="ＭＳ Ｐゴシック" charset="-128"/>
                </a:endParaRPr>
              </a:p>
            </p:txBody>
          </p:sp>
          <p:sp>
            <p:nvSpPr>
              <p:cNvPr id="56" name="AutoShape 25"/>
              <p:cNvSpPr>
                <a:spLocks noChangeArrowheads="1"/>
              </p:cNvSpPr>
              <p:nvPr/>
            </p:nvSpPr>
            <p:spPr bwMode="gray">
              <a:xfrm>
                <a:off x="293" y="2327"/>
                <a:ext cx="1071" cy="175"/>
              </a:xfrm>
              <a:prstGeom prst="roundRect">
                <a:avLst>
                  <a:gd name="adj" fmla="val 18611"/>
                </a:avLst>
              </a:prstGeom>
              <a:solidFill>
                <a:schemeClr val="accent1">
                  <a:lumMod val="60000"/>
                  <a:lumOff val="40000"/>
                </a:schemeClr>
              </a:solidFill>
              <a:ln w="9525" algn="ctr">
                <a:noFill/>
                <a:round/>
                <a:headEnd/>
                <a:tailEnd/>
              </a:ln>
            </p:spPr>
            <p:txBody>
              <a:bodyPr wrap="none" anchor="ctr"/>
              <a:lstStyle/>
              <a:p>
                <a:pPr>
                  <a:defRPr/>
                </a:pPr>
                <a:endParaRPr lang="en-US" sz="1800"/>
              </a:p>
            </p:txBody>
          </p:sp>
        </p:grpSp>
        <p:sp>
          <p:nvSpPr>
            <p:cNvPr id="54" name="Text Box 27"/>
            <p:cNvSpPr txBox="1">
              <a:spLocks noChangeAspect="1" noChangeArrowheads="1"/>
            </p:cNvSpPr>
            <p:nvPr/>
          </p:nvSpPr>
          <p:spPr bwMode="auto">
            <a:xfrm>
              <a:off x="390" y="2142"/>
              <a:ext cx="824" cy="207"/>
            </a:xfrm>
            <a:prstGeom prst="rect">
              <a:avLst/>
            </a:prstGeom>
            <a:noFill/>
            <a:ln w="9525">
              <a:noFill/>
              <a:miter lim="800000"/>
              <a:headEnd/>
              <a:tailEnd/>
            </a:ln>
          </p:spPr>
          <p:txBody>
            <a:bodyPr/>
            <a:lstStyle/>
            <a:p>
              <a:pPr>
                <a:lnSpc>
                  <a:spcPct val="85000"/>
                </a:lnSpc>
              </a:pPr>
              <a:r>
                <a:rPr lang="en-US" sz="1400">
                  <a:solidFill>
                    <a:srgbClr val="FFFFFF"/>
                  </a:solidFill>
                </a:rPr>
                <a:t>VMware ESX</a:t>
              </a:r>
            </a:p>
          </p:txBody>
        </p:sp>
      </p:grpSp>
      <p:grpSp>
        <p:nvGrpSpPr>
          <p:cNvPr id="57" name="Group 141"/>
          <p:cNvGrpSpPr>
            <a:grpSpLocks/>
          </p:cNvGrpSpPr>
          <p:nvPr/>
        </p:nvGrpSpPr>
        <p:grpSpPr bwMode="auto">
          <a:xfrm>
            <a:off x="2724150" y="3402013"/>
            <a:ext cx="1581150" cy="334962"/>
            <a:chOff x="1716" y="2143"/>
            <a:chExt cx="996" cy="211"/>
          </a:xfrm>
        </p:grpSpPr>
        <p:grpSp>
          <p:nvGrpSpPr>
            <p:cNvPr id="58" name="Group 92"/>
            <p:cNvGrpSpPr>
              <a:grpSpLocks/>
            </p:cNvGrpSpPr>
            <p:nvPr/>
          </p:nvGrpSpPr>
          <p:grpSpPr bwMode="auto">
            <a:xfrm>
              <a:off x="1716" y="2144"/>
              <a:ext cx="996" cy="210"/>
              <a:chOff x="293" y="2327"/>
              <a:chExt cx="1071" cy="210"/>
            </a:xfrm>
          </p:grpSpPr>
          <p:sp>
            <p:nvSpPr>
              <p:cNvPr id="60" name="AutoShape 13"/>
              <p:cNvSpPr>
                <a:spLocks noChangeArrowheads="1"/>
              </p:cNvSpPr>
              <p:nvPr/>
            </p:nvSpPr>
            <p:spPr bwMode="gray">
              <a:xfrm>
                <a:off x="316" y="2444"/>
                <a:ext cx="1027" cy="93"/>
              </a:xfrm>
              <a:prstGeom prst="roundRect">
                <a:avLst>
                  <a:gd name="adj" fmla="val 50000"/>
                </a:avLst>
              </a:prstGeom>
              <a:gradFill rotWithShape="1">
                <a:gsLst>
                  <a:gs pos="0">
                    <a:schemeClr val="tx1"/>
                  </a:gs>
                  <a:gs pos="100000">
                    <a:schemeClr val="tx1">
                      <a:gamma/>
                      <a:shade val="0"/>
                      <a:invGamma/>
                      <a:alpha val="0"/>
                    </a:schemeClr>
                  </a:gs>
                </a:gsLst>
                <a:path path="shape">
                  <a:fillToRect l="50000" t="50000" r="50000" b="50000"/>
                </a:path>
              </a:gradFill>
              <a:ln w="9525">
                <a:noFill/>
                <a:round/>
                <a:headEnd/>
                <a:tailEnd/>
              </a:ln>
              <a:effectLst/>
            </p:spPr>
            <p:txBody>
              <a:bodyPr wrap="none" anchor="ctr"/>
              <a:lstStyle/>
              <a:p>
                <a:pPr algn="r">
                  <a:spcAft>
                    <a:spcPct val="10000"/>
                  </a:spcAft>
                  <a:defRPr/>
                </a:pPr>
                <a:endParaRPr lang="en-US" sz="1400">
                  <a:ea typeface="ＭＳ Ｐゴシック" charset="-128"/>
                </a:endParaRPr>
              </a:p>
            </p:txBody>
          </p:sp>
          <p:sp>
            <p:nvSpPr>
              <p:cNvPr id="61" name="AutoShape 25"/>
              <p:cNvSpPr>
                <a:spLocks noChangeArrowheads="1"/>
              </p:cNvSpPr>
              <p:nvPr/>
            </p:nvSpPr>
            <p:spPr bwMode="gray">
              <a:xfrm>
                <a:off x="293" y="2327"/>
                <a:ext cx="1071" cy="175"/>
              </a:xfrm>
              <a:prstGeom prst="roundRect">
                <a:avLst>
                  <a:gd name="adj" fmla="val 18611"/>
                </a:avLst>
              </a:prstGeom>
              <a:solidFill>
                <a:schemeClr val="accent1">
                  <a:lumMod val="60000"/>
                  <a:lumOff val="40000"/>
                </a:schemeClr>
              </a:solidFill>
              <a:ln w="9525" algn="ctr">
                <a:noFill/>
                <a:round/>
                <a:headEnd/>
                <a:tailEnd/>
              </a:ln>
            </p:spPr>
            <p:txBody>
              <a:bodyPr wrap="none" anchor="ctr"/>
              <a:lstStyle/>
              <a:p>
                <a:pPr>
                  <a:defRPr/>
                </a:pPr>
                <a:endParaRPr lang="en-US" sz="1800"/>
              </a:p>
            </p:txBody>
          </p:sp>
        </p:grpSp>
        <p:sp>
          <p:nvSpPr>
            <p:cNvPr id="59" name="Text Box 27"/>
            <p:cNvSpPr txBox="1">
              <a:spLocks noChangeAspect="1" noChangeArrowheads="1"/>
            </p:cNvSpPr>
            <p:nvPr/>
          </p:nvSpPr>
          <p:spPr bwMode="auto">
            <a:xfrm>
              <a:off x="1802" y="2143"/>
              <a:ext cx="824" cy="207"/>
            </a:xfrm>
            <a:prstGeom prst="rect">
              <a:avLst/>
            </a:prstGeom>
            <a:noFill/>
            <a:ln w="9525">
              <a:noFill/>
              <a:miter lim="800000"/>
              <a:headEnd/>
              <a:tailEnd/>
            </a:ln>
          </p:spPr>
          <p:txBody>
            <a:bodyPr/>
            <a:lstStyle/>
            <a:p>
              <a:pPr>
                <a:lnSpc>
                  <a:spcPct val="85000"/>
                </a:lnSpc>
              </a:pPr>
              <a:r>
                <a:rPr lang="en-US" sz="1400">
                  <a:solidFill>
                    <a:srgbClr val="FFFFFF"/>
                  </a:solidFill>
                </a:rPr>
                <a:t>VMware ESX</a:t>
              </a:r>
            </a:p>
          </p:txBody>
        </p:sp>
      </p:grpSp>
      <p:sp>
        <p:nvSpPr>
          <p:cNvPr id="63" name="Text Placeholder 85"/>
          <p:cNvSpPr txBox="1">
            <a:spLocks/>
          </p:cNvSpPr>
          <p:nvPr/>
        </p:nvSpPr>
        <p:spPr bwMode="auto">
          <a:xfrm>
            <a:off x="4743449" y="1365250"/>
            <a:ext cx="3933825" cy="4435475"/>
          </a:xfrm>
          <a:prstGeom prst="rect">
            <a:avLst/>
          </a:prstGeom>
          <a:noFill/>
          <a:ln w="9525">
            <a:solidFill>
              <a:schemeClr val="tx2">
                <a:lumMod val="75000"/>
              </a:schemeClr>
            </a:solidFill>
            <a:miter lim="800000"/>
            <a:headEnd/>
            <a:tailEnd/>
          </a:ln>
        </p:spPr>
        <p:txBody>
          <a:bodyPr vert="horz" wrap="square" lIns="0" tIns="0" rIns="0" bIns="0" numCol="1" anchor="t" anchorCtr="0" compatLnSpc="1">
            <a:prstTxWarp prst="textNoShape">
              <a:avLst/>
            </a:prstTxWarp>
          </a:bodyPr>
          <a:lstStyle/>
          <a:p>
            <a:pPr marL="400050" marR="0" lvl="1" indent="-171450" algn="l" defTabSz="914400" rtl="0" eaLnBrk="0" fontAlgn="base" latinLnBrk="0" hangingPunct="0">
              <a:lnSpc>
                <a:spcPts val="2200"/>
              </a:lnSpc>
              <a:spcBef>
                <a:spcPts val="1200"/>
              </a:spcBef>
              <a:spcAft>
                <a:spcPct val="0"/>
              </a:spcAft>
              <a:buClr>
                <a:schemeClr val="accent1">
                  <a:lumMod val="75000"/>
                </a:schemeClr>
              </a:buClr>
              <a:buSzPct val="110000"/>
              <a:buFont typeface="Times" pitchFamily="18" charset="0"/>
              <a:buChar char="•"/>
              <a:tabLst/>
              <a:defRPr/>
            </a:pPr>
            <a:endParaRPr kumimoji="0" lang="en-US" sz="1800" b="0" i="0" u="none" strike="noStrike" kern="0" cap="none" spc="0" normalizeH="0" baseline="0" noProof="0" dirty="0" smtClean="0">
              <a:ln>
                <a:noFill/>
              </a:ln>
              <a:solidFill>
                <a:srgbClr val="FFFFFF"/>
              </a:solidFill>
              <a:effectLst/>
              <a:uLnTx/>
              <a:uFillTx/>
              <a:latin typeface="+mn-lt"/>
              <a:ea typeface="+mn-ea"/>
            </a:endParaRPr>
          </a:p>
          <a:p>
            <a:pPr marL="400050" marR="0" lvl="1" indent="-171450" algn="l" defTabSz="914400" rtl="0" eaLnBrk="0" fontAlgn="base" latinLnBrk="0" hangingPunct="0">
              <a:lnSpc>
                <a:spcPts val="2200"/>
              </a:lnSpc>
              <a:spcBef>
                <a:spcPts val="1200"/>
              </a:spcBef>
              <a:spcAft>
                <a:spcPct val="0"/>
              </a:spcAft>
              <a:buClr>
                <a:schemeClr val="accent1">
                  <a:lumMod val="75000"/>
                </a:schemeClr>
              </a:buClr>
              <a:buSzPct val="110000"/>
              <a:buFont typeface="Times" pitchFamily="18" charset="0"/>
              <a:buChar char="•"/>
              <a:tabLst/>
              <a:defRPr/>
            </a:pPr>
            <a:r>
              <a:rPr kumimoji="0" lang="en-US" sz="1800" b="0" i="0" u="none" strike="noStrike" kern="0" cap="none" spc="0" normalizeH="0" baseline="0" noProof="0" dirty="0" smtClean="0">
                <a:ln>
                  <a:noFill/>
                </a:ln>
                <a:solidFill>
                  <a:srgbClr val="FFFFFF"/>
                </a:solidFill>
                <a:effectLst/>
                <a:uLnTx/>
                <a:uFillTx/>
                <a:latin typeface="+mn-lt"/>
                <a:ea typeface="+mn-ea"/>
              </a:rPr>
              <a:t>Single identical VMs running in lockstep on separate hosts</a:t>
            </a:r>
          </a:p>
          <a:p>
            <a:pPr marL="400050" marR="0" lvl="1" indent="-171450" algn="l" defTabSz="914400" rtl="0" eaLnBrk="0" fontAlgn="base" latinLnBrk="0" hangingPunct="0">
              <a:lnSpc>
                <a:spcPts val="2200"/>
              </a:lnSpc>
              <a:spcBef>
                <a:spcPts val="1200"/>
              </a:spcBef>
              <a:spcAft>
                <a:spcPct val="0"/>
              </a:spcAft>
              <a:buClr>
                <a:schemeClr val="accent1">
                  <a:lumMod val="75000"/>
                </a:schemeClr>
              </a:buClr>
              <a:buSzPct val="110000"/>
              <a:buFont typeface="Times" pitchFamily="18" charset="0"/>
              <a:buChar char="•"/>
              <a:tabLst/>
              <a:defRPr/>
            </a:pPr>
            <a:r>
              <a:rPr kumimoji="0" lang="en-US" sz="1800" b="1" i="0" u="none" strike="noStrike" kern="0" cap="none" spc="0" normalizeH="0" baseline="0" noProof="0" dirty="0" smtClean="0">
                <a:ln>
                  <a:noFill/>
                </a:ln>
                <a:solidFill>
                  <a:srgbClr val="FFFFFF"/>
                </a:solidFill>
                <a:effectLst/>
                <a:uLnTx/>
                <a:uFillTx/>
                <a:latin typeface="+mn-lt"/>
                <a:ea typeface="+mn-ea"/>
              </a:rPr>
              <a:t>Zero downtime, zero data loss </a:t>
            </a:r>
            <a:r>
              <a:rPr kumimoji="0" lang="en-US" sz="1800" b="0" i="0" u="none" strike="noStrike" kern="0" cap="none" spc="0" normalizeH="0" baseline="0" noProof="0" dirty="0" smtClean="0">
                <a:ln>
                  <a:noFill/>
                </a:ln>
                <a:solidFill>
                  <a:srgbClr val="FFFFFF"/>
                </a:solidFill>
                <a:effectLst/>
                <a:uLnTx/>
                <a:uFillTx/>
                <a:latin typeface="+mn-lt"/>
                <a:ea typeface="+mn-ea"/>
              </a:rPr>
              <a:t>failover for all virtual machines in case of hardware failures</a:t>
            </a:r>
          </a:p>
          <a:p>
            <a:pPr marL="400050" marR="0" lvl="1" indent="-171450" algn="l" defTabSz="914400" rtl="0" eaLnBrk="0" fontAlgn="base" latinLnBrk="0" hangingPunct="0">
              <a:lnSpc>
                <a:spcPts val="2200"/>
              </a:lnSpc>
              <a:spcBef>
                <a:spcPts val="1200"/>
              </a:spcBef>
              <a:spcAft>
                <a:spcPct val="0"/>
              </a:spcAft>
              <a:buClr>
                <a:schemeClr val="accent1">
                  <a:lumMod val="75000"/>
                </a:schemeClr>
              </a:buClr>
              <a:buSzPct val="110000"/>
              <a:buFont typeface="Times" pitchFamily="18" charset="0"/>
              <a:buChar char="•"/>
              <a:tabLst/>
              <a:defRPr/>
            </a:pPr>
            <a:r>
              <a:rPr kumimoji="0" lang="en-US" sz="1800" b="0" i="0" u="none" strike="noStrike" kern="0" cap="none" spc="0" normalizeH="0" baseline="0" noProof="0" dirty="0" smtClean="0">
                <a:ln>
                  <a:noFill/>
                </a:ln>
                <a:solidFill>
                  <a:srgbClr val="FFFFFF"/>
                </a:solidFill>
                <a:effectLst/>
                <a:uLnTx/>
                <a:uFillTx/>
                <a:latin typeface="+mn-lt"/>
                <a:ea typeface="+mn-ea"/>
              </a:rPr>
              <a:t>Integrated with VMware HA/DRS</a:t>
            </a:r>
          </a:p>
          <a:p>
            <a:pPr marL="400050" marR="0" lvl="1" indent="-171450" algn="l" defTabSz="914400" rtl="0" eaLnBrk="0" fontAlgn="base" latinLnBrk="0" hangingPunct="0">
              <a:lnSpc>
                <a:spcPts val="2200"/>
              </a:lnSpc>
              <a:spcBef>
                <a:spcPts val="1200"/>
              </a:spcBef>
              <a:spcAft>
                <a:spcPct val="0"/>
              </a:spcAft>
              <a:buClr>
                <a:schemeClr val="accent1">
                  <a:lumMod val="75000"/>
                </a:schemeClr>
              </a:buClr>
              <a:buSzPct val="110000"/>
              <a:buFont typeface="Times" pitchFamily="18" charset="0"/>
              <a:buChar char="•"/>
              <a:tabLst/>
              <a:defRPr/>
            </a:pPr>
            <a:r>
              <a:rPr kumimoji="0" lang="en-US" sz="1800" b="0" i="0" u="none" strike="noStrike" kern="0" cap="none" spc="0" normalizeH="0" baseline="0" noProof="0" dirty="0" smtClean="0">
                <a:ln>
                  <a:noFill/>
                </a:ln>
                <a:solidFill>
                  <a:srgbClr val="FFFFFF"/>
                </a:solidFill>
                <a:effectLst/>
                <a:uLnTx/>
                <a:uFillTx/>
                <a:latin typeface="+mn-lt"/>
                <a:ea typeface="+mn-ea"/>
              </a:rPr>
              <a:t>No complex clustering or specialized hardware required</a:t>
            </a:r>
          </a:p>
          <a:p>
            <a:pPr marL="400050" marR="0" lvl="1" indent="-171450" algn="l" defTabSz="914400" rtl="0" eaLnBrk="0" fontAlgn="base" latinLnBrk="0" hangingPunct="0">
              <a:lnSpc>
                <a:spcPts val="2200"/>
              </a:lnSpc>
              <a:spcBef>
                <a:spcPts val="1200"/>
              </a:spcBef>
              <a:spcAft>
                <a:spcPct val="0"/>
              </a:spcAft>
              <a:buClr>
                <a:schemeClr val="accent1">
                  <a:lumMod val="75000"/>
                </a:schemeClr>
              </a:buClr>
              <a:buSzPct val="110000"/>
              <a:buFont typeface="Times" pitchFamily="18" charset="0"/>
              <a:buChar char="•"/>
              <a:tabLst/>
              <a:defRPr/>
            </a:pPr>
            <a:r>
              <a:rPr kumimoji="0" lang="en-US" sz="1800" b="0" i="0" u="none" strike="noStrike" kern="0" cap="none" spc="0" normalizeH="0" baseline="0" noProof="0" dirty="0" smtClean="0">
                <a:ln>
                  <a:noFill/>
                </a:ln>
                <a:solidFill>
                  <a:srgbClr val="FFFFFF"/>
                </a:solidFill>
                <a:effectLst/>
                <a:uLnTx/>
                <a:uFillTx/>
                <a:latin typeface="+mn-lt"/>
                <a:ea typeface="+mn-ea"/>
              </a:rPr>
              <a:t>Single common mechanism for all applications and operating systems</a:t>
            </a:r>
          </a:p>
          <a:p>
            <a:pPr marL="233363" marR="0" lvl="0" indent="-233363" algn="l" defTabSz="914400" rtl="0" eaLnBrk="0" fontAlgn="base" latinLnBrk="0" hangingPunct="0">
              <a:lnSpc>
                <a:spcPts val="2400"/>
              </a:lnSpc>
              <a:spcBef>
                <a:spcPts val="1200"/>
              </a:spcBef>
              <a:spcAft>
                <a:spcPct val="0"/>
              </a:spcAft>
              <a:buClr>
                <a:schemeClr val="accent1">
                  <a:lumMod val="75000"/>
                </a:schemeClr>
              </a:buClr>
              <a:buSzPct val="115000"/>
              <a:buFont typeface="Arial" charset="0"/>
              <a:buChar char=" "/>
              <a:tabLst/>
              <a:defRPr/>
            </a:pPr>
            <a:endParaRPr kumimoji="0" lang="en-US" sz="2000" b="1" i="0" u="none" strike="noStrike" kern="0" cap="none" spc="0" normalizeH="0" baseline="0" noProof="0" dirty="0" smtClean="0">
              <a:ln>
                <a:noFill/>
              </a:ln>
              <a:solidFill>
                <a:srgbClr val="FFFFFF"/>
              </a:solidFill>
              <a:effectLst/>
              <a:uLnTx/>
              <a:uFillTx/>
              <a:latin typeface="+mn-lt"/>
              <a:ea typeface="+mn-ea"/>
              <a:cs typeface="+mn-cs"/>
            </a:endParaRPr>
          </a:p>
        </p:txBody>
      </p:sp>
      <p:grpSp>
        <p:nvGrpSpPr>
          <p:cNvPr id="64" name="Group 107"/>
          <p:cNvGrpSpPr>
            <a:grpSpLocks/>
          </p:cNvGrpSpPr>
          <p:nvPr/>
        </p:nvGrpSpPr>
        <p:grpSpPr bwMode="auto">
          <a:xfrm>
            <a:off x="2646363" y="1665288"/>
            <a:ext cx="212725" cy="212725"/>
            <a:chOff x="3346" y="260"/>
            <a:chExt cx="1637" cy="1640"/>
          </a:xfrm>
        </p:grpSpPr>
        <p:sp>
          <p:nvSpPr>
            <p:cNvPr id="65" name="Freeform 108"/>
            <p:cNvSpPr>
              <a:spLocks/>
            </p:cNvSpPr>
            <p:nvPr/>
          </p:nvSpPr>
          <p:spPr bwMode="auto">
            <a:xfrm>
              <a:off x="4109" y="263"/>
              <a:ext cx="874" cy="1635"/>
            </a:xfrm>
            <a:custGeom>
              <a:avLst/>
              <a:gdLst>
                <a:gd name="T0" fmla="*/ 158 w 874"/>
                <a:gd name="T1" fmla="*/ 1534 h 1635"/>
                <a:gd name="T2" fmla="*/ 519 w 874"/>
                <a:gd name="T3" fmla="*/ 1378 h 1635"/>
                <a:gd name="T4" fmla="*/ 732 w 874"/>
                <a:gd name="T5" fmla="*/ 1059 h 1635"/>
                <a:gd name="T6" fmla="*/ 770 w 874"/>
                <a:gd name="T7" fmla="*/ 716 h 1635"/>
                <a:gd name="T8" fmla="*/ 614 w 874"/>
                <a:gd name="T9" fmla="*/ 355 h 1635"/>
                <a:gd name="T10" fmla="*/ 321 w 874"/>
                <a:gd name="T11" fmla="*/ 147 h 1635"/>
                <a:gd name="T12" fmla="*/ 0 w 874"/>
                <a:gd name="T13" fmla="*/ 104 h 1635"/>
                <a:gd name="T14" fmla="*/ 71 w 874"/>
                <a:gd name="T15" fmla="*/ 227 h 1635"/>
                <a:gd name="T16" fmla="*/ 108 w 874"/>
                <a:gd name="T17" fmla="*/ 229 h 1635"/>
                <a:gd name="T18" fmla="*/ 137 w 874"/>
                <a:gd name="T19" fmla="*/ 232 h 1635"/>
                <a:gd name="T20" fmla="*/ 165 w 874"/>
                <a:gd name="T21" fmla="*/ 239 h 1635"/>
                <a:gd name="T22" fmla="*/ 196 w 874"/>
                <a:gd name="T23" fmla="*/ 246 h 1635"/>
                <a:gd name="T24" fmla="*/ 226 w 874"/>
                <a:gd name="T25" fmla="*/ 253 h 1635"/>
                <a:gd name="T26" fmla="*/ 260 w 874"/>
                <a:gd name="T27" fmla="*/ 265 h 1635"/>
                <a:gd name="T28" fmla="*/ 295 w 874"/>
                <a:gd name="T29" fmla="*/ 277 h 1635"/>
                <a:gd name="T30" fmla="*/ 328 w 874"/>
                <a:gd name="T31" fmla="*/ 293 h 1635"/>
                <a:gd name="T32" fmla="*/ 363 w 874"/>
                <a:gd name="T33" fmla="*/ 312 h 1635"/>
                <a:gd name="T34" fmla="*/ 397 w 874"/>
                <a:gd name="T35" fmla="*/ 336 h 1635"/>
                <a:gd name="T36" fmla="*/ 430 w 874"/>
                <a:gd name="T37" fmla="*/ 362 h 1635"/>
                <a:gd name="T38" fmla="*/ 460 w 874"/>
                <a:gd name="T39" fmla="*/ 392 h 1635"/>
                <a:gd name="T40" fmla="*/ 486 w 874"/>
                <a:gd name="T41" fmla="*/ 418 h 1635"/>
                <a:gd name="T42" fmla="*/ 510 w 874"/>
                <a:gd name="T43" fmla="*/ 444 h 1635"/>
                <a:gd name="T44" fmla="*/ 531 w 874"/>
                <a:gd name="T45" fmla="*/ 470 h 1635"/>
                <a:gd name="T46" fmla="*/ 550 w 874"/>
                <a:gd name="T47" fmla="*/ 496 h 1635"/>
                <a:gd name="T48" fmla="*/ 567 w 874"/>
                <a:gd name="T49" fmla="*/ 525 h 1635"/>
                <a:gd name="T50" fmla="*/ 581 w 874"/>
                <a:gd name="T51" fmla="*/ 553 h 1635"/>
                <a:gd name="T52" fmla="*/ 595 w 874"/>
                <a:gd name="T53" fmla="*/ 581 h 1635"/>
                <a:gd name="T54" fmla="*/ 607 w 874"/>
                <a:gd name="T55" fmla="*/ 610 h 1635"/>
                <a:gd name="T56" fmla="*/ 616 w 874"/>
                <a:gd name="T57" fmla="*/ 638 h 1635"/>
                <a:gd name="T58" fmla="*/ 623 w 874"/>
                <a:gd name="T59" fmla="*/ 664 h 1635"/>
                <a:gd name="T60" fmla="*/ 628 w 874"/>
                <a:gd name="T61" fmla="*/ 693 h 1635"/>
                <a:gd name="T62" fmla="*/ 635 w 874"/>
                <a:gd name="T63" fmla="*/ 721 h 1635"/>
                <a:gd name="T64" fmla="*/ 640 w 874"/>
                <a:gd name="T65" fmla="*/ 744 h 1635"/>
                <a:gd name="T66" fmla="*/ 642 w 874"/>
                <a:gd name="T67" fmla="*/ 770 h 1635"/>
                <a:gd name="T68" fmla="*/ 647 w 874"/>
                <a:gd name="T69" fmla="*/ 811 h 1635"/>
                <a:gd name="T70" fmla="*/ 647 w 874"/>
                <a:gd name="T71" fmla="*/ 837 h 1635"/>
                <a:gd name="T72" fmla="*/ 645 w 874"/>
                <a:gd name="T73" fmla="*/ 872 h 1635"/>
                <a:gd name="T74" fmla="*/ 635 w 874"/>
                <a:gd name="T75" fmla="*/ 912 h 1635"/>
                <a:gd name="T76" fmla="*/ 630 w 874"/>
                <a:gd name="T77" fmla="*/ 938 h 1635"/>
                <a:gd name="T78" fmla="*/ 623 w 874"/>
                <a:gd name="T79" fmla="*/ 967 h 1635"/>
                <a:gd name="T80" fmla="*/ 616 w 874"/>
                <a:gd name="T81" fmla="*/ 997 h 1635"/>
                <a:gd name="T82" fmla="*/ 604 w 874"/>
                <a:gd name="T83" fmla="*/ 1026 h 1635"/>
                <a:gd name="T84" fmla="*/ 593 w 874"/>
                <a:gd name="T85" fmla="*/ 1059 h 1635"/>
                <a:gd name="T86" fmla="*/ 578 w 874"/>
                <a:gd name="T87" fmla="*/ 1092 h 1635"/>
                <a:gd name="T88" fmla="*/ 562 w 874"/>
                <a:gd name="T89" fmla="*/ 1123 h 1635"/>
                <a:gd name="T90" fmla="*/ 543 w 874"/>
                <a:gd name="T91" fmla="*/ 1153 h 1635"/>
                <a:gd name="T92" fmla="*/ 519 w 874"/>
                <a:gd name="T93" fmla="*/ 1184 h 1635"/>
                <a:gd name="T94" fmla="*/ 496 w 874"/>
                <a:gd name="T95" fmla="*/ 1215 h 1635"/>
                <a:gd name="T96" fmla="*/ 472 w 874"/>
                <a:gd name="T97" fmla="*/ 1236 h 1635"/>
                <a:gd name="T98" fmla="*/ 453 w 874"/>
                <a:gd name="T99" fmla="*/ 1253 h 1635"/>
                <a:gd name="T100" fmla="*/ 423 w 874"/>
                <a:gd name="T101" fmla="*/ 1279 h 1635"/>
                <a:gd name="T102" fmla="*/ 380 w 874"/>
                <a:gd name="T103" fmla="*/ 1309 h 1635"/>
                <a:gd name="T104" fmla="*/ 347 w 874"/>
                <a:gd name="T105" fmla="*/ 1330 h 1635"/>
                <a:gd name="T106" fmla="*/ 319 w 874"/>
                <a:gd name="T107" fmla="*/ 1345 h 1635"/>
                <a:gd name="T108" fmla="*/ 283 w 874"/>
                <a:gd name="T109" fmla="*/ 1361 h 1635"/>
                <a:gd name="T110" fmla="*/ 248 w 874"/>
                <a:gd name="T111" fmla="*/ 1373 h 1635"/>
                <a:gd name="T112" fmla="*/ 205 w 874"/>
                <a:gd name="T113" fmla="*/ 1385 h 1635"/>
                <a:gd name="T114" fmla="*/ 163 w 874"/>
                <a:gd name="T115" fmla="*/ 1397 h 1635"/>
                <a:gd name="T116" fmla="*/ 113 w 874"/>
                <a:gd name="T117" fmla="*/ 1404 h 1635"/>
                <a:gd name="T118" fmla="*/ 63 w 874"/>
                <a:gd name="T119" fmla="*/ 1408 h 1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4"/>
                <a:gd name="T181" fmla="*/ 0 h 1635"/>
                <a:gd name="T182" fmla="*/ 874 w 874"/>
                <a:gd name="T183" fmla="*/ 1635 h 16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4" h="1635">
                  <a:moveTo>
                    <a:pt x="52" y="1411"/>
                  </a:moveTo>
                  <a:lnTo>
                    <a:pt x="56" y="1635"/>
                  </a:lnTo>
                  <a:lnTo>
                    <a:pt x="115" y="1631"/>
                  </a:lnTo>
                  <a:lnTo>
                    <a:pt x="158" y="1534"/>
                  </a:lnTo>
                  <a:lnTo>
                    <a:pt x="311" y="1491"/>
                  </a:lnTo>
                  <a:lnTo>
                    <a:pt x="441" y="1543"/>
                  </a:lnTo>
                  <a:lnTo>
                    <a:pt x="505" y="1503"/>
                  </a:lnTo>
                  <a:lnTo>
                    <a:pt x="519" y="1378"/>
                  </a:lnTo>
                  <a:lnTo>
                    <a:pt x="614" y="1283"/>
                  </a:lnTo>
                  <a:lnTo>
                    <a:pt x="734" y="1279"/>
                  </a:lnTo>
                  <a:lnTo>
                    <a:pt x="789" y="1196"/>
                  </a:lnTo>
                  <a:lnTo>
                    <a:pt x="732" y="1059"/>
                  </a:lnTo>
                  <a:lnTo>
                    <a:pt x="775" y="926"/>
                  </a:lnTo>
                  <a:lnTo>
                    <a:pt x="869" y="860"/>
                  </a:lnTo>
                  <a:lnTo>
                    <a:pt x="874" y="768"/>
                  </a:lnTo>
                  <a:lnTo>
                    <a:pt x="770" y="716"/>
                  </a:lnTo>
                  <a:lnTo>
                    <a:pt x="727" y="565"/>
                  </a:lnTo>
                  <a:lnTo>
                    <a:pt x="779" y="428"/>
                  </a:lnTo>
                  <a:lnTo>
                    <a:pt x="746" y="374"/>
                  </a:lnTo>
                  <a:lnTo>
                    <a:pt x="614" y="355"/>
                  </a:lnTo>
                  <a:lnTo>
                    <a:pt x="526" y="272"/>
                  </a:lnTo>
                  <a:lnTo>
                    <a:pt x="519" y="137"/>
                  </a:lnTo>
                  <a:lnTo>
                    <a:pt x="446" y="92"/>
                  </a:lnTo>
                  <a:lnTo>
                    <a:pt x="321" y="147"/>
                  </a:lnTo>
                  <a:lnTo>
                    <a:pt x="163" y="102"/>
                  </a:lnTo>
                  <a:lnTo>
                    <a:pt x="146" y="3"/>
                  </a:lnTo>
                  <a:lnTo>
                    <a:pt x="49" y="0"/>
                  </a:lnTo>
                  <a:lnTo>
                    <a:pt x="0" y="104"/>
                  </a:lnTo>
                  <a:lnTo>
                    <a:pt x="56" y="227"/>
                  </a:lnTo>
                  <a:lnTo>
                    <a:pt x="59" y="227"/>
                  </a:lnTo>
                  <a:lnTo>
                    <a:pt x="66" y="227"/>
                  </a:lnTo>
                  <a:lnTo>
                    <a:pt x="71" y="227"/>
                  </a:lnTo>
                  <a:lnTo>
                    <a:pt x="80" y="227"/>
                  </a:lnTo>
                  <a:lnTo>
                    <a:pt x="87" y="227"/>
                  </a:lnTo>
                  <a:lnTo>
                    <a:pt x="97" y="229"/>
                  </a:lnTo>
                  <a:lnTo>
                    <a:pt x="108" y="229"/>
                  </a:lnTo>
                  <a:lnTo>
                    <a:pt x="118" y="229"/>
                  </a:lnTo>
                  <a:lnTo>
                    <a:pt x="125" y="229"/>
                  </a:lnTo>
                  <a:lnTo>
                    <a:pt x="132" y="232"/>
                  </a:lnTo>
                  <a:lnTo>
                    <a:pt x="137" y="232"/>
                  </a:lnTo>
                  <a:lnTo>
                    <a:pt x="144" y="234"/>
                  </a:lnTo>
                  <a:lnTo>
                    <a:pt x="151" y="234"/>
                  </a:lnTo>
                  <a:lnTo>
                    <a:pt x="158" y="236"/>
                  </a:lnTo>
                  <a:lnTo>
                    <a:pt x="165" y="239"/>
                  </a:lnTo>
                  <a:lnTo>
                    <a:pt x="172" y="241"/>
                  </a:lnTo>
                  <a:lnTo>
                    <a:pt x="179" y="241"/>
                  </a:lnTo>
                  <a:lnTo>
                    <a:pt x="186" y="244"/>
                  </a:lnTo>
                  <a:lnTo>
                    <a:pt x="196" y="246"/>
                  </a:lnTo>
                  <a:lnTo>
                    <a:pt x="203" y="248"/>
                  </a:lnTo>
                  <a:lnTo>
                    <a:pt x="210" y="248"/>
                  </a:lnTo>
                  <a:lnTo>
                    <a:pt x="219" y="251"/>
                  </a:lnTo>
                  <a:lnTo>
                    <a:pt x="226" y="253"/>
                  </a:lnTo>
                  <a:lnTo>
                    <a:pt x="236" y="255"/>
                  </a:lnTo>
                  <a:lnTo>
                    <a:pt x="243" y="258"/>
                  </a:lnTo>
                  <a:lnTo>
                    <a:pt x="252" y="262"/>
                  </a:lnTo>
                  <a:lnTo>
                    <a:pt x="260" y="265"/>
                  </a:lnTo>
                  <a:lnTo>
                    <a:pt x="269" y="270"/>
                  </a:lnTo>
                  <a:lnTo>
                    <a:pt x="276" y="272"/>
                  </a:lnTo>
                  <a:lnTo>
                    <a:pt x="286" y="274"/>
                  </a:lnTo>
                  <a:lnTo>
                    <a:pt x="295" y="277"/>
                  </a:lnTo>
                  <a:lnTo>
                    <a:pt x="302" y="281"/>
                  </a:lnTo>
                  <a:lnTo>
                    <a:pt x="311" y="286"/>
                  </a:lnTo>
                  <a:lnTo>
                    <a:pt x="321" y="288"/>
                  </a:lnTo>
                  <a:lnTo>
                    <a:pt x="328" y="293"/>
                  </a:lnTo>
                  <a:lnTo>
                    <a:pt x="340" y="300"/>
                  </a:lnTo>
                  <a:lnTo>
                    <a:pt x="347" y="303"/>
                  </a:lnTo>
                  <a:lnTo>
                    <a:pt x="356" y="307"/>
                  </a:lnTo>
                  <a:lnTo>
                    <a:pt x="363" y="312"/>
                  </a:lnTo>
                  <a:lnTo>
                    <a:pt x="373" y="319"/>
                  </a:lnTo>
                  <a:lnTo>
                    <a:pt x="380" y="322"/>
                  </a:lnTo>
                  <a:lnTo>
                    <a:pt x="389" y="329"/>
                  </a:lnTo>
                  <a:lnTo>
                    <a:pt x="397" y="336"/>
                  </a:lnTo>
                  <a:lnTo>
                    <a:pt x="406" y="343"/>
                  </a:lnTo>
                  <a:lnTo>
                    <a:pt x="413" y="348"/>
                  </a:lnTo>
                  <a:lnTo>
                    <a:pt x="423" y="355"/>
                  </a:lnTo>
                  <a:lnTo>
                    <a:pt x="430" y="362"/>
                  </a:lnTo>
                  <a:lnTo>
                    <a:pt x="437" y="369"/>
                  </a:lnTo>
                  <a:lnTo>
                    <a:pt x="444" y="376"/>
                  </a:lnTo>
                  <a:lnTo>
                    <a:pt x="453" y="383"/>
                  </a:lnTo>
                  <a:lnTo>
                    <a:pt x="460" y="392"/>
                  </a:lnTo>
                  <a:lnTo>
                    <a:pt x="470" y="400"/>
                  </a:lnTo>
                  <a:lnTo>
                    <a:pt x="475" y="407"/>
                  </a:lnTo>
                  <a:lnTo>
                    <a:pt x="482" y="411"/>
                  </a:lnTo>
                  <a:lnTo>
                    <a:pt x="486" y="418"/>
                  </a:lnTo>
                  <a:lnTo>
                    <a:pt x="493" y="423"/>
                  </a:lnTo>
                  <a:lnTo>
                    <a:pt x="500" y="430"/>
                  </a:lnTo>
                  <a:lnTo>
                    <a:pt x="505" y="437"/>
                  </a:lnTo>
                  <a:lnTo>
                    <a:pt x="510" y="444"/>
                  </a:lnTo>
                  <a:lnTo>
                    <a:pt x="517" y="449"/>
                  </a:lnTo>
                  <a:lnTo>
                    <a:pt x="522" y="456"/>
                  </a:lnTo>
                  <a:lnTo>
                    <a:pt x="526" y="463"/>
                  </a:lnTo>
                  <a:lnTo>
                    <a:pt x="531" y="470"/>
                  </a:lnTo>
                  <a:lnTo>
                    <a:pt x="536" y="477"/>
                  </a:lnTo>
                  <a:lnTo>
                    <a:pt x="541" y="485"/>
                  </a:lnTo>
                  <a:lnTo>
                    <a:pt x="545" y="489"/>
                  </a:lnTo>
                  <a:lnTo>
                    <a:pt x="550" y="496"/>
                  </a:lnTo>
                  <a:lnTo>
                    <a:pt x="555" y="503"/>
                  </a:lnTo>
                  <a:lnTo>
                    <a:pt x="560" y="511"/>
                  </a:lnTo>
                  <a:lnTo>
                    <a:pt x="564" y="518"/>
                  </a:lnTo>
                  <a:lnTo>
                    <a:pt x="567" y="525"/>
                  </a:lnTo>
                  <a:lnTo>
                    <a:pt x="571" y="532"/>
                  </a:lnTo>
                  <a:lnTo>
                    <a:pt x="576" y="539"/>
                  </a:lnTo>
                  <a:lnTo>
                    <a:pt x="578" y="546"/>
                  </a:lnTo>
                  <a:lnTo>
                    <a:pt x="581" y="553"/>
                  </a:lnTo>
                  <a:lnTo>
                    <a:pt x="586" y="560"/>
                  </a:lnTo>
                  <a:lnTo>
                    <a:pt x="588" y="567"/>
                  </a:lnTo>
                  <a:lnTo>
                    <a:pt x="593" y="574"/>
                  </a:lnTo>
                  <a:lnTo>
                    <a:pt x="595" y="581"/>
                  </a:lnTo>
                  <a:lnTo>
                    <a:pt x="600" y="589"/>
                  </a:lnTo>
                  <a:lnTo>
                    <a:pt x="600" y="596"/>
                  </a:lnTo>
                  <a:lnTo>
                    <a:pt x="604" y="603"/>
                  </a:lnTo>
                  <a:lnTo>
                    <a:pt x="607" y="610"/>
                  </a:lnTo>
                  <a:lnTo>
                    <a:pt x="609" y="617"/>
                  </a:lnTo>
                  <a:lnTo>
                    <a:pt x="612" y="624"/>
                  </a:lnTo>
                  <a:lnTo>
                    <a:pt x="614" y="631"/>
                  </a:lnTo>
                  <a:lnTo>
                    <a:pt x="616" y="638"/>
                  </a:lnTo>
                  <a:lnTo>
                    <a:pt x="619" y="645"/>
                  </a:lnTo>
                  <a:lnTo>
                    <a:pt x="619" y="652"/>
                  </a:lnTo>
                  <a:lnTo>
                    <a:pt x="621" y="659"/>
                  </a:lnTo>
                  <a:lnTo>
                    <a:pt x="623" y="664"/>
                  </a:lnTo>
                  <a:lnTo>
                    <a:pt x="626" y="674"/>
                  </a:lnTo>
                  <a:lnTo>
                    <a:pt x="628" y="681"/>
                  </a:lnTo>
                  <a:lnTo>
                    <a:pt x="628" y="685"/>
                  </a:lnTo>
                  <a:lnTo>
                    <a:pt x="628" y="693"/>
                  </a:lnTo>
                  <a:lnTo>
                    <a:pt x="630" y="700"/>
                  </a:lnTo>
                  <a:lnTo>
                    <a:pt x="633" y="707"/>
                  </a:lnTo>
                  <a:lnTo>
                    <a:pt x="633" y="714"/>
                  </a:lnTo>
                  <a:lnTo>
                    <a:pt x="635" y="721"/>
                  </a:lnTo>
                  <a:lnTo>
                    <a:pt x="638" y="728"/>
                  </a:lnTo>
                  <a:lnTo>
                    <a:pt x="638" y="733"/>
                  </a:lnTo>
                  <a:lnTo>
                    <a:pt x="638" y="740"/>
                  </a:lnTo>
                  <a:lnTo>
                    <a:pt x="640" y="744"/>
                  </a:lnTo>
                  <a:lnTo>
                    <a:pt x="640" y="752"/>
                  </a:lnTo>
                  <a:lnTo>
                    <a:pt x="640" y="759"/>
                  </a:lnTo>
                  <a:lnTo>
                    <a:pt x="642" y="763"/>
                  </a:lnTo>
                  <a:lnTo>
                    <a:pt x="642" y="770"/>
                  </a:lnTo>
                  <a:lnTo>
                    <a:pt x="645" y="778"/>
                  </a:lnTo>
                  <a:lnTo>
                    <a:pt x="645" y="787"/>
                  </a:lnTo>
                  <a:lnTo>
                    <a:pt x="647" y="801"/>
                  </a:lnTo>
                  <a:lnTo>
                    <a:pt x="647" y="811"/>
                  </a:lnTo>
                  <a:lnTo>
                    <a:pt x="647" y="822"/>
                  </a:lnTo>
                  <a:lnTo>
                    <a:pt x="647" y="827"/>
                  </a:lnTo>
                  <a:lnTo>
                    <a:pt x="647" y="832"/>
                  </a:lnTo>
                  <a:lnTo>
                    <a:pt x="647" y="837"/>
                  </a:lnTo>
                  <a:lnTo>
                    <a:pt x="647" y="846"/>
                  </a:lnTo>
                  <a:lnTo>
                    <a:pt x="647" y="853"/>
                  </a:lnTo>
                  <a:lnTo>
                    <a:pt x="645" y="863"/>
                  </a:lnTo>
                  <a:lnTo>
                    <a:pt x="645" y="872"/>
                  </a:lnTo>
                  <a:lnTo>
                    <a:pt x="642" y="884"/>
                  </a:lnTo>
                  <a:lnTo>
                    <a:pt x="640" y="893"/>
                  </a:lnTo>
                  <a:lnTo>
                    <a:pt x="638" y="905"/>
                  </a:lnTo>
                  <a:lnTo>
                    <a:pt x="635" y="912"/>
                  </a:lnTo>
                  <a:lnTo>
                    <a:pt x="635" y="919"/>
                  </a:lnTo>
                  <a:lnTo>
                    <a:pt x="633" y="926"/>
                  </a:lnTo>
                  <a:lnTo>
                    <a:pt x="633" y="931"/>
                  </a:lnTo>
                  <a:lnTo>
                    <a:pt x="630" y="938"/>
                  </a:lnTo>
                  <a:lnTo>
                    <a:pt x="630" y="945"/>
                  </a:lnTo>
                  <a:lnTo>
                    <a:pt x="628" y="952"/>
                  </a:lnTo>
                  <a:lnTo>
                    <a:pt x="628" y="960"/>
                  </a:lnTo>
                  <a:lnTo>
                    <a:pt x="623" y="967"/>
                  </a:lnTo>
                  <a:lnTo>
                    <a:pt x="623" y="976"/>
                  </a:lnTo>
                  <a:lnTo>
                    <a:pt x="621" y="983"/>
                  </a:lnTo>
                  <a:lnTo>
                    <a:pt x="621" y="990"/>
                  </a:lnTo>
                  <a:lnTo>
                    <a:pt x="616" y="997"/>
                  </a:lnTo>
                  <a:lnTo>
                    <a:pt x="614" y="1004"/>
                  </a:lnTo>
                  <a:lnTo>
                    <a:pt x="612" y="1012"/>
                  </a:lnTo>
                  <a:lnTo>
                    <a:pt x="609" y="1021"/>
                  </a:lnTo>
                  <a:lnTo>
                    <a:pt x="604" y="1026"/>
                  </a:lnTo>
                  <a:lnTo>
                    <a:pt x="604" y="1035"/>
                  </a:lnTo>
                  <a:lnTo>
                    <a:pt x="600" y="1042"/>
                  </a:lnTo>
                  <a:lnTo>
                    <a:pt x="597" y="1052"/>
                  </a:lnTo>
                  <a:lnTo>
                    <a:pt x="593" y="1059"/>
                  </a:lnTo>
                  <a:lnTo>
                    <a:pt x="590" y="1068"/>
                  </a:lnTo>
                  <a:lnTo>
                    <a:pt x="586" y="1073"/>
                  </a:lnTo>
                  <a:lnTo>
                    <a:pt x="583" y="1082"/>
                  </a:lnTo>
                  <a:lnTo>
                    <a:pt x="578" y="1092"/>
                  </a:lnTo>
                  <a:lnTo>
                    <a:pt x="576" y="1099"/>
                  </a:lnTo>
                  <a:lnTo>
                    <a:pt x="571" y="1106"/>
                  </a:lnTo>
                  <a:lnTo>
                    <a:pt x="567" y="1115"/>
                  </a:lnTo>
                  <a:lnTo>
                    <a:pt x="562" y="1123"/>
                  </a:lnTo>
                  <a:lnTo>
                    <a:pt x="557" y="1130"/>
                  </a:lnTo>
                  <a:lnTo>
                    <a:pt x="552" y="1139"/>
                  </a:lnTo>
                  <a:lnTo>
                    <a:pt x="548" y="1146"/>
                  </a:lnTo>
                  <a:lnTo>
                    <a:pt x="543" y="1153"/>
                  </a:lnTo>
                  <a:lnTo>
                    <a:pt x="536" y="1163"/>
                  </a:lnTo>
                  <a:lnTo>
                    <a:pt x="531" y="1170"/>
                  </a:lnTo>
                  <a:lnTo>
                    <a:pt x="526" y="1177"/>
                  </a:lnTo>
                  <a:lnTo>
                    <a:pt x="519" y="1184"/>
                  </a:lnTo>
                  <a:lnTo>
                    <a:pt x="515" y="1193"/>
                  </a:lnTo>
                  <a:lnTo>
                    <a:pt x="508" y="1198"/>
                  </a:lnTo>
                  <a:lnTo>
                    <a:pt x="503" y="1208"/>
                  </a:lnTo>
                  <a:lnTo>
                    <a:pt x="496" y="1215"/>
                  </a:lnTo>
                  <a:lnTo>
                    <a:pt x="489" y="1219"/>
                  </a:lnTo>
                  <a:lnTo>
                    <a:pt x="482" y="1227"/>
                  </a:lnTo>
                  <a:lnTo>
                    <a:pt x="475" y="1236"/>
                  </a:lnTo>
                  <a:lnTo>
                    <a:pt x="472" y="1236"/>
                  </a:lnTo>
                  <a:lnTo>
                    <a:pt x="467" y="1241"/>
                  </a:lnTo>
                  <a:lnTo>
                    <a:pt x="463" y="1245"/>
                  </a:lnTo>
                  <a:lnTo>
                    <a:pt x="460" y="1248"/>
                  </a:lnTo>
                  <a:lnTo>
                    <a:pt x="453" y="1253"/>
                  </a:lnTo>
                  <a:lnTo>
                    <a:pt x="449" y="1260"/>
                  </a:lnTo>
                  <a:lnTo>
                    <a:pt x="439" y="1264"/>
                  </a:lnTo>
                  <a:lnTo>
                    <a:pt x="432" y="1271"/>
                  </a:lnTo>
                  <a:lnTo>
                    <a:pt x="423" y="1279"/>
                  </a:lnTo>
                  <a:lnTo>
                    <a:pt x="415" y="1288"/>
                  </a:lnTo>
                  <a:lnTo>
                    <a:pt x="404" y="1293"/>
                  </a:lnTo>
                  <a:lnTo>
                    <a:pt x="392" y="1302"/>
                  </a:lnTo>
                  <a:lnTo>
                    <a:pt x="380" y="1309"/>
                  </a:lnTo>
                  <a:lnTo>
                    <a:pt x="368" y="1319"/>
                  </a:lnTo>
                  <a:lnTo>
                    <a:pt x="361" y="1321"/>
                  </a:lnTo>
                  <a:lnTo>
                    <a:pt x="354" y="1326"/>
                  </a:lnTo>
                  <a:lnTo>
                    <a:pt x="347" y="1330"/>
                  </a:lnTo>
                  <a:lnTo>
                    <a:pt x="342" y="1335"/>
                  </a:lnTo>
                  <a:lnTo>
                    <a:pt x="333" y="1338"/>
                  </a:lnTo>
                  <a:lnTo>
                    <a:pt x="326" y="1340"/>
                  </a:lnTo>
                  <a:lnTo>
                    <a:pt x="319" y="1345"/>
                  </a:lnTo>
                  <a:lnTo>
                    <a:pt x="309" y="1349"/>
                  </a:lnTo>
                  <a:lnTo>
                    <a:pt x="300" y="1354"/>
                  </a:lnTo>
                  <a:lnTo>
                    <a:pt x="293" y="1356"/>
                  </a:lnTo>
                  <a:lnTo>
                    <a:pt x="283" y="1361"/>
                  </a:lnTo>
                  <a:lnTo>
                    <a:pt x="274" y="1364"/>
                  </a:lnTo>
                  <a:lnTo>
                    <a:pt x="264" y="1366"/>
                  </a:lnTo>
                  <a:lnTo>
                    <a:pt x="255" y="1371"/>
                  </a:lnTo>
                  <a:lnTo>
                    <a:pt x="248" y="1373"/>
                  </a:lnTo>
                  <a:lnTo>
                    <a:pt x="238" y="1378"/>
                  </a:lnTo>
                  <a:lnTo>
                    <a:pt x="226" y="1380"/>
                  </a:lnTo>
                  <a:lnTo>
                    <a:pt x="217" y="1385"/>
                  </a:lnTo>
                  <a:lnTo>
                    <a:pt x="205" y="1385"/>
                  </a:lnTo>
                  <a:lnTo>
                    <a:pt x="196" y="1390"/>
                  </a:lnTo>
                  <a:lnTo>
                    <a:pt x="184" y="1392"/>
                  </a:lnTo>
                  <a:lnTo>
                    <a:pt x="174" y="1394"/>
                  </a:lnTo>
                  <a:lnTo>
                    <a:pt x="163" y="1397"/>
                  </a:lnTo>
                  <a:lnTo>
                    <a:pt x="151" y="1399"/>
                  </a:lnTo>
                  <a:lnTo>
                    <a:pt x="139" y="1399"/>
                  </a:lnTo>
                  <a:lnTo>
                    <a:pt x="127" y="1401"/>
                  </a:lnTo>
                  <a:lnTo>
                    <a:pt x="113" y="1404"/>
                  </a:lnTo>
                  <a:lnTo>
                    <a:pt x="104" y="1406"/>
                  </a:lnTo>
                  <a:lnTo>
                    <a:pt x="89" y="1406"/>
                  </a:lnTo>
                  <a:lnTo>
                    <a:pt x="78" y="1408"/>
                  </a:lnTo>
                  <a:lnTo>
                    <a:pt x="63" y="1408"/>
                  </a:lnTo>
                  <a:lnTo>
                    <a:pt x="52" y="1411"/>
                  </a:lnTo>
                  <a:close/>
                </a:path>
              </a:pathLst>
            </a:custGeom>
            <a:solidFill>
              <a:srgbClr val="009200"/>
            </a:solidFill>
            <a:ln w="9525">
              <a:noFill/>
              <a:round/>
              <a:headEnd/>
              <a:tailEnd/>
            </a:ln>
          </p:spPr>
          <p:txBody>
            <a:bodyPr/>
            <a:lstStyle/>
            <a:p>
              <a:endParaRPr lang="en-US"/>
            </a:p>
          </p:txBody>
        </p:sp>
        <p:sp>
          <p:nvSpPr>
            <p:cNvPr id="66" name="Freeform 109"/>
            <p:cNvSpPr>
              <a:spLocks/>
            </p:cNvSpPr>
            <p:nvPr/>
          </p:nvSpPr>
          <p:spPr bwMode="auto">
            <a:xfrm>
              <a:off x="3346" y="260"/>
              <a:ext cx="874" cy="1640"/>
            </a:xfrm>
            <a:custGeom>
              <a:avLst/>
              <a:gdLst>
                <a:gd name="T0" fmla="*/ 560 w 874"/>
                <a:gd name="T1" fmla="*/ 144 h 1640"/>
                <a:gd name="T2" fmla="*/ 154 w 874"/>
                <a:gd name="T3" fmla="*/ 329 h 1640"/>
                <a:gd name="T4" fmla="*/ 2 w 874"/>
                <a:gd name="T5" fmla="*/ 735 h 1640"/>
                <a:gd name="T6" fmla="*/ 0 w 874"/>
                <a:gd name="T7" fmla="*/ 787 h 1640"/>
                <a:gd name="T8" fmla="*/ 0 w 874"/>
                <a:gd name="T9" fmla="*/ 839 h 1640"/>
                <a:gd name="T10" fmla="*/ 0 w 874"/>
                <a:gd name="T11" fmla="*/ 891 h 1640"/>
                <a:gd name="T12" fmla="*/ 260 w 874"/>
                <a:gd name="T13" fmla="*/ 1281 h 1640"/>
                <a:gd name="T14" fmla="*/ 711 w 874"/>
                <a:gd name="T15" fmla="*/ 1534 h 1640"/>
                <a:gd name="T16" fmla="*/ 815 w 874"/>
                <a:gd name="T17" fmla="*/ 1411 h 1640"/>
                <a:gd name="T18" fmla="*/ 773 w 874"/>
                <a:gd name="T19" fmla="*/ 1408 h 1640"/>
                <a:gd name="T20" fmla="*/ 730 w 874"/>
                <a:gd name="T21" fmla="*/ 1401 h 1640"/>
                <a:gd name="T22" fmla="*/ 697 w 874"/>
                <a:gd name="T23" fmla="*/ 1394 h 1640"/>
                <a:gd name="T24" fmla="*/ 657 w 874"/>
                <a:gd name="T25" fmla="*/ 1385 h 1640"/>
                <a:gd name="T26" fmla="*/ 617 w 874"/>
                <a:gd name="T27" fmla="*/ 1373 h 1640"/>
                <a:gd name="T28" fmla="*/ 572 w 874"/>
                <a:gd name="T29" fmla="*/ 1356 h 1640"/>
                <a:gd name="T30" fmla="*/ 529 w 874"/>
                <a:gd name="T31" fmla="*/ 1335 h 1640"/>
                <a:gd name="T32" fmla="*/ 484 w 874"/>
                <a:gd name="T33" fmla="*/ 1309 h 1640"/>
                <a:gd name="T34" fmla="*/ 444 w 874"/>
                <a:gd name="T35" fmla="*/ 1279 h 1640"/>
                <a:gd name="T36" fmla="*/ 406 w 874"/>
                <a:gd name="T37" fmla="*/ 1241 h 1640"/>
                <a:gd name="T38" fmla="*/ 373 w 874"/>
                <a:gd name="T39" fmla="*/ 1210 h 1640"/>
                <a:gd name="T40" fmla="*/ 345 w 874"/>
                <a:gd name="T41" fmla="*/ 1177 h 1640"/>
                <a:gd name="T42" fmla="*/ 321 w 874"/>
                <a:gd name="T43" fmla="*/ 1144 h 1640"/>
                <a:gd name="T44" fmla="*/ 298 w 874"/>
                <a:gd name="T45" fmla="*/ 1108 h 1640"/>
                <a:gd name="T46" fmla="*/ 281 w 874"/>
                <a:gd name="T47" fmla="*/ 1073 h 1640"/>
                <a:gd name="T48" fmla="*/ 267 w 874"/>
                <a:gd name="T49" fmla="*/ 1037 h 1640"/>
                <a:gd name="T50" fmla="*/ 255 w 874"/>
                <a:gd name="T51" fmla="*/ 1002 h 1640"/>
                <a:gd name="T52" fmla="*/ 246 w 874"/>
                <a:gd name="T53" fmla="*/ 967 h 1640"/>
                <a:gd name="T54" fmla="*/ 236 w 874"/>
                <a:gd name="T55" fmla="*/ 934 h 1640"/>
                <a:gd name="T56" fmla="*/ 232 w 874"/>
                <a:gd name="T57" fmla="*/ 900 h 1640"/>
                <a:gd name="T58" fmla="*/ 227 w 874"/>
                <a:gd name="T59" fmla="*/ 856 h 1640"/>
                <a:gd name="T60" fmla="*/ 224 w 874"/>
                <a:gd name="T61" fmla="*/ 806 h 1640"/>
                <a:gd name="T62" fmla="*/ 224 w 874"/>
                <a:gd name="T63" fmla="*/ 770 h 1640"/>
                <a:gd name="T64" fmla="*/ 232 w 874"/>
                <a:gd name="T65" fmla="*/ 721 h 1640"/>
                <a:gd name="T66" fmla="*/ 239 w 874"/>
                <a:gd name="T67" fmla="*/ 685 h 1640"/>
                <a:gd name="T68" fmla="*/ 248 w 874"/>
                <a:gd name="T69" fmla="*/ 652 h 1640"/>
                <a:gd name="T70" fmla="*/ 260 w 874"/>
                <a:gd name="T71" fmla="*/ 615 h 1640"/>
                <a:gd name="T72" fmla="*/ 274 w 874"/>
                <a:gd name="T73" fmla="*/ 572 h 1640"/>
                <a:gd name="T74" fmla="*/ 293 w 874"/>
                <a:gd name="T75" fmla="*/ 534 h 1640"/>
                <a:gd name="T76" fmla="*/ 317 w 874"/>
                <a:gd name="T77" fmla="*/ 494 h 1640"/>
                <a:gd name="T78" fmla="*/ 343 w 874"/>
                <a:gd name="T79" fmla="*/ 459 h 1640"/>
                <a:gd name="T80" fmla="*/ 376 w 874"/>
                <a:gd name="T81" fmla="*/ 423 h 1640"/>
                <a:gd name="T82" fmla="*/ 404 w 874"/>
                <a:gd name="T83" fmla="*/ 397 h 1640"/>
                <a:gd name="T84" fmla="*/ 430 w 874"/>
                <a:gd name="T85" fmla="*/ 369 h 1640"/>
                <a:gd name="T86" fmla="*/ 477 w 874"/>
                <a:gd name="T87" fmla="*/ 333 h 1640"/>
                <a:gd name="T88" fmla="*/ 508 w 874"/>
                <a:gd name="T89" fmla="*/ 314 h 1640"/>
                <a:gd name="T90" fmla="*/ 543 w 874"/>
                <a:gd name="T91" fmla="*/ 293 h 1640"/>
                <a:gd name="T92" fmla="*/ 586 w 874"/>
                <a:gd name="T93" fmla="*/ 272 h 1640"/>
                <a:gd name="T94" fmla="*/ 633 w 874"/>
                <a:gd name="T95" fmla="*/ 258 h 1640"/>
                <a:gd name="T96" fmla="*/ 685 w 874"/>
                <a:gd name="T97" fmla="*/ 241 h 1640"/>
                <a:gd name="T98" fmla="*/ 744 w 874"/>
                <a:gd name="T99" fmla="*/ 232 h 1640"/>
                <a:gd name="T100" fmla="*/ 806 w 874"/>
                <a:gd name="T101" fmla="*/ 227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1640"/>
                <a:gd name="T155" fmla="*/ 874 w 874"/>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1640">
                  <a:moveTo>
                    <a:pt x="820" y="227"/>
                  </a:moveTo>
                  <a:lnTo>
                    <a:pt x="817" y="0"/>
                  </a:lnTo>
                  <a:lnTo>
                    <a:pt x="742" y="0"/>
                  </a:lnTo>
                  <a:lnTo>
                    <a:pt x="713" y="102"/>
                  </a:lnTo>
                  <a:lnTo>
                    <a:pt x="560" y="144"/>
                  </a:lnTo>
                  <a:lnTo>
                    <a:pt x="458" y="73"/>
                  </a:lnTo>
                  <a:lnTo>
                    <a:pt x="347" y="142"/>
                  </a:lnTo>
                  <a:lnTo>
                    <a:pt x="352" y="258"/>
                  </a:lnTo>
                  <a:lnTo>
                    <a:pt x="269" y="348"/>
                  </a:lnTo>
                  <a:lnTo>
                    <a:pt x="154" y="329"/>
                  </a:lnTo>
                  <a:lnTo>
                    <a:pt x="78" y="456"/>
                  </a:lnTo>
                  <a:lnTo>
                    <a:pt x="144" y="551"/>
                  </a:lnTo>
                  <a:lnTo>
                    <a:pt x="99" y="711"/>
                  </a:lnTo>
                  <a:lnTo>
                    <a:pt x="2" y="728"/>
                  </a:lnTo>
                  <a:lnTo>
                    <a:pt x="2" y="735"/>
                  </a:lnTo>
                  <a:lnTo>
                    <a:pt x="0" y="747"/>
                  </a:lnTo>
                  <a:lnTo>
                    <a:pt x="0" y="756"/>
                  </a:lnTo>
                  <a:lnTo>
                    <a:pt x="0" y="766"/>
                  </a:lnTo>
                  <a:lnTo>
                    <a:pt x="0" y="778"/>
                  </a:lnTo>
                  <a:lnTo>
                    <a:pt x="0" y="787"/>
                  </a:lnTo>
                  <a:lnTo>
                    <a:pt x="0" y="796"/>
                  </a:lnTo>
                  <a:lnTo>
                    <a:pt x="0" y="808"/>
                  </a:lnTo>
                  <a:lnTo>
                    <a:pt x="0" y="818"/>
                  </a:lnTo>
                  <a:lnTo>
                    <a:pt x="0" y="830"/>
                  </a:lnTo>
                  <a:lnTo>
                    <a:pt x="0" y="839"/>
                  </a:lnTo>
                  <a:lnTo>
                    <a:pt x="0" y="848"/>
                  </a:lnTo>
                  <a:lnTo>
                    <a:pt x="0" y="858"/>
                  </a:lnTo>
                  <a:lnTo>
                    <a:pt x="0" y="870"/>
                  </a:lnTo>
                  <a:lnTo>
                    <a:pt x="0" y="879"/>
                  </a:lnTo>
                  <a:lnTo>
                    <a:pt x="0" y="891"/>
                  </a:lnTo>
                  <a:lnTo>
                    <a:pt x="102" y="919"/>
                  </a:lnTo>
                  <a:lnTo>
                    <a:pt x="144" y="1073"/>
                  </a:lnTo>
                  <a:lnTo>
                    <a:pt x="85" y="1191"/>
                  </a:lnTo>
                  <a:lnTo>
                    <a:pt x="118" y="1255"/>
                  </a:lnTo>
                  <a:lnTo>
                    <a:pt x="260" y="1281"/>
                  </a:lnTo>
                  <a:lnTo>
                    <a:pt x="345" y="1364"/>
                  </a:lnTo>
                  <a:lnTo>
                    <a:pt x="357" y="1501"/>
                  </a:lnTo>
                  <a:lnTo>
                    <a:pt x="425" y="1543"/>
                  </a:lnTo>
                  <a:lnTo>
                    <a:pt x="550" y="1489"/>
                  </a:lnTo>
                  <a:lnTo>
                    <a:pt x="711" y="1534"/>
                  </a:lnTo>
                  <a:lnTo>
                    <a:pt x="775" y="1640"/>
                  </a:lnTo>
                  <a:lnTo>
                    <a:pt x="822" y="1635"/>
                  </a:lnTo>
                  <a:lnTo>
                    <a:pt x="874" y="1531"/>
                  </a:lnTo>
                  <a:lnTo>
                    <a:pt x="817" y="1411"/>
                  </a:lnTo>
                  <a:lnTo>
                    <a:pt x="815" y="1411"/>
                  </a:lnTo>
                  <a:lnTo>
                    <a:pt x="806" y="1411"/>
                  </a:lnTo>
                  <a:lnTo>
                    <a:pt x="796" y="1411"/>
                  </a:lnTo>
                  <a:lnTo>
                    <a:pt x="791" y="1411"/>
                  </a:lnTo>
                  <a:lnTo>
                    <a:pt x="782" y="1408"/>
                  </a:lnTo>
                  <a:lnTo>
                    <a:pt x="773" y="1408"/>
                  </a:lnTo>
                  <a:lnTo>
                    <a:pt x="763" y="1406"/>
                  </a:lnTo>
                  <a:lnTo>
                    <a:pt x="751" y="1404"/>
                  </a:lnTo>
                  <a:lnTo>
                    <a:pt x="744" y="1404"/>
                  </a:lnTo>
                  <a:lnTo>
                    <a:pt x="737" y="1401"/>
                  </a:lnTo>
                  <a:lnTo>
                    <a:pt x="730" y="1401"/>
                  </a:lnTo>
                  <a:lnTo>
                    <a:pt x="725" y="1401"/>
                  </a:lnTo>
                  <a:lnTo>
                    <a:pt x="718" y="1399"/>
                  </a:lnTo>
                  <a:lnTo>
                    <a:pt x="711" y="1397"/>
                  </a:lnTo>
                  <a:lnTo>
                    <a:pt x="702" y="1397"/>
                  </a:lnTo>
                  <a:lnTo>
                    <a:pt x="697" y="1394"/>
                  </a:lnTo>
                  <a:lnTo>
                    <a:pt x="688" y="1392"/>
                  </a:lnTo>
                  <a:lnTo>
                    <a:pt x="680" y="1392"/>
                  </a:lnTo>
                  <a:lnTo>
                    <a:pt x="673" y="1390"/>
                  </a:lnTo>
                  <a:lnTo>
                    <a:pt x="666" y="1387"/>
                  </a:lnTo>
                  <a:lnTo>
                    <a:pt x="657" y="1385"/>
                  </a:lnTo>
                  <a:lnTo>
                    <a:pt x="650" y="1382"/>
                  </a:lnTo>
                  <a:lnTo>
                    <a:pt x="640" y="1380"/>
                  </a:lnTo>
                  <a:lnTo>
                    <a:pt x="633" y="1378"/>
                  </a:lnTo>
                  <a:lnTo>
                    <a:pt x="624" y="1375"/>
                  </a:lnTo>
                  <a:lnTo>
                    <a:pt x="617" y="1373"/>
                  </a:lnTo>
                  <a:lnTo>
                    <a:pt x="607" y="1368"/>
                  </a:lnTo>
                  <a:lnTo>
                    <a:pt x="600" y="1366"/>
                  </a:lnTo>
                  <a:lnTo>
                    <a:pt x="591" y="1361"/>
                  </a:lnTo>
                  <a:lnTo>
                    <a:pt x="581" y="1359"/>
                  </a:lnTo>
                  <a:lnTo>
                    <a:pt x="572" y="1356"/>
                  </a:lnTo>
                  <a:lnTo>
                    <a:pt x="565" y="1352"/>
                  </a:lnTo>
                  <a:lnTo>
                    <a:pt x="555" y="1347"/>
                  </a:lnTo>
                  <a:lnTo>
                    <a:pt x="546" y="1342"/>
                  </a:lnTo>
                  <a:lnTo>
                    <a:pt x="536" y="1338"/>
                  </a:lnTo>
                  <a:lnTo>
                    <a:pt x="529" y="1335"/>
                  </a:lnTo>
                  <a:lnTo>
                    <a:pt x="520" y="1330"/>
                  </a:lnTo>
                  <a:lnTo>
                    <a:pt x="510" y="1326"/>
                  </a:lnTo>
                  <a:lnTo>
                    <a:pt x="503" y="1319"/>
                  </a:lnTo>
                  <a:lnTo>
                    <a:pt x="494" y="1314"/>
                  </a:lnTo>
                  <a:lnTo>
                    <a:pt x="484" y="1309"/>
                  </a:lnTo>
                  <a:lnTo>
                    <a:pt x="477" y="1302"/>
                  </a:lnTo>
                  <a:lnTo>
                    <a:pt x="468" y="1297"/>
                  </a:lnTo>
                  <a:lnTo>
                    <a:pt x="461" y="1290"/>
                  </a:lnTo>
                  <a:lnTo>
                    <a:pt x="451" y="1286"/>
                  </a:lnTo>
                  <a:lnTo>
                    <a:pt x="444" y="1279"/>
                  </a:lnTo>
                  <a:lnTo>
                    <a:pt x="435" y="1271"/>
                  </a:lnTo>
                  <a:lnTo>
                    <a:pt x="430" y="1264"/>
                  </a:lnTo>
                  <a:lnTo>
                    <a:pt x="421" y="1257"/>
                  </a:lnTo>
                  <a:lnTo>
                    <a:pt x="413" y="1250"/>
                  </a:lnTo>
                  <a:lnTo>
                    <a:pt x="406" y="1241"/>
                  </a:lnTo>
                  <a:lnTo>
                    <a:pt x="399" y="1236"/>
                  </a:lnTo>
                  <a:lnTo>
                    <a:pt x="392" y="1229"/>
                  </a:lnTo>
                  <a:lnTo>
                    <a:pt x="387" y="1222"/>
                  </a:lnTo>
                  <a:lnTo>
                    <a:pt x="380" y="1215"/>
                  </a:lnTo>
                  <a:lnTo>
                    <a:pt x="373" y="1210"/>
                  </a:lnTo>
                  <a:lnTo>
                    <a:pt x="366" y="1203"/>
                  </a:lnTo>
                  <a:lnTo>
                    <a:pt x="361" y="1196"/>
                  </a:lnTo>
                  <a:lnTo>
                    <a:pt x="357" y="1191"/>
                  </a:lnTo>
                  <a:lnTo>
                    <a:pt x="352" y="1184"/>
                  </a:lnTo>
                  <a:lnTo>
                    <a:pt x="345" y="1177"/>
                  </a:lnTo>
                  <a:lnTo>
                    <a:pt x="340" y="1170"/>
                  </a:lnTo>
                  <a:lnTo>
                    <a:pt x="336" y="1165"/>
                  </a:lnTo>
                  <a:lnTo>
                    <a:pt x="331" y="1158"/>
                  </a:lnTo>
                  <a:lnTo>
                    <a:pt x="326" y="1151"/>
                  </a:lnTo>
                  <a:lnTo>
                    <a:pt x="321" y="1144"/>
                  </a:lnTo>
                  <a:lnTo>
                    <a:pt x="317" y="1137"/>
                  </a:lnTo>
                  <a:lnTo>
                    <a:pt x="314" y="1130"/>
                  </a:lnTo>
                  <a:lnTo>
                    <a:pt x="307" y="1123"/>
                  </a:lnTo>
                  <a:lnTo>
                    <a:pt x="302" y="1115"/>
                  </a:lnTo>
                  <a:lnTo>
                    <a:pt x="298" y="1108"/>
                  </a:lnTo>
                  <a:lnTo>
                    <a:pt x="295" y="1101"/>
                  </a:lnTo>
                  <a:lnTo>
                    <a:pt x="293" y="1094"/>
                  </a:lnTo>
                  <a:lnTo>
                    <a:pt x="288" y="1087"/>
                  </a:lnTo>
                  <a:lnTo>
                    <a:pt x="286" y="1080"/>
                  </a:lnTo>
                  <a:lnTo>
                    <a:pt x="281" y="1073"/>
                  </a:lnTo>
                  <a:lnTo>
                    <a:pt x="279" y="1066"/>
                  </a:lnTo>
                  <a:lnTo>
                    <a:pt x="274" y="1059"/>
                  </a:lnTo>
                  <a:lnTo>
                    <a:pt x="272" y="1052"/>
                  </a:lnTo>
                  <a:lnTo>
                    <a:pt x="269" y="1045"/>
                  </a:lnTo>
                  <a:lnTo>
                    <a:pt x="267" y="1037"/>
                  </a:lnTo>
                  <a:lnTo>
                    <a:pt x="265" y="1030"/>
                  </a:lnTo>
                  <a:lnTo>
                    <a:pt x="262" y="1023"/>
                  </a:lnTo>
                  <a:lnTo>
                    <a:pt x="260" y="1019"/>
                  </a:lnTo>
                  <a:lnTo>
                    <a:pt x="258" y="1009"/>
                  </a:lnTo>
                  <a:lnTo>
                    <a:pt x="255" y="1002"/>
                  </a:lnTo>
                  <a:lnTo>
                    <a:pt x="253" y="995"/>
                  </a:lnTo>
                  <a:lnTo>
                    <a:pt x="250" y="988"/>
                  </a:lnTo>
                  <a:lnTo>
                    <a:pt x="248" y="981"/>
                  </a:lnTo>
                  <a:lnTo>
                    <a:pt x="248" y="974"/>
                  </a:lnTo>
                  <a:lnTo>
                    <a:pt x="246" y="967"/>
                  </a:lnTo>
                  <a:lnTo>
                    <a:pt x="243" y="960"/>
                  </a:lnTo>
                  <a:lnTo>
                    <a:pt x="241" y="952"/>
                  </a:lnTo>
                  <a:lnTo>
                    <a:pt x="241" y="948"/>
                  </a:lnTo>
                  <a:lnTo>
                    <a:pt x="239" y="941"/>
                  </a:lnTo>
                  <a:lnTo>
                    <a:pt x="236" y="934"/>
                  </a:lnTo>
                  <a:lnTo>
                    <a:pt x="236" y="926"/>
                  </a:lnTo>
                  <a:lnTo>
                    <a:pt x="234" y="919"/>
                  </a:lnTo>
                  <a:lnTo>
                    <a:pt x="234" y="912"/>
                  </a:lnTo>
                  <a:lnTo>
                    <a:pt x="234" y="908"/>
                  </a:lnTo>
                  <a:lnTo>
                    <a:pt x="232" y="900"/>
                  </a:lnTo>
                  <a:lnTo>
                    <a:pt x="229" y="893"/>
                  </a:lnTo>
                  <a:lnTo>
                    <a:pt x="229" y="886"/>
                  </a:lnTo>
                  <a:lnTo>
                    <a:pt x="229" y="879"/>
                  </a:lnTo>
                  <a:lnTo>
                    <a:pt x="227" y="867"/>
                  </a:lnTo>
                  <a:lnTo>
                    <a:pt x="227" y="856"/>
                  </a:lnTo>
                  <a:lnTo>
                    <a:pt x="224" y="844"/>
                  </a:lnTo>
                  <a:lnTo>
                    <a:pt x="224" y="832"/>
                  </a:lnTo>
                  <a:lnTo>
                    <a:pt x="224" y="822"/>
                  </a:lnTo>
                  <a:lnTo>
                    <a:pt x="224" y="813"/>
                  </a:lnTo>
                  <a:lnTo>
                    <a:pt x="224" y="806"/>
                  </a:lnTo>
                  <a:lnTo>
                    <a:pt x="224" y="801"/>
                  </a:lnTo>
                  <a:lnTo>
                    <a:pt x="224" y="794"/>
                  </a:lnTo>
                  <a:lnTo>
                    <a:pt x="224" y="787"/>
                  </a:lnTo>
                  <a:lnTo>
                    <a:pt x="224" y="780"/>
                  </a:lnTo>
                  <a:lnTo>
                    <a:pt x="224" y="770"/>
                  </a:lnTo>
                  <a:lnTo>
                    <a:pt x="227" y="761"/>
                  </a:lnTo>
                  <a:lnTo>
                    <a:pt x="229" y="752"/>
                  </a:lnTo>
                  <a:lnTo>
                    <a:pt x="229" y="737"/>
                  </a:lnTo>
                  <a:lnTo>
                    <a:pt x="232" y="728"/>
                  </a:lnTo>
                  <a:lnTo>
                    <a:pt x="232" y="721"/>
                  </a:lnTo>
                  <a:lnTo>
                    <a:pt x="234" y="714"/>
                  </a:lnTo>
                  <a:lnTo>
                    <a:pt x="234" y="707"/>
                  </a:lnTo>
                  <a:lnTo>
                    <a:pt x="236" y="702"/>
                  </a:lnTo>
                  <a:lnTo>
                    <a:pt x="236" y="693"/>
                  </a:lnTo>
                  <a:lnTo>
                    <a:pt x="239" y="685"/>
                  </a:lnTo>
                  <a:lnTo>
                    <a:pt x="241" y="681"/>
                  </a:lnTo>
                  <a:lnTo>
                    <a:pt x="243" y="674"/>
                  </a:lnTo>
                  <a:lnTo>
                    <a:pt x="243" y="664"/>
                  </a:lnTo>
                  <a:lnTo>
                    <a:pt x="246" y="659"/>
                  </a:lnTo>
                  <a:lnTo>
                    <a:pt x="248" y="652"/>
                  </a:lnTo>
                  <a:lnTo>
                    <a:pt x="250" y="645"/>
                  </a:lnTo>
                  <a:lnTo>
                    <a:pt x="253" y="636"/>
                  </a:lnTo>
                  <a:lnTo>
                    <a:pt x="255" y="629"/>
                  </a:lnTo>
                  <a:lnTo>
                    <a:pt x="258" y="619"/>
                  </a:lnTo>
                  <a:lnTo>
                    <a:pt x="260" y="615"/>
                  </a:lnTo>
                  <a:lnTo>
                    <a:pt x="262" y="605"/>
                  </a:lnTo>
                  <a:lnTo>
                    <a:pt x="265" y="598"/>
                  </a:lnTo>
                  <a:lnTo>
                    <a:pt x="269" y="589"/>
                  </a:lnTo>
                  <a:lnTo>
                    <a:pt x="272" y="581"/>
                  </a:lnTo>
                  <a:lnTo>
                    <a:pt x="274" y="572"/>
                  </a:lnTo>
                  <a:lnTo>
                    <a:pt x="279" y="565"/>
                  </a:lnTo>
                  <a:lnTo>
                    <a:pt x="281" y="558"/>
                  </a:lnTo>
                  <a:lnTo>
                    <a:pt x="286" y="551"/>
                  </a:lnTo>
                  <a:lnTo>
                    <a:pt x="288" y="541"/>
                  </a:lnTo>
                  <a:lnTo>
                    <a:pt x="293" y="534"/>
                  </a:lnTo>
                  <a:lnTo>
                    <a:pt x="298" y="527"/>
                  </a:lnTo>
                  <a:lnTo>
                    <a:pt x="302" y="520"/>
                  </a:lnTo>
                  <a:lnTo>
                    <a:pt x="307" y="511"/>
                  </a:lnTo>
                  <a:lnTo>
                    <a:pt x="312" y="503"/>
                  </a:lnTo>
                  <a:lnTo>
                    <a:pt x="317" y="494"/>
                  </a:lnTo>
                  <a:lnTo>
                    <a:pt x="321" y="489"/>
                  </a:lnTo>
                  <a:lnTo>
                    <a:pt x="326" y="480"/>
                  </a:lnTo>
                  <a:lnTo>
                    <a:pt x="331" y="473"/>
                  </a:lnTo>
                  <a:lnTo>
                    <a:pt x="338" y="466"/>
                  </a:lnTo>
                  <a:lnTo>
                    <a:pt x="343" y="459"/>
                  </a:lnTo>
                  <a:lnTo>
                    <a:pt x="350" y="449"/>
                  </a:lnTo>
                  <a:lnTo>
                    <a:pt x="354" y="444"/>
                  </a:lnTo>
                  <a:lnTo>
                    <a:pt x="361" y="437"/>
                  </a:lnTo>
                  <a:lnTo>
                    <a:pt x="369" y="430"/>
                  </a:lnTo>
                  <a:lnTo>
                    <a:pt x="376" y="423"/>
                  </a:lnTo>
                  <a:lnTo>
                    <a:pt x="383" y="416"/>
                  </a:lnTo>
                  <a:lnTo>
                    <a:pt x="390" y="409"/>
                  </a:lnTo>
                  <a:lnTo>
                    <a:pt x="397" y="404"/>
                  </a:lnTo>
                  <a:lnTo>
                    <a:pt x="399" y="402"/>
                  </a:lnTo>
                  <a:lnTo>
                    <a:pt x="404" y="397"/>
                  </a:lnTo>
                  <a:lnTo>
                    <a:pt x="406" y="392"/>
                  </a:lnTo>
                  <a:lnTo>
                    <a:pt x="411" y="388"/>
                  </a:lnTo>
                  <a:lnTo>
                    <a:pt x="416" y="381"/>
                  </a:lnTo>
                  <a:lnTo>
                    <a:pt x="423" y="376"/>
                  </a:lnTo>
                  <a:lnTo>
                    <a:pt x="430" y="369"/>
                  </a:lnTo>
                  <a:lnTo>
                    <a:pt x="437" y="364"/>
                  </a:lnTo>
                  <a:lnTo>
                    <a:pt x="447" y="355"/>
                  </a:lnTo>
                  <a:lnTo>
                    <a:pt x="456" y="348"/>
                  </a:lnTo>
                  <a:lnTo>
                    <a:pt x="465" y="340"/>
                  </a:lnTo>
                  <a:lnTo>
                    <a:pt x="477" y="333"/>
                  </a:lnTo>
                  <a:lnTo>
                    <a:pt x="482" y="329"/>
                  </a:lnTo>
                  <a:lnTo>
                    <a:pt x="489" y="324"/>
                  </a:lnTo>
                  <a:lnTo>
                    <a:pt x="496" y="322"/>
                  </a:lnTo>
                  <a:lnTo>
                    <a:pt x="503" y="319"/>
                  </a:lnTo>
                  <a:lnTo>
                    <a:pt x="508" y="314"/>
                  </a:lnTo>
                  <a:lnTo>
                    <a:pt x="515" y="310"/>
                  </a:lnTo>
                  <a:lnTo>
                    <a:pt x="522" y="305"/>
                  </a:lnTo>
                  <a:lnTo>
                    <a:pt x="529" y="300"/>
                  </a:lnTo>
                  <a:lnTo>
                    <a:pt x="536" y="298"/>
                  </a:lnTo>
                  <a:lnTo>
                    <a:pt x="543" y="293"/>
                  </a:lnTo>
                  <a:lnTo>
                    <a:pt x="553" y="288"/>
                  </a:lnTo>
                  <a:lnTo>
                    <a:pt x="560" y="286"/>
                  </a:lnTo>
                  <a:lnTo>
                    <a:pt x="569" y="281"/>
                  </a:lnTo>
                  <a:lnTo>
                    <a:pt x="576" y="277"/>
                  </a:lnTo>
                  <a:lnTo>
                    <a:pt x="586" y="272"/>
                  </a:lnTo>
                  <a:lnTo>
                    <a:pt x="595" y="270"/>
                  </a:lnTo>
                  <a:lnTo>
                    <a:pt x="602" y="267"/>
                  </a:lnTo>
                  <a:lnTo>
                    <a:pt x="614" y="262"/>
                  </a:lnTo>
                  <a:lnTo>
                    <a:pt x="624" y="260"/>
                  </a:lnTo>
                  <a:lnTo>
                    <a:pt x="633" y="258"/>
                  </a:lnTo>
                  <a:lnTo>
                    <a:pt x="643" y="253"/>
                  </a:lnTo>
                  <a:lnTo>
                    <a:pt x="652" y="251"/>
                  </a:lnTo>
                  <a:lnTo>
                    <a:pt x="664" y="248"/>
                  </a:lnTo>
                  <a:lnTo>
                    <a:pt x="673" y="246"/>
                  </a:lnTo>
                  <a:lnTo>
                    <a:pt x="685" y="241"/>
                  </a:lnTo>
                  <a:lnTo>
                    <a:pt x="697" y="239"/>
                  </a:lnTo>
                  <a:lnTo>
                    <a:pt x="706" y="236"/>
                  </a:lnTo>
                  <a:lnTo>
                    <a:pt x="721" y="236"/>
                  </a:lnTo>
                  <a:lnTo>
                    <a:pt x="730" y="232"/>
                  </a:lnTo>
                  <a:lnTo>
                    <a:pt x="744" y="232"/>
                  </a:lnTo>
                  <a:lnTo>
                    <a:pt x="754" y="229"/>
                  </a:lnTo>
                  <a:lnTo>
                    <a:pt x="768" y="229"/>
                  </a:lnTo>
                  <a:lnTo>
                    <a:pt x="780" y="227"/>
                  </a:lnTo>
                  <a:lnTo>
                    <a:pt x="791" y="227"/>
                  </a:lnTo>
                  <a:lnTo>
                    <a:pt x="806" y="227"/>
                  </a:lnTo>
                  <a:lnTo>
                    <a:pt x="820" y="227"/>
                  </a:lnTo>
                  <a:close/>
                </a:path>
              </a:pathLst>
            </a:custGeom>
            <a:solidFill>
              <a:srgbClr val="009200"/>
            </a:solidFill>
            <a:ln w="9525">
              <a:noFill/>
              <a:round/>
              <a:headEnd/>
              <a:tailEnd/>
            </a:ln>
          </p:spPr>
          <p:txBody>
            <a:bodyPr/>
            <a:lstStyle/>
            <a:p>
              <a:endParaRPr lang="en-US"/>
            </a:p>
          </p:txBody>
        </p:sp>
      </p:grpSp>
      <p:grpSp>
        <p:nvGrpSpPr>
          <p:cNvPr id="67" name="Group 110"/>
          <p:cNvGrpSpPr>
            <a:grpSpLocks/>
          </p:cNvGrpSpPr>
          <p:nvPr/>
        </p:nvGrpSpPr>
        <p:grpSpPr bwMode="auto">
          <a:xfrm>
            <a:off x="2325688" y="1566863"/>
            <a:ext cx="322262" cy="322262"/>
            <a:chOff x="3346" y="260"/>
            <a:chExt cx="1637" cy="1640"/>
          </a:xfrm>
        </p:grpSpPr>
        <p:sp>
          <p:nvSpPr>
            <p:cNvPr id="68" name="Freeform 111"/>
            <p:cNvSpPr>
              <a:spLocks/>
            </p:cNvSpPr>
            <p:nvPr/>
          </p:nvSpPr>
          <p:spPr bwMode="auto">
            <a:xfrm>
              <a:off x="4109" y="263"/>
              <a:ext cx="874" cy="1635"/>
            </a:xfrm>
            <a:custGeom>
              <a:avLst/>
              <a:gdLst>
                <a:gd name="T0" fmla="*/ 158 w 874"/>
                <a:gd name="T1" fmla="*/ 1534 h 1635"/>
                <a:gd name="T2" fmla="*/ 519 w 874"/>
                <a:gd name="T3" fmla="*/ 1378 h 1635"/>
                <a:gd name="T4" fmla="*/ 732 w 874"/>
                <a:gd name="T5" fmla="*/ 1059 h 1635"/>
                <a:gd name="T6" fmla="*/ 770 w 874"/>
                <a:gd name="T7" fmla="*/ 716 h 1635"/>
                <a:gd name="T8" fmla="*/ 614 w 874"/>
                <a:gd name="T9" fmla="*/ 355 h 1635"/>
                <a:gd name="T10" fmla="*/ 321 w 874"/>
                <a:gd name="T11" fmla="*/ 147 h 1635"/>
                <a:gd name="T12" fmla="*/ 0 w 874"/>
                <a:gd name="T13" fmla="*/ 104 h 1635"/>
                <a:gd name="T14" fmla="*/ 71 w 874"/>
                <a:gd name="T15" fmla="*/ 227 h 1635"/>
                <a:gd name="T16" fmla="*/ 108 w 874"/>
                <a:gd name="T17" fmla="*/ 229 h 1635"/>
                <a:gd name="T18" fmla="*/ 137 w 874"/>
                <a:gd name="T19" fmla="*/ 232 h 1635"/>
                <a:gd name="T20" fmla="*/ 165 w 874"/>
                <a:gd name="T21" fmla="*/ 239 h 1635"/>
                <a:gd name="T22" fmla="*/ 196 w 874"/>
                <a:gd name="T23" fmla="*/ 246 h 1635"/>
                <a:gd name="T24" fmla="*/ 226 w 874"/>
                <a:gd name="T25" fmla="*/ 253 h 1635"/>
                <a:gd name="T26" fmla="*/ 260 w 874"/>
                <a:gd name="T27" fmla="*/ 265 h 1635"/>
                <a:gd name="T28" fmla="*/ 295 w 874"/>
                <a:gd name="T29" fmla="*/ 277 h 1635"/>
                <a:gd name="T30" fmla="*/ 328 w 874"/>
                <a:gd name="T31" fmla="*/ 293 h 1635"/>
                <a:gd name="T32" fmla="*/ 363 w 874"/>
                <a:gd name="T33" fmla="*/ 312 h 1635"/>
                <a:gd name="T34" fmla="*/ 397 w 874"/>
                <a:gd name="T35" fmla="*/ 336 h 1635"/>
                <a:gd name="T36" fmla="*/ 430 w 874"/>
                <a:gd name="T37" fmla="*/ 362 h 1635"/>
                <a:gd name="T38" fmla="*/ 460 w 874"/>
                <a:gd name="T39" fmla="*/ 392 h 1635"/>
                <a:gd name="T40" fmla="*/ 486 w 874"/>
                <a:gd name="T41" fmla="*/ 418 h 1635"/>
                <a:gd name="T42" fmla="*/ 510 w 874"/>
                <a:gd name="T43" fmla="*/ 444 h 1635"/>
                <a:gd name="T44" fmla="*/ 531 w 874"/>
                <a:gd name="T45" fmla="*/ 470 h 1635"/>
                <a:gd name="T46" fmla="*/ 550 w 874"/>
                <a:gd name="T47" fmla="*/ 496 h 1635"/>
                <a:gd name="T48" fmla="*/ 567 w 874"/>
                <a:gd name="T49" fmla="*/ 525 h 1635"/>
                <a:gd name="T50" fmla="*/ 581 w 874"/>
                <a:gd name="T51" fmla="*/ 553 h 1635"/>
                <a:gd name="T52" fmla="*/ 595 w 874"/>
                <a:gd name="T53" fmla="*/ 581 h 1635"/>
                <a:gd name="T54" fmla="*/ 607 w 874"/>
                <a:gd name="T55" fmla="*/ 610 h 1635"/>
                <a:gd name="T56" fmla="*/ 616 w 874"/>
                <a:gd name="T57" fmla="*/ 638 h 1635"/>
                <a:gd name="T58" fmla="*/ 623 w 874"/>
                <a:gd name="T59" fmla="*/ 664 h 1635"/>
                <a:gd name="T60" fmla="*/ 628 w 874"/>
                <a:gd name="T61" fmla="*/ 693 h 1635"/>
                <a:gd name="T62" fmla="*/ 635 w 874"/>
                <a:gd name="T63" fmla="*/ 721 h 1635"/>
                <a:gd name="T64" fmla="*/ 640 w 874"/>
                <a:gd name="T65" fmla="*/ 744 h 1635"/>
                <a:gd name="T66" fmla="*/ 642 w 874"/>
                <a:gd name="T67" fmla="*/ 770 h 1635"/>
                <a:gd name="T68" fmla="*/ 647 w 874"/>
                <a:gd name="T69" fmla="*/ 811 h 1635"/>
                <a:gd name="T70" fmla="*/ 647 w 874"/>
                <a:gd name="T71" fmla="*/ 837 h 1635"/>
                <a:gd name="T72" fmla="*/ 645 w 874"/>
                <a:gd name="T73" fmla="*/ 872 h 1635"/>
                <a:gd name="T74" fmla="*/ 635 w 874"/>
                <a:gd name="T75" fmla="*/ 912 h 1635"/>
                <a:gd name="T76" fmla="*/ 630 w 874"/>
                <a:gd name="T77" fmla="*/ 938 h 1635"/>
                <a:gd name="T78" fmla="*/ 623 w 874"/>
                <a:gd name="T79" fmla="*/ 967 h 1635"/>
                <a:gd name="T80" fmla="*/ 616 w 874"/>
                <a:gd name="T81" fmla="*/ 997 h 1635"/>
                <a:gd name="T82" fmla="*/ 604 w 874"/>
                <a:gd name="T83" fmla="*/ 1026 h 1635"/>
                <a:gd name="T84" fmla="*/ 593 w 874"/>
                <a:gd name="T85" fmla="*/ 1059 h 1635"/>
                <a:gd name="T86" fmla="*/ 578 w 874"/>
                <a:gd name="T87" fmla="*/ 1092 h 1635"/>
                <a:gd name="T88" fmla="*/ 562 w 874"/>
                <a:gd name="T89" fmla="*/ 1123 h 1635"/>
                <a:gd name="T90" fmla="*/ 543 w 874"/>
                <a:gd name="T91" fmla="*/ 1153 h 1635"/>
                <a:gd name="T92" fmla="*/ 519 w 874"/>
                <a:gd name="T93" fmla="*/ 1184 h 1635"/>
                <a:gd name="T94" fmla="*/ 496 w 874"/>
                <a:gd name="T95" fmla="*/ 1215 h 1635"/>
                <a:gd name="T96" fmla="*/ 472 w 874"/>
                <a:gd name="T97" fmla="*/ 1236 h 1635"/>
                <a:gd name="T98" fmla="*/ 453 w 874"/>
                <a:gd name="T99" fmla="*/ 1253 h 1635"/>
                <a:gd name="T100" fmla="*/ 423 w 874"/>
                <a:gd name="T101" fmla="*/ 1279 h 1635"/>
                <a:gd name="T102" fmla="*/ 380 w 874"/>
                <a:gd name="T103" fmla="*/ 1309 h 1635"/>
                <a:gd name="T104" fmla="*/ 347 w 874"/>
                <a:gd name="T105" fmla="*/ 1330 h 1635"/>
                <a:gd name="T106" fmla="*/ 319 w 874"/>
                <a:gd name="T107" fmla="*/ 1345 h 1635"/>
                <a:gd name="T108" fmla="*/ 283 w 874"/>
                <a:gd name="T109" fmla="*/ 1361 h 1635"/>
                <a:gd name="T110" fmla="*/ 248 w 874"/>
                <a:gd name="T111" fmla="*/ 1373 h 1635"/>
                <a:gd name="T112" fmla="*/ 205 w 874"/>
                <a:gd name="T113" fmla="*/ 1385 h 1635"/>
                <a:gd name="T114" fmla="*/ 163 w 874"/>
                <a:gd name="T115" fmla="*/ 1397 h 1635"/>
                <a:gd name="T116" fmla="*/ 113 w 874"/>
                <a:gd name="T117" fmla="*/ 1404 h 1635"/>
                <a:gd name="T118" fmla="*/ 63 w 874"/>
                <a:gd name="T119" fmla="*/ 1408 h 1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4"/>
                <a:gd name="T181" fmla="*/ 0 h 1635"/>
                <a:gd name="T182" fmla="*/ 874 w 874"/>
                <a:gd name="T183" fmla="*/ 1635 h 16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4" h="1635">
                  <a:moveTo>
                    <a:pt x="52" y="1411"/>
                  </a:moveTo>
                  <a:lnTo>
                    <a:pt x="56" y="1635"/>
                  </a:lnTo>
                  <a:lnTo>
                    <a:pt x="115" y="1631"/>
                  </a:lnTo>
                  <a:lnTo>
                    <a:pt x="158" y="1534"/>
                  </a:lnTo>
                  <a:lnTo>
                    <a:pt x="311" y="1491"/>
                  </a:lnTo>
                  <a:lnTo>
                    <a:pt x="441" y="1543"/>
                  </a:lnTo>
                  <a:lnTo>
                    <a:pt x="505" y="1503"/>
                  </a:lnTo>
                  <a:lnTo>
                    <a:pt x="519" y="1378"/>
                  </a:lnTo>
                  <a:lnTo>
                    <a:pt x="614" y="1283"/>
                  </a:lnTo>
                  <a:lnTo>
                    <a:pt x="734" y="1279"/>
                  </a:lnTo>
                  <a:lnTo>
                    <a:pt x="789" y="1196"/>
                  </a:lnTo>
                  <a:lnTo>
                    <a:pt x="732" y="1059"/>
                  </a:lnTo>
                  <a:lnTo>
                    <a:pt x="775" y="926"/>
                  </a:lnTo>
                  <a:lnTo>
                    <a:pt x="869" y="860"/>
                  </a:lnTo>
                  <a:lnTo>
                    <a:pt x="874" y="768"/>
                  </a:lnTo>
                  <a:lnTo>
                    <a:pt x="770" y="716"/>
                  </a:lnTo>
                  <a:lnTo>
                    <a:pt x="727" y="565"/>
                  </a:lnTo>
                  <a:lnTo>
                    <a:pt x="779" y="428"/>
                  </a:lnTo>
                  <a:lnTo>
                    <a:pt x="746" y="374"/>
                  </a:lnTo>
                  <a:lnTo>
                    <a:pt x="614" y="355"/>
                  </a:lnTo>
                  <a:lnTo>
                    <a:pt x="526" y="272"/>
                  </a:lnTo>
                  <a:lnTo>
                    <a:pt x="519" y="137"/>
                  </a:lnTo>
                  <a:lnTo>
                    <a:pt x="446" y="92"/>
                  </a:lnTo>
                  <a:lnTo>
                    <a:pt x="321" y="147"/>
                  </a:lnTo>
                  <a:lnTo>
                    <a:pt x="163" y="102"/>
                  </a:lnTo>
                  <a:lnTo>
                    <a:pt x="146" y="3"/>
                  </a:lnTo>
                  <a:lnTo>
                    <a:pt x="49" y="0"/>
                  </a:lnTo>
                  <a:lnTo>
                    <a:pt x="0" y="104"/>
                  </a:lnTo>
                  <a:lnTo>
                    <a:pt x="56" y="227"/>
                  </a:lnTo>
                  <a:lnTo>
                    <a:pt x="59" y="227"/>
                  </a:lnTo>
                  <a:lnTo>
                    <a:pt x="66" y="227"/>
                  </a:lnTo>
                  <a:lnTo>
                    <a:pt x="71" y="227"/>
                  </a:lnTo>
                  <a:lnTo>
                    <a:pt x="80" y="227"/>
                  </a:lnTo>
                  <a:lnTo>
                    <a:pt x="87" y="227"/>
                  </a:lnTo>
                  <a:lnTo>
                    <a:pt x="97" y="229"/>
                  </a:lnTo>
                  <a:lnTo>
                    <a:pt x="108" y="229"/>
                  </a:lnTo>
                  <a:lnTo>
                    <a:pt x="118" y="229"/>
                  </a:lnTo>
                  <a:lnTo>
                    <a:pt x="125" y="229"/>
                  </a:lnTo>
                  <a:lnTo>
                    <a:pt x="132" y="232"/>
                  </a:lnTo>
                  <a:lnTo>
                    <a:pt x="137" y="232"/>
                  </a:lnTo>
                  <a:lnTo>
                    <a:pt x="144" y="234"/>
                  </a:lnTo>
                  <a:lnTo>
                    <a:pt x="151" y="234"/>
                  </a:lnTo>
                  <a:lnTo>
                    <a:pt x="158" y="236"/>
                  </a:lnTo>
                  <a:lnTo>
                    <a:pt x="165" y="239"/>
                  </a:lnTo>
                  <a:lnTo>
                    <a:pt x="172" y="241"/>
                  </a:lnTo>
                  <a:lnTo>
                    <a:pt x="179" y="241"/>
                  </a:lnTo>
                  <a:lnTo>
                    <a:pt x="186" y="244"/>
                  </a:lnTo>
                  <a:lnTo>
                    <a:pt x="196" y="246"/>
                  </a:lnTo>
                  <a:lnTo>
                    <a:pt x="203" y="248"/>
                  </a:lnTo>
                  <a:lnTo>
                    <a:pt x="210" y="248"/>
                  </a:lnTo>
                  <a:lnTo>
                    <a:pt x="219" y="251"/>
                  </a:lnTo>
                  <a:lnTo>
                    <a:pt x="226" y="253"/>
                  </a:lnTo>
                  <a:lnTo>
                    <a:pt x="236" y="255"/>
                  </a:lnTo>
                  <a:lnTo>
                    <a:pt x="243" y="258"/>
                  </a:lnTo>
                  <a:lnTo>
                    <a:pt x="252" y="262"/>
                  </a:lnTo>
                  <a:lnTo>
                    <a:pt x="260" y="265"/>
                  </a:lnTo>
                  <a:lnTo>
                    <a:pt x="269" y="270"/>
                  </a:lnTo>
                  <a:lnTo>
                    <a:pt x="276" y="272"/>
                  </a:lnTo>
                  <a:lnTo>
                    <a:pt x="286" y="274"/>
                  </a:lnTo>
                  <a:lnTo>
                    <a:pt x="295" y="277"/>
                  </a:lnTo>
                  <a:lnTo>
                    <a:pt x="302" y="281"/>
                  </a:lnTo>
                  <a:lnTo>
                    <a:pt x="311" y="286"/>
                  </a:lnTo>
                  <a:lnTo>
                    <a:pt x="321" y="288"/>
                  </a:lnTo>
                  <a:lnTo>
                    <a:pt x="328" y="293"/>
                  </a:lnTo>
                  <a:lnTo>
                    <a:pt x="340" y="300"/>
                  </a:lnTo>
                  <a:lnTo>
                    <a:pt x="347" y="303"/>
                  </a:lnTo>
                  <a:lnTo>
                    <a:pt x="356" y="307"/>
                  </a:lnTo>
                  <a:lnTo>
                    <a:pt x="363" y="312"/>
                  </a:lnTo>
                  <a:lnTo>
                    <a:pt x="373" y="319"/>
                  </a:lnTo>
                  <a:lnTo>
                    <a:pt x="380" y="322"/>
                  </a:lnTo>
                  <a:lnTo>
                    <a:pt x="389" y="329"/>
                  </a:lnTo>
                  <a:lnTo>
                    <a:pt x="397" y="336"/>
                  </a:lnTo>
                  <a:lnTo>
                    <a:pt x="406" y="343"/>
                  </a:lnTo>
                  <a:lnTo>
                    <a:pt x="413" y="348"/>
                  </a:lnTo>
                  <a:lnTo>
                    <a:pt x="423" y="355"/>
                  </a:lnTo>
                  <a:lnTo>
                    <a:pt x="430" y="362"/>
                  </a:lnTo>
                  <a:lnTo>
                    <a:pt x="437" y="369"/>
                  </a:lnTo>
                  <a:lnTo>
                    <a:pt x="444" y="376"/>
                  </a:lnTo>
                  <a:lnTo>
                    <a:pt x="453" y="383"/>
                  </a:lnTo>
                  <a:lnTo>
                    <a:pt x="460" y="392"/>
                  </a:lnTo>
                  <a:lnTo>
                    <a:pt x="470" y="400"/>
                  </a:lnTo>
                  <a:lnTo>
                    <a:pt x="475" y="407"/>
                  </a:lnTo>
                  <a:lnTo>
                    <a:pt x="482" y="411"/>
                  </a:lnTo>
                  <a:lnTo>
                    <a:pt x="486" y="418"/>
                  </a:lnTo>
                  <a:lnTo>
                    <a:pt x="493" y="423"/>
                  </a:lnTo>
                  <a:lnTo>
                    <a:pt x="500" y="430"/>
                  </a:lnTo>
                  <a:lnTo>
                    <a:pt x="505" y="437"/>
                  </a:lnTo>
                  <a:lnTo>
                    <a:pt x="510" y="444"/>
                  </a:lnTo>
                  <a:lnTo>
                    <a:pt x="517" y="449"/>
                  </a:lnTo>
                  <a:lnTo>
                    <a:pt x="522" y="456"/>
                  </a:lnTo>
                  <a:lnTo>
                    <a:pt x="526" y="463"/>
                  </a:lnTo>
                  <a:lnTo>
                    <a:pt x="531" y="470"/>
                  </a:lnTo>
                  <a:lnTo>
                    <a:pt x="536" y="477"/>
                  </a:lnTo>
                  <a:lnTo>
                    <a:pt x="541" y="485"/>
                  </a:lnTo>
                  <a:lnTo>
                    <a:pt x="545" y="489"/>
                  </a:lnTo>
                  <a:lnTo>
                    <a:pt x="550" y="496"/>
                  </a:lnTo>
                  <a:lnTo>
                    <a:pt x="555" y="503"/>
                  </a:lnTo>
                  <a:lnTo>
                    <a:pt x="560" y="511"/>
                  </a:lnTo>
                  <a:lnTo>
                    <a:pt x="564" y="518"/>
                  </a:lnTo>
                  <a:lnTo>
                    <a:pt x="567" y="525"/>
                  </a:lnTo>
                  <a:lnTo>
                    <a:pt x="571" y="532"/>
                  </a:lnTo>
                  <a:lnTo>
                    <a:pt x="576" y="539"/>
                  </a:lnTo>
                  <a:lnTo>
                    <a:pt x="578" y="546"/>
                  </a:lnTo>
                  <a:lnTo>
                    <a:pt x="581" y="553"/>
                  </a:lnTo>
                  <a:lnTo>
                    <a:pt x="586" y="560"/>
                  </a:lnTo>
                  <a:lnTo>
                    <a:pt x="588" y="567"/>
                  </a:lnTo>
                  <a:lnTo>
                    <a:pt x="593" y="574"/>
                  </a:lnTo>
                  <a:lnTo>
                    <a:pt x="595" y="581"/>
                  </a:lnTo>
                  <a:lnTo>
                    <a:pt x="600" y="589"/>
                  </a:lnTo>
                  <a:lnTo>
                    <a:pt x="600" y="596"/>
                  </a:lnTo>
                  <a:lnTo>
                    <a:pt x="604" y="603"/>
                  </a:lnTo>
                  <a:lnTo>
                    <a:pt x="607" y="610"/>
                  </a:lnTo>
                  <a:lnTo>
                    <a:pt x="609" y="617"/>
                  </a:lnTo>
                  <a:lnTo>
                    <a:pt x="612" y="624"/>
                  </a:lnTo>
                  <a:lnTo>
                    <a:pt x="614" y="631"/>
                  </a:lnTo>
                  <a:lnTo>
                    <a:pt x="616" y="638"/>
                  </a:lnTo>
                  <a:lnTo>
                    <a:pt x="619" y="645"/>
                  </a:lnTo>
                  <a:lnTo>
                    <a:pt x="619" y="652"/>
                  </a:lnTo>
                  <a:lnTo>
                    <a:pt x="621" y="659"/>
                  </a:lnTo>
                  <a:lnTo>
                    <a:pt x="623" y="664"/>
                  </a:lnTo>
                  <a:lnTo>
                    <a:pt x="626" y="674"/>
                  </a:lnTo>
                  <a:lnTo>
                    <a:pt x="628" y="681"/>
                  </a:lnTo>
                  <a:lnTo>
                    <a:pt x="628" y="685"/>
                  </a:lnTo>
                  <a:lnTo>
                    <a:pt x="628" y="693"/>
                  </a:lnTo>
                  <a:lnTo>
                    <a:pt x="630" y="700"/>
                  </a:lnTo>
                  <a:lnTo>
                    <a:pt x="633" y="707"/>
                  </a:lnTo>
                  <a:lnTo>
                    <a:pt x="633" y="714"/>
                  </a:lnTo>
                  <a:lnTo>
                    <a:pt x="635" y="721"/>
                  </a:lnTo>
                  <a:lnTo>
                    <a:pt x="638" y="728"/>
                  </a:lnTo>
                  <a:lnTo>
                    <a:pt x="638" y="733"/>
                  </a:lnTo>
                  <a:lnTo>
                    <a:pt x="638" y="740"/>
                  </a:lnTo>
                  <a:lnTo>
                    <a:pt x="640" y="744"/>
                  </a:lnTo>
                  <a:lnTo>
                    <a:pt x="640" y="752"/>
                  </a:lnTo>
                  <a:lnTo>
                    <a:pt x="640" y="759"/>
                  </a:lnTo>
                  <a:lnTo>
                    <a:pt x="642" y="763"/>
                  </a:lnTo>
                  <a:lnTo>
                    <a:pt x="642" y="770"/>
                  </a:lnTo>
                  <a:lnTo>
                    <a:pt x="645" y="778"/>
                  </a:lnTo>
                  <a:lnTo>
                    <a:pt x="645" y="787"/>
                  </a:lnTo>
                  <a:lnTo>
                    <a:pt x="647" y="801"/>
                  </a:lnTo>
                  <a:lnTo>
                    <a:pt x="647" y="811"/>
                  </a:lnTo>
                  <a:lnTo>
                    <a:pt x="647" y="822"/>
                  </a:lnTo>
                  <a:lnTo>
                    <a:pt x="647" y="827"/>
                  </a:lnTo>
                  <a:lnTo>
                    <a:pt x="647" y="832"/>
                  </a:lnTo>
                  <a:lnTo>
                    <a:pt x="647" y="837"/>
                  </a:lnTo>
                  <a:lnTo>
                    <a:pt x="647" y="846"/>
                  </a:lnTo>
                  <a:lnTo>
                    <a:pt x="647" y="853"/>
                  </a:lnTo>
                  <a:lnTo>
                    <a:pt x="645" y="863"/>
                  </a:lnTo>
                  <a:lnTo>
                    <a:pt x="645" y="872"/>
                  </a:lnTo>
                  <a:lnTo>
                    <a:pt x="642" y="884"/>
                  </a:lnTo>
                  <a:lnTo>
                    <a:pt x="640" y="893"/>
                  </a:lnTo>
                  <a:lnTo>
                    <a:pt x="638" y="905"/>
                  </a:lnTo>
                  <a:lnTo>
                    <a:pt x="635" y="912"/>
                  </a:lnTo>
                  <a:lnTo>
                    <a:pt x="635" y="919"/>
                  </a:lnTo>
                  <a:lnTo>
                    <a:pt x="633" y="926"/>
                  </a:lnTo>
                  <a:lnTo>
                    <a:pt x="633" y="931"/>
                  </a:lnTo>
                  <a:lnTo>
                    <a:pt x="630" y="938"/>
                  </a:lnTo>
                  <a:lnTo>
                    <a:pt x="630" y="945"/>
                  </a:lnTo>
                  <a:lnTo>
                    <a:pt x="628" y="952"/>
                  </a:lnTo>
                  <a:lnTo>
                    <a:pt x="628" y="960"/>
                  </a:lnTo>
                  <a:lnTo>
                    <a:pt x="623" y="967"/>
                  </a:lnTo>
                  <a:lnTo>
                    <a:pt x="623" y="976"/>
                  </a:lnTo>
                  <a:lnTo>
                    <a:pt x="621" y="983"/>
                  </a:lnTo>
                  <a:lnTo>
                    <a:pt x="621" y="990"/>
                  </a:lnTo>
                  <a:lnTo>
                    <a:pt x="616" y="997"/>
                  </a:lnTo>
                  <a:lnTo>
                    <a:pt x="614" y="1004"/>
                  </a:lnTo>
                  <a:lnTo>
                    <a:pt x="612" y="1012"/>
                  </a:lnTo>
                  <a:lnTo>
                    <a:pt x="609" y="1021"/>
                  </a:lnTo>
                  <a:lnTo>
                    <a:pt x="604" y="1026"/>
                  </a:lnTo>
                  <a:lnTo>
                    <a:pt x="604" y="1035"/>
                  </a:lnTo>
                  <a:lnTo>
                    <a:pt x="600" y="1042"/>
                  </a:lnTo>
                  <a:lnTo>
                    <a:pt x="597" y="1052"/>
                  </a:lnTo>
                  <a:lnTo>
                    <a:pt x="593" y="1059"/>
                  </a:lnTo>
                  <a:lnTo>
                    <a:pt x="590" y="1068"/>
                  </a:lnTo>
                  <a:lnTo>
                    <a:pt x="586" y="1073"/>
                  </a:lnTo>
                  <a:lnTo>
                    <a:pt x="583" y="1082"/>
                  </a:lnTo>
                  <a:lnTo>
                    <a:pt x="578" y="1092"/>
                  </a:lnTo>
                  <a:lnTo>
                    <a:pt x="576" y="1099"/>
                  </a:lnTo>
                  <a:lnTo>
                    <a:pt x="571" y="1106"/>
                  </a:lnTo>
                  <a:lnTo>
                    <a:pt x="567" y="1115"/>
                  </a:lnTo>
                  <a:lnTo>
                    <a:pt x="562" y="1123"/>
                  </a:lnTo>
                  <a:lnTo>
                    <a:pt x="557" y="1130"/>
                  </a:lnTo>
                  <a:lnTo>
                    <a:pt x="552" y="1139"/>
                  </a:lnTo>
                  <a:lnTo>
                    <a:pt x="548" y="1146"/>
                  </a:lnTo>
                  <a:lnTo>
                    <a:pt x="543" y="1153"/>
                  </a:lnTo>
                  <a:lnTo>
                    <a:pt x="536" y="1163"/>
                  </a:lnTo>
                  <a:lnTo>
                    <a:pt x="531" y="1170"/>
                  </a:lnTo>
                  <a:lnTo>
                    <a:pt x="526" y="1177"/>
                  </a:lnTo>
                  <a:lnTo>
                    <a:pt x="519" y="1184"/>
                  </a:lnTo>
                  <a:lnTo>
                    <a:pt x="515" y="1193"/>
                  </a:lnTo>
                  <a:lnTo>
                    <a:pt x="508" y="1198"/>
                  </a:lnTo>
                  <a:lnTo>
                    <a:pt x="503" y="1208"/>
                  </a:lnTo>
                  <a:lnTo>
                    <a:pt x="496" y="1215"/>
                  </a:lnTo>
                  <a:lnTo>
                    <a:pt x="489" y="1219"/>
                  </a:lnTo>
                  <a:lnTo>
                    <a:pt x="482" y="1227"/>
                  </a:lnTo>
                  <a:lnTo>
                    <a:pt x="475" y="1236"/>
                  </a:lnTo>
                  <a:lnTo>
                    <a:pt x="472" y="1236"/>
                  </a:lnTo>
                  <a:lnTo>
                    <a:pt x="467" y="1241"/>
                  </a:lnTo>
                  <a:lnTo>
                    <a:pt x="463" y="1245"/>
                  </a:lnTo>
                  <a:lnTo>
                    <a:pt x="460" y="1248"/>
                  </a:lnTo>
                  <a:lnTo>
                    <a:pt x="453" y="1253"/>
                  </a:lnTo>
                  <a:lnTo>
                    <a:pt x="449" y="1260"/>
                  </a:lnTo>
                  <a:lnTo>
                    <a:pt x="439" y="1264"/>
                  </a:lnTo>
                  <a:lnTo>
                    <a:pt x="432" y="1271"/>
                  </a:lnTo>
                  <a:lnTo>
                    <a:pt x="423" y="1279"/>
                  </a:lnTo>
                  <a:lnTo>
                    <a:pt x="415" y="1288"/>
                  </a:lnTo>
                  <a:lnTo>
                    <a:pt x="404" y="1293"/>
                  </a:lnTo>
                  <a:lnTo>
                    <a:pt x="392" y="1302"/>
                  </a:lnTo>
                  <a:lnTo>
                    <a:pt x="380" y="1309"/>
                  </a:lnTo>
                  <a:lnTo>
                    <a:pt x="368" y="1319"/>
                  </a:lnTo>
                  <a:lnTo>
                    <a:pt x="361" y="1321"/>
                  </a:lnTo>
                  <a:lnTo>
                    <a:pt x="354" y="1326"/>
                  </a:lnTo>
                  <a:lnTo>
                    <a:pt x="347" y="1330"/>
                  </a:lnTo>
                  <a:lnTo>
                    <a:pt x="342" y="1335"/>
                  </a:lnTo>
                  <a:lnTo>
                    <a:pt x="333" y="1338"/>
                  </a:lnTo>
                  <a:lnTo>
                    <a:pt x="326" y="1340"/>
                  </a:lnTo>
                  <a:lnTo>
                    <a:pt x="319" y="1345"/>
                  </a:lnTo>
                  <a:lnTo>
                    <a:pt x="309" y="1349"/>
                  </a:lnTo>
                  <a:lnTo>
                    <a:pt x="300" y="1354"/>
                  </a:lnTo>
                  <a:lnTo>
                    <a:pt x="293" y="1356"/>
                  </a:lnTo>
                  <a:lnTo>
                    <a:pt x="283" y="1361"/>
                  </a:lnTo>
                  <a:lnTo>
                    <a:pt x="274" y="1364"/>
                  </a:lnTo>
                  <a:lnTo>
                    <a:pt x="264" y="1366"/>
                  </a:lnTo>
                  <a:lnTo>
                    <a:pt x="255" y="1371"/>
                  </a:lnTo>
                  <a:lnTo>
                    <a:pt x="248" y="1373"/>
                  </a:lnTo>
                  <a:lnTo>
                    <a:pt x="238" y="1378"/>
                  </a:lnTo>
                  <a:lnTo>
                    <a:pt x="226" y="1380"/>
                  </a:lnTo>
                  <a:lnTo>
                    <a:pt x="217" y="1385"/>
                  </a:lnTo>
                  <a:lnTo>
                    <a:pt x="205" y="1385"/>
                  </a:lnTo>
                  <a:lnTo>
                    <a:pt x="196" y="1390"/>
                  </a:lnTo>
                  <a:lnTo>
                    <a:pt x="184" y="1392"/>
                  </a:lnTo>
                  <a:lnTo>
                    <a:pt x="174" y="1394"/>
                  </a:lnTo>
                  <a:lnTo>
                    <a:pt x="163" y="1397"/>
                  </a:lnTo>
                  <a:lnTo>
                    <a:pt x="151" y="1399"/>
                  </a:lnTo>
                  <a:lnTo>
                    <a:pt x="139" y="1399"/>
                  </a:lnTo>
                  <a:lnTo>
                    <a:pt x="127" y="1401"/>
                  </a:lnTo>
                  <a:lnTo>
                    <a:pt x="113" y="1404"/>
                  </a:lnTo>
                  <a:lnTo>
                    <a:pt x="104" y="1406"/>
                  </a:lnTo>
                  <a:lnTo>
                    <a:pt x="89" y="1406"/>
                  </a:lnTo>
                  <a:lnTo>
                    <a:pt x="78" y="1408"/>
                  </a:lnTo>
                  <a:lnTo>
                    <a:pt x="63" y="1408"/>
                  </a:lnTo>
                  <a:lnTo>
                    <a:pt x="52" y="1411"/>
                  </a:lnTo>
                  <a:close/>
                </a:path>
              </a:pathLst>
            </a:custGeom>
            <a:solidFill>
              <a:srgbClr val="009200"/>
            </a:solidFill>
            <a:ln w="9525">
              <a:noFill/>
              <a:round/>
              <a:headEnd/>
              <a:tailEnd/>
            </a:ln>
          </p:spPr>
          <p:txBody>
            <a:bodyPr/>
            <a:lstStyle/>
            <a:p>
              <a:endParaRPr lang="en-US"/>
            </a:p>
          </p:txBody>
        </p:sp>
        <p:sp>
          <p:nvSpPr>
            <p:cNvPr id="69" name="Freeform 112"/>
            <p:cNvSpPr>
              <a:spLocks/>
            </p:cNvSpPr>
            <p:nvPr/>
          </p:nvSpPr>
          <p:spPr bwMode="auto">
            <a:xfrm>
              <a:off x="3346" y="260"/>
              <a:ext cx="874" cy="1640"/>
            </a:xfrm>
            <a:custGeom>
              <a:avLst/>
              <a:gdLst>
                <a:gd name="T0" fmla="*/ 560 w 874"/>
                <a:gd name="T1" fmla="*/ 144 h 1640"/>
                <a:gd name="T2" fmla="*/ 154 w 874"/>
                <a:gd name="T3" fmla="*/ 329 h 1640"/>
                <a:gd name="T4" fmla="*/ 2 w 874"/>
                <a:gd name="T5" fmla="*/ 735 h 1640"/>
                <a:gd name="T6" fmla="*/ 0 w 874"/>
                <a:gd name="T7" fmla="*/ 787 h 1640"/>
                <a:gd name="T8" fmla="*/ 0 w 874"/>
                <a:gd name="T9" fmla="*/ 839 h 1640"/>
                <a:gd name="T10" fmla="*/ 0 w 874"/>
                <a:gd name="T11" fmla="*/ 891 h 1640"/>
                <a:gd name="T12" fmla="*/ 260 w 874"/>
                <a:gd name="T13" fmla="*/ 1281 h 1640"/>
                <a:gd name="T14" fmla="*/ 711 w 874"/>
                <a:gd name="T15" fmla="*/ 1534 h 1640"/>
                <a:gd name="T16" fmla="*/ 815 w 874"/>
                <a:gd name="T17" fmla="*/ 1411 h 1640"/>
                <a:gd name="T18" fmla="*/ 773 w 874"/>
                <a:gd name="T19" fmla="*/ 1408 h 1640"/>
                <a:gd name="T20" fmla="*/ 730 w 874"/>
                <a:gd name="T21" fmla="*/ 1401 h 1640"/>
                <a:gd name="T22" fmla="*/ 697 w 874"/>
                <a:gd name="T23" fmla="*/ 1394 h 1640"/>
                <a:gd name="T24" fmla="*/ 657 w 874"/>
                <a:gd name="T25" fmla="*/ 1385 h 1640"/>
                <a:gd name="T26" fmla="*/ 617 w 874"/>
                <a:gd name="T27" fmla="*/ 1373 h 1640"/>
                <a:gd name="T28" fmla="*/ 572 w 874"/>
                <a:gd name="T29" fmla="*/ 1356 h 1640"/>
                <a:gd name="T30" fmla="*/ 529 w 874"/>
                <a:gd name="T31" fmla="*/ 1335 h 1640"/>
                <a:gd name="T32" fmla="*/ 484 w 874"/>
                <a:gd name="T33" fmla="*/ 1309 h 1640"/>
                <a:gd name="T34" fmla="*/ 444 w 874"/>
                <a:gd name="T35" fmla="*/ 1279 h 1640"/>
                <a:gd name="T36" fmla="*/ 406 w 874"/>
                <a:gd name="T37" fmla="*/ 1241 h 1640"/>
                <a:gd name="T38" fmla="*/ 373 w 874"/>
                <a:gd name="T39" fmla="*/ 1210 h 1640"/>
                <a:gd name="T40" fmla="*/ 345 w 874"/>
                <a:gd name="T41" fmla="*/ 1177 h 1640"/>
                <a:gd name="T42" fmla="*/ 321 w 874"/>
                <a:gd name="T43" fmla="*/ 1144 h 1640"/>
                <a:gd name="T44" fmla="*/ 298 w 874"/>
                <a:gd name="T45" fmla="*/ 1108 h 1640"/>
                <a:gd name="T46" fmla="*/ 281 w 874"/>
                <a:gd name="T47" fmla="*/ 1073 h 1640"/>
                <a:gd name="T48" fmla="*/ 267 w 874"/>
                <a:gd name="T49" fmla="*/ 1037 h 1640"/>
                <a:gd name="T50" fmla="*/ 255 w 874"/>
                <a:gd name="T51" fmla="*/ 1002 h 1640"/>
                <a:gd name="T52" fmla="*/ 246 w 874"/>
                <a:gd name="T53" fmla="*/ 967 h 1640"/>
                <a:gd name="T54" fmla="*/ 236 w 874"/>
                <a:gd name="T55" fmla="*/ 934 h 1640"/>
                <a:gd name="T56" fmla="*/ 232 w 874"/>
                <a:gd name="T57" fmla="*/ 900 h 1640"/>
                <a:gd name="T58" fmla="*/ 227 w 874"/>
                <a:gd name="T59" fmla="*/ 856 h 1640"/>
                <a:gd name="T60" fmla="*/ 224 w 874"/>
                <a:gd name="T61" fmla="*/ 806 h 1640"/>
                <a:gd name="T62" fmla="*/ 224 w 874"/>
                <a:gd name="T63" fmla="*/ 770 h 1640"/>
                <a:gd name="T64" fmla="*/ 232 w 874"/>
                <a:gd name="T65" fmla="*/ 721 h 1640"/>
                <a:gd name="T66" fmla="*/ 239 w 874"/>
                <a:gd name="T67" fmla="*/ 685 h 1640"/>
                <a:gd name="T68" fmla="*/ 248 w 874"/>
                <a:gd name="T69" fmla="*/ 652 h 1640"/>
                <a:gd name="T70" fmla="*/ 260 w 874"/>
                <a:gd name="T71" fmla="*/ 615 h 1640"/>
                <a:gd name="T72" fmla="*/ 274 w 874"/>
                <a:gd name="T73" fmla="*/ 572 h 1640"/>
                <a:gd name="T74" fmla="*/ 293 w 874"/>
                <a:gd name="T75" fmla="*/ 534 h 1640"/>
                <a:gd name="T76" fmla="*/ 317 w 874"/>
                <a:gd name="T77" fmla="*/ 494 h 1640"/>
                <a:gd name="T78" fmla="*/ 343 w 874"/>
                <a:gd name="T79" fmla="*/ 459 h 1640"/>
                <a:gd name="T80" fmla="*/ 376 w 874"/>
                <a:gd name="T81" fmla="*/ 423 h 1640"/>
                <a:gd name="T82" fmla="*/ 404 w 874"/>
                <a:gd name="T83" fmla="*/ 397 h 1640"/>
                <a:gd name="T84" fmla="*/ 430 w 874"/>
                <a:gd name="T85" fmla="*/ 369 h 1640"/>
                <a:gd name="T86" fmla="*/ 477 w 874"/>
                <a:gd name="T87" fmla="*/ 333 h 1640"/>
                <a:gd name="T88" fmla="*/ 508 w 874"/>
                <a:gd name="T89" fmla="*/ 314 h 1640"/>
                <a:gd name="T90" fmla="*/ 543 w 874"/>
                <a:gd name="T91" fmla="*/ 293 h 1640"/>
                <a:gd name="T92" fmla="*/ 586 w 874"/>
                <a:gd name="T93" fmla="*/ 272 h 1640"/>
                <a:gd name="T94" fmla="*/ 633 w 874"/>
                <a:gd name="T95" fmla="*/ 258 h 1640"/>
                <a:gd name="T96" fmla="*/ 685 w 874"/>
                <a:gd name="T97" fmla="*/ 241 h 1640"/>
                <a:gd name="T98" fmla="*/ 744 w 874"/>
                <a:gd name="T99" fmla="*/ 232 h 1640"/>
                <a:gd name="T100" fmla="*/ 806 w 874"/>
                <a:gd name="T101" fmla="*/ 227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1640"/>
                <a:gd name="T155" fmla="*/ 874 w 874"/>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1640">
                  <a:moveTo>
                    <a:pt x="820" y="227"/>
                  </a:moveTo>
                  <a:lnTo>
                    <a:pt x="817" y="0"/>
                  </a:lnTo>
                  <a:lnTo>
                    <a:pt x="742" y="0"/>
                  </a:lnTo>
                  <a:lnTo>
                    <a:pt x="713" y="102"/>
                  </a:lnTo>
                  <a:lnTo>
                    <a:pt x="560" y="144"/>
                  </a:lnTo>
                  <a:lnTo>
                    <a:pt x="458" y="73"/>
                  </a:lnTo>
                  <a:lnTo>
                    <a:pt x="347" y="142"/>
                  </a:lnTo>
                  <a:lnTo>
                    <a:pt x="352" y="258"/>
                  </a:lnTo>
                  <a:lnTo>
                    <a:pt x="269" y="348"/>
                  </a:lnTo>
                  <a:lnTo>
                    <a:pt x="154" y="329"/>
                  </a:lnTo>
                  <a:lnTo>
                    <a:pt x="78" y="456"/>
                  </a:lnTo>
                  <a:lnTo>
                    <a:pt x="144" y="551"/>
                  </a:lnTo>
                  <a:lnTo>
                    <a:pt x="99" y="711"/>
                  </a:lnTo>
                  <a:lnTo>
                    <a:pt x="2" y="728"/>
                  </a:lnTo>
                  <a:lnTo>
                    <a:pt x="2" y="735"/>
                  </a:lnTo>
                  <a:lnTo>
                    <a:pt x="0" y="747"/>
                  </a:lnTo>
                  <a:lnTo>
                    <a:pt x="0" y="756"/>
                  </a:lnTo>
                  <a:lnTo>
                    <a:pt x="0" y="766"/>
                  </a:lnTo>
                  <a:lnTo>
                    <a:pt x="0" y="778"/>
                  </a:lnTo>
                  <a:lnTo>
                    <a:pt x="0" y="787"/>
                  </a:lnTo>
                  <a:lnTo>
                    <a:pt x="0" y="796"/>
                  </a:lnTo>
                  <a:lnTo>
                    <a:pt x="0" y="808"/>
                  </a:lnTo>
                  <a:lnTo>
                    <a:pt x="0" y="818"/>
                  </a:lnTo>
                  <a:lnTo>
                    <a:pt x="0" y="830"/>
                  </a:lnTo>
                  <a:lnTo>
                    <a:pt x="0" y="839"/>
                  </a:lnTo>
                  <a:lnTo>
                    <a:pt x="0" y="848"/>
                  </a:lnTo>
                  <a:lnTo>
                    <a:pt x="0" y="858"/>
                  </a:lnTo>
                  <a:lnTo>
                    <a:pt x="0" y="870"/>
                  </a:lnTo>
                  <a:lnTo>
                    <a:pt x="0" y="879"/>
                  </a:lnTo>
                  <a:lnTo>
                    <a:pt x="0" y="891"/>
                  </a:lnTo>
                  <a:lnTo>
                    <a:pt x="102" y="919"/>
                  </a:lnTo>
                  <a:lnTo>
                    <a:pt x="144" y="1073"/>
                  </a:lnTo>
                  <a:lnTo>
                    <a:pt x="85" y="1191"/>
                  </a:lnTo>
                  <a:lnTo>
                    <a:pt x="118" y="1255"/>
                  </a:lnTo>
                  <a:lnTo>
                    <a:pt x="260" y="1281"/>
                  </a:lnTo>
                  <a:lnTo>
                    <a:pt x="345" y="1364"/>
                  </a:lnTo>
                  <a:lnTo>
                    <a:pt x="357" y="1501"/>
                  </a:lnTo>
                  <a:lnTo>
                    <a:pt x="425" y="1543"/>
                  </a:lnTo>
                  <a:lnTo>
                    <a:pt x="550" y="1489"/>
                  </a:lnTo>
                  <a:lnTo>
                    <a:pt x="711" y="1534"/>
                  </a:lnTo>
                  <a:lnTo>
                    <a:pt x="775" y="1640"/>
                  </a:lnTo>
                  <a:lnTo>
                    <a:pt x="822" y="1635"/>
                  </a:lnTo>
                  <a:lnTo>
                    <a:pt x="874" y="1531"/>
                  </a:lnTo>
                  <a:lnTo>
                    <a:pt x="817" y="1411"/>
                  </a:lnTo>
                  <a:lnTo>
                    <a:pt x="815" y="1411"/>
                  </a:lnTo>
                  <a:lnTo>
                    <a:pt x="806" y="1411"/>
                  </a:lnTo>
                  <a:lnTo>
                    <a:pt x="796" y="1411"/>
                  </a:lnTo>
                  <a:lnTo>
                    <a:pt x="791" y="1411"/>
                  </a:lnTo>
                  <a:lnTo>
                    <a:pt x="782" y="1408"/>
                  </a:lnTo>
                  <a:lnTo>
                    <a:pt x="773" y="1408"/>
                  </a:lnTo>
                  <a:lnTo>
                    <a:pt x="763" y="1406"/>
                  </a:lnTo>
                  <a:lnTo>
                    <a:pt x="751" y="1404"/>
                  </a:lnTo>
                  <a:lnTo>
                    <a:pt x="744" y="1404"/>
                  </a:lnTo>
                  <a:lnTo>
                    <a:pt x="737" y="1401"/>
                  </a:lnTo>
                  <a:lnTo>
                    <a:pt x="730" y="1401"/>
                  </a:lnTo>
                  <a:lnTo>
                    <a:pt x="725" y="1401"/>
                  </a:lnTo>
                  <a:lnTo>
                    <a:pt x="718" y="1399"/>
                  </a:lnTo>
                  <a:lnTo>
                    <a:pt x="711" y="1397"/>
                  </a:lnTo>
                  <a:lnTo>
                    <a:pt x="702" y="1397"/>
                  </a:lnTo>
                  <a:lnTo>
                    <a:pt x="697" y="1394"/>
                  </a:lnTo>
                  <a:lnTo>
                    <a:pt x="688" y="1392"/>
                  </a:lnTo>
                  <a:lnTo>
                    <a:pt x="680" y="1392"/>
                  </a:lnTo>
                  <a:lnTo>
                    <a:pt x="673" y="1390"/>
                  </a:lnTo>
                  <a:lnTo>
                    <a:pt x="666" y="1387"/>
                  </a:lnTo>
                  <a:lnTo>
                    <a:pt x="657" y="1385"/>
                  </a:lnTo>
                  <a:lnTo>
                    <a:pt x="650" y="1382"/>
                  </a:lnTo>
                  <a:lnTo>
                    <a:pt x="640" y="1380"/>
                  </a:lnTo>
                  <a:lnTo>
                    <a:pt x="633" y="1378"/>
                  </a:lnTo>
                  <a:lnTo>
                    <a:pt x="624" y="1375"/>
                  </a:lnTo>
                  <a:lnTo>
                    <a:pt x="617" y="1373"/>
                  </a:lnTo>
                  <a:lnTo>
                    <a:pt x="607" y="1368"/>
                  </a:lnTo>
                  <a:lnTo>
                    <a:pt x="600" y="1366"/>
                  </a:lnTo>
                  <a:lnTo>
                    <a:pt x="591" y="1361"/>
                  </a:lnTo>
                  <a:lnTo>
                    <a:pt x="581" y="1359"/>
                  </a:lnTo>
                  <a:lnTo>
                    <a:pt x="572" y="1356"/>
                  </a:lnTo>
                  <a:lnTo>
                    <a:pt x="565" y="1352"/>
                  </a:lnTo>
                  <a:lnTo>
                    <a:pt x="555" y="1347"/>
                  </a:lnTo>
                  <a:lnTo>
                    <a:pt x="546" y="1342"/>
                  </a:lnTo>
                  <a:lnTo>
                    <a:pt x="536" y="1338"/>
                  </a:lnTo>
                  <a:lnTo>
                    <a:pt x="529" y="1335"/>
                  </a:lnTo>
                  <a:lnTo>
                    <a:pt x="520" y="1330"/>
                  </a:lnTo>
                  <a:lnTo>
                    <a:pt x="510" y="1326"/>
                  </a:lnTo>
                  <a:lnTo>
                    <a:pt x="503" y="1319"/>
                  </a:lnTo>
                  <a:lnTo>
                    <a:pt x="494" y="1314"/>
                  </a:lnTo>
                  <a:lnTo>
                    <a:pt x="484" y="1309"/>
                  </a:lnTo>
                  <a:lnTo>
                    <a:pt x="477" y="1302"/>
                  </a:lnTo>
                  <a:lnTo>
                    <a:pt x="468" y="1297"/>
                  </a:lnTo>
                  <a:lnTo>
                    <a:pt x="461" y="1290"/>
                  </a:lnTo>
                  <a:lnTo>
                    <a:pt x="451" y="1286"/>
                  </a:lnTo>
                  <a:lnTo>
                    <a:pt x="444" y="1279"/>
                  </a:lnTo>
                  <a:lnTo>
                    <a:pt x="435" y="1271"/>
                  </a:lnTo>
                  <a:lnTo>
                    <a:pt x="430" y="1264"/>
                  </a:lnTo>
                  <a:lnTo>
                    <a:pt x="421" y="1257"/>
                  </a:lnTo>
                  <a:lnTo>
                    <a:pt x="413" y="1250"/>
                  </a:lnTo>
                  <a:lnTo>
                    <a:pt x="406" y="1241"/>
                  </a:lnTo>
                  <a:lnTo>
                    <a:pt x="399" y="1236"/>
                  </a:lnTo>
                  <a:lnTo>
                    <a:pt x="392" y="1229"/>
                  </a:lnTo>
                  <a:lnTo>
                    <a:pt x="387" y="1222"/>
                  </a:lnTo>
                  <a:lnTo>
                    <a:pt x="380" y="1215"/>
                  </a:lnTo>
                  <a:lnTo>
                    <a:pt x="373" y="1210"/>
                  </a:lnTo>
                  <a:lnTo>
                    <a:pt x="366" y="1203"/>
                  </a:lnTo>
                  <a:lnTo>
                    <a:pt x="361" y="1196"/>
                  </a:lnTo>
                  <a:lnTo>
                    <a:pt x="357" y="1191"/>
                  </a:lnTo>
                  <a:lnTo>
                    <a:pt x="352" y="1184"/>
                  </a:lnTo>
                  <a:lnTo>
                    <a:pt x="345" y="1177"/>
                  </a:lnTo>
                  <a:lnTo>
                    <a:pt x="340" y="1170"/>
                  </a:lnTo>
                  <a:lnTo>
                    <a:pt x="336" y="1165"/>
                  </a:lnTo>
                  <a:lnTo>
                    <a:pt x="331" y="1158"/>
                  </a:lnTo>
                  <a:lnTo>
                    <a:pt x="326" y="1151"/>
                  </a:lnTo>
                  <a:lnTo>
                    <a:pt x="321" y="1144"/>
                  </a:lnTo>
                  <a:lnTo>
                    <a:pt x="317" y="1137"/>
                  </a:lnTo>
                  <a:lnTo>
                    <a:pt x="314" y="1130"/>
                  </a:lnTo>
                  <a:lnTo>
                    <a:pt x="307" y="1123"/>
                  </a:lnTo>
                  <a:lnTo>
                    <a:pt x="302" y="1115"/>
                  </a:lnTo>
                  <a:lnTo>
                    <a:pt x="298" y="1108"/>
                  </a:lnTo>
                  <a:lnTo>
                    <a:pt x="295" y="1101"/>
                  </a:lnTo>
                  <a:lnTo>
                    <a:pt x="293" y="1094"/>
                  </a:lnTo>
                  <a:lnTo>
                    <a:pt x="288" y="1087"/>
                  </a:lnTo>
                  <a:lnTo>
                    <a:pt x="286" y="1080"/>
                  </a:lnTo>
                  <a:lnTo>
                    <a:pt x="281" y="1073"/>
                  </a:lnTo>
                  <a:lnTo>
                    <a:pt x="279" y="1066"/>
                  </a:lnTo>
                  <a:lnTo>
                    <a:pt x="274" y="1059"/>
                  </a:lnTo>
                  <a:lnTo>
                    <a:pt x="272" y="1052"/>
                  </a:lnTo>
                  <a:lnTo>
                    <a:pt x="269" y="1045"/>
                  </a:lnTo>
                  <a:lnTo>
                    <a:pt x="267" y="1037"/>
                  </a:lnTo>
                  <a:lnTo>
                    <a:pt x="265" y="1030"/>
                  </a:lnTo>
                  <a:lnTo>
                    <a:pt x="262" y="1023"/>
                  </a:lnTo>
                  <a:lnTo>
                    <a:pt x="260" y="1019"/>
                  </a:lnTo>
                  <a:lnTo>
                    <a:pt x="258" y="1009"/>
                  </a:lnTo>
                  <a:lnTo>
                    <a:pt x="255" y="1002"/>
                  </a:lnTo>
                  <a:lnTo>
                    <a:pt x="253" y="995"/>
                  </a:lnTo>
                  <a:lnTo>
                    <a:pt x="250" y="988"/>
                  </a:lnTo>
                  <a:lnTo>
                    <a:pt x="248" y="981"/>
                  </a:lnTo>
                  <a:lnTo>
                    <a:pt x="248" y="974"/>
                  </a:lnTo>
                  <a:lnTo>
                    <a:pt x="246" y="967"/>
                  </a:lnTo>
                  <a:lnTo>
                    <a:pt x="243" y="960"/>
                  </a:lnTo>
                  <a:lnTo>
                    <a:pt x="241" y="952"/>
                  </a:lnTo>
                  <a:lnTo>
                    <a:pt x="241" y="948"/>
                  </a:lnTo>
                  <a:lnTo>
                    <a:pt x="239" y="941"/>
                  </a:lnTo>
                  <a:lnTo>
                    <a:pt x="236" y="934"/>
                  </a:lnTo>
                  <a:lnTo>
                    <a:pt x="236" y="926"/>
                  </a:lnTo>
                  <a:lnTo>
                    <a:pt x="234" y="919"/>
                  </a:lnTo>
                  <a:lnTo>
                    <a:pt x="234" y="912"/>
                  </a:lnTo>
                  <a:lnTo>
                    <a:pt x="234" y="908"/>
                  </a:lnTo>
                  <a:lnTo>
                    <a:pt x="232" y="900"/>
                  </a:lnTo>
                  <a:lnTo>
                    <a:pt x="229" y="893"/>
                  </a:lnTo>
                  <a:lnTo>
                    <a:pt x="229" y="886"/>
                  </a:lnTo>
                  <a:lnTo>
                    <a:pt x="229" y="879"/>
                  </a:lnTo>
                  <a:lnTo>
                    <a:pt x="227" y="867"/>
                  </a:lnTo>
                  <a:lnTo>
                    <a:pt x="227" y="856"/>
                  </a:lnTo>
                  <a:lnTo>
                    <a:pt x="224" y="844"/>
                  </a:lnTo>
                  <a:lnTo>
                    <a:pt x="224" y="832"/>
                  </a:lnTo>
                  <a:lnTo>
                    <a:pt x="224" y="822"/>
                  </a:lnTo>
                  <a:lnTo>
                    <a:pt x="224" y="813"/>
                  </a:lnTo>
                  <a:lnTo>
                    <a:pt x="224" y="806"/>
                  </a:lnTo>
                  <a:lnTo>
                    <a:pt x="224" y="801"/>
                  </a:lnTo>
                  <a:lnTo>
                    <a:pt x="224" y="794"/>
                  </a:lnTo>
                  <a:lnTo>
                    <a:pt x="224" y="787"/>
                  </a:lnTo>
                  <a:lnTo>
                    <a:pt x="224" y="780"/>
                  </a:lnTo>
                  <a:lnTo>
                    <a:pt x="224" y="770"/>
                  </a:lnTo>
                  <a:lnTo>
                    <a:pt x="227" y="761"/>
                  </a:lnTo>
                  <a:lnTo>
                    <a:pt x="229" y="752"/>
                  </a:lnTo>
                  <a:lnTo>
                    <a:pt x="229" y="737"/>
                  </a:lnTo>
                  <a:lnTo>
                    <a:pt x="232" y="728"/>
                  </a:lnTo>
                  <a:lnTo>
                    <a:pt x="232" y="721"/>
                  </a:lnTo>
                  <a:lnTo>
                    <a:pt x="234" y="714"/>
                  </a:lnTo>
                  <a:lnTo>
                    <a:pt x="234" y="707"/>
                  </a:lnTo>
                  <a:lnTo>
                    <a:pt x="236" y="702"/>
                  </a:lnTo>
                  <a:lnTo>
                    <a:pt x="236" y="693"/>
                  </a:lnTo>
                  <a:lnTo>
                    <a:pt x="239" y="685"/>
                  </a:lnTo>
                  <a:lnTo>
                    <a:pt x="241" y="681"/>
                  </a:lnTo>
                  <a:lnTo>
                    <a:pt x="243" y="674"/>
                  </a:lnTo>
                  <a:lnTo>
                    <a:pt x="243" y="664"/>
                  </a:lnTo>
                  <a:lnTo>
                    <a:pt x="246" y="659"/>
                  </a:lnTo>
                  <a:lnTo>
                    <a:pt x="248" y="652"/>
                  </a:lnTo>
                  <a:lnTo>
                    <a:pt x="250" y="645"/>
                  </a:lnTo>
                  <a:lnTo>
                    <a:pt x="253" y="636"/>
                  </a:lnTo>
                  <a:lnTo>
                    <a:pt x="255" y="629"/>
                  </a:lnTo>
                  <a:lnTo>
                    <a:pt x="258" y="619"/>
                  </a:lnTo>
                  <a:lnTo>
                    <a:pt x="260" y="615"/>
                  </a:lnTo>
                  <a:lnTo>
                    <a:pt x="262" y="605"/>
                  </a:lnTo>
                  <a:lnTo>
                    <a:pt x="265" y="598"/>
                  </a:lnTo>
                  <a:lnTo>
                    <a:pt x="269" y="589"/>
                  </a:lnTo>
                  <a:lnTo>
                    <a:pt x="272" y="581"/>
                  </a:lnTo>
                  <a:lnTo>
                    <a:pt x="274" y="572"/>
                  </a:lnTo>
                  <a:lnTo>
                    <a:pt x="279" y="565"/>
                  </a:lnTo>
                  <a:lnTo>
                    <a:pt x="281" y="558"/>
                  </a:lnTo>
                  <a:lnTo>
                    <a:pt x="286" y="551"/>
                  </a:lnTo>
                  <a:lnTo>
                    <a:pt x="288" y="541"/>
                  </a:lnTo>
                  <a:lnTo>
                    <a:pt x="293" y="534"/>
                  </a:lnTo>
                  <a:lnTo>
                    <a:pt x="298" y="527"/>
                  </a:lnTo>
                  <a:lnTo>
                    <a:pt x="302" y="520"/>
                  </a:lnTo>
                  <a:lnTo>
                    <a:pt x="307" y="511"/>
                  </a:lnTo>
                  <a:lnTo>
                    <a:pt x="312" y="503"/>
                  </a:lnTo>
                  <a:lnTo>
                    <a:pt x="317" y="494"/>
                  </a:lnTo>
                  <a:lnTo>
                    <a:pt x="321" y="489"/>
                  </a:lnTo>
                  <a:lnTo>
                    <a:pt x="326" y="480"/>
                  </a:lnTo>
                  <a:lnTo>
                    <a:pt x="331" y="473"/>
                  </a:lnTo>
                  <a:lnTo>
                    <a:pt x="338" y="466"/>
                  </a:lnTo>
                  <a:lnTo>
                    <a:pt x="343" y="459"/>
                  </a:lnTo>
                  <a:lnTo>
                    <a:pt x="350" y="449"/>
                  </a:lnTo>
                  <a:lnTo>
                    <a:pt x="354" y="444"/>
                  </a:lnTo>
                  <a:lnTo>
                    <a:pt x="361" y="437"/>
                  </a:lnTo>
                  <a:lnTo>
                    <a:pt x="369" y="430"/>
                  </a:lnTo>
                  <a:lnTo>
                    <a:pt x="376" y="423"/>
                  </a:lnTo>
                  <a:lnTo>
                    <a:pt x="383" y="416"/>
                  </a:lnTo>
                  <a:lnTo>
                    <a:pt x="390" y="409"/>
                  </a:lnTo>
                  <a:lnTo>
                    <a:pt x="397" y="404"/>
                  </a:lnTo>
                  <a:lnTo>
                    <a:pt x="399" y="402"/>
                  </a:lnTo>
                  <a:lnTo>
                    <a:pt x="404" y="397"/>
                  </a:lnTo>
                  <a:lnTo>
                    <a:pt x="406" y="392"/>
                  </a:lnTo>
                  <a:lnTo>
                    <a:pt x="411" y="388"/>
                  </a:lnTo>
                  <a:lnTo>
                    <a:pt x="416" y="381"/>
                  </a:lnTo>
                  <a:lnTo>
                    <a:pt x="423" y="376"/>
                  </a:lnTo>
                  <a:lnTo>
                    <a:pt x="430" y="369"/>
                  </a:lnTo>
                  <a:lnTo>
                    <a:pt x="437" y="364"/>
                  </a:lnTo>
                  <a:lnTo>
                    <a:pt x="447" y="355"/>
                  </a:lnTo>
                  <a:lnTo>
                    <a:pt x="456" y="348"/>
                  </a:lnTo>
                  <a:lnTo>
                    <a:pt x="465" y="340"/>
                  </a:lnTo>
                  <a:lnTo>
                    <a:pt x="477" y="333"/>
                  </a:lnTo>
                  <a:lnTo>
                    <a:pt x="482" y="329"/>
                  </a:lnTo>
                  <a:lnTo>
                    <a:pt x="489" y="324"/>
                  </a:lnTo>
                  <a:lnTo>
                    <a:pt x="496" y="322"/>
                  </a:lnTo>
                  <a:lnTo>
                    <a:pt x="503" y="319"/>
                  </a:lnTo>
                  <a:lnTo>
                    <a:pt x="508" y="314"/>
                  </a:lnTo>
                  <a:lnTo>
                    <a:pt x="515" y="310"/>
                  </a:lnTo>
                  <a:lnTo>
                    <a:pt x="522" y="305"/>
                  </a:lnTo>
                  <a:lnTo>
                    <a:pt x="529" y="300"/>
                  </a:lnTo>
                  <a:lnTo>
                    <a:pt x="536" y="298"/>
                  </a:lnTo>
                  <a:lnTo>
                    <a:pt x="543" y="293"/>
                  </a:lnTo>
                  <a:lnTo>
                    <a:pt x="553" y="288"/>
                  </a:lnTo>
                  <a:lnTo>
                    <a:pt x="560" y="286"/>
                  </a:lnTo>
                  <a:lnTo>
                    <a:pt x="569" y="281"/>
                  </a:lnTo>
                  <a:lnTo>
                    <a:pt x="576" y="277"/>
                  </a:lnTo>
                  <a:lnTo>
                    <a:pt x="586" y="272"/>
                  </a:lnTo>
                  <a:lnTo>
                    <a:pt x="595" y="270"/>
                  </a:lnTo>
                  <a:lnTo>
                    <a:pt x="602" y="267"/>
                  </a:lnTo>
                  <a:lnTo>
                    <a:pt x="614" y="262"/>
                  </a:lnTo>
                  <a:lnTo>
                    <a:pt x="624" y="260"/>
                  </a:lnTo>
                  <a:lnTo>
                    <a:pt x="633" y="258"/>
                  </a:lnTo>
                  <a:lnTo>
                    <a:pt x="643" y="253"/>
                  </a:lnTo>
                  <a:lnTo>
                    <a:pt x="652" y="251"/>
                  </a:lnTo>
                  <a:lnTo>
                    <a:pt x="664" y="248"/>
                  </a:lnTo>
                  <a:lnTo>
                    <a:pt x="673" y="246"/>
                  </a:lnTo>
                  <a:lnTo>
                    <a:pt x="685" y="241"/>
                  </a:lnTo>
                  <a:lnTo>
                    <a:pt x="697" y="239"/>
                  </a:lnTo>
                  <a:lnTo>
                    <a:pt x="706" y="236"/>
                  </a:lnTo>
                  <a:lnTo>
                    <a:pt x="721" y="236"/>
                  </a:lnTo>
                  <a:lnTo>
                    <a:pt x="730" y="232"/>
                  </a:lnTo>
                  <a:lnTo>
                    <a:pt x="744" y="232"/>
                  </a:lnTo>
                  <a:lnTo>
                    <a:pt x="754" y="229"/>
                  </a:lnTo>
                  <a:lnTo>
                    <a:pt x="768" y="229"/>
                  </a:lnTo>
                  <a:lnTo>
                    <a:pt x="780" y="227"/>
                  </a:lnTo>
                  <a:lnTo>
                    <a:pt x="791" y="227"/>
                  </a:lnTo>
                  <a:lnTo>
                    <a:pt x="806" y="227"/>
                  </a:lnTo>
                  <a:lnTo>
                    <a:pt x="820" y="227"/>
                  </a:lnTo>
                  <a:close/>
                </a:path>
              </a:pathLst>
            </a:custGeom>
            <a:solidFill>
              <a:srgbClr val="009200"/>
            </a:solidFill>
            <a:ln w="9525">
              <a:noFill/>
              <a:round/>
              <a:headEnd/>
              <a:tailEnd/>
            </a:ln>
          </p:spPr>
          <p:txBody>
            <a:bodyPr/>
            <a:lstStyle/>
            <a:p>
              <a:endParaRPr lang="en-US"/>
            </a:p>
          </p:txBody>
        </p:sp>
      </p:grpSp>
      <p:grpSp>
        <p:nvGrpSpPr>
          <p:cNvPr id="70" name="Group 113"/>
          <p:cNvGrpSpPr>
            <a:grpSpLocks/>
          </p:cNvGrpSpPr>
          <p:nvPr/>
        </p:nvGrpSpPr>
        <p:grpSpPr bwMode="auto">
          <a:xfrm>
            <a:off x="2097088" y="1490663"/>
            <a:ext cx="244475" cy="244475"/>
            <a:chOff x="3346" y="260"/>
            <a:chExt cx="1637" cy="1640"/>
          </a:xfrm>
        </p:grpSpPr>
        <p:sp>
          <p:nvSpPr>
            <p:cNvPr id="71" name="Freeform 114"/>
            <p:cNvSpPr>
              <a:spLocks/>
            </p:cNvSpPr>
            <p:nvPr/>
          </p:nvSpPr>
          <p:spPr bwMode="auto">
            <a:xfrm>
              <a:off x="4109" y="263"/>
              <a:ext cx="874" cy="1635"/>
            </a:xfrm>
            <a:custGeom>
              <a:avLst/>
              <a:gdLst>
                <a:gd name="T0" fmla="*/ 158 w 874"/>
                <a:gd name="T1" fmla="*/ 1534 h 1635"/>
                <a:gd name="T2" fmla="*/ 519 w 874"/>
                <a:gd name="T3" fmla="*/ 1378 h 1635"/>
                <a:gd name="T4" fmla="*/ 732 w 874"/>
                <a:gd name="T5" fmla="*/ 1059 h 1635"/>
                <a:gd name="T6" fmla="*/ 770 w 874"/>
                <a:gd name="T7" fmla="*/ 716 h 1635"/>
                <a:gd name="T8" fmla="*/ 614 w 874"/>
                <a:gd name="T9" fmla="*/ 355 h 1635"/>
                <a:gd name="T10" fmla="*/ 321 w 874"/>
                <a:gd name="T11" fmla="*/ 147 h 1635"/>
                <a:gd name="T12" fmla="*/ 0 w 874"/>
                <a:gd name="T13" fmla="*/ 104 h 1635"/>
                <a:gd name="T14" fmla="*/ 71 w 874"/>
                <a:gd name="T15" fmla="*/ 227 h 1635"/>
                <a:gd name="T16" fmla="*/ 108 w 874"/>
                <a:gd name="T17" fmla="*/ 229 h 1635"/>
                <a:gd name="T18" fmla="*/ 137 w 874"/>
                <a:gd name="T19" fmla="*/ 232 h 1635"/>
                <a:gd name="T20" fmla="*/ 165 w 874"/>
                <a:gd name="T21" fmla="*/ 239 h 1635"/>
                <a:gd name="T22" fmla="*/ 196 w 874"/>
                <a:gd name="T23" fmla="*/ 246 h 1635"/>
                <a:gd name="T24" fmla="*/ 226 w 874"/>
                <a:gd name="T25" fmla="*/ 253 h 1635"/>
                <a:gd name="T26" fmla="*/ 260 w 874"/>
                <a:gd name="T27" fmla="*/ 265 h 1635"/>
                <a:gd name="T28" fmla="*/ 295 w 874"/>
                <a:gd name="T29" fmla="*/ 277 h 1635"/>
                <a:gd name="T30" fmla="*/ 328 w 874"/>
                <a:gd name="T31" fmla="*/ 293 h 1635"/>
                <a:gd name="T32" fmla="*/ 363 w 874"/>
                <a:gd name="T33" fmla="*/ 312 h 1635"/>
                <a:gd name="T34" fmla="*/ 397 w 874"/>
                <a:gd name="T35" fmla="*/ 336 h 1635"/>
                <a:gd name="T36" fmla="*/ 430 w 874"/>
                <a:gd name="T37" fmla="*/ 362 h 1635"/>
                <a:gd name="T38" fmla="*/ 460 w 874"/>
                <a:gd name="T39" fmla="*/ 392 h 1635"/>
                <a:gd name="T40" fmla="*/ 486 w 874"/>
                <a:gd name="T41" fmla="*/ 418 h 1635"/>
                <a:gd name="T42" fmla="*/ 510 w 874"/>
                <a:gd name="T43" fmla="*/ 444 h 1635"/>
                <a:gd name="T44" fmla="*/ 531 w 874"/>
                <a:gd name="T45" fmla="*/ 470 h 1635"/>
                <a:gd name="T46" fmla="*/ 550 w 874"/>
                <a:gd name="T47" fmla="*/ 496 h 1635"/>
                <a:gd name="T48" fmla="*/ 567 w 874"/>
                <a:gd name="T49" fmla="*/ 525 h 1635"/>
                <a:gd name="T50" fmla="*/ 581 w 874"/>
                <a:gd name="T51" fmla="*/ 553 h 1635"/>
                <a:gd name="T52" fmla="*/ 595 w 874"/>
                <a:gd name="T53" fmla="*/ 581 h 1635"/>
                <a:gd name="T54" fmla="*/ 607 w 874"/>
                <a:gd name="T55" fmla="*/ 610 h 1635"/>
                <a:gd name="T56" fmla="*/ 616 w 874"/>
                <a:gd name="T57" fmla="*/ 638 h 1635"/>
                <a:gd name="T58" fmla="*/ 623 w 874"/>
                <a:gd name="T59" fmla="*/ 664 h 1635"/>
                <a:gd name="T60" fmla="*/ 628 w 874"/>
                <a:gd name="T61" fmla="*/ 693 h 1635"/>
                <a:gd name="T62" fmla="*/ 635 w 874"/>
                <a:gd name="T63" fmla="*/ 721 h 1635"/>
                <a:gd name="T64" fmla="*/ 640 w 874"/>
                <a:gd name="T65" fmla="*/ 744 h 1635"/>
                <a:gd name="T66" fmla="*/ 642 w 874"/>
                <a:gd name="T67" fmla="*/ 770 h 1635"/>
                <a:gd name="T68" fmla="*/ 647 w 874"/>
                <a:gd name="T69" fmla="*/ 811 h 1635"/>
                <a:gd name="T70" fmla="*/ 647 w 874"/>
                <a:gd name="T71" fmla="*/ 837 h 1635"/>
                <a:gd name="T72" fmla="*/ 645 w 874"/>
                <a:gd name="T73" fmla="*/ 872 h 1635"/>
                <a:gd name="T74" fmla="*/ 635 w 874"/>
                <a:gd name="T75" fmla="*/ 912 h 1635"/>
                <a:gd name="T76" fmla="*/ 630 w 874"/>
                <a:gd name="T77" fmla="*/ 938 h 1635"/>
                <a:gd name="T78" fmla="*/ 623 w 874"/>
                <a:gd name="T79" fmla="*/ 967 h 1635"/>
                <a:gd name="T80" fmla="*/ 616 w 874"/>
                <a:gd name="T81" fmla="*/ 997 h 1635"/>
                <a:gd name="T82" fmla="*/ 604 w 874"/>
                <a:gd name="T83" fmla="*/ 1026 h 1635"/>
                <a:gd name="T84" fmla="*/ 593 w 874"/>
                <a:gd name="T85" fmla="*/ 1059 h 1635"/>
                <a:gd name="T86" fmla="*/ 578 w 874"/>
                <a:gd name="T87" fmla="*/ 1092 h 1635"/>
                <a:gd name="T88" fmla="*/ 562 w 874"/>
                <a:gd name="T89" fmla="*/ 1123 h 1635"/>
                <a:gd name="T90" fmla="*/ 543 w 874"/>
                <a:gd name="T91" fmla="*/ 1153 h 1635"/>
                <a:gd name="T92" fmla="*/ 519 w 874"/>
                <a:gd name="T93" fmla="*/ 1184 h 1635"/>
                <a:gd name="T94" fmla="*/ 496 w 874"/>
                <a:gd name="T95" fmla="*/ 1215 h 1635"/>
                <a:gd name="T96" fmla="*/ 472 w 874"/>
                <a:gd name="T97" fmla="*/ 1236 h 1635"/>
                <a:gd name="T98" fmla="*/ 453 w 874"/>
                <a:gd name="T99" fmla="*/ 1253 h 1635"/>
                <a:gd name="T100" fmla="*/ 423 w 874"/>
                <a:gd name="T101" fmla="*/ 1279 h 1635"/>
                <a:gd name="T102" fmla="*/ 380 w 874"/>
                <a:gd name="T103" fmla="*/ 1309 h 1635"/>
                <a:gd name="T104" fmla="*/ 347 w 874"/>
                <a:gd name="T105" fmla="*/ 1330 h 1635"/>
                <a:gd name="T106" fmla="*/ 319 w 874"/>
                <a:gd name="T107" fmla="*/ 1345 h 1635"/>
                <a:gd name="T108" fmla="*/ 283 w 874"/>
                <a:gd name="T109" fmla="*/ 1361 h 1635"/>
                <a:gd name="T110" fmla="*/ 248 w 874"/>
                <a:gd name="T111" fmla="*/ 1373 h 1635"/>
                <a:gd name="T112" fmla="*/ 205 w 874"/>
                <a:gd name="T113" fmla="*/ 1385 h 1635"/>
                <a:gd name="T114" fmla="*/ 163 w 874"/>
                <a:gd name="T115" fmla="*/ 1397 h 1635"/>
                <a:gd name="T116" fmla="*/ 113 w 874"/>
                <a:gd name="T117" fmla="*/ 1404 h 1635"/>
                <a:gd name="T118" fmla="*/ 63 w 874"/>
                <a:gd name="T119" fmla="*/ 1408 h 16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4"/>
                <a:gd name="T181" fmla="*/ 0 h 1635"/>
                <a:gd name="T182" fmla="*/ 874 w 874"/>
                <a:gd name="T183" fmla="*/ 1635 h 16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4" h="1635">
                  <a:moveTo>
                    <a:pt x="52" y="1411"/>
                  </a:moveTo>
                  <a:lnTo>
                    <a:pt x="56" y="1635"/>
                  </a:lnTo>
                  <a:lnTo>
                    <a:pt x="115" y="1631"/>
                  </a:lnTo>
                  <a:lnTo>
                    <a:pt x="158" y="1534"/>
                  </a:lnTo>
                  <a:lnTo>
                    <a:pt x="311" y="1491"/>
                  </a:lnTo>
                  <a:lnTo>
                    <a:pt x="441" y="1543"/>
                  </a:lnTo>
                  <a:lnTo>
                    <a:pt x="505" y="1503"/>
                  </a:lnTo>
                  <a:lnTo>
                    <a:pt x="519" y="1378"/>
                  </a:lnTo>
                  <a:lnTo>
                    <a:pt x="614" y="1283"/>
                  </a:lnTo>
                  <a:lnTo>
                    <a:pt x="734" y="1279"/>
                  </a:lnTo>
                  <a:lnTo>
                    <a:pt x="789" y="1196"/>
                  </a:lnTo>
                  <a:lnTo>
                    <a:pt x="732" y="1059"/>
                  </a:lnTo>
                  <a:lnTo>
                    <a:pt x="775" y="926"/>
                  </a:lnTo>
                  <a:lnTo>
                    <a:pt x="869" y="860"/>
                  </a:lnTo>
                  <a:lnTo>
                    <a:pt x="874" y="768"/>
                  </a:lnTo>
                  <a:lnTo>
                    <a:pt x="770" y="716"/>
                  </a:lnTo>
                  <a:lnTo>
                    <a:pt x="727" y="565"/>
                  </a:lnTo>
                  <a:lnTo>
                    <a:pt x="779" y="428"/>
                  </a:lnTo>
                  <a:lnTo>
                    <a:pt x="746" y="374"/>
                  </a:lnTo>
                  <a:lnTo>
                    <a:pt x="614" y="355"/>
                  </a:lnTo>
                  <a:lnTo>
                    <a:pt x="526" y="272"/>
                  </a:lnTo>
                  <a:lnTo>
                    <a:pt x="519" y="137"/>
                  </a:lnTo>
                  <a:lnTo>
                    <a:pt x="446" y="92"/>
                  </a:lnTo>
                  <a:lnTo>
                    <a:pt x="321" y="147"/>
                  </a:lnTo>
                  <a:lnTo>
                    <a:pt x="163" y="102"/>
                  </a:lnTo>
                  <a:lnTo>
                    <a:pt x="146" y="3"/>
                  </a:lnTo>
                  <a:lnTo>
                    <a:pt x="49" y="0"/>
                  </a:lnTo>
                  <a:lnTo>
                    <a:pt x="0" y="104"/>
                  </a:lnTo>
                  <a:lnTo>
                    <a:pt x="56" y="227"/>
                  </a:lnTo>
                  <a:lnTo>
                    <a:pt x="59" y="227"/>
                  </a:lnTo>
                  <a:lnTo>
                    <a:pt x="66" y="227"/>
                  </a:lnTo>
                  <a:lnTo>
                    <a:pt x="71" y="227"/>
                  </a:lnTo>
                  <a:lnTo>
                    <a:pt x="80" y="227"/>
                  </a:lnTo>
                  <a:lnTo>
                    <a:pt x="87" y="227"/>
                  </a:lnTo>
                  <a:lnTo>
                    <a:pt x="97" y="229"/>
                  </a:lnTo>
                  <a:lnTo>
                    <a:pt x="108" y="229"/>
                  </a:lnTo>
                  <a:lnTo>
                    <a:pt x="118" y="229"/>
                  </a:lnTo>
                  <a:lnTo>
                    <a:pt x="125" y="229"/>
                  </a:lnTo>
                  <a:lnTo>
                    <a:pt x="132" y="232"/>
                  </a:lnTo>
                  <a:lnTo>
                    <a:pt x="137" y="232"/>
                  </a:lnTo>
                  <a:lnTo>
                    <a:pt x="144" y="234"/>
                  </a:lnTo>
                  <a:lnTo>
                    <a:pt x="151" y="234"/>
                  </a:lnTo>
                  <a:lnTo>
                    <a:pt x="158" y="236"/>
                  </a:lnTo>
                  <a:lnTo>
                    <a:pt x="165" y="239"/>
                  </a:lnTo>
                  <a:lnTo>
                    <a:pt x="172" y="241"/>
                  </a:lnTo>
                  <a:lnTo>
                    <a:pt x="179" y="241"/>
                  </a:lnTo>
                  <a:lnTo>
                    <a:pt x="186" y="244"/>
                  </a:lnTo>
                  <a:lnTo>
                    <a:pt x="196" y="246"/>
                  </a:lnTo>
                  <a:lnTo>
                    <a:pt x="203" y="248"/>
                  </a:lnTo>
                  <a:lnTo>
                    <a:pt x="210" y="248"/>
                  </a:lnTo>
                  <a:lnTo>
                    <a:pt x="219" y="251"/>
                  </a:lnTo>
                  <a:lnTo>
                    <a:pt x="226" y="253"/>
                  </a:lnTo>
                  <a:lnTo>
                    <a:pt x="236" y="255"/>
                  </a:lnTo>
                  <a:lnTo>
                    <a:pt x="243" y="258"/>
                  </a:lnTo>
                  <a:lnTo>
                    <a:pt x="252" y="262"/>
                  </a:lnTo>
                  <a:lnTo>
                    <a:pt x="260" y="265"/>
                  </a:lnTo>
                  <a:lnTo>
                    <a:pt x="269" y="270"/>
                  </a:lnTo>
                  <a:lnTo>
                    <a:pt x="276" y="272"/>
                  </a:lnTo>
                  <a:lnTo>
                    <a:pt x="286" y="274"/>
                  </a:lnTo>
                  <a:lnTo>
                    <a:pt x="295" y="277"/>
                  </a:lnTo>
                  <a:lnTo>
                    <a:pt x="302" y="281"/>
                  </a:lnTo>
                  <a:lnTo>
                    <a:pt x="311" y="286"/>
                  </a:lnTo>
                  <a:lnTo>
                    <a:pt x="321" y="288"/>
                  </a:lnTo>
                  <a:lnTo>
                    <a:pt x="328" y="293"/>
                  </a:lnTo>
                  <a:lnTo>
                    <a:pt x="340" y="300"/>
                  </a:lnTo>
                  <a:lnTo>
                    <a:pt x="347" y="303"/>
                  </a:lnTo>
                  <a:lnTo>
                    <a:pt x="356" y="307"/>
                  </a:lnTo>
                  <a:lnTo>
                    <a:pt x="363" y="312"/>
                  </a:lnTo>
                  <a:lnTo>
                    <a:pt x="373" y="319"/>
                  </a:lnTo>
                  <a:lnTo>
                    <a:pt x="380" y="322"/>
                  </a:lnTo>
                  <a:lnTo>
                    <a:pt x="389" y="329"/>
                  </a:lnTo>
                  <a:lnTo>
                    <a:pt x="397" y="336"/>
                  </a:lnTo>
                  <a:lnTo>
                    <a:pt x="406" y="343"/>
                  </a:lnTo>
                  <a:lnTo>
                    <a:pt x="413" y="348"/>
                  </a:lnTo>
                  <a:lnTo>
                    <a:pt x="423" y="355"/>
                  </a:lnTo>
                  <a:lnTo>
                    <a:pt x="430" y="362"/>
                  </a:lnTo>
                  <a:lnTo>
                    <a:pt x="437" y="369"/>
                  </a:lnTo>
                  <a:lnTo>
                    <a:pt x="444" y="376"/>
                  </a:lnTo>
                  <a:lnTo>
                    <a:pt x="453" y="383"/>
                  </a:lnTo>
                  <a:lnTo>
                    <a:pt x="460" y="392"/>
                  </a:lnTo>
                  <a:lnTo>
                    <a:pt x="470" y="400"/>
                  </a:lnTo>
                  <a:lnTo>
                    <a:pt x="475" y="407"/>
                  </a:lnTo>
                  <a:lnTo>
                    <a:pt x="482" y="411"/>
                  </a:lnTo>
                  <a:lnTo>
                    <a:pt x="486" y="418"/>
                  </a:lnTo>
                  <a:lnTo>
                    <a:pt x="493" y="423"/>
                  </a:lnTo>
                  <a:lnTo>
                    <a:pt x="500" y="430"/>
                  </a:lnTo>
                  <a:lnTo>
                    <a:pt x="505" y="437"/>
                  </a:lnTo>
                  <a:lnTo>
                    <a:pt x="510" y="444"/>
                  </a:lnTo>
                  <a:lnTo>
                    <a:pt x="517" y="449"/>
                  </a:lnTo>
                  <a:lnTo>
                    <a:pt x="522" y="456"/>
                  </a:lnTo>
                  <a:lnTo>
                    <a:pt x="526" y="463"/>
                  </a:lnTo>
                  <a:lnTo>
                    <a:pt x="531" y="470"/>
                  </a:lnTo>
                  <a:lnTo>
                    <a:pt x="536" y="477"/>
                  </a:lnTo>
                  <a:lnTo>
                    <a:pt x="541" y="485"/>
                  </a:lnTo>
                  <a:lnTo>
                    <a:pt x="545" y="489"/>
                  </a:lnTo>
                  <a:lnTo>
                    <a:pt x="550" y="496"/>
                  </a:lnTo>
                  <a:lnTo>
                    <a:pt x="555" y="503"/>
                  </a:lnTo>
                  <a:lnTo>
                    <a:pt x="560" y="511"/>
                  </a:lnTo>
                  <a:lnTo>
                    <a:pt x="564" y="518"/>
                  </a:lnTo>
                  <a:lnTo>
                    <a:pt x="567" y="525"/>
                  </a:lnTo>
                  <a:lnTo>
                    <a:pt x="571" y="532"/>
                  </a:lnTo>
                  <a:lnTo>
                    <a:pt x="576" y="539"/>
                  </a:lnTo>
                  <a:lnTo>
                    <a:pt x="578" y="546"/>
                  </a:lnTo>
                  <a:lnTo>
                    <a:pt x="581" y="553"/>
                  </a:lnTo>
                  <a:lnTo>
                    <a:pt x="586" y="560"/>
                  </a:lnTo>
                  <a:lnTo>
                    <a:pt x="588" y="567"/>
                  </a:lnTo>
                  <a:lnTo>
                    <a:pt x="593" y="574"/>
                  </a:lnTo>
                  <a:lnTo>
                    <a:pt x="595" y="581"/>
                  </a:lnTo>
                  <a:lnTo>
                    <a:pt x="600" y="589"/>
                  </a:lnTo>
                  <a:lnTo>
                    <a:pt x="600" y="596"/>
                  </a:lnTo>
                  <a:lnTo>
                    <a:pt x="604" y="603"/>
                  </a:lnTo>
                  <a:lnTo>
                    <a:pt x="607" y="610"/>
                  </a:lnTo>
                  <a:lnTo>
                    <a:pt x="609" y="617"/>
                  </a:lnTo>
                  <a:lnTo>
                    <a:pt x="612" y="624"/>
                  </a:lnTo>
                  <a:lnTo>
                    <a:pt x="614" y="631"/>
                  </a:lnTo>
                  <a:lnTo>
                    <a:pt x="616" y="638"/>
                  </a:lnTo>
                  <a:lnTo>
                    <a:pt x="619" y="645"/>
                  </a:lnTo>
                  <a:lnTo>
                    <a:pt x="619" y="652"/>
                  </a:lnTo>
                  <a:lnTo>
                    <a:pt x="621" y="659"/>
                  </a:lnTo>
                  <a:lnTo>
                    <a:pt x="623" y="664"/>
                  </a:lnTo>
                  <a:lnTo>
                    <a:pt x="626" y="674"/>
                  </a:lnTo>
                  <a:lnTo>
                    <a:pt x="628" y="681"/>
                  </a:lnTo>
                  <a:lnTo>
                    <a:pt x="628" y="685"/>
                  </a:lnTo>
                  <a:lnTo>
                    <a:pt x="628" y="693"/>
                  </a:lnTo>
                  <a:lnTo>
                    <a:pt x="630" y="700"/>
                  </a:lnTo>
                  <a:lnTo>
                    <a:pt x="633" y="707"/>
                  </a:lnTo>
                  <a:lnTo>
                    <a:pt x="633" y="714"/>
                  </a:lnTo>
                  <a:lnTo>
                    <a:pt x="635" y="721"/>
                  </a:lnTo>
                  <a:lnTo>
                    <a:pt x="638" y="728"/>
                  </a:lnTo>
                  <a:lnTo>
                    <a:pt x="638" y="733"/>
                  </a:lnTo>
                  <a:lnTo>
                    <a:pt x="638" y="740"/>
                  </a:lnTo>
                  <a:lnTo>
                    <a:pt x="640" y="744"/>
                  </a:lnTo>
                  <a:lnTo>
                    <a:pt x="640" y="752"/>
                  </a:lnTo>
                  <a:lnTo>
                    <a:pt x="640" y="759"/>
                  </a:lnTo>
                  <a:lnTo>
                    <a:pt x="642" y="763"/>
                  </a:lnTo>
                  <a:lnTo>
                    <a:pt x="642" y="770"/>
                  </a:lnTo>
                  <a:lnTo>
                    <a:pt x="645" y="778"/>
                  </a:lnTo>
                  <a:lnTo>
                    <a:pt x="645" y="787"/>
                  </a:lnTo>
                  <a:lnTo>
                    <a:pt x="647" y="801"/>
                  </a:lnTo>
                  <a:lnTo>
                    <a:pt x="647" y="811"/>
                  </a:lnTo>
                  <a:lnTo>
                    <a:pt x="647" y="822"/>
                  </a:lnTo>
                  <a:lnTo>
                    <a:pt x="647" y="827"/>
                  </a:lnTo>
                  <a:lnTo>
                    <a:pt x="647" y="832"/>
                  </a:lnTo>
                  <a:lnTo>
                    <a:pt x="647" y="837"/>
                  </a:lnTo>
                  <a:lnTo>
                    <a:pt x="647" y="846"/>
                  </a:lnTo>
                  <a:lnTo>
                    <a:pt x="647" y="853"/>
                  </a:lnTo>
                  <a:lnTo>
                    <a:pt x="645" y="863"/>
                  </a:lnTo>
                  <a:lnTo>
                    <a:pt x="645" y="872"/>
                  </a:lnTo>
                  <a:lnTo>
                    <a:pt x="642" y="884"/>
                  </a:lnTo>
                  <a:lnTo>
                    <a:pt x="640" y="893"/>
                  </a:lnTo>
                  <a:lnTo>
                    <a:pt x="638" y="905"/>
                  </a:lnTo>
                  <a:lnTo>
                    <a:pt x="635" y="912"/>
                  </a:lnTo>
                  <a:lnTo>
                    <a:pt x="635" y="919"/>
                  </a:lnTo>
                  <a:lnTo>
                    <a:pt x="633" y="926"/>
                  </a:lnTo>
                  <a:lnTo>
                    <a:pt x="633" y="931"/>
                  </a:lnTo>
                  <a:lnTo>
                    <a:pt x="630" y="938"/>
                  </a:lnTo>
                  <a:lnTo>
                    <a:pt x="630" y="945"/>
                  </a:lnTo>
                  <a:lnTo>
                    <a:pt x="628" y="952"/>
                  </a:lnTo>
                  <a:lnTo>
                    <a:pt x="628" y="960"/>
                  </a:lnTo>
                  <a:lnTo>
                    <a:pt x="623" y="967"/>
                  </a:lnTo>
                  <a:lnTo>
                    <a:pt x="623" y="976"/>
                  </a:lnTo>
                  <a:lnTo>
                    <a:pt x="621" y="983"/>
                  </a:lnTo>
                  <a:lnTo>
                    <a:pt x="621" y="990"/>
                  </a:lnTo>
                  <a:lnTo>
                    <a:pt x="616" y="997"/>
                  </a:lnTo>
                  <a:lnTo>
                    <a:pt x="614" y="1004"/>
                  </a:lnTo>
                  <a:lnTo>
                    <a:pt x="612" y="1012"/>
                  </a:lnTo>
                  <a:lnTo>
                    <a:pt x="609" y="1021"/>
                  </a:lnTo>
                  <a:lnTo>
                    <a:pt x="604" y="1026"/>
                  </a:lnTo>
                  <a:lnTo>
                    <a:pt x="604" y="1035"/>
                  </a:lnTo>
                  <a:lnTo>
                    <a:pt x="600" y="1042"/>
                  </a:lnTo>
                  <a:lnTo>
                    <a:pt x="597" y="1052"/>
                  </a:lnTo>
                  <a:lnTo>
                    <a:pt x="593" y="1059"/>
                  </a:lnTo>
                  <a:lnTo>
                    <a:pt x="590" y="1068"/>
                  </a:lnTo>
                  <a:lnTo>
                    <a:pt x="586" y="1073"/>
                  </a:lnTo>
                  <a:lnTo>
                    <a:pt x="583" y="1082"/>
                  </a:lnTo>
                  <a:lnTo>
                    <a:pt x="578" y="1092"/>
                  </a:lnTo>
                  <a:lnTo>
                    <a:pt x="576" y="1099"/>
                  </a:lnTo>
                  <a:lnTo>
                    <a:pt x="571" y="1106"/>
                  </a:lnTo>
                  <a:lnTo>
                    <a:pt x="567" y="1115"/>
                  </a:lnTo>
                  <a:lnTo>
                    <a:pt x="562" y="1123"/>
                  </a:lnTo>
                  <a:lnTo>
                    <a:pt x="557" y="1130"/>
                  </a:lnTo>
                  <a:lnTo>
                    <a:pt x="552" y="1139"/>
                  </a:lnTo>
                  <a:lnTo>
                    <a:pt x="548" y="1146"/>
                  </a:lnTo>
                  <a:lnTo>
                    <a:pt x="543" y="1153"/>
                  </a:lnTo>
                  <a:lnTo>
                    <a:pt x="536" y="1163"/>
                  </a:lnTo>
                  <a:lnTo>
                    <a:pt x="531" y="1170"/>
                  </a:lnTo>
                  <a:lnTo>
                    <a:pt x="526" y="1177"/>
                  </a:lnTo>
                  <a:lnTo>
                    <a:pt x="519" y="1184"/>
                  </a:lnTo>
                  <a:lnTo>
                    <a:pt x="515" y="1193"/>
                  </a:lnTo>
                  <a:lnTo>
                    <a:pt x="508" y="1198"/>
                  </a:lnTo>
                  <a:lnTo>
                    <a:pt x="503" y="1208"/>
                  </a:lnTo>
                  <a:lnTo>
                    <a:pt x="496" y="1215"/>
                  </a:lnTo>
                  <a:lnTo>
                    <a:pt x="489" y="1219"/>
                  </a:lnTo>
                  <a:lnTo>
                    <a:pt x="482" y="1227"/>
                  </a:lnTo>
                  <a:lnTo>
                    <a:pt x="475" y="1236"/>
                  </a:lnTo>
                  <a:lnTo>
                    <a:pt x="472" y="1236"/>
                  </a:lnTo>
                  <a:lnTo>
                    <a:pt x="467" y="1241"/>
                  </a:lnTo>
                  <a:lnTo>
                    <a:pt x="463" y="1245"/>
                  </a:lnTo>
                  <a:lnTo>
                    <a:pt x="460" y="1248"/>
                  </a:lnTo>
                  <a:lnTo>
                    <a:pt x="453" y="1253"/>
                  </a:lnTo>
                  <a:lnTo>
                    <a:pt x="449" y="1260"/>
                  </a:lnTo>
                  <a:lnTo>
                    <a:pt x="439" y="1264"/>
                  </a:lnTo>
                  <a:lnTo>
                    <a:pt x="432" y="1271"/>
                  </a:lnTo>
                  <a:lnTo>
                    <a:pt x="423" y="1279"/>
                  </a:lnTo>
                  <a:lnTo>
                    <a:pt x="415" y="1288"/>
                  </a:lnTo>
                  <a:lnTo>
                    <a:pt x="404" y="1293"/>
                  </a:lnTo>
                  <a:lnTo>
                    <a:pt x="392" y="1302"/>
                  </a:lnTo>
                  <a:lnTo>
                    <a:pt x="380" y="1309"/>
                  </a:lnTo>
                  <a:lnTo>
                    <a:pt x="368" y="1319"/>
                  </a:lnTo>
                  <a:lnTo>
                    <a:pt x="361" y="1321"/>
                  </a:lnTo>
                  <a:lnTo>
                    <a:pt x="354" y="1326"/>
                  </a:lnTo>
                  <a:lnTo>
                    <a:pt x="347" y="1330"/>
                  </a:lnTo>
                  <a:lnTo>
                    <a:pt x="342" y="1335"/>
                  </a:lnTo>
                  <a:lnTo>
                    <a:pt x="333" y="1338"/>
                  </a:lnTo>
                  <a:lnTo>
                    <a:pt x="326" y="1340"/>
                  </a:lnTo>
                  <a:lnTo>
                    <a:pt x="319" y="1345"/>
                  </a:lnTo>
                  <a:lnTo>
                    <a:pt x="309" y="1349"/>
                  </a:lnTo>
                  <a:lnTo>
                    <a:pt x="300" y="1354"/>
                  </a:lnTo>
                  <a:lnTo>
                    <a:pt x="293" y="1356"/>
                  </a:lnTo>
                  <a:lnTo>
                    <a:pt x="283" y="1361"/>
                  </a:lnTo>
                  <a:lnTo>
                    <a:pt x="274" y="1364"/>
                  </a:lnTo>
                  <a:lnTo>
                    <a:pt x="264" y="1366"/>
                  </a:lnTo>
                  <a:lnTo>
                    <a:pt x="255" y="1371"/>
                  </a:lnTo>
                  <a:lnTo>
                    <a:pt x="248" y="1373"/>
                  </a:lnTo>
                  <a:lnTo>
                    <a:pt x="238" y="1378"/>
                  </a:lnTo>
                  <a:lnTo>
                    <a:pt x="226" y="1380"/>
                  </a:lnTo>
                  <a:lnTo>
                    <a:pt x="217" y="1385"/>
                  </a:lnTo>
                  <a:lnTo>
                    <a:pt x="205" y="1385"/>
                  </a:lnTo>
                  <a:lnTo>
                    <a:pt x="196" y="1390"/>
                  </a:lnTo>
                  <a:lnTo>
                    <a:pt x="184" y="1392"/>
                  </a:lnTo>
                  <a:lnTo>
                    <a:pt x="174" y="1394"/>
                  </a:lnTo>
                  <a:lnTo>
                    <a:pt x="163" y="1397"/>
                  </a:lnTo>
                  <a:lnTo>
                    <a:pt x="151" y="1399"/>
                  </a:lnTo>
                  <a:lnTo>
                    <a:pt x="139" y="1399"/>
                  </a:lnTo>
                  <a:lnTo>
                    <a:pt x="127" y="1401"/>
                  </a:lnTo>
                  <a:lnTo>
                    <a:pt x="113" y="1404"/>
                  </a:lnTo>
                  <a:lnTo>
                    <a:pt x="104" y="1406"/>
                  </a:lnTo>
                  <a:lnTo>
                    <a:pt x="89" y="1406"/>
                  </a:lnTo>
                  <a:lnTo>
                    <a:pt x="78" y="1408"/>
                  </a:lnTo>
                  <a:lnTo>
                    <a:pt x="63" y="1408"/>
                  </a:lnTo>
                  <a:lnTo>
                    <a:pt x="52" y="1411"/>
                  </a:lnTo>
                  <a:close/>
                </a:path>
              </a:pathLst>
            </a:custGeom>
            <a:solidFill>
              <a:srgbClr val="009200"/>
            </a:solidFill>
            <a:ln w="9525">
              <a:noFill/>
              <a:round/>
              <a:headEnd/>
              <a:tailEnd/>
            </a:ln>
          </p:spPr>
          <p:txBody>
            <a:bodyPr/>
            <a:lstStyle/>
            <a:p>
              <a:endParaRPr lang="en-US"/>
            </a:p>
          </p:txBody>
        </p:sp>
        <p:sp>
          <p:nvSpPr>
            <p:cNvPr id="72" name="Freeform 115"/>
            <p:cNvSpPr>
              <a:spLocks/>
            </p:cNvSpPr>
            <p:nvPr/>
          </p:nvSpPr>
          <p:spPr bwMode="auto">
            <a:xfrm>
              <a:off x="3346" y="260"/>
              <a:ext cx="874" cy="1640"/>
            </a:xfrm>
            <a:custGeom>
              <a:avLst/>
              <a:gdLst>
                <a:gd name="T0" fmla="*/ 560 w 874"/>
                <a:gd name="T1" fmla="*/ 144 h 1640"/>
                <a:gd name="T2" fmla="*/ 154 w 874"/>
                <a:gd name="T3" fmla="*/ 329 h 1640"/>
                <a:gd name="T4" fmla="*/ 2 w 874"/>
                <a:gd name="T5" fmla="*/ 735 h 1640"/>
                <a:gd name="T6" fmla="*/ 0 w 874"/>
                <a:gd name="T7" fmla="*/ 787 h 1640"/>
                <a:gd name="T8" fmla="*/ 0 w 874"/>
                <a:gd name="T9" fmla="*/ 839 h 1640"/>
                <a:gd name="T10" fmla="*/ 0 w 874"/>
                <a:gd name="T11" fmla="*/ 891 h 1640"/>
                <a:gd name="T12" fmla="*/ 260 w 874"/>
                <a:gd name="T13" fmla="*/ 1281 h 1640"/>
                <a:gd name="T14" fmla="*/ 711 w 874"/>
                <a:gd name="T15" fmla="*/ 1534 h 1640"/>
                <a:gd name="T16" fmla="*/ 815 w 874"/>
                <a:gd name="T17" fmla="*/ 1411 h 1640"/>
                <a:gd name="T18" fmla="*/ 773 w 874"/>
                <a:gd name="T19" fmla="*/ 1408 h 1640"/>
                <a:gd name="T20" fmla="*/ 730 w 874"/>
                <a:gd name="T21" fmla="*/ 1401 h 1640"/>
                <a:gd name="T22" fmla="*/ 697 w 874"/>
                <a:gd name="T23" fmla="*/ 1394 h 1640"/>
                <a:gd name="T24" fmla="*/ 657 w 874"/>
                <a:gd name="T25" fmla="*/ 1385 h 1640"/>
                <a:gd name="T26" fmla="*/ 617 w 874"/>
                <a:gd name="T27" fmla="*/ 1373 h 1640"/>
                <a:gd name="T28" fmla="*/ 572 w 874"/>
                <a:gd name="T29" fmla="*/ 1356 h 1640"/>
                <a:gd name="T30" fmla="*/ 529 w 874"/>
                <a:gd name="T31" fmla="*/ 1335 h 1640"/>
                <a:gd name="T32" fmla="*/ 484 w 874"/>
                <a:gd name="T33" fmla="*/ 1309 h 1640"/>
                <a:gd name="T34" fmla="*/ 444 w 874"/>
                <a:gd name="T35" fmla="*/ 1279 h 1640"/>
                <a:gd name="T36" fmla="*/ 406 w 874"/>
                <a:gd name="T37" fmla="*/ 1241 h 1640"/>
                <a:gd name="T38" fmla="*/ 373 w 874"/>
                <a:gd name="T39" fmla="*/ 1210 h 1640"/>
                <a:gd name="T40" fmla="*/ 345 w 874"/>
                <a:gd name="T41" fmla="*/ 1177 h 1640"/>
                <a:gd name="T42" fmla="*/ 321 w 874"/>
                <a:gd name="T43" fmla="*/ 1144 h 1640"/>
                <a:gd name="T44" fmla="*/ 298 w 874"/>
                <a:gd name="T45" fmla="*/ 1108 h 1640"/>
                <a:gd name="T46" fmla="*/ 281 w 874"/>
                <a:gd name="T47" fmla="*/ 1073 h 1640"/>
                <a:gd name="T48" fmla="*/ 267 w 874"/>
                <a:gd name="T49" fmla="*/ 1037 h 1640"/>
                <a:gd name="T50" fmla="*/ 255 w 874"/>
                <a:gd name="T51" fmla="*/ 1002 h 1640"/>
                <a:gd name="T52" fmla="*/ 246 w 874"/>
                <a:gd name="T53" fmla="*/ 967 h 1640"/>
                <a:gd name="T54" fmla="*/ 236 w 874"/>
                <a:gd name="T55" fmla="*/ 934 h 1640"/>
                <a:gd name="T56" fmla="*/ 232 w 874"/>
                <a:gd name="T57" fmla="*/ 900 h 1640"/>
                <a:gd name="T58" fmla="*/ 227 w 874"/>
                <a:gd name="T59" fmla="*/ 856 h 1640"/>
                <a:gd name="T60" fmla="*/ 224 w 874"/>
                <a:gd name="T61" fmla="*/ 806 h 1640"/>
                <a:gd name="T62" fmla="*/ 224 w 874"/>
                <a:gd name="T63" fmla="*/ 770 h 1640"/>
                <a:gd name="T64" fmla="*/ 232 w 874"/>
                <a:gd name="T65" fmla="*/ 721 h 1640"/>
                <a:gd name="T66" fmla="*/ 239 w 874"/>
                <a:gd name="T67" fmla="*/ 685 h 1640"/>
                <a:gd name="T68" fmla="*/ 248 w 874"/>
                <a:gd name="T69" fmla="*/ 652 h 1640"/>
                <a:gd name="T70" fmla="*/ 260 w 874"/>
                <a:gd name="T71" fmla="*/ 615 h 1640"/>
                <a:gd name="T72" fmla="*/ 274 w 874"/>
                <a:gd name="T73" fmla="*/ 572 h 1640"/>
                <a:gd name="T74" fmla="*/ 293 w 874"/>
                <a:gd name="T75" fmla="*/ 534 h 1640"/>
                <a:gd name="T76" fmla="*/ 317 w 874"/>
                <a:gd name="T77" fmla="*/ 494 h 1640"/>
                <a:gd name="T78" fmla="*/ 343 w 874"/>
                <a:gd name="T79" fmla="*/ 459 h 1640"/>
                <a:gd name="T80" fmla="*/ 376 w 874"/>
                <a:gd name="T81" fmla="*/ 423 h 1640"/>
                <a:gd name="T82" fmla="*/ 404 w 874"/>
                <a:gd name="T83" fmla="*/ 397 h 1640"/>
                <a:gd name="T84" fmla="*/ 430 w 874"/>
                <a:gd name="T85" fmla="*/ 369 h 1640"/>
                <a:gd name="T86" fmla="*/ 477 w 874"/>
                <a:gd name="T87" fmla="*/ 333 h 1640"/>
                <a:gd name="T88" fmla="*/ 508 w 874"/>
                <a:gd name="T89" fmla="*/ 314 h 1640"/>
                <a:gd name="T90" fmla="*/ 543 w 874"/>
                <a:gd name="T91" fmla="*/ 293 h 1640"/>
                <a:gd name="T92" fmla="*/ 586 w 874"/>
                <a:gd name="T93" fmla="*/ 272 h 1640"/>
                <a:gd name="T94" fmla="*/ 633 w 874"/>
                <a:gd name="T95" fmla="*/ 258 h 1640"/>
                <a:gd name="T96" fmla="*/ 685 w 874"/>
                <a:gd name="T97" fmla="*/ 241 h 1640"/>
                <a:gd name="T98" fmla="*/ 744 w 874"/>
                <a:gd name="T99" fmla="*/ 232 h 1640"/>
                <a:gd name="T100" fmla="*/ 806 w 874"/>
                <a:gd name="T101" fmla="*/ 227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74"/>
                <a:gd name="T154" fmla="*/ 0 h 1640"/>
                <a:gd name="T155" fmla="*/ 874 w 874"/>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74" h="1640">
                  <a:moveTo>
                    <a:pt x="820" y="227"/>
                  </a:moveTo>
                  <a:lnTo>
                    <a:pt x="817" y="0"/>
                  </a:lnTo>
                  <a:lnTo>
                    <a:pt x="742" y="0"/>
                  </a:lnTo>
                  <a:lnTo>
                    <a:pt x="713" y="102"/>
                  </a:lnTo>
                  <a:lnTo>
                    <a:pt x="560" y="144"/>
                  </a:lnTo>
                  <a:lnTo>
                    <a:pt x="458" y="73"/>
                  </a:lnTo>
                  <a:lnTo>
                    <a:pt x="347" y="142"/>
                  </a:lnTo>
                  <a:lnTo>
                    <a:pt x="352" y="258"/>
                  </a:lnTo>
                  <a:lnTo>
                    <a:pt x="269" y="348"/>
                  </a:lnTo>
                  <a:lnTo>
                    <a:pt x="154" y="329"/>
                  </a:lnTo>
                  <a:lnTo>
                    <a:pt x="78" y="456"/>
                  </a:lnTo>
                  <a:lnTo>
                    <a:pt x="144" y="551"/>
                  </a:lnTo>
                  <a:lnTo>
                    <a:pt x="99" y="711"/>
                  </a:lnTo>
                  <a:lnTo>
                    <a:pt x="2" y="728"/>
                  </a:lnTo>
                  <a:lnTo>
                    <a:pt x="2" y="735"/>
                  </a:lnTo>
                  <a:lnTo>
                    <a:pt x="0" y="747"/>
                  </a:lnTo>
                  <a:lnTo>
                    <a:pt x="0" y="756"/>
                  </a:lnTo>
                  <a:lnTo>
                    <a:pt x="0" y="766"/>
                  </a:lnTo>
                  <a:lnTo>
                    <a:pt x="0" y="778"/>
                  </a:lnTo>
                  <a:lnTo>
                    <a:pt x="0" y="787"/>
                  </a:lnTo>
                  <a:lnTo>
                    <a:pt x="0" y="796"/>
                  </a:lnTo>
                  <a:lnTo>
                    <a:pt x="0" y="808"/>
                  </a:lnTo>
                  <a:lnTo>
                    <a:pt x="0" y="818"/>
                  </a:lnTo>
                  <a:lnTo>
                    <a:pt x="0" y="830"/>
                  </a:lnTo>
                  <a:lnTo>
                    <a:pt x="0" y="839"/>
                  </a:lnTo>
                  <a:lnTo>
                    <a:pt x="0" y="848"/>
                  </a:lnTo>
                  <a:lnTo>
                    <a:pt x="0" y="858"/>
                  </a:lnTo>
                  <a:lnTo>
                    <a:pt x="0" y="870"/>
                  </a:lnTo>
                  <a:lnTo>
                    <a:pt x="0" y="879"/>
                  </a:lnTo>
                  <a:lnTo>
                    <a:pt x="0" y="891"/>
                  </a:lnTo>
                  <a:lnTo>
                    <a:pt x="102" y="919"/>
                  </a:lnTo>
                  <a:lnTo>
                    <a:pt x="144" y="1073"/>
                  </a:lnTo>
                  <a:lnTo>
                    <a:pt x="85" y="1191"/>
                  </a:lnTo>
                  <a:lnTo>
                    <a:pt x="118" y="1255"/>
                  </a:lnTo>
                  <a:lnTo>
                    <a:pt x="260" y="1281"/>
                  </a:lnTo>
                  <a:lnTo>
                    <a:pt x="345" y="1364"/>
                  </a:lnTo>
                  <a:lnTo>
                    <a:pt x="357" y="1501"/>
                  </a:lnTo>
                  <a:lnTo>
                    <a:pt x="425" y="1543"/>
                  </a:lnTo>
                  <a:lnTo>
                    <a:pt x="550" y="1489"/>
                  </a:lnTo>
                  <a:lnTo>
                    <a:pt x="711" y="1534"/>
                  </a:lnTo>
                  <a:lnTo>
                    <a:pt x="775" y="1640"/>
                  </a:lnTo>
                  <a:lnTo>
                    <a:pt x="822" y="1635"/>
                  </a:lnTo>
                  <a:lnTo>
                    <a:pt x="874" y="1531"/>
                  </a:lnTo>
                  <a:lnTo>
                    <a:pt x="817" y="1411"/>
                  </a:lnTo>
                  <a:lnTo>
                    <a:pt x="815" y="1411"/>
                  </a:lnTo>
                  <a:lnTo>
                    <a:pt x="806" y="1411"/>
                  </a:lnTo>
                  <a:lnTo>
                    <a:pt x="796" y="1411"/>
                  </a:lnTo>
                  <a:lnTo>
                    <a:pt x="791" y="1411"/>
                  </a:lnTo>
                  <a:lnTo>
                    <a:pt x="782" y="1408"/>
                  </a:lnTo>
                  <a:lnTo>
                    <a:pt x="773" y="1408"/>
                  </a:lnTo>
                  <a:lnTo>
                    <a:pt x="763" y="1406"/>
                  </a:lnTo>
                  <a:lnTo>
                    <a:pt x="751" y="1404"/>
                  </a:lnTo>
                  <a:lnTo>
                    <a:pt x="744" y="1404"/>
                  </a:lnTo>
                  <a:lnTo>
                    <a:pt x="737" y="1401"/>
                  </a:lnTo>
                  <a:lnTo>
                    <a:pt x="730" y="1401"/>
                  </a:lnTo>
                  <a:lnTo>
                    <a:pt x="725" y="1401"/>
                  </a:lnTo>
                  <a:lnTo>
                    <a:pt x="718" y="1399"/>
                  </a:lnTo>
                  <a:lnTo>
                    <a:pt x="711" y="1397"/>
                  </a:lnTo>
                  <a:lnTo>
                    <a:pt x="702" y="1397"/>
                  </a:lnTo>
                  <a:lnTo>
                    <a:pt x="697" y="1394"/>
                  </a:lnTo>
                  <a:lnTo>
                    <a:pt x="688" y="1392"/>
                  </a:lnTo>
                  <a:lnTo>
                    <a:pt x="680" y="1392"/>
                  </a:lnTo>
                  <a:lnTo>
                    <a:pt x="673" y="1390"/>
                  </a:lnTo>
                  <a:lnTo>
                    <a:pt x="666" y="1387"/>
                  </a:lnTo>
                  <a:lnTo>
                    <a:pt x="657" y="1385"/>
                  </a:lnTo>
                  <a:lnTo>
                    <a:pt x="650" y="1382"/>
                  </a:lnTo>
                  <a:lnTo>
                    <a:pt x="640" y="1380"/>
                  </a:lnTo>
                  <a:lnTo>
                    <a:pt x="633" y="1378"/>
                  </a:lnTo>
                  <a:lnTo>
                    <a:pt x="624" y="1375"/>
                  </a:lnTo>
                  <a:lnTo>
                    <a:pt x="617" y="1373"/>
                  </a:lnTo>
                  <a:lnTo>
                    <a:pt x="607" y="1368"/>
                  </a:lnTo>
                  <a:lnTo>
                    <a:pt x="600" y="1366"/>
                  </a:lnTo>
                  <a:lnTo>
                    <a:pt x="591" y="1361"/>
                  </a:lnTo>
                  <a:lnTo>
                    <a:pt x="581" y="1359"/>
                  </a:lnTo>
                  <a:lnTo>
                    <a:pt x="572" y="1356"/>
                  </a:lnTo>
                  <a:lnTo>
                    <a:pt x="565" y="1352"/>
                  </a:lnTo>
                  <a:lnTo>
                    <a:pt x="555" y="1347"/>
                  </a:lnTo>
                  <a:lnTo>
                    <a:pt x="546" y="1342"/>
                  </a:lnTo>
                  <a:lnTo>
                    <a:pt x="536" y="1338"/>
                  </a:lnTo>
                  <a:lnTo>
                    <a:pt x="529" y="1335"/>
                  </a:lnTo>
                  <a:lnTo>
                    <a:pt x="520" y="1330"/>
                  </a:lnTo>
                  <a:lnTo>
                    <a:pt x="510" y="1326"/>
                  </a:lnTo>
                  <a:lnTo>
                    <a:pt x="503" y="1319"/>
                  </a:lnTo>
                  <a:lnTo>
                    <a:pt x="494" y="1314"/>
                  </a:lnTo>
                  <a:lnTo>
                    <a:pt x="484" y="1309"/>
                  </a:lnTo>
                  <a:lnTo>
                    <a:pt x="477" y="1302"/>
                  </a:lnTo>
                  <a:lnTo>
                    <a:pt x="468" y="1297"/>
                  </a:lnTo>
                  <a:lnTo>
                    <a:pt x="461" y="1290"/>
                  </a:lnTo>
                  <a:lnTo>
                    <a:pt x="451" y="1286"/>
                  </a:lnTo>
                  <a:lnTo>
                    <a:pt x="444" y="1279"/>
                  </a:lnTo>
                  <a:lnTo>
                    <a:pt x="435" y="1271"/>
                  </a:lnTo>
                  <a:lnTo>
                    <a:pt x="430" y="1264"/>
                  </a:lnTo>
                  <a:lnTo>
                    <a:pt x="421" y="1257"/>
                  </a:lnTo>
                  <a:lnTo>
                    <a:pt x="413" y="1250"/>
                  </a:lnTo>
                  <a:lnTo>
                    <a:pt x="406" y="1241"/>
                  </a:lnTo>
                  <a:lnTo>
                    <a:pt x="399" y="1236"/>
                  </a:lnTo>
                  <a:lnTo>
                    <a:pt x="392" y="1229"/>
                  </a:lnTo>
                  <a:lnTo>
                    <a:pt x="387" y="1222"/>
                  </a:lnTo>
                  <a:lnTo>
                    <a:pt x="380" y="1215"/>
                  </a:lnTo>
                  <a:lnTo>
                    <a:pt x="373" y="1210"/>
                  </a:lnTo>
                  <a:lnTo>
                    <a:pt x="366" y="1203"/>
                  </a:lnTo>
                  <a:lnTo>
                    <a:pt x="361" y="1196"/>
                  </a:lnTo>
                  <a:lnTo>
                    <a:pt x="357" y="1191"/>
                  </a:lnTo>
                  <a:lnTo>
                    <a:pt x="352" y="1184"/>
                  </a:lnTo>
                  <a:lnTo>
                    <a:pt x="345" y="1177"/>
                  </a:lnTo>
                  <a:lnTo>
                    <a:pt x="340" y="1170"/>
                  </a:lnTo>
                  <a:lnTo>
                    <a:pt x="336" y="1165"/>
                  </a:lnTo>
                  <a:lnTo>
                    <a:pt x="331" y="1158"/>
                  </a:lnTo>
                  <a:lnTo>
                    <a:pt x="326" y="1151"/>
                  </a:lnTo>
                  <a:lnTo>
                    <a:pt x="321" y="1144"/>
                  </a:lnTo>
                  <a:lnTo>
                    <a:pt x="317" y="1137"/>
                  </a:lnTo>
                  <a:lnTo>
                    <a:pt x="314" y="1130"/>
                  </a:lnTo>
                  <a:lnTo>
                    <a:pt x="307" y="1123"/>
                  </a:lnTo>
                  <a:lnTo>
                    <a:pt x="302" y="1115"/>
                  </a:lnTo>
                  <a:lnTo>
                    <a:pt x="298" y="1108"/>
                  </a:lnTo>
                  <a:lnTo>
                    <a:pt x="295" y="1101"/>
                  </a:lnTo>
                  <a:lnTo>
                    <a:pt x="293" y="1094"/>
                  </a:lnTo>
                  <a:lnTo>
                    <a:pt x="288" y="1087"/>
                  </a:lnTo>
                  <a:lnTo>
                    <a:pt x="286" y="1080"/>
                  </a:lnTo>
                  <a:lnTo>
                    <a:pt x="281" y="1073"/>
                  </a:lnTo>
                  <a:lnTo>
                    <a:pt x="279" y="1066"/>
                  </a:lnTo>
                  <a:lnTo>
                    <a:pt x="274" y="1059"/>
                  </a:lnTo>
                  <a:lnTo>
                    <a:pt x="272" y="1052"/>
                  </a:lnTo>
                  <a:lnTo>
                    <a:pt x="269" y="1045"/>
                  </a:lnTo>
                  <a:lnTo>
                    <a:pt x="267" y="1037"/>
                  </a:lnTo>
                  <a:lnTo>
                    <a:pt x="265" y="1030"/>
                  </a:lnTo>
                  <a:lnTo>
                    <a:pt x="262" y="1023"/>
                  </a:lnTo>
                  <a:lnTo>
                    <a:pt x="260" y="1019"/>
                  </a:lnTo>
                  <a:lnTo>
                    <a:pt x="258" y="1009"/>
                  </a:lnTo>
                  <a:lnTo>
                    <a:pt x="255" y="1002"/>
                  </a:lnTo>
                  <a:lnTo>
                    <a:pt x="253" y="995"/>
                  </a:lnTo>
                  <a:lnTo>
                    <a:pt x="250" y="988"/>
                  </a:lnTo>
                  <a:lnTo>
                    <a:pt x="248" y="981"/>
                  </a:lnTo>
                  <a:lnTo>
                    <a:pt x="248" y="974"/>
                  </a:lnTo>
                  <a:lnTo>
                    <a:pt x="246" y="967"/>
                  </a:lnTo>
                  <a:lnTo>
                    <a:pt x="243" y="960"/>
                  </a:lnTo>
                  <a:lnTo>
                    <a:pt x="241" y="952"/>
                  </a:lnTo>
                  <a:lnTo>
                    <a:pt x="241" y="948"/>
                  </a:lnTo>
                  <a:lnTo>
                    <a:pt x="239" y="941"/>
                  </a:lnTo>
                  <a:lnTo>
                    <a:pt x="236" y="934"/>
                  </a:lnTo>
                  <a:lnTo>
                    <a:pt x="236" y="926"/>
                  </a:lnTo>
                  <a:lnTo>
                    <a:pt x="234" y="919"/>
                  </a:lnTo>
                  <a:lnTo>
                    <a:pt x="234" y="912"/>
                  </a:lnTo>
                  <a:lnTo>
                    <a:pt x="234" y="908"/>
                  </a:lnTo>
                  <a:lnTo>
                    <a:pt x="232" y="900"/>
                  </a:lnTo>
                  <a:lnTo>
                    <a:pt x="229" y="893"/>
                  </a:lnTo>
                  <a:lnTo>
                    <a:pt x="229" y="886"/>
                  </a:lnTo>
                  <a:lnTo>
                    <a:pt x="229" y="879"/>
                  </a:lnTo>
                  <a:lnTo>
                    <a:pt x="227" y="867"/>
                  </a:lnTo>
                  <a:lnTo>
                    <a:pt x="227" y="856"/>
                  </a:lnTo>
                  <a:lnTo>
                    <a:pt x="224" y="844"/>
                  </a:lnTo>
                  <a:lnTo>
                    <a:pt x="224" y="832"/>
                  </a:lnTo>
                  <a:lnTo>
                    <a:pt x="224" y="822"/>
                  </a:lnTo>
                  <a:lnTo>
                    <a:pt x="224" y="813"/>
                  </a:lnTo>
                  <a:lnTo>
                    <a:pt x="224" y="806"/>
                  </a:lnTo>
                  <a:lnTo>
                    <a:pt x="224" y="801"/>
                  </a:lnTo>
                  <a:lnTo>
                    <a:pt x="224" y="794"/>
                  </a:lnTo>
                  <a:lnTo>
                    <a:pt x="224" y="787"/>
                  </a:lnTo>
                  <a:lnTo>
                    <a:pt x="224" y="780"/>
                  </a:lnTo>
                  <a:lnTo>
                    <a:pt x="224" y="770"/>
                  </a:lnTo>
                  <a:lnTo>
                    <a:pt x="227" y="761"/>
                  </a:lnTo>
                  <a:lnTo>
                    <a:pt x="229" y="752"/>
                  </a:lnTo>
                  <a:lnTo>
                    <a:pt x="229" y="737"/>
                  </a:lnTo>
                  <a:lnTo>
                    <a:pt x="232" y="728"/>
                  </a:lnTo>
                  <a:lnTo>
                    <a:pt x="232" y="721"/>
                  </a:lnTo>
                  <a:lnTo>
                    <a:pt x="234" y="714"/>
                  </a:lnTo>
                  <a:lnTo>
                    <a:pt x="234" y="707"/>
                  </a:lnTo>
                  <a:lnTo>
                    <a:pt x="236" y="702"/>
                  </a:lnTo>
                  <a:lnTo>
                    <a:pt x="236" y="693"/>
                  </a:lnTo>
                  <a:lnTo>
                    <a:pt x="239" y="685"/>
                  </a:lnTo>
                  <a:lnTo>
                    <a:pt x="241" y="681"/>
                  </a:lnTo>
                  <a:lnTo>
                    <a:pt x="243" y="674"/>
                  </a:lnTo>
                  <a:lnTo>
                    <a:pt x="243" y="664"/>
                  </a:lnTo>
                  <a:lnTo>
                    <a:pt x="246" y="659"/>
                  </a:lnTo>
                  <a:lnTo>
                    <a:pt x="248" y="652"/>
                  </a:lnTo>
                  <a:lnTo>
                    <a:pt x="250" y="645"/>
                  </a:lnTo>
                  <a:lnTo>
                    <a:pt x="253" y="636"/>
                  </a:lnTo>
                  <a:lnTo>
                    <a:pt x="255" y="629"/>
                  </a:lnTo>
                  <a:lnTo>
                    <a:pt x="258" y="619"/>
                  </a:lnTo>
                  <a:lnTo>
                    <a:pt x="260" y="615"/>
                  </a:lnTo>
                  <a:lnTo>
                    <a:pt x="262" y="605"/>
                  </a:lnTo>
                  <a:lnTo>
                    <a:pt x="265" y="598"/>
                  </a:lnTo>
                  <a:lnTo>
                    <a:pt x="269" y="589"/>
                  </a:lnTo>
                  <a:lnTo>
                    <a:pt x="272" y="581"/>
                  </a:lnTo>
                  <a:lnTo>
                    <a:pt x="274" y="572"/>
                  </a:lnTo>
                  <a:lnTo>
                    <a:pt x="279" y="565"/>
                  </a:lnTo>
                  <a:lnTo>
                    <a:pt x="281" y="558"/>
                  </a:lnTo>
                  <a:lnTo>
                    <a:pt x="286" y="551"/>
                  </a:lnTo>
                  <a:lnTo>
                    <a:pt x="288" y="541"/>
                  </a:lnTo>
                  <a:lnTo>
                    <a:pt x="293" y="534"/>
                  </a:lnTo>
                  <a:lnTo>
                    <a:pt x="298" y="527"/>
                  </a:lnTo>
                  <a:lnTo>
                    <a:pt x="302" y="520"/>
                  </a:lnTo>
                  <a:lnTo>
                    <a:pt x="307" y="511"/>
                  </a:lnTo>
                  <a:lnTo>
                    <a:pt x="312" y="503"/>
                  </a:lnTo>
                  <a:lnTo>
                    <a:pt x="317" y="494"/>
                  </a:lnTo>
                  <a:lnTo>
                    <a:pt x="321" y="489"/>
                  </a:lnTo>
                  <a:lnTo>
                    <a:pt x="326" y="480"/>
                  </a:lnTo>
                  <a:lnTo>
                    <a:pt x="331" y="473"/>
                  </a:lnTo>
                  <a:lnTo>
                    <a:pt x="338" y="466"/>
                  </a:lnTo>
                  <a:lnTo>
                    <a:pt x="343" y="459"/>
                  </a:lnTo>
                  <a:lnTo>
                    <a:pt x="350" y="449"/>
                  </a:lnTo>
                  <a:lnTo>
                    <a:pt x="354" y="444"/>
                  </a:lnTo>
                  <a:lnTo>
                    <a:pt x="361" y="437"/>
                  </a:lnTo>
                  <a:lnTo>
                    <a:pt x="369" y="430"/>
                  </a:lnTo>
                  <a:lnTo>
                    <a:pt x="376" y="423"/>
                  </a:lnTo>
                  <a:lnTo>
                    <a:pt x="383" y="416"/>
                  </a:lnTo>
                  <a:lnTo>
                    <a:pt x="390" y="409"/>
                  </a:lnTo>
                  <a:lnTo>
                    <a:pt x="397" y="404"/>
                  </a:lnTo>
                  <a:lnTo>
                    <a:pt x="399" y="402"/>
                  </a:lnTo>
                  <a:lnTo>
                    <a:pt x="404" y="397"/>
                  </a:lnTo>
                  <a:lnTo>
                    <a:pt x="406" y="392"/>
                  </a:lnTo>
                  <a:lnTo>
                    <a:pt x="411" y="388"/>
                  </a:lnTo>
                  <a:lnTo>
                    <a:pt x="416" y="381"/>
                  </a:lnTo>
                  <a:lnTo>
                    <a:pt x="423" y="376"/>
                  </a:lnTo>
                  <a:lnTo>
                    <a:pt x="430" y="369"/>
                  </a:lnTo>
                  <a:lnTo>
                    <a:pt x="437" y="364"/>
                  </a:lnTo>
                  <a:lnTo>
                    <a:pt x="447" y="355"/>
                  </a:lnTo>
                  <a:lnTo>
                    <a:pt x="456" y="348"/>
                  </a:lnTo>
                  <a:lnTo>
                    <a:pt x="465" y="340"/>
                  </a:lnTo>
                  <a:lnTo>
                    <a:pt x="477" y="333"/>
                  </a:lnTo>
                  <a:lnTo>
                    <a:pt x="482" y="329"/>
                  </a:lnTo>
                  <a:lnTo>
                    <a:pt x="489" y="324"/>
                  </a:lnTo>
                  <a:lnTo>
                    <a:pt x="496" y="322"/>
                  </a:lnTo>
                  <a:lnTo>
                    <a:pt x="503" y="319"/>
                  </a:lnTo>
                  <a:lnTo>
                    <a:pt x="508" y="314"/>
                  </a:lnTo>
                  <a:lnTo>
                    <a:pt x="515" y="310"/>
                  </a:lnTo>
                  <a:lnTo>
                    <a:pt x="522" y="305"/>
                  </a:lnTo>
                  <a:lnTo>
                    <a:pt x="529" y="300"/>
                  </a:lnTo>
                  <a:lnTo>
                    <a:pt x="536" y="298"/>
                  </a:lnTo>
                  <a:lnTo>
                    <a:pt x="543" y="293"/>
                  </a:lnTo>
                  <a:lnTo>
                    <a:pt x="553" y="288"/>
                  </a:lnTo>
                  <a:lnTo>
                    <a:pt x="560" y="286"/>
                  </a:lnTo>
                  <a:lnTo>
                    <a:pt x="569" y="281"/>
                  </a:lnTo>
                  <a:lnTo>
                    <a:pt x="576" y="277"/>
                  </a:lnTo>
                  <a:lnTo>
                    <a:pt x="586" y="272"/>
                  </a:lnTo>
                  <a:lnTo>
                    <a:pt x="595" y="270"/>
                  </a:lnTo>
                  <a:lnTo>
                    <a:pt x="602" y="267"/>
                  </a:lnTo>
                  <a:lnTo>
                    <a:pt x="614" y="262"/>
                  </a:lnTo>
                  <a:lnTo>
                    <a:pt x="624" y="260"/>
                  </a:lnTo>
                  <a:lnTo>
                    <a:pt x="633" y="258"/>
                  </a:lnTo>
                  <a:lnTo>
                    <a:pt x="643" y="253"/>
                  </a:lnTo>
                  <a:lnTo>
                    <a:pt x="652" y="251"/>
                  </a:lnTo>
                  <a:lnTo>
                    <a:pt x="664" y="248"/>
                  </a:lnTo>
                  <a:lnTo>
                    <a:pt x="673" y="246"/>
                  </a:lnTo>
                  <a:lnTo>
                    <a:pt x="685" y="241"/>
                  </a:lnTo>
                  <a:lnTo>
                    <a:pt x="697" y="239"/>
                  </a:lnTo>
                  <a:lnTo>
                    <a:pt x="706" y="236"/>
                  </a:lnTo>
                  <a:lnTo>
                    <a:pt x="721" y="236"/>
                  </a:lnTo>
                  <a:lnTo>
                    <a:pt x="730" y="232"/>
                  </a:lnTo>
                  <a:lnTo>
                    <a:pt x="744" y="232"/>
                  </a:lnTo>
                  <a:lnTo>
                    <a:pt x="754" y="229"/>
                  </a:lnTo>
                  <a:lnTo>
                    <a:pt x="768" y="229"/>
                  </a:lnTo>
                  <a:lnTo>
                    <a:pt x="780" y="227"/>
                  </a:lnTo>
                  <a:lnTo>
                    <a:pt x="791" y="227"/>
                  </a:lnTo>
                  <a:lnTo>
                    <a:pt x="806" y="227"/>
                  </a:lnTo>
                  <a:lnTo>
                    <a:pt x="820" y="227"/>
                  </a:lnTo>
                  <a:close/>
                </a:path>
              </a:pathLst>
            </a:custGeom>
            <a:solidFill>
              <a:srgbClr val="009200"/>
            </a:solidFill>
            <a:ln w="9525">
              <a:noFill/>
              <a:round/>
              <a:headEnd/>
              <a:tailEnd/>
            </a:ln>
          </p:spPr>
          <p:txBody>
            <a:bodyPr/>
            <a:lstStyle/>
            <a:p>
              <a:endParaRPr lang="en-US"/>
            </a:p>
          </p:txBody>
        </p:sp>
      </p:grpSp>
      <p:sp>
        <p:nvSpPr>
          <p:cNvPr id="73" name="AutoShape 125"/>
          <p:cNvSpPr>
            <a:spLocks noChangeArrowheads="1"/>
          </p:cNvSpPr>
          <p:nvPr/>
        </p:nvSpPr>
        <p:spPr bwMode="auto">
          <a:xfrm>
            <a:off x="1847850" y="2760663"/>
            <a:ext cx="958850" cy="508000"/>
          </a:xfrm>
          <a:prstGeom prst="leftRightArrow">
            <a:avLst>
              <a:gd name="adj1" fmla="val 50000"/>
              <a:gd name="adj2" fmla="val 46130"/>
            </a:avLst>
          </a:prstGeom>
          <a:gradFill rotWithShape="1">
            <a:gsLst>
              <a:gs pos="0">
                <a:schemeClr val="accent1"/>
              </a:gs>
              <a:gs pos="50000">
                <a:schemeClr val="accent1">
                  <a:lumMod val="20000"/>
                  <a:lumOff val="80000"/>
                </a:schemeClr>
              </a:gs>
              <a:gs pos="100000">
                <a:schemeClr val="accent1">
                  <a:alpha val="63000"/>
                </a:schemeClr>
              </a:gs>
            </a:gsLst>
            <a:lin ang="0" scaled="1"/>
          </a:gradFill>
          <a:ln w="9525" algn="ctr">
            <a:noFill/>
            <a:miter lim="800000"/>
            <a:headEnd/>
            <a:tailEnd/>
          </a:ln>
        </p:spPr>
        <p:txBody>
          <a:bodyPr wrap="none" anchor="ctr"/>
          <a:lstStyle/>
          <a:p>
            <a:pPr>
              <a:defRPr/>
            </a:pPr>
            <a:endParaRPr lang="en-US" sz="1600">
              <a:solidFill>
                <a:srgbClr val="333333"/>
              </a:solidFill>
            </a:endParaRPr>
          </a:p>
        </p:txBody>
      </p:sp>
      <p:sp>
        <p:nvSpPr>
          <p:cNvPr id="74" name="Line 126"/>
          <p:cNvSpPr>
            <a:spLocks noChangeShapeType="1"/>
          </p:cNvSpPr>
          <p:nvPr/>
        </p:nvSpPr>
        <p:spPr bwMode="auto">
          <a:xfrm flipH="1">
            <a:off x="1871663" y="3017838"/>
            <a:ext cx="890587" cy="0"/>
          </a:xfrm>
          <a:prstGeom prst="line">
            <a:avLst/>
          </a:prstGeom>
          <a:noFill/>
          <a:ln w="76200">
            <a:solidFill>
              <a:schemeClr val="bg1"/>
            </a:solidFill>
            <a:prstDash val="sysDot"/>
            <a:round/>
            <a:headEnd/>
            <a:tailEnd/>
          </a:ln>
        </p:spPr>
        <p:txBody>
          <a:bodyPr/>
          <a:lstStyle/>
          <a:p>
            <a:endParaRPr lang="en-US"/>
          </a:p>
        </p:txBody>
      </p:sp>
      <p:sp>
        <p:nvSpPr>
          <p:cNvPr id="75" name="Text Box 127"/>
          <p:cNvSpPr txBox="1">
            <a:spLocks noChangeArrowheads="1"/>
          </p:cNvSpPr>
          <p:nvPr/>
        </p:nvSpPr>
        <p:spPr bwMode="auto">
          <a:xfrm>
            <a:off x="2076450" y="2830513"/>
            <a:ext cx="466725" cy="368300"/>
          </a:xfrm>
          <a:prstGeom prst="rect">
            <a:avLst/>
          </a:prstGeom>
          <a:noFill/>
          <a:ln w="9525" algn="ctr">
            <a:noFill/>
            <a:miter lim="800000"/>
            <a:headEnd/>
            <a:tailEnd/>
          </a:ln>
        </p:spPr>
        <p:txBody>
          <a:bodyPr wrap="none">
            <a:spAutoFit/>
          </a:bodyPr>
          <a:lstStyle/>
          <a:p>
            <a:r>
              <a:rPr lang="en-US" sz="1800" b="1">
                <a:solidFill>
                  <a:srgbClr val="F7990D"/>
                </a:solidFill>
              </a:rPr>
              <a:t>FT</a:t>
            </a:r>
          </a:p>
        </p:txBody>
      </p:sp>
      <p:sp>
        <p:nvSpPr>
          <p:cNvPr id="76" name="Freeform 130"/>
          <p:cNvSpPr>
            <a:spLocks/>
          </p:cNvSpPr>
          <p:nvPr/>
        </p:nvSpPr>
        <p:spPr bwMode="auto">
          <a:xfrm>
            <a:off x="390525" y="3759200"/>
            <a:ext cx="1765300" cy="857250"/>
          </a:xfrm>
          <a:custGeom>
            <a:avLst/>
            <a:gdLst>
              <a:gd name="T0" fmla="*/ 2147483647 w 1112"/>
              <a:gd name="T1" fmla="*/ 2147483647 h 532"/>
              <a:gd name="T2" fmla="*/ 2147483647 w 1112"/>
              <a:gd name="T3" fmla="*/ 0 h 532"/>
              <a:gd name="T4" fmla="*/ 0 w 1112"/>
              <a:gd name="T5" fmla="*/ 0 h 532"/>
              <a:gd name="T6" fmla="*/ 2147483647 w 1112"/>
              <a:gd name="T7" fmla="*/ 2147483647 h 532"/>
              <a:gd name="T8" fmla="*/ 0 60000 65536"/>
              <a:gd name="T9" fmla="*/ 0 60000 65536"/>
              <a:gd name="T10" fmla="*/ 0 60000 65536"/>
              <a:gd name="T11" fmla="*/ 0 60000 65536"/>
              <a:gd name="T12" fmla="*/ 0 w 1112"/>
              <a:gd name="T13" fmla="*/ 0 h 532"/>
              <a:gd name="T14" fmla="*/ 1112 w 1112"/>
              <a:gd name="T15" fmla="*/ 532 h 532"/>
            </a:gdLst>
            <a:ahLst/>
            <a:cxnLst>
              <a:cxn ang="T8">
                <a:pos x="T0" y="T1"/>
              </a:cxn>
              <a:cxn ang="T9">
                <a:pos x="T2" y="T3"/>
              </a:cxn>
              <a:cxn ang="T10">
                <a:pos x="T4" y="T5"/>
              </a:cxn>
              <a:cxn ang="T11">
                <a:pos x="T6" y="T7"/>
              </a:cxn>
            </a:cxnLst>
            <a:rect l="T12" t="T13" r="T14" b="T15"/>
            <a:pathLst>
              <a:path w="1112" h="532">
                <a:moveTo>
                  <a:pt x="540" y="532"/>
                </a:moveTo>
                <a:lnTo>
                  <a:pt x="1112" y="0"/>
                </a:lnTo>
                <a:lnTo>
                  <a:pt x="0" y="0"/>
                </a:lnTo>
                <a:lnTo>
                  <a:pt x="540" y="532"/>
                </a:lnTo>
                <a:close/>
              </a:path>
            </a:pathLst>
          </a:custGeom>
          <a:gradFill rotWithShape="1">
            <a:gsLst>
              <a:gs pos="0">
                <a:srgbClr val="99CCFF">
                  <a:alpha val="0"/>
                </a:srgbClr>
              </a:gs>
              <a:gs pos="100000">
                <a:srgbClr val="99CCFF"/>
              </a:gs>
            </a:gsLst>
            <a:lin ang="5400000" scaled="1"/>
          </a:gradFill>
          <a:ln w="9525">
            <a:noFill/>
            <a:round/>
            <a:headEnd/>
            <a:tailEnd/>
          </a:ln>
        </p:spPr>
        <p:txBody>
          <a:bodyPr/>
          <a:lstStyle/>
          <a:p>
            <a:endParaRPr lang="en-US"/>
          </a:p>
        </p:txBody>
      </p:sp>
      <p:sp>
        <p:nvSpPr>
          <p:cNvPr id="77" name="Freeform 131"/>
          <p:cNvSpPr>
            <a:spLocks/>
          </p:cNvSpPr>
          <p:nvPr/>
        </p:nvSpPr>
        <p:spPr bwMode="auto">
          <a:xfrm>
            <a:off x="2613025" y="3759200"/>
            <a:ext cx="1765300" cy="857250"/>
          </a:xfrm>
          <a:custGeom>
            <a:avLst/>
            <a:gdLst>
              <a:gd name="T0" fmla="*/ 2147483647 w 1112"/>
              <a:gd name="T1" fmla="*/ 2147483647 h 532"/>
              <a:gd name="T2" fmla="*/ 2147483647 w 1112"/>
              <a:gd name="T3" fmla="*/ 0 h 532"/>
              <a:gd name="T4" fmla="*/ 0 w 1112"/>
              <a:gd name="T5" fmla="*/ 0 h 532"/>
              <a:gd name="T6" fmla="*/ 2147483647 w 1112"/>
              <a:gd name="T7" fmla="*/ 2147483647 h 532"/>
              <a:gd name="T8" fmla="*/ 0 60000 65536"/>
              <a:gd name="T9" fmla="*/ 0 60000 65536"/>
              <a:gd name="T10" fmla="*/ 0 60000 65536"/>
              <a:gd name="T11" fmla="*/ 0 60000 65536"/>
              <a:gd name="T12" fmla="*/ 0 w 1112"/>
              <a:gd name="T13" fmla="*/ 0 h 532"/>
              <a:gd name="T14" fmla="*/ 1112 w 1112"/>
              <a:gd name="T15" fmla="*/ 532 h 532"/>
            </a:gdLst>
            <a:ahLst/>
            <a:cxnLst>
              <a:cxn ang="T8">
                <a:pos x="T0" y="T1"/>
              </a:cxn>
              <a:cxn ang="T9">
                <a:pos x="T2" y="T3"/>
              </a:cxn>
              <a:cxn ang="T10">
                <a:pos x="T4" y="T5"/>
              </a:cxn>
              <a:cxn ang="T11">
                <a:pos x="T6" y="T7"/>
              </a:cxn>
            </a:cxnLst>
            <a:rect l="T12" t="T13" r="T14" b="T15"/>
            <a:pathLst>
              <a:path w="1112" h="532">
                <a:moveTo>
                  <a:pt x="540" y="532"/>
                </a:moveTo>
                <a:lnTo>
                  <a:pt x="1112" y="0"/>
                </a:lnTo>
                <a:lnTo>
                  <a:pt x="0" y="0"/>
                </a:lnTo>
                <a:lnTo>
                  <a:pt x="540" y="532"/>
                </a:lnTo>
                <a:close/>
              </a:path>
            </a:pathLst>
          </a:custGeom>
          <a:gradFill rotWithShape="1">
            <a:gsLst>
              <a:gs pos="0">
                <a:srgbClr val="99CCFF">
                  <a:alpha val="0"/>
                </a:srgbClr>
              </a:gs>
              <a:gs pos="100000">
                <a:srgbClr val="99CCFF"/>
              </a:gs>
            </a:gsLst>
            <a:lin ang="5400000" scaled="1"/>
          </a:gradFill>
          <a:ln w="9525">
            <a:noFill/>
            <a:round/>
            <a:headEnd/>
            <a:tailEnd/>
          </a:ln>
        </p:spPr>
        <p:txBody>
          <a:bodyPr/>
          <a:lstStyle/>
          <a:p>
            <a:endParaRPr lang="en-US"/>
          </a:p>
        </p:txBody>
      </p:sp>
      <p:sp>
        <p:nvSpPr>
          <p:cNvPr id="78" name="Text Box 137"/>
          <p:cNvSpPr txBox="1">
            <a:spLocks noChangeArrowheads="1"/>
          </p:cNvSpPr>
          <p:nvPr/>
        </p:nvSpPr>
        <p:spPr bwMode="auto">
          <a:xfrm>
            <a:off x="1039813" y="2844800"/>
            <a:ext cx="504825" cy="369888"/>
          </a:xfrm>
          <a:prstGeom prst="rect">
            <a:avLst/>
          </a:prstGeom>
          <a:noFill/>
          <a:ln w="9525" algn="ctr">
            <a:noFill/>
            <a:miter lim="800000"/>
            <a:headEnd/>
            <a:tailEnd/>
          </a:ln>
          <a:effectLst>
            <a:outerShdw dist="17961" dir="2700000" algn="ctr" rotWithShape="0">
              <a:srgbClr val="808080">
                <a:alpha val="50000"/>
              </a:srgbClr>
            </a:outerShdw>
          </a:effectLst>
        </p:spPr>
        <p:txBody>
          <a:bodyPr wrap="none">
            <a:spAutoFit/>
          </a:bodyPr>
          <a:lstStyle/>
          <a:p>
            <a:pPr>
              <a:defRPr/>
            </a:pPr>
            <a:r>
              <a:rPr lang="en-US" sz="1800" dirty="0">
                <a:ea typeface="ＭＳ Ｐゴシック" charset="-128"/>
              </a:rPr>
              <a:t>HA</a:t>
            </a:r>
          </a:p>
        </p:txBody>
      </p:sp>
      <p:sp>
        <p:nvSpPr>
          <p:cNvPr id="79" name="Text Box 138"/>
          <p:cNvSpPr txBox="1">
            <a:spLocks noChangeArrowheads="1"/>
          </p:cNvSpPr>
          <p:nvPr/>
        </p:nvSpPr>
        <p:spPr bwMode="auto">
          <a:xfrm>
            <a:off x="568325" y="2846388"/>
            <a:ext cx="504825" cy="369887"/>
          </a:xfrm>
          <a:prstGeom prst="rect">
            <a:avLst/>
          </a:prstGeom>
          <a:noFill/>
          <a:ln w="9525" algn="ctr">
            <a:noFill/>
            <a:miter lim="800000"/>
            <a:headEnd/>
            <a:tailEnd/>
          </a:ln>
          <a:effectLst>
            <a:outerShdw dist="17961" dir="2700000" algn="ctr" rotWithShape="0">
              <a:srgbClr val="808080">
                <a:alpha val="50000"/>
              </a:srgbClr>
            </a:outerShdw>
          </a:effectLst>
        </p:spPr>
        <p:txBody>
          <a:bodyPr wrap="none">
            <a:spAutoFit/>
          </a:bodyPr>
          <a:lstStyle/>
          <a:p>
            <a:pPr>
              <a:defRPr/>
            </a:pPr>
            <a:r>
              <a:rPr lang="en-US" sz="1800" dirty="0">
                <a:ea typeface="ＭＳ Ｐゴシック" charset="-128"/>
              </a:rPr>
              <a:t>HA</a:t>
            </a:r>
          </a:p>
        </p:txBody>
      </p:sp>
      <p:grpSp>
        <p:nvGrpSpPr>
          <p:cNvPr id="80" name="Group 58"/>
          <p:cNvGrpSpPr/>
          <p:nvPr/>
        </p:nvGrpSpPr>
        <p:grpSpPr>
          <a:xfrm>
            <a:off x="4743468" y="959538"/>
            <a:ext cx="3943331" cy="402706"/>
            <a:chOff x="4634821" y="924780"/>
            <a:chExt cx="4300198" cy="429370"/>
          </a:xfrm>
          <a:solidFill>
            <a:schemeClr val="accent1"/>
          </a:solidFill>
        </p:grpSpPr>
        <p:sp>
          <p:nvSpPr>
            <p:cNvPr id="81" name="Rounded Rectangle 80"/>
            <p:cNvSpPr/>
            <p:nvPr/>
          </p:nvSpPr>
          <p:spPr bwMode="auto">
            <a:xfrm>
              <a:off x="4634821" y="924780"/>
              <a:ext cx="4300198" cy="395785"/>
            </a:xfrm>
            <a:prstGeom prst="roundRect">
              <a:avLst/>
            </a:prstGeom>
            <a:grpFill/>
            <a:ln w="12700">
              <a:noFill/>
              <a:round/>
              <a:headEnd/>
              <a:tailEnd/>
            </a:ln>
          </p:spPr>
          <p:txBody>
            <a:bodyPr wrap="none" lIns="0" tIns="0" rIns="0" bIns="0" rtlCol="0" anchor="ctr"/>
            <a:lstStyle/>
            <a:p>
              <a:pPr>
                <a:spcAft>
                  <a:spcPct val="0"/>
                </a:spcAft>
              </a:pPr>
              <a:r>
                <a:rPr lang="en-US" sz="1800" b="1" dirty="0" smtClean="0">
                  <a:solidFill>
                    <a:srgbClr val="FFFFFF"/>
                  </a:solidFill>
                  <a:ea typeface="MS PGothic" charset="-128"/>
                  <a:cs typeface="Arial" charset="0"/>
                </a:rPr>
                <a:t>Overview</a:t>
              </a:r>
            </a:p>
          </p:txBody>
        </p:sp>
        <p:sp>
          <p:nvSpPr>
            <p:cNvPr id="82" name="Rectangle 81"/>
            <p:cNvSpPr/>
            <p:nvPr/>
          </p:nvSpPr>
          <p:spPr bwMode="auto">
            <a:xfrm>
              <a:off x="4634821" y="1221527"/>
              <a:ext cx="4299774" cy="132623"/>
            </a:xfrm>
            <a:prstGeom prst="rect">
              <a:avLst/>
            </a:prstGeom>
            <a:grpFill/>
            <a:ln w="19050">
              <a:noFill/>
              <a:round/>
              <a:headEnd/>
              <a:tailEnd/>
            </a:ln>
          </p:spPr>
          <p:txBody>
            <a:bodyPr wrap="none" lIns="0" tIns="0" rIns="0" bIns="0" rtlCol="0" anchor="ctr"/>
            <a:lstStyle/>
            <a:p>
              <a:pPr>
                <a:spcAft>
                  <a:spcPct val="0"/>
                </a:spcAft>
              </a:pPr>
              <a:endParaRPr lang="en-US" sz="1800" dirty="0" err="1" smtClean="0">
                <a:solidFill>
                  <a:srgbClr val="FFFFFF"/>
                </a:solidFill>
                <a:ea typeface="MS PGothic" charset="-128"/>
                <a:cs typeface="Arial" charset="0"/>
              </a:endParaRPr>
            </a:p>
          </p:txBody>
        </p:sp>
      </p:grpSp>
      <p:sp>
        <p:nvSpPr>
          <p:cNvPr id="83" name="Rounded Rectangle 82"/>
          <p:cNvSpPr/>
          <p:nvPr/>
        </p:nvSpPr>
        <p:spPr bwMode="auto">
          <a:xfrm>
            <a:off x="338230" y="5840189"/>
            <a:ext cx="8372077" cy="407849"/>
          </a:xfrm>
          <a:prstGeom prst="roundRect">
            <a:avLst>
              <a:gd name="adj" fmla="val 4731"/>
            </a:avLst>
          </a:prstGeom>
          <a:solidFill>
            <a:schemeClr val="tx2"/>
          </a:solidFill>
          <a:ln w="12700">
            <a:no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wrap="square" tIns="91440" bIns="91440">
            <a:spAutoFit/>
          </a:bodyPr>
          <a:lstStyle/>
          <a:p>
            <a:pPr algn="ctr" fontAlgn="auto">
              <a:spcAft>
                <a:spcPts val="0"/>
              </a:spcAft>
              <a:buClr>
                <a:srgbClr val="000000"/>
              </a:buClr>
              <a:defRPr/>
            </a:pPr>
            <a:r>
              <a:rPr lang="en-US" sz="1400" b="1" dirty="0" smtClean="0">
                <a:solidFill>
                  <a:srgbClr val="FFFFFF"/>
                </a:solidFill>
              </a:rPr>
              <a:t>Zero downtime for Name Node, Job Tracker and other components in Hadoop clusters</a:t>
            </a:r>
          </a:p>
        </p:txBody>
      </p:sp>
    </p:spTree>
    <p:extLst>
      <p:ext uri="{BB962C8B-B14F-4D97-AF65-F5344CB8AC3E}">
        <p14:creationId xmlns:p14="http://schemas.microsoft.com/office/powerpoint/2010/main" val="8590051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1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6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6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70"/>
                                        </p:tgtEl>
                                        <p:attrNameLst>
                                          <p:attrName>r</p:attrName>
                                        </p:attrNameLst>
                                      </p:cBhvr>
                                    </p:animRot>
                                  </p:childTnLst>
                                </p:cTn>
                              </p:par>
                              <p:par>
                                <p:cTn id="13" presetID="22" presetClass="entr" presetSubtype="8" repeatCount="indefinite" fill="hold" grpId="0" nodeType="withEffect">
                                  <p:stCondLst>
                                    <p:cond delay="500"/>
                                  </p:stCondLst>
                                  <p:endCondLst>
                                    <p:cond evt="onNext" delay="0">
                                      <p:tgtEl>
                                        <p:sldTgt/>
                                      </p:tgtEl>
                                    </p:cond>
                                  </p:endCondLst>
                                  <p:childTnLst>
                                    <p:set>
                                      <p:cBhvr>
                                        <p:cTn id="14" dur="1" fill="hold">
                                          <p:stCondLst>
                                            <p:cond delay="0"/>
                                          </p:stCondLst>
                                        </p:cTn>
                                        <p:tgtEl>
                                          <p:spTgt spid="74"/>
                                        </p:tgtEl>
                                        <p:attrNameLst>
                                          <p:attrName>style.visibility</p:attrName>
                                        </p:attrNameLst>
                                      </p:cBhvr>
                                      <p:to>
                                        <p:strVal val="visible"/>
                                      </p:to>
                                    </p:set>
                                    <p:animEffect transition="in" filter="wipe(left)">
                                      <p:cBhvr>
                                        <p:cTn id="15" dur="10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 presetClass="exit"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0" presetClass="entr" presetSubtype="0" fill="hold" grpId="0" nodeType="withEffect">
                                  <p:stCondLst>
                                    <p:cond delay="2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xit" presetSubtype="0" fill="hold" nodeType="withEffect">
                                  <p:stCondLst>
                                    <p:cond delay="0"/>
                                  </p:stCondLst>
                                  <p:childTnLst>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 presetClass="exit" presetSubtype="0" fill="hold" grpId="1" nodeType="withEffect">
                                  <p:stCondLst>
                                    <p:cond delay="0"/>
                                  </p:stCondLst>
                                  <p:childTnLst>
                                    <p:set>
                                      <p:cBhvr>
                                        <p:cTn id="36" dur="1" fill="hold">
                                          <p:stCondLst>
                                            <p:cond delay="0"/>
                                          </p:stCondLst>
                                        </p:cTn>
                                        <p:tgtEl>
                                          <p:spTgt spid="74"/>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1000"/>
                                        <p:tgtEl>
                                          <p:spTgt spid="73"/>
                                        </p:tgtEl>
                                      </p:cBhvr>
                                    </p:animEffect>
                                    <p:set>
                                      <p:cBhvr>
                                        <p:cTn id="39" dur="1" fill="hold">
                                          <p:stCondLst>
                                            <p:cond delay="999"/>
                                          </p:stCondLst>
                                        </p:cTn>
                                        <p:tgtEl>
                                          <p:spTgt spid="73"/>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75"/>
                                        </p:tgtEl>
                                      </p:cBhvr>
                                    </p:animEffect>
                                    <p:set>
                                      <p:cBhvr>
                                        <p:cTn id="42" dur="1" fill="hold">
                                          <p:stCondLst>
                                            <p:cond delay="999"/>
                                          </p:stCondLst>
                                        </p:cTn>
                                        <p:tgtEl>
                                          <p:spTgt spid="7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16"/>
                                        </p:tgtEl>
                                      </p:cBhvr>
                                    </p:animEffect>
                                    <p:set>
                                      <p:cBhvr>
                                        <p:cTn id="45" dur="1" fill="hold">
                                          <p:stCondLst>
                                            <p:cond delay="999"/>
                                          </p:stCondLst>
                                        </p:cTn>
                                        <p:tgtEl>
                                          <p:spTgt spid="16"/>
                                        </p:tgtEl>
                                        <p:attrNameLst>
                                          <p:attrName>style.visibility</p:attrName>
                                        </p:attrNameLst>
                                      </p:cBhvr>
                                      <p:to>
                                        <p:strVal val="hidden"/>
                                      </p:to>
                                    </p:set>
                                  </p:childTnLst>
                                </p:cTn>
                              </p:par>
                              <p:par>
                                <p:cTn id="46" presetID="10" presetClass="entr" presetSubtype="0" fill="hold" nodeType="withEffect">
                                  <p:stCondLst>
                                    <p:cond delay="200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nodeType="withEffect">
                                  <p:stCondLst>
                                    <p:cond delay="200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2500"/>
                            </p:stCondLst>
                            <p:childTnLst>
                              <p:par>
                                <p:cTn id="53" presetID="10" presetClass="exit" presetSubtype="0" fill="hold" nodeType="afterEffect">
                                  <p:stCondLst>
                                    <p:cond delay="0"/>
                                  </p:stCondLst>
                                  <p:childTnLst>
                                    <p:animEffect transition="out" filter="fade">
                                      <p:cBhvr>
                                        <p:cTn id="54" dur="1000"/>
                                        <p:tgtEl>
                                          <p:spTgt spid="20"/>
                                        </p:tgtEl>
                                      </p:cBhvr>
                                    </p:animEffect>
                                    <p:set>
                                      <p:cBhvr>
                                        <p:cTn id="55" dur="1" fill="hold">
                                          <p:stCondLst>
                                            <p:cond delay="999"/>
                                          </p:stCondLst>
                                        </p:cTn>
                                        <p:tgtEl>
                                          <p:spTgt spid="2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24"/>
                                        </p:tgtEl>
                                      </p:cBhvr>
                                    </p:animEffect>
                                    <p:set>
                                      <p:cBhvr>
                                        <p:cTn id="58" dur="1" fill="hold">
                                          <p:stCondLst>
                                            <p:cond delay="999"/>
                                          </p:stCondLst>
                                        </p:cTn>
                                        <p:tgtEl>
                                          <p:spTgt spid="2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28"/>
                                        </p:tgtEl>
                                      </p:cBhvr>
                                    </p:animEffect>
                                    <p:set>
                                      <p:cBhvr>
                                        <p:cTn id="61" dur="1" fill="hold">
                                          <p:stCondLst>
                                            <p:cond delay="999"/>
                                          </p:stCondLst>
                                        </p:cTn>
                                        <p:tgtEl>
                                          <p:spTgt spid="2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1000"/>
                                        <p:tgtEl>
                                          <p:spTgt spid="29"/>
                                        </p:tgtEl>
                                      </p:cBhvr>
                                    </p:animEffect>
                                    <p:set>
                                      <p:cBhvr>
                                        <p:cTn id="64" dur="1" fill="hold">
                                          <p:stCondLst>
                                            <p:cond delay="999"/>
                                          </p:stCondLst>
                                        </p:cTn>
                                        <p:tgtEl>
                                          <p:spTgt spid="2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1000"/>
                                        <p:tgtEl>
                                          <p:spTgt spid="78"/>
                                        </p:tgtEl>
                                      </p:cBhvr>
                                    </p:animEffect>
                                    <p:set>
                                      <p:cBhvr>
                                        <p:cTn id="67" dur="1" fill="hold">
                                          <p:stCondLst>
                                            <p:cond delay="999"/>
                                          </p:stCondLst>
                                        </p:cTn>
                                        <p:tgtEl>
                                          <p:spTgt spid="78"/>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1000"/>
                                        <p:tgtEl>
                                          <p:spTgt spid="79"/>
                                        </p:tgtEl>
                                      </p:cBhvr>
                                    </p:animEffect>
                                    <p:set>
                                      <p:cBhvr>
                                        <p:cTn id="70" dur="1" fill="hold">
                                          <p:stCondLst>
                                            <p:cond delay="999"/>
                                          </p:stCondLst>
                                        </p:cTn>
                                        <p:tgtEl>
                                          <p:spTgt spid="7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P spid="46" grpId="0" animBg="1"/>
      <p:bldP spid="73" grpId="0" animBg="1"/>
      <p:bldP spid="74" grpId="0" animBg="1"/>
      <p:bldP spid="74" grpId="1" animBg="1"/>
      <p:bldP spid="75" grpId="0"/>
      <p:bldP spid="78" grpId="0"/>
      <p:bldP spid="79" grpId="0"/>
      <p:bldP spid="8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Availability for the </a:t>
            </a:r>
            <a:r>
              <a:rPr lang="en-US" dirty="0" err="1"/>
              <a:t>Hadoop</a:t>
            </a:r>
            <a:r>
              <a:rPr lang="en-US" dirty="0"/>
              <a:t> Stack</a:t>
            </a:r>
          </a:p>
        </p:txBody>
      </p:sp>
      <p:sp>
        <p:nvSpPr>
          <p:cNvPr id="4" name="Rectangle 10"/>
          <p:cNvSpPr>
            <a:spLocks noChangeArrowheads="1"/>
          </p:cNvSpPr>
          <p:nvPr/>
        </p:nvSpPr>
        <p:spPr bwMode="auto">
          <a:xfrm>
            <a:off x="1384300" y="4200525"/>
            <a:ext cx="6477000" cy="1265238"/>
          </a:xfrm>
          <a:prstGeom prst="rect">
            <a:avLst/>
          </a:prstGeom>
          <a:gradFill rotWithShape="0">
            <a:gsLst>
              <a:gs pos="0">
                <a:srgbClr val="8488C4"/>
              </a:gs>
              <a:gs pos="53000">
                <a:srgbClr val="D4DEFF"/>
              </a:gs>
              <a:gs pos="83000">
                <a:srgbClr val="D4DEFF"/>
              </a:gs>
              <a:gs pos="100000">
                <a:srgbClr val="96AB94"/>
              </a:gs>
            </a:gsLst>
            <a:lin ang="5400000"/>
          </a:gradFill>
          <a:ln w="19050">
            <a:solidFill>
              <a:srgbClr val="FFFFFF"/>
            </a:solidFill>
            <a:round/>
            <a:headEnd/>
            <a:tailEnd/>
          </a:ln>
        </p:spPr>
        <p:txBody>
          <a:bodyPr anchor="ctr"/>
          <a:lstStyle/>
          <a:p>
            <a:pPr algn="ctr"/>
            <a:r>
              <a:rPr lang="en-US" dirty="0">
                <a:solidFill>
                  <a:srgbClr val="000000"/>
                </a:solidFill>
                <a:latin typeface="Arial" charset="0"/>
                <a:cs typeface="Arial" charset="0"/>
              </a:rPr>
              <a:t>HDFS</a:t>
            </a:r>
            <a:br>
              <a:rPr lang="en-US" dirty="0">
                <a:solidFill>
                  <a:srgbClr val="000000"/>
                </a:solidFill>
                <a:latin typeface="Arial" charset="0"/>
                <a:cs typeface="Arial" charset="0"/>
              </a:rPr>
            </a:br>
            <a:r>
              <a:rPr lang="en-US" sz="2200" dirty="0">
                <a:solidFill>
                  <a:srgbClr val="000000"/>
                </a:solidFill>
                <a:latin typeface="Arial" charset="0"/>
                <a:cs typeface="Arial" charset="0"/>
              </a:rPr>
              <a:t>(</a:t>
            </a:r>
            <a:r>
              <a:rPr lang="en-US" sz="2200" dirty="0" err="1">
                <a:solidFill>
                  <a:srgbClr val="000000"/>
                </a:solidFill>
                <a:latin typeface="Arial" charset="0"/>
                <a:cs typeface="Arial" charset="0"/>
              </a:rPr>
              <a:t>Hadoop</a:t>
            </a:r>
            <a:r>
              <a:rPr lang="en-US" sz="2200" dirty="0">
                <a:solidFill>
                  <a:srgbClr val="000000"/>
                </a:solidFill>
                <a:latin typeface="Arial" charset="0"/>
                <a:cs typeface="Arial" charset="0"/>
              </a:rPr>
              <a:t> Distributed File System)</a:t>
            </a:r>
          </a:p>
        </p:txBody>
      </p:sp>
      <p:sp>
        <p:nvSpPr>
          <p:cNvPr id="5" name="Rectangle 11"/>
          <p:cNvSpPr>
            <a:spLocks noChangeArrowheads="1"/>
          </p:cNvSpPr>
          <p:nvPr/>
        </p:nvSpPr>
        <p:spPr bwMode="auto">
          <a:xfrm>
            <a:off x="1384300" y="3514725"/>
            <a:ext cx="3200400" cy="533400"/>
          </a:xfrm>
          <a:prstGeom prst="rect">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HBase </a:t>
            </a:r>
            <a:r>
              <a:rPr lang="en-US" sz="2000">
                <a:solidFill>
                  <a:srgbClr val="FFFFFF"/>
                </a:solidFill>
                <a:latin typeface="Arial" charset="0"/>
                <a:cs typeface="Arial" charset="0"/>
              </a:rPr>
              <a:t>(Key-Value store)</a:t>
            </a:r>
          </a:p>
        </p:txBody>
      </p:sp>
      <p:sp>
        <p:nvSpPr>
          <p:cNvPr id="6" name="Freeform 17"/>
          <p:cNvSpPr>
            <a:spLocks/>
          </p:cNvSpPr>
          <p:nvPr/>
        </p:nvSpPr>
        <p:spPr bwMode="auto">
          <a:xfrm>
            <a:off x="1404938" y="2719388"/>
            <a:ext cx="6445250" cy="1335087"/>
          </a:xfrm>
          <a:custGeom>
            <a:avLst/>
            <a:gdLst>
              <a:gd name="T0" fmla="*/ 3275513 w 6445103"/>
              <a:gd name="T1" fmla="*/ 1567991 h 1310593"/>
              <a:gd name="T2" fmla="*/ 3273743 w 6445103"/>
              <a:gd name="T3" fmla="*/ 822814 h 1310593"/>
              <a:gd name="T4" fmla="*/ 0 w 6445103"/>
              <a:gd name="T5" fmla="*/ 835263 h 1310593"/>
              <a:gd name="T6" fmla="*/ 1 w 6445103"/>
              <a:gd name="T7" fmla="*/ 12560 h 1310593"/>
              <a:gd name="T8" fmla="*/ 6435801 w 6445103"/>
              <a:gd name="T9" fmla="*/ 0 h 1310593"/>
              <a:gd name="T10" fmla="*/ 6446433 w 6445103"/>
              <a:gd name="T11" fmla="*/ 1576290 h 1310593"/>
              <a:gd name="T12" fmla="*/ 3275513 w 6445103"/>
              <a:gd name="T13" fmla="*/ 1567991 h 1310593"/>
              <a:gd name="T14" fmla="*/ 0 60000 65536"/>
              <a:gd name="T15" fmla="*/ 0 60000 65536"/>
              <a:gd name="T16" fmla="*/ 0 60000 65536"/>
              <a:gd name="T17" fmla="*/ 0 60000 65536"/>
              <a:gd name="T18" fmla="*/ 0 60000 65536"/>
              <a:gd name="T19" fmla="*/ 0 60000 65536"/>
              <a:gd name="T20" fmla="*/ 0 60000 65536"/>
              <a:gd name="T21" fmla="*/ 0 w 6445103"/>
              <a:gd name="T22" fmla="*/ 0 h 1310593"/>
              <a:gd name="T23" fmla="*/ 6445103 w 6445103"/>
              <a:gd name="T24" fmla="*/ 1310593 h 13105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45103" h="1310593">
                <a:moveTo>
                  <a:pt x="3274829" y="1303694"/>
                </a:moveTo>
                <a:cubicBezTo>
                  <a:pt x="3274829" y="1109354"/>
                  <a:pt x="3273059" y="878462"/>
                  <a:pt x="3273059" y="684122"/>
                </a:cubicBezTo>
                <a:lnTo>
                  <a:pt x="0" y="694472"/>
                </a:lnTo>
                <a:cubicBezTo>
                  <a:pt x="0" y="487350"/>
                  <a:pt x="1" y="217566"/>
                  <a:pt x="1" y="10444"/>
                </a:cubicBezTo>
                <a:lnTo>
                  <a:pt x="6434471" y="0"/>
                </a:lnTo>
                <a:cubicBezTo>
                  <a:pt x="6434471" y="422940"/>
                  <a:pt x="6445103" y="887653"/>
                  <a:pt x="6445103" y="1310593"/>
                </a:cubicBezTo>
                <a:lnTo>
                  <a:pt x="3274829" y="1303694"/>
                </a:lnTo>
                <a:close/>
              </a:path>
            </a:pathLst>
          </a:custGeom>
          <a:gradFill rotWithShape="0">
            <a:gsLst>
              <a:gs pos="0">
                <a:srgbClr val="8488C4"/>
              </a:gs>
              <a:gs pos="53000">
                <a:srgbClr val="D4DEFF"/>
              </a:gs>
              <a:gs pos="83000">
                <a:srgbClr val="D4DEFF"/>
              </a:gs>
              <a:gs pos="100000">
                <a:srgbClr val="96AB94"/>
              </a:gs>
            </a:gsLst>
            <a:lin ang="5400000"/>
          </a:gradFill>
          <a:ln w="19050">
            <a:solidFill>
              <a:srgbClr val="FFFFFF"/>
            </a:solidFill>
            <a:round/>
            <a:headEnd/>
            <a:tailEnd/>
          </a:ln>
        </p:spPr>
        <p:txBody>
          <a:bodyPr/>
          <a:lstStyle/>
          <a:p>
            <a:endParaRPr lang="en-US">
              <a:solidFill>
                <a:srgbClr val="FFFFFF"/>
              </a:solidFill>
            </a:endParaRPr>
          </a:p>
        </p:txBody>
      </p:sp>
      <p:sp>
        <p:nvSpPr>
          <p:cNvPr id="7" name="TextBox 18"/>
          <p:cNvSpPr txBox="1">
            <a:spLocks noChangeArrowheads="1"/>
          </p:cNvSpPr>
          <p:nvPr/>
        </p:nvSpPr>
        <p:spPr bwMode="auto">
          <a:xfrm>
            <a:off x="1231900" y="2884488"/>
            <a:ext cx="678180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dirty="0" err="1">
                <a:latin typeface="Arial" charset="0"/>
                <a:cs typeface="Arial" charset="0"/>
              </a:rPr>
              <a:t>MapReduce</a:t>
            </a:r>
            <a:r>
              <a:rPr lang="en-US" dirty="0">
                <a:latin typeface="Arial" charset="0"/>
                <a:cs typeface="Arial" charset="0"/>
              </a:rPr>
              <a:t> </a:t>
            </a:r>
            <a:r>
              <a:rPr lang="en-US" sz="2200" dirty="0">
                <a:latin typeface="Arial" charset="0"/>
                <a:cs typeface="Arial" charset="0"/>
              </a:rPr>
              <a:t>(Job Scheduling/Execution System)</a:t>
            </a:r>
          </a:p>
        </p:txBody>
      </p:sp>
      <p:sp>
        <p:nvSpPr>
          <p:cNvPr id="8" name="Rectangle 19"/>
          <p:cNvSpPr>
            <a:spLocks noChangeArrowheads="1"/>
          </p:cNvSpPr>
          <p:nvPr/>
        </p:nvSpPr>
        <p:spPr bwMode="auto">
          <a:xfrm>
            <a:off x="1395413" y="2112963"/>
            <a:ext cx="2198687" cy="533400"/>
          </a:xfrm>
          <a:prstGeom prst="rect">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Pig </a:t>
            </a:r>
            <a:r>
              <a:rPr lang="en-US" sz="2200">
                <a:solidFill>
                  <a:srgbClr val="FFFFFF"/>
                </a:solidFill>
                <a:latin typeface="Arial" charset="0"/>
                <a:cs typeface="Arial" charset="0"/>
              </a:rPr>
              <a:t>(Data Flow)</a:t>
            </a:r>
          </a:p>
        </p:txBody>
      </p:sp>
      <p:sp>
        <p:nvSpPr>
          <p:cNvPr id="9" name="Rectangle 20"/>
          <p:cNvSpPr>
            <a:spLocks noChangeArrowheads="1"/>
          </p:cNvSpPr>
          <p:nvPr/>
        </p:nvSpPr>
        <p:spPr bwMode="auto">
          <a:xfrm>
            <a:off x="3668713" y="2109788"/>
            <a:ext cx="2133600" cy="533400"/>
          </a:xfrm>
          <a:prstGeom prst="rect">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Hive </a:t>
            </a:r>
            <a:r>
              <a:rPr lang="en-US" sz="2200">
                <a:solidFill>
                  <a:srgbClr val="FFFFFF"/>
                </a:solidFill>
                <a:latin typeface="Arial" charset="0"/>
                <a:cs typeface="Arial" charset="0"/>
              </a:rPr>
              <a:t>(SQL)</a:t>
            </a:r>
          </a:p>
        </p:txBody>
      </p:sp>
      <p:sp>
        <p:nvSpPr>
          <p:cNvPr id="10" name="Rectangle 21"/>
          <p:cNvSpPr>
            <a:spLocks noChangeArrowheads="1"/>
          </p:cNvSpPr>
          <p:nvPr/>
        </p:nvSpPr>
        <p:spPr bwMode="auto">
          <a:xfrm>
            <a:off x="3668713" y="1457325"/>
            <a:ext cx="2133600" cy="533400"/>
          </a:xfrm>
          <a:prstGeom prst="rect">
            <a:avLst/>
          </a:prstGeom>
          <a:noFill/>
          <a:ln w="19050">
            <a:solidFill>
              <a:srgbClr val="FFFF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BI Reporting</a:t>
            </a:r>
          </a:p>
        </p:txBody>
      </p:sp>
      <p:sp>
        <p:nvSpPr>
          <p:cNvPr id="11" name="Rectangle 22"/>
          <p:cNvSpPr>
            <a:spLocks noChangeArrowheads="1"/>
          </p:cNvSpPr>
          <p:nvPr/>
        </p:nvSpPr>
        <p:spPr bwMode="auto">
          <a:xfrm>
            <a:off x="1384300" y="1457325"/>
            <a:ext cx="2209800" cy="533400"/>
          </a:xfrm>
          <a:prstGeom prst="rect">
            <a:avLst/>
          </a:prstGeom>
          <a:noFill/>
          <a:ln w="19050">
            <a:solidFill>
              <a:srgbClr val="FFFF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ETL Tools</a:t>
            </a:r>
          </a:p>
        </p:txBody>
      </p:sp>
      <p:sp>
        <p:nvSpPr>
          <p:cNvPr id="12" name="Rectangle 23"/>
          <p:cNvSpPr>
            <a:spLocks noChangeArrowheads="1"/>
          </p:cNvSpPr>
          <p:nvPr/>
        </p:nvSpPr>
        <p:spPr bwMode="auto">
          <a:xfrm rot="16200000">
            <a:off x="6604000" y="3522663"/>
            <a:ext cx="3352800" cy="533400"/>
          </a:xfrm>
          <a:prstGeom prst="rect">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Management Server</a:t>
            </a:r>
            <a:endParaRPr lang="en-US" sz="2200">
              <a:solidFill>
                <a:srgbClr val="FFFFFF"/>
              </a:solidFill>
              <a:latin typeface="Arial" charset="0"/>
              <a:cs typeface="Arial" charset="0"/>
            </a:endParaRPr>
          </a:p>
        </p:txBody>
      </p:sp>
      <p:sp>
        <p:nvSpPr>
          <p:cNvPr id="13" name="Rectangle 24"/>
          <p:cNvSpPr>
            <a:spLocks noChangeArrowheads="1"/>
          </p:cNvSpPr>
          <p:nvPr/>
        </p:nvSpPr>
        <p:spPr bwMode="auto">
          <a:xfrm rot="16200000">
            <a:off x="-711200" y="3522663"/>
            <a:ext cx="3352800" cy="533400"/>
          </a:xfrm>
          <a:prstGeom prst="rect">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Zookeepr </a:t>
            </a:r>
            <a:r>
              <a:rPr lang="en-US" sz="2200">
                <a:solidFill>
                  <a:srgbClr val="FFFFFF"/>
                </a:solidFill>
                <a:latin typeface="Arial" charset="0"/>
                <a:cs typeface="Arial" charset="0"/>
              </a:rPr>
              <a:t>(Coordination)</a:t>
            </a:r>
          </a:p>
        </p:txBody>
      </p:sp>
      <p:sp>
        <p:nvSpPr>
          <p:cNvPr id="14" name="Rectangle 25"/>
          <p:cNvSpPr>
            <a:spLocks noChangeArrowheads="1"/>
          </p:cNvSpPr>
          <p:nvPr/>
        </p:nvSpPr>
        <p:spPr bwMode="auto">
          <a:xfrm>
            <a:off x="5880100" y="2109788"/>
            <a:ext cx="1968500" cy="533400"/>
          </a:xfrm>
          <a:prstGeom prst="rect">
            <a:avLst/>
          </a:pr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HCatalog</a:t>
            </a:r>
          </a:p>
        </p:txBody>
      </p:sp>
      <p:sp>
        <p:nvSpPr>
          <p:cNvPr id="15" name="Rectangle 26"/>
          <p:cNvSpPr>
            <a:spLocks noChangeArrowheads="1"/>
          </p:cNvSpPr>
          <p:nvPr/>
        </p:nvSpPr>
        <p:spPr bwMode="auto">
          <a:xfrm>
            <a:off x="5880100" y="1457325"/>
            <a:ext cx="1968500" cy="533400"/>
          </a:xfrm>
          <a:prstGeom prst="rect">
            <a:avLst/>
          </a:prstGeom>
          <a:noFill/>
          <a:ln w="19050">
            <a:solidFill>
              <a:srgbClr val="FFFF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solidFill>
                  <a:srgbClr val="FFFFFF"/>
                </a:solidFill>
                <a:latin typeface="Arial" charset="0"/>
                <a:cs typeface="Arial" charset="0"/>
              </a:rPr>
              <a:t>RDBMS</a:t>
            </a:r>
          </a:p>
        </p:txBody>
      </p:sp>
      <p:sp>
        <p:nvSpPr>
          <p:cNvPr id="16" name="Rounded Rectangle 18"/>
          <p:cNvSpPr/>
          <p:nvPr/>
        </p:nvSpPr>
        <p:spPr>
          <a:xfrm>
            <a:off x="6283158" y="4371473"/>
            <a:ext cx="1041399" cy="347579"/>
          </a:xfrm>
          <a:prstGeom prst="rect">
            <a:avLst/>
          </a:prstGeom>
          <a:solidFill>
            <a:schemeClr val="accent6"/>
          </a:solidFill>
          <a:ln>
            <a:solidFill>
              <a:srgbClr val="FFFFFF"/>
            </a:solid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FFFFFF"/>
                </a:solidFill>
                <a:effectLst/>
                <a:latin typeface="+mj-lt"/>
                <a:ea typeface="宋体"/>
                <a:cs typeface="Times New Roman"/>
              </a:rPr>
              <a:t>Namenode</a:t>
            </a:r>
            <a:endParaRPr lang="en-US" sz="1000">
              <a:solidFill>
                <a:srgbClr val="FFFFFF"/>
              </a:solidFill>
              <a:effectLst/>
              <a:latin typeface="+mj-lt"/>
              <a:ea typeface="宋体"/>
              <a:cs typeface="Times New Roman"/>
            </a:endParaRPr>
          </a:p>
        </p:txBody>
      </p:sp>
      <p:sp>
        <p:nvSpPr>
          <p:cNvPr id="17" name="Rounded Rectangle 18"/>
          <p:cNvSpPr/>
          <p:nvPr/>
        </p:nvSpPr>
        <p:spPr>
          <a:xfrm>
            <a:off x="5633453" y="3520072"/>
            <a:ext cx="1041399" cy="347579"/>
          </a:xfrm>
          <a:prstGeom prst="rect">
            <a:avLst/>
          </a:prstGeom>
          <a:solidFill>
            <a:schemeClr val="accent6"/>
          </a:solidFill>
          <a:ln>
            <a:solidFill>
              <a:srgbClr val="FFFFFF"/>
            </a:solid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FFFFFF"/>
                </a:solidFill>
                <a:effectLst/>
                <a:latin typeface="+mj-lt"/>
                <a:ea typeface="宋体"/>
                <a:cs typeface="Times New Roman"/>
              </a:rPr>
              <a:t>Jobtracker</a:t>
            </a:r>
            <a:endParaRPr lang="en-US" sz="1000">
              <a:solidFill>
                <a:srgbClr val="FFFFFF"/>
              </a:solidFill>
              <a:effectLst/>
              <a:latin typeface="+mj-lt"/>
              <a:ea typeface="宋体"/>
              <a:cs typeface="Times New Roman"/>
            </a:endParaRPr>
          </a:p>
        </p:txBody>
      </p:sp>
      <p:sp>
        <p:nvSpPr>
          <p:cNvPr id="18" name="Rounded Rectangle 18"/>
          <p:cNvSpPr/>
          <p:nvPr/>
        </p:nvSpPr>
        <p:spPr>
          <a:xfrm>
            <a:off x="4889500" y="2469398"/>
            <a:ext cx="1041399" cy="347579"/>
          </a:xfrm>
          <a:prstGeom prst="rect">
            <a:avLst/>
          </a:prstGeom>
          <a:solidFill>
            <a:schemeClr val="accent6"/>
          </a:solidFill>
          <a:ln>
            <a:solidFill>
              <a:srgbClr val="FFFFFF"/>
            </a:solid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FFFFFF"/>
                </a:solidFill>
                <a:effectLst/>
                <a:latin typeface="+mj-lt"/>
                <a:ea typeface="宋体"/>
                <a:cs typeface="Times New Roman"/>
              </a:rPr>
              <a:t>Hive MetaDB</a:t>
            </a:r>
            <a:endParaRPr lang="en-US" sz="1000">
              <a:solidFill>
                <a:srgbClr val="FFFFFF"/>
              </a:solidFill>
              <a:effectLst/>
              <a:latin typeface="+mj-lt"/>
              <a:ea typeface="宋体"/>
              <a:cs typeface="Times New Roman"/>
            </a:endParaRPr>
          </a:p>
        </p:txBody>
      </p:sp>
      <p:sp>
        <p:nvSpPr>
          <p:cNvPr id="19" name="Rounded Rectangle 18"/>
          <p:cNvSpPr/>
          <p:nvPr/>
        </p:nvSpPr>
        <p:spPr>
          <a:xfrm>
            <a:off x="6283158" y="2448008"/>
            <a:ext cx="1243931" cy="347579"/>
          </a:xfrm>
          <a:prstGeom prst="rect">
            <a:avLst/>
          </a:prstGeom>
          <a:solidFill>
            <a:schemeClr val="accent6"/>
          </a:solidFill>
          <a:ln>
            <a:solidFill>
              <a:srgbClr val="FFFFFF"/>
            </a:solid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dirty="0" err="1">
                <a:solidFill>
                  <a:srgbClr val="FFFFFF"/>
                </a:solidFill>
                <a:effectLst/>
                <a:latin typeface="+mj-lt"/>
                <a:ea typeface="宋体"/>
                <a:cs typeface="Times New Roman"/>
              </a:rPr>
              <a:t>Hcatalog</a:t>
            </a:r>
            <a:r>
              <a:rPr lang="en-US" sz="1400" kern="1200" dirty="0">
                <a:solidFill>
                  <a:srgbClr val="FFFFFF"/>
                </a:solidFill>
                <a:effectLst/>
                <a:latin typeface="+mj-lt"/>
                <a:ea typeface="宋体"/>
                <a:cs typeface="Times New Roman"/>
              </a:rPr>
              <a:t> MDB</a:t>
            </a:r>
            <a:endParaRPr lang="en-US" sz="1000" dirty="0">
              <a:solidFill>
                <a:srgbClr val="FFFFFF"/>
              </a:solidFill>
              <a:effectLst/>
              <a:latin typeface="+mj-lt"/>
              <a:ea typeface="宋体"/>
              <a:cs typeface="Times New Roman"/>
            </a:endParaRPr>
          </a:p>
        </p:txBody>
      </p:sp>
      <p:sp>
        <p:nvSpPr>
          <p:cNvPr id="20" name="Rounded Rectangle 18"/>
          <p:cNvSpPr/>
          <p:nvPr/>
        </p:nvSpPr>
        <p:spPr>
          <a:xfrm>
            <a:off x="7848600" y="4982661"/>
            <a:ext cx="1041399" cy="347579"/>
          </a:xfrm>
          <a:prstGeom prst="rect">
            <a:avLst/>
          </a:prstGeom>
          <a:solidFill>
            <a:schemeClr val="accent6"/>
          </a:solidFill>
          <a:ln>
            <a:solidFill>
              <a:srgbClr val="FFFFFF"/>
            </a:solid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marL="0" marR="0" algn="ctr" fontAlgn="base">
              <a:lnSpc>
                <a:spcPct val="90000"/>
              </a:lnSpc>
              <a:spcBef>
                <a:spcPts val="0"/>
              </a:spcBef>
              <a:spcAft>
                <a:spcPts val="590"/>
              </a:spcAft>
            </a:pPr>
            <a:r>
              <a:rPr lang="en-US" sz="1400" kern="1200">
                <a:solidFill>
                  <a:srgbClr val="FFFFFF"/>
                </a:solidFill>
                <a:effectLst/>
                <a:latin typeface="+mj-lt"/>
                <a:ea typeface="宋体"/>
                <a:cs typeface="Times New Roman"/>
              </a:rPr>
              <a:t>Server</a:t>
            </a:r>
            <a:endParaRPr lang="en-US" sz="1000">
              <a:solidFill>
                <a:srgbClr val="FFFFFF"/>
              </a:solidFill>
              <a:effectLst/>
              <a:latin typeface="+mj-lt"/>
              <a:ea typeface="宋体"/>
              <a:cs typeface="Times New Roman"/>
            </a:endParaRPr>
          </a:p>
        </p:txBody>
      </p:sp>
    </p:spTree>
    <p:extLst>
      <p:ext uri="{BB962C8B-B14F-4D97-AF65-F5344CB8AC3E}">
        <p14:creationId xmlns:p14="http://schemas.microsoft.com/office/powerpoint/2010/main" val="401084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Effect of FT for Master Daemons</a:t>
            </a:r>
            <a:endParaRPr lang="en-US" dirty="0"/>
          </a:p>
        </p:txBody>
      </p:sp>
      <p:sp>
        <p:nvSpPr>
          <p:cNvPr id="3" name="Text Placeholder 2"/>
          <p:cNvSpPr>
            <a:spLocks noGrp="1"/>
          </p:cNvSpPr>
          <p:nvPr>
            <p:ph type="body" sz="quarter" idx="13"/>
          </p:nvPr>
        </p:nvSpPr>
        <p:spPr>
          <a:xfrm>
            <a:off x="385855" y="932675"/>
            <a:ext cx="8534400" cy="1524000"/>
          </a:xfrm>
        </p:spPr>
        <p:txBody>
          <a:bodyPr/>
          <a:lstStyle/>
          <a:p>
            <a:r>
              <a:rPr lang="en-US" sz="1800" dirty="0" smtClean="0"/>
              <a:t>NameNode and JobTracker placed in separate UP VMs</a:t>
            </a:r>
          </a:p>
          <a:p>
            <a:r>
              <a:rPr lang="en-US" sz="1800" dirty="0" smtClean="0"/>
              <a:t>Small overhead: Enabling FT causes 2-4% slowdown for TeraSort</a:t>
            </a:r>
          </a:p>
          <a:p>
            <a:r>
              <a:rPr lang="en-US" sz="1800" dirty="0" smtClean="0"/>
              <a:t>8 MB case places similar load on NN &amp;JT as &gt;200 hosts with 256 MB</a:t>
            </a:r>
            <a:endParaRPr lang="en-US" sz="1800" dirty="0"/>
          </a:p>
        </p:txBody>
      </p:sp>
      <p:graphicFrame>
        <p:nvGraphicFramePr>
          <p:cNvPr id="4" name="Chart 3"/>
          <p:cNvGraphicFramePr/>
          <p:nvPr>
            <p:extLst>
              <p:ext uri="{D42A27DB-BD31-4B8C-83A1-F6EECF244321}">
                <p14:modId xmlns:p14="http://schemas.microsoft.com/office/powerpoint/2010/main" val="2789840660"/>
              </p:ext>
            </p:extLst>
          </p:nvPr>
        </p:nvGraphicFramePr>
        <p:xfrm>
          <a:off x="539475" y="2046420"/>
          <a:ext cx="7911429" cy="4570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770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165100"/>
            <a:ext cx="8778621" cy="333375"/>
          </a:xfrm>
          <a:noFill/>
          <a:ln w="9525">
            <a:noFill/>
            <a:miter lim="800000"/>
            <a:headEnd/>
            <a:tailEnd/>
          </a:ln>
        </p:spPr>
        <p:txBody>
          <a:bodyPr vert="horz" wrap="square" lIns="0" tIns="0" rIns="0" bIns="0" numCol="1" anchor="ctr" anchorCtr="0" compatLnSpc="1">
            <a:prstTxWarp prst="textNoShape">
              <a:avLst/>
            </a:prstTxWarp>
          </a:bodyPr>
          <a:lstStyle/>
          <a:p>
            <a:r>
              <a:rPr lang="en-US" sz="3200" dirty="0" smtClean="0"/>
              <a:t>Why </a:t>
            </a:r>
            <a:r>
              <a:rPr lang="en-US" sz="3200" dirty="0" err="1" smtClean="0"/>
              <a:t>Virtualize</a:t>
            </a:r>
            <a:r>
              <a:rPr lang="en-US" sz="3200" dirty="0" smtClean="0"/>
              <a:t> </a:t>
            </a:r>
            <a:r>
              <a:rPr lang="en-US" sz="3200" dirty="0" err="1" smtClean="0"/>
              <a:t>Hadoop</a:t>
            </a:r>
            <a:r>
              <a:rPr lang="en-US" sz="3200" dirty="0" smtClean="0"/>
              <a:t>?</a:t>
            </a:r>
            <a:endParaRPr lang="en-US" sz="3200" dirty="0"/>
          </a:p>
        </p:txBody>
      </p:sp>
      <p:sp>
        <p:nvSpPr>
          <p:cNvPr id="4" name="Rectangle 3"/>
          <p:cNvSpPr/>
          <p:nvPr/>
        </p:nvSpPr>
        <p:spPr bwMode="auto">
          <a:xfrm>
            <a:off x="384318" y="2224622"/>
            <a:ext cx="2698720" cy="2894198"/>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600"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sz="1600" dirty="0" smtClean="0">
              <a:solidFill>
                <a:schemeClr val="tx1"/>
              </a:solidFill>
            </a:endParaRPr>
          </a:p>
          <a:p>
            <a:pPr algn="l">
              <a:lnSpc>
                <a:spcPct val="110000"/>
              </a:lnSpc>
            </a:pPr>
            <a:endParaRPr lang="en-US" sz="1600" dirty="0" smtClean="0">
              <a:solidFill>
                <a:schemeClr val="tx1"/>
              </a:solidFill>
            </a:endParaRPr>
          </a:p>
        </p:txBody>
      </p:sp>
      <p:sp>
        <p:nvSpPr>
          <p:cNvPr id="6" name="Rectangle 5"/>
          <p:cNvSpPr/>
          <p:nvPr/>
        </p:nvSpPr>
        <p:spPr bwMode="auto">
          <a:xfrm>
            <a:off x="6185010" y="2238444"/>
            <a:ext cx="2698720" cy="2880375"/>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sz="1600"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sz="1600" dirty="0" smtClean="0">
              <a:solidFill>
                <a:schemeClr val="tx1"/>
              </a:solidFill>
            </a:endParaRPr>
          </a:p>
          <a:p>
            <a:pPr algn="l">
              <a:lnSpc>
                <a:spcPct val="110000"/>
              </a:lnSpc>
            </a:pPr>
            <a:endParaRPr lang="en-US" sz="1600" dirty="0" smtClean="0">
              <a:solidFill>
                <a:schemeClr val="tx1"/>
              </a:solidFill>
            </a:endParaRPr>
          </a:p>
        </p:txBody>
      </p:sp>
      <p:sp>
        <p:nvSpPr>
          <p:cNvPr id="7" name="Round Same Side Corner Rectangle 4"/>
          <p:cNvSpPr/>
          <p:nvPr/>
        </p:nvSpPr>
        <p:spPr>
          <a:xfrm>
            <a:off x="6272190" y="2701187"/>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Shrink and expand cluster on demand</a:t>
            </a:r>
          </a:p>
          <a:p>
            <a:pPr marL="228600" lvl="1" indent="-228600" algn="l" defTabSz="400050">
              <a:spcAft>
                <a:spcPts val="300"/>
              </a:spcAft>
              <a:buClr>
                <a:schemeClr val="accent1">
                  <a:lumMod val="75000"/>
                </a:schemeClr>
              </a:buClr>
            </a:pPr>
            <a:endParaRPr lang="en-US" dirty="0" smtClean="0"/>
          </a:p>
          <a:p>
            <a:pPr marL="228600" lvl="1" indent="-228600" algn="l" defTabSz="400050">
              <a:spcAft>
                <a:spcPts val="300"/>
              </a:spcAft>
              <a:buClr>
                <a:schemeClr val="accent1">
                  <a:lumMod val="75000"/>
                </a:schemeClr>
              </a:buClr>
              <a:buFont typeface="Wingdings" pitchFamily="2" charset="2"/>
              <a:buChar char="§"/>
            </a:pPr>
            <a:r>
              <a:rPr lang="en-US" dirty="0" smtClean="0"/>
              <a:t>Resource Guarantee</a:t>
            </a:r>
            <a:endParaRPr lang="en-US" dirty="0"/>
          </a:p>
          <a:p>
            <a:pPr marL="0" lvl="1" algn="l" defTabSz="400050">
              <a:spcAft>
                <a:spcPts val="300"/>
              </a:spcAft>
              <a:buClr>
                <a:schemeClr val="accent1">
                  <a:lumMod val="75000"/>
                </a:schemeClr>
              </a:buClr>
            </a:pPr>
            <a:endParaRPr lang="en-US" kern="1200" dirty="0"/>
          </a:p>
          <a:p>
            <a:pPr marL="228600" lvl="1" indent="-228600" algn="l" defTabSz="400050">
              <a:spcAft>
                <a:spcPts val="300"/>
              </a:spcAft>
              <a:buClr>
                <a:schemeClr val="accent1">
                  <a:lumMod val="75000"/>
                </a:schemeClr>
              </a:buClr>
              <a:buFont typeface="Wingdings" pitchFamily="2" charset="2"/>
              <a:buChar char="§"/>
            </a:pPr>
            <a:r>
              <a:rPr lang="en-US" dirty="0" smtClean="0"/>
              <a:t>Independent scaling of Compute and data</a:t>
            </a:r>
            <a:endParaRPr lang="en-US" kern="1200" dirty="0"/>
          </a:p>
        </p:txBody>
      </p:sp>
      <p:grpSp>
        <p:nvGrpSpPr>
          <p:cNvPr id="8" name="Group 7"/>
          <p:cNvGrpSpPr/>
          <p:nvPr/>
        </p:nvGrpSpPr>
        <p:grpSpPr>
          <a:xfrm>
            <a:off x="6145939" y="1862510"/>
            <a:ext cx="2805768" cy="691185"/>
            <a:chOff x="0" y="0"/>
            <a:chExt cx="2899791" cy="568793"/>
          </a:xfrm>
          <a:scene3d>
            <a:camera prst="orthographicFront"/>
            <a:lightRig rig="flat" dir="t"/>
          </a:scene3d>
        </p:grpSpPr>
        <p:sp>
          <p:nvSpPr>
            <p:cNvPr id="9" name="Rounded Rectangle 8"/>
            <p:cNvSpPr/>
            <p:nvPr/>
          </p:nvSpPr>
          <p:spPr>
            <a:xfrm>
              <a:off x="0" y="0"/>
              <a:ext cx="2899791" cy="56879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sp>
        <p:sp>
          <p:nvSpPr>
            <p:cNvPr id="10"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Elastic Scaling </a:t>
              </a:r>
              <a:endParaRPr lang="en-US" b="1" dirty="0"/>
            </a:p>
          </p:txBody>
        </p:sp>
      </p:grpSp>
      <p:sp>
        <p:nvSpPr>
          <p:cNvPr id="11" name="Rectangle 10"/>
          <p:cNvSpPr/>
          <p:nvPr/>
        </p:nvSpPr>
        <p:spPr bwMode="auto">
          <a:xfrm>
            <a:off x="3266230" y="2238444"/>
            <a:ext cx="2698720" cy="2880375"/>
          </a:xfrm>
          <a:prstGeom prst="rect">
            <a:avLst/>
          </a:prstGeom>
          <a:gradFill>
            <a:gsLst>
              <a:gs pos="0">
                <a:srgbClr val="E4E4E4"/>
              </a:gs>
              <a:gs pos="35000">
                <a:schemeClr val="bg2">
                  <a:lumMod val="20000"/>
                  <a:lumOff val="80000"/>
                </a:schemeClr>
              </a:gs>
              <a:gs pos="100000">
                <a:schemeClr val="bg1"/>
              </a:gs>
            </a:gsLst>
            <a:lin ang="16200000" scaled="1"/>
          </a:gradFill>
          <a:ln>
            <a:solidFill>
              <a:schemeClr val="tx2">
                <a:lumMod val="20000"/>
                <a:lumOff val="80000"/>
              </a:schemeClr>
            </a:solidFill>
            <a:headEnd/>
            <a:tailEnd/>
          </a:ln>
          <a:effectLst/>
        </p:spPr>
        <p:style>
          <a:lnRef idx="1">
            <a:schemeClr val="accent1"/>
          </a:lnRef>
          <a:fillRef idx="2">
            <a:schemeClr val="accent1"/>
          </a:fillRef>
          <a:effectRef idx="1">
            <a:schemeClr val="accent1"/>
          </a:effectRef>
          <a:fontRef idx="minor">
            <a:schemeClr val="dk1"/>
          </a:fontRef>
        </p:style>
        <p:txBody>
          <a:bodyPr wrap="square" lIns="182880" tIns="274320" rIns="91440" bIns="0" rtlCol="0" anchor="t">
            <a:noAutofit/>
          </a:bodyPr>
          <a:lstStyle/>
          <a:p>
            <a:pPr marL="166688" indent="-166688" algn="l">
              <a:lnSpc>
                <a:spcPts val="2400"/>
              </a:lnSpc>
              <a:buClr>
                <a:schemeClr val="accent1">
                  <a:lumMod val="75000"/>
                </a:schemeClr>
              </a:buClr>
              <a:buFont typeface="Arial" pitchFamily="34" charset="0"/>
              <a:buChar char="•"/>
            </a:pPr>
            <a:endParaRPr lang="en-US" dirty="0" smtClean="0">
              <a:solidFill>
                <a:schemeClr val="tx1"/>
              </a:solidFill>
            </a:endParaRPr>
          </a:p>
          <a:p>
            <a:pPr marL="166688" indent="-166688" algn="l">
              <a:lnSpc>
                <a:spcPts val="1800"/>
              </a:lnSpc>
              <a:buClr>
                <a:schemeClr val="accent1">
                  <a:lumMod val="75000"/>
                </a:schemeClr>
              </a:buClr>
              <a:buFont typeface="Arial" pitchFamily="34" charset="0"/>
              <a:buChar char="•"/>
            </a:pPr>
            <a:endParaRPr lang="en-US" dirty="0" smtClean="0">
              <a:solidFill>
                <a:schemeClr val="tx1"/>
              </a:solidFill>
            </a:endParaRPr>
          </a:p>
          <a:p>
            <a:pPr algn="l">
              <a:lnSpc>
                <a:spcPct val="110000"/>
              </a:lnSpc>
            </a:pPr>
            <a:endParaRPr lang="en-US" dirty="0" smtClean="0">
              <a:solidFill>
                <a:schemeClr val="tx1"/>
              </a:solidFill>
            </a:endParaRPr>
          </a:p>
        </p:txBody>
      </p:sp>
      <p:sp>
        <p:nvSpPr>
          <p:cNvPr id="12" name="Round Same Side Corner Rectangle 4"/>
          <p:cNvSpPr/>
          <p:nvPr/>
        </p:nvSpPr>
        <p:spPr>
          <a:xfrm>
            <a:off x="3353410" y="2709682"/>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No more single point of failure</a:t>
            </a:r>
            <a:endParaRPr lang="en-US" dirty="0"/>
          </a:p>
          <a:p>
            <a:pPr marL="228600" lvl="1" indent="-228600" algn="l" defTabSz="400050">
              <a:spcAft>
                <a:spcPts val="300"/>
              </a:spcAft>
              <a:buClr>
                <a:schemeClr val="accent1">
                  <a:lumMod val="75000"/>
                </a:schemeClr>
              </a:buClr>
              <a:buFont typeface="Wingdings" pitchFamily="2" charset="2"/>
              <a:buChar cha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t>One click to setup</a:t>
            </a:r>
          </a:p>
          <a:p>
            <a:pPr marL="228600" lvl="1" indent="-228600" algn="l" defTabSz="400050">
              <a:spcAft>
                <a:spcPts val="300"/>
              </a:spcAft>
              <a:buClr>
                <a:schemeClr val="accent1">
                  <a:lumMod val="75000"/>
                </a:schemeClr>
              </a:buClr>
              <a:buFont typeface="Wingdings" pitchFamily="2" charset="2"/>
              <a:buChar cha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t>High availability for MR Jobs</a:t>
            </a:r>
          </a:p>
          <a:p>
            <a:pPr marL="0" lvl="1" algn="l" defTabSz="400050">
              <a:spcAft>
                <a:spcPts val="300"/>
              </a:spcAft>
              <a:buClr>
                <a:schemeClr val="accent1">
                  <a:lumMod val="75000"/>
                </a:schemeClr>
              </a:buClr>
            </a:pPr>
            <a:endParaRPr lang="en-US" dirty="0"/>
          </a:p>
          <a:p>
            <a:pPr marL="228600" lvl="1" indent="-228600" algn="l" defTabSz="400050">
              <a:spcAft>
                <a:spcPts val="300"/>
              </a:spcAft>
              <a:buClr>
                <a:schemeClr val="accent1">
                  <a:lumMod val="75000"/>
                </a:schemeClr>
              </a:buClr>
              <a:buFont typeface="Wingdings" pitchFamily="2" charset="2"/>
              <a:buChar char="§"/>
            </a:pPr>
            <a:endParaRPr lang="en-US" dirty="0"/>
          </a:p>
        </p:txBody>
      </p:sp>
      <p:grpSp>
        <p:nvGrpSpPr>
          <p:cNvPr id="13" name="Group 12"/>
          <p:cNvGrpSpPr/>
          <p:nvPr/>
        </p:nvGrpSpPr>
        <p:grpSpPr>
          <a:xfrm>
            <a:off x="3227159" y="1871005"/>
            <a:ext cx="2805768" cy="691185"/>
            <a:chOff x="0" y="0"/>
            <a:chExt cx="2899791" cy="568793"/>
          </a:xfrm>
          <a:scene3d>
            <a:camera prst="orthographicFront"/>
            <a:lightRig rig="flat" dir="t"/>
          </a:scene3d>
        </p:grpSpPr>
        <p:sp>
          <p:nvSpPr>
            <p:cNvPr id="14" name="Rounded Rectangle 13"/>
            <p:cNvSpPr/>
            <p:nvPr/>
          </p:nvSpPr>
          <p:spPr>
            <a:xfrm>
              <a:off x="0" y="0"/>
              <a:ext cx="2899791" cy="56879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sp>
        <p:sp>
          <p:nvSpPr>
            <p:cNvPr id="15"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Highly Available</a:t>
              </a:r>
              <a:endParaRPr lang="en-US" b="1" dirty="0"/>
            </a:p>
          </p:txBody>
        </p:sp>
      </p:grpSp>
      <p:sp>
        <p:nvSpPr>
          <p:cNvPr id="16" name="Round Same Side Corner Rectangle 4"/>
          <p:cNvSpPr/>
          <p:nvPr/>
        </p:nvSpPr>
        <p:spPr>
          <a:xfrm>
            <a:off x="471498" y="2687365"/>
            <a:ext cx="2450703" cy="495075"/>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228600" lvl="1" indent="-228600" algn="l" defTabSz="400050">
              <a:spcAft>
                <a:spcPts val="300"/>
              </a:spcAft>
              <a:buClr>
                <a:schemeClr val="accent1">
                  <a:lumMod val="75000"/>
                </a:schemeClr>
              </a:buClr>
              <a:buFont typeface="Wingdings" pitchFamily="2" charset="2"/>
              <a:buChar char="§"/>
            </a:pPr>
            <a:r>
              <a:rPr lang="en-US" dirty="0" smtClean="0"/>
              <a:t>Rapid deployment</a:t>
            </a:r>
            <a:endParaRPr lang="en-US" dirty="0"/>
          </a:p>
          <a:p>
            <a:pPr marL="0" lvl="1" algn="l" defTabSz="400050">
              <a:spcAft>
                <a:spcPts val="300"/>
              </a:spcAft>
              <a:buClr>
                <a:schemeClr val="accent1">
                  <a:lumMod val="75000"/>
                </a:schemeClr>
              </a:buClr>
            </a:pPr>
            <a:endParaRPr lang="en-US" dirty="0"/>
          </a:p>
          <a:p>
            <a:pPr marL="228600" lvl="1" indent="-228600" algn="l" defTabSz="400050">
              <a:spcAft>
                <a:spcPts val="300"/>
              </a:spcAft>
              <a:buClr>
                <a:schemeClr val="accent1">
                  <a:lumMod val="75000"/>
                </a:schemeClr>
              </a:buClr>
              <a:buFont typeface="Wingdings" pitchFamily="2" charset="2"/>
              <a:buChar char="§"/>
            </a:pPr>
            <a:r>
              <a:rPr lang="en-US" dirty="0" smtClean="0">
                <a:solidFill>
                  <a:schemeClr val="tx1"/>
                </a:solidFill>
              </a:rPr>
              <a:t>Unified operations across enterprise</a:t>
            </a: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a:p>
            <a:pPr marL="228600" lvl="1" indent="-228600" algn="l" defTabSz="400050">
              <a:spcAft>
                <a:spcPts val="300"/>
              </a:spcAft>
              <a:buClr>
                <a:schemeClr val="accent1">
                  <a:lumMod val="75000"/>
                </a:schemeClr>
              </a:buClr>
              <a:buFont typeface="Wingdings" pitchFamily="2" charset="2"/>
              <a:buChar char="§"/>
            </a:pPr>
            <a:r>
              <a:rPr lang="en-US" dirty="0" smtClean="0">
                <a:solidFill>
                  <a:schemeClr val="tx1"/>
                </a:solidFill>
              </a:rPr>
              <a:t>Easy Clone of Cluster</a:t>
            </a: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a:p>
            <a:pPr marL="228600" lvl="1" indent="-228600" algn="l" defTabSz="400050">
              <a:spcAft>
                <a:spcPts val="300"/>
              </a:spcAft>
              <a:buClr>
                <a:schemeClr val="accent1">
                  <a:lumMod val="75000"/>
                </a:schemeClr>
              </a:buClr>
              <a:buFont typeface="Wingdings" pitchFamily="2" charset="2"/>
              <a:buChar char="§"/>
            </a:pPr>
            <a:endParaRPr lang="en-US" dirty="0">
              <a:solidFill>
                <a:schemeClr val="tx1"/>
              </a:solidFill>
            </a:endParaRPr>
          </a:p>
        </p:txBody>
      </p:sp>
      <p:grpSp>
        <p:nvGrpSpPr>
          <p:cNvPr id="17" name="Group 16"/>
          <p:cNvGrpSpPr/>
          <p:nvPr/>
        </p:nvGrpSpPr>
        <p:grpSpPr>
          <a:xfrm>
            <a:off x="345247" y="1848688"/>
            <a:ext cx="2805768" cy="691185"/>
            <a:chOff x="0" y="0"/>
            <a:chExt cx="2899791" cy="568793"/>
          </a:xfrm>
          <a:scene3d>
            <a:camera prst="orthographicFront"/>
            <a:lightRig rig="flat" dir="t"/>
          </a:scene3d>
        </p:grpSpPr>
        <p:sp>
          <p:nvSpPr>
            <p:cNvPr id="18" name="Rounded Rectangle 17"/>
            <p:cNvSpPr/>
            <p:nvPr/>
          </p:nvSpPr>
          <p:spPr>
            <a:xfrm>
              <a:off x="0" y="0"/>
              <a:ext cx="2899791" cy="56879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sp>
        <p:sp>
          <p:nvSpPr>
            <p:cNvPr id="19" name="Rounded Rectangle 6"/>
            <p:cNvSpPr/>
            <p:nvPr/>
          </p:nvSpPr>
          <p:spPr>
            <a:xfrm>
              <a:off x="27766" y="27766"/>
              <a:ext cx="2844259" cy="513261"/>
            </a:xfrm>
            <a:prstGeom prst="rect">
              <a:avLst/>
            </a:prstGeom>
            <a:noFill/>
            <a:ln w="12700">
              <a:solidFill>
                <a:schemeClr val="accent1">
                  <a:lumMod val="75000"/>
                </a:schemeClr>
              </a:solidFill>
              <a:headEnd type="none" w="med" len="med"/>
              <a:tailEnd type="none" w="med" len="med"/>
            </a:ln>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lvl="0" algn="ctr" defTabSz="800100">
                <a:lnSpc>
                  <a:spcPct val="90000"/>
                </a:lnSpc>
                <a:buClr>
                  <a:srgbClr val="000000"/>
                </a:buClr>
                <a:defRPr/>
              </a:pPr>
              <a:r>
                <a:rPr lang="en-US" b="1" dirty="0" smtClean="0"/>
                <a:t>Simple to Operate</a:t>
              </a:r>
              <a:endParaRPr lang="en-US" b="1" dirty="0"/>
            </a:p>
          </p:txBody>
        </p:sp>
      </p:grpSp>
      <p:sp>
        <p:nvSpPr>
          <p:cNvPr id="20" name="Rounded Rectangle 19"/>
          <p:cNvSpPr/>
          <p:nvPr/>
        </p:nvSpPr>
        <p:spPr bwMode="auto">
          <a:xfrm>
            <a:off x="6069795" y="1547155"/>
            <a:ext cx="2918780" cy="3826678"/>
          </a:xfrm>
          <a:prstGeom prst="roundRect">
            <a:avLst>
              <a:gd name="adj" fmla="val 12005"/>
            </a:avLst>
          </a:prstGeom>
          <a:noFill/>
          <a:ln w="28575" cmpd="sng">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2000" dirty="0" err="1" smtClean="0">
              <a:solidFill>
                <a:srgbClr val="FFFFFF"/>
              </a:solidFill>
            </a:endParaRPr>
          </a:p>
        </p:txBody>
      </p:sp>
    </p:spTree>
    <p:extLst>
      <p:ext uri="{BB962C8B-B14F-4D97-AF65-F5344CB8AC3E}">
        <p14:creationId xmlns:p14="http://schemas.microsoft.com/office/powerpoint/2010/main" val="2494648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bwMode="auto">
          <a:xfrm>
            <a:off x="6209345"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75" name="Rounded Rectangle 74"/>
          <p:cNvSpPr/>
          <p:nvPr/>
        </p:nvSpPr>
        <p:spPr bwMode="auto">
          <a:xfrm>
            <a:off x="3279350"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74" name="Rounded Rectangle 73"/>
          <p:cNvSpPr/>
          <p:nvPr/>
        </p:nvSpPr>
        <p:spPr bwMode="auto">
          <a:xfrm>
            <a:off x="1014188" y="990600"/>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2" name="Title 1"/>
          <p:cNvSpPr>
            <a:spLocks noGrp="1"/>
          </p:cNvSpPr>
          <p:nvPr>
            <p:ph type="title"/>
          </p:nvPr>
        </p:nvSpPr>
        <p:spPr/>
        <p:txBody>
          <a:bodyPr/>
          <a:lstStyle/>
          <a:p>
            <a:r>
              <a:rPr lang="en-US" dirty="0" smtClean="0"/>
              <a:t>“Time Share”</a:t>
            </a:r>
            <a:endParaRPr lang="en-US" dirty="0"/>
          </a:p>
        </p:txBody>
      </p:sp>
      <p:sp>
        <p:nvSpPr>
          <p:cNvPr id="10" name="Rounded Rectangle 9"/>
          <p:cNvSpPr/>
          <p:nvPr/>
        </p:nvSpPr>
        <p:spPr bwMode="auto">
          <a:xfrm>
            <a:off x="1384439"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11" name="Rounded Rectangle 10"/>
          <p:cNvSpPr/>
          <p:nvPr/>
        </p:nvSpPr>
        <p:spPr bwMode="auto">
          <a:xfrm>
            <a:off x="1752739"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27" name="Rounded Rectangle 26"/>
          <p:cNvSpPr/>
          <p:nvPr/>
        </p:nvSpPr>
        <p:spPr bwMode="auto">
          <a:xfrm>
            <a:off x="2134164"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28" name="Rounded Rectangle 27"/>
          <p:cNvSpPr/>
          <p:nvPr/>
        </p:nvSpPr>
        <p:spPr bwMode="auto">
          <a:xfrm>
            <a:off x="2521514"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36" name="Rounded Rectangle 35"/>
          <p:cNvSpPr/>
          <p:nvPr/>
        </p:nvSpPr>
        <p:spPr bwMode="auto">
          <a:xfrm>
            <a:off x="3653073"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37" name="Rounded Rectangle 36"/>
          <p:cNvSpPr/>
          <p:nvPr/>
        </p:nvSpPr>
        <p:spPr bwMode="auto">
          <a:xfrm>
            <a:off x="4021373"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38" name="Rounded Rectangle 37"/>
          <p:cNvSpPr/>
          <p:nvPr/>
        </p:nvSpPr>
        <p:spPr bwMode="auto">
          <a:xfrm>
            <a:off x="4402798"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39" name="Rounded Rectangle 38"/>
          <p:cNvSpPr/>
          <p:nvPr/>
        </p:nvSpPr>
        <p:spPr bwMode="auto">
          <a:xfrm>
            <a:off x="4790148"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24" name="Oval 23"/>
          <p:cNvSpPr/>
          <p:nvPr/>
        </p:nvSpPr>
        <p:spPr bwMode="auto">
          <a:xfrm>
            <a:off x="5441387" y="3502401"/>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25" name="Oval 24"/>
          <p:cNvSpPr/>
          <p:nvPr/>
        </p:nvSpPr>
        <p:spPr bwMode="auto">
          <a:xfrm>
            <a:off x="5669987" y="3502401"/>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7" name="Rounded Rectangle 6"/>
          <p:cNvSpPr/>
          <p:nvPr/>
        </p:nvSpPr>
        <p:spPr bwMode="auto">
          <a:xfrm>
            <a:off x="991164" y="2909704"/>
            <a:ext cx="1822450"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8" name="Picture 14" descr="ICON_Storage_3up_Q408.png"/>
          <p:cNvPicPr>
            <a:picLocks noChangeAspect="1"/>
          </p:cNvPicPr>
          <p:nvPr/>
        </p:nvPicPr>
        <p:blipFill>
          <a:blip r:embed="rId3" cstate="print"/>
          <a:srcRect/>
          <a:stretch>
            <a:fillRect/>
          </a:stretch>
        </p:blipFill>
        <p:spPr bwMode="auto">
          <a:xfrm>
            <a:off x="1561873" y="3238792"/>
            <a:ext cx="673831" cy="665440"/>
          </a:xfrm>
          <a:prstGeom prst="rect">
            <a:avLst/>
          </a:prstGeom>
          <a:noFill/>
          <a:ln w="9525">
            <a:noFill/>
            <a:miter lim="800000"/>
            <a:headEnd/>
            <a:tailEnd/>
          </a:ln>
        </p:spPr>
      </p:pic>
      <p:sp>
        <p:nvSpPr>
          <p:cNvPr id="33" name="Rounded Rectangle 32"/>
          <p:cNvSpPr/>
          <p:nvPr/>
        </p:nvSpPr>
        <p:spPr bwMode="auto">
          <a:xfrm>
            <a:off x="3259798" y="2909704"/>
            <a:ext cx="1822450"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34" name="Picture 14" descr="ICON_Storage_3up_Q408.png"/>
          <p:cNvPicPr>
            <a:picLocks noChangeAspect="1"/>
          </p:cNvPicPr>
          <p:nvPr/>
        </p:nvPicPr>
        <p:blipFill>
          <a:blip r:embed="rId3" cstate="print"/>
          <a:srcRect/>
          <a:stretch>
            <a:fillRect/>
          </a:stretch>
        </p:blipFill>
        <p:spPr bwMode="auto">
          <a:xfrm>
            <a:off x="3830507" y="3238792"/>
            <a:ext cx="673831" cy="665440"/>
          </a:xfrm>
          <a:prstGeom prst="rect">
            <a:avLst/>
          </a:prstGeom>
          <a:noFill/>
          <a:ln w="9525">
            <a:noFill/>
            <a:miter lim="800000"/>
            <a:headEnd/>
            <a:tailEnd/>
          </a:ln>
        </p:spPr>
      </p:pic>
      <p:sp>
        <p:nvSpPr>
          <p:cNvPr id="41" name="Rounded Rectangle 40"/>
          <p:cNvSpPr/>
          <p:nvPr/>
        </p:nvSpPr>
        <p:spPr bwMode="auto">
          <a:xfrm>
            <a:off x="6178550" y="2909704"/>
            <a:ext cx="1822450" cy="779162"/>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t" anchorCtr="0"/>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Host</a:t>
            </a:r>
          </a:p>
        </p:txBody>
      </p:sp>
      <p:pic>
        <p:nvPicPr>
          <p:cNvPr id="42" name="Picture 14" descr="ICON_Storage_3up_Q408.png"/>
          <p:cNvPicPr>
            <a:picLocks noChangeAspect="1"/>
          </p:cNvPicPr>
          <p:nvPr/>
        </p:nvPicPr>
        <p:blipFill>
          <a:blip r:embed="rId3" cstate="print"/>
          <a:srcRect/>
          <a:stretch>
            <a:fillRect/>
          </a:stretch>
        </p:blipFill>
        <p:spPr bwMode="auto">
          <a:xfrm>
            <a:off x="6749259" y="3238792"/>
            <a:ext cx="673831" cy="665440"/>
          </a:xfrm>
          <a:prstGeom prst="rect">
            <a:avLst/>
          </a:prstGeom>
          <a:noFill/>
          <a:ln w="9525">
            <a:noFill/>
            <a:miter lim="800000"/>
            <a:headEnd/>
            <a:tailEnd/>
          </a:ln>
        </p:spPr>
      </p:pic>
      <p:sp>
        <p:nvSpPr>
          <p:cNvPr id="44" name="Rounded Rectangle 43"/>
          <p:cNvSpPr/>
          <p:nvPr/>
        </p:nvSpPr>
        <p:spPr bwMode="auto">
          <a:xfrm>
            <a:off x="6571825"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45" name="Rounded Rectangle 44"/>
          <p:cNvSpPr/>
          <p:nvPr/>
        </p:nvSpPr>
        <p:spPr bwMode="auto">
          <a:xfrm>
            <a:off x="6940125"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46" name="Rounded Rectangle 45"/>
          <p:cNvSpPr/>
          <p:nvPr/>
        </p:nvSpPr>
        <p:spPr bwMode="auto">
          <a:xfrm>
            <a:off x="7321550"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47" name="Rounded Rectangle 46"/>
          <p:cNvSpPr/>
          <p:nvPr/>
        </p:nvSpPr>
        <p:spPr bwMode="auto">
          <a:xfrm>
            <a:off x="7708900" y="1004704"/>
            <a:ext cx="292100" cy="990600"/>
          </a:xfrm>
          <a:prstGeom prst="roundRect">
            <a:avLst/>
          </a:prstGeom>
          <a:gradFill flip="none" rotWithShape="1">
            <a:gsLst>
              <a:gs pos="0">
                <a:schemeClr val="accent5"/>
              </a:gs>
              <a:gs pos="100000">
                <a:schemeClr val="accent5">
                  <a:lumMod val="60000"/>
                  <a:lumOff val="40000"/>
                </a:schemeClr>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Other VM</a:t>
            </a:r>
            <a:endParaRPr lang="en-US" sz="1200" b="1" dirty="0">
              <a:solidFill>
                <a:srgbClr val="FFFFFF"/>
              </a:solidFill>
            </a:endParaRPr>
          </a:p>
        </p:txBody>
      </p:sp>
      <p:sp>
        <p:nvSpPr>
          <p:cNvPr id="60" name="Rounded Rectangle 59"/>
          <p:cNvSpPr/>
          <p:nvPr/>
        </p:nvSpPr>
        <p:spPr bwMode="auto">
          <a:xfrm>
            <a:off x="1010167" y="990600"/>
            <a:ext cx="292100" cy="990600"/>
          </a:xfrm>
          <a:prstGeom prst="roundRect">
            <a:avLst/>
          </a:prstGeom>
          <a:gradFill flip="none" rotWithShape="1">
            <a:gsLst>
              <a:gs pos="0">
                <a:schemeClr val="accent3"/>
              </a:gs>
              <a:gs pos="100000">
                <a:schemeClr val="accent1"/>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Hadoop</a:t>
            </a:r>
            <a:endParaRPr lang="en-US" sz="1200" b="1" dirty="0">
              <a:solidFill>
                <a:srgbClr val="FFFFFF"/>
              </a:solidFill>
            </a:endParaRPr>
          </a:p>
        </p:txBody>
      </p:sp>
      <p:sp>
        <p:nvSpPr>
          <p:cNvPr id="63" name="Rounded Rectangle 62"/>
          <p:cNvSpPr/>
          <p:nvPr/>
        </p:nvSpPr>
        <p:spPr bwMode="auto">
          <a:xfrm>
            <a:off x="1384300" y="990600"/>
            <a:ext cx="292100" cy="990600"/>
          </a:xfrm>
          <a:prstGeom prst="roundRect">
            <a:avLst/>
          </a:prstGeom>
          <a:gradFill flip="none" rotWithShape="1">
            <a:gsLst>
              <a:gs pos="0">
                <a:schemeClr val="accent3"/>
              </a:gs>
              <a:gs pos="100000">
                <a:schemeClr val="accent1"/>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Hadoop</a:t>
            </a:r>
            <a:endParaRPr lang="en-US" sz="1200" b="1" dirty="0">
              <a:solidFill>
                <a:srgbClr val="FFFFFF"/>
              </a:solidFill>
            </a:endParaRPr>
          </a:p>
        </p:txBody>
      </p:sp>
      <p:sp>
        <p:nvSpPr>
          <p:cNvPr id="64" name="Rounded Rectangle 63"/>
          <p:cNvSpPr/>
          <p:nvPr/>
        </p:nvSpPr>
        <p:spPr bwMode="auto">
          <a:xfrm>
            <a:off x="3276600" y="990600"/>
            <a:ext cx="292100" cy="990600"/>
          </a:xfrm>
          <a:prstGeom prst="roundRect">
            <a:avLst/>
          </a:prstGeom>
          <a:gradFill flip="none" rotWithShape="1">
            <a:gsLst>
              <a:gs pos="0">
                <a:schemeClr val="accent3"/>
              </a:gs>
              <a:gs pos="100000">
                <a:schemeClr val="accent1"/>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Hadoop</a:t>
            </a:r>
            <a:endParaRPr lang="en-US" sz="1200" b="1" dirty="0">
              <a:solidFill>
                <a:srgbClr val="FFFFFF"/>
              </a:solidFill>
            </a:endParaRPr>
          </a:p>
        </p:txBody>
      </p:sp>
      <p:sp>
        <p:nvSpPr>
          <p:cNvPr id="65" name="Rounded Rectangle 64"/>
          <p:cNvSpPr/>
          <p:nvPr/>
        </p:nvSpPr>
        <p:spPr bwMode="auto">
          <a:xfrm>
            <a:off x="3644900" y="990600"/>
            <a:ext cx="292100" cy="990600"/>
          </a:xfrm>
          <a:prstGeom prst="roundRect">
            <a:avLst/>
          </a:prstGeom>
          <a:gradFill flip="none" rotWithShape="1">
            <a:gsLst>
              <a:gs pos="0">
                <a:schemeClr val="accent3"/>
              </a:gs>
              <a:gs pos="100000">
                <a:schemeClr val="accent1"/>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Hadoop</a:t>
            </a:r>
            <a:endParaRPr lang="en-US" sz="1200" b="1" dirty="0">
              <a:solidFill>
                <a:srgbClr val="FFFFFF"/>
              </a:solidFill>
            </a:endParaRPr>
          </a:p>
        </p:txBody>
      </p:sp>
      <p:sp>
        <p:nvSpPr>
          <p:cNvPr id="66" name="Rounded Rectangle 65"/>
          <p:cNvSpPr/>
          <p:nvPr/>
        </p:nvSpPr>
        <p:spPr bwMode="auto">
          <a:xfrm>
            <a:off x="6207308" y="1004704"/>
            <a:ext cx="292100" cy="990600"/>
          </a:xfrm>
          <a:prstGeom prst="roundRect">
            <a:avLst/>
          </a:prstGeom>
          <a:gradFill flip="none" rotWithShape="1">
            <a:gsLst>
              <a:gs pos="0">
                <a:schemeClr val="accent3"/>
              </a:gs>
              <a:gs pos="100000">
                <a:schemeClr val="accent1"/>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Hadoop</a:t>
            </a:r>
            <a:endParaRPr lang="en-US" sz="1200" b="1" dirty="0">
              <a:solidFill>
                <a:srgbClr val="FFFFFF"/>
              </a:solidFill>
            </a:endParaRPr>
          </a:p>
        </p:txBody>
      </p:sp>
      <p:sp>
        <p:nvSpPr>
          <p:cNvPr id="67" name="Rounded Rectangle 66"/>
          <p:cNvSpPr/>
          <p:nvPr/>
        </p:nvSpPr>
        <p:spPr bwMode="auto">
          <a:xfrm>
            <a:off x="6571825" y="1004704"/>
            <a:ext cx="292100" cy="990600"/>
          </a:xfrm>
          <a:prstGeom prst="roundRect">
            <a:avLst/>
          </a:prstGeom>
          <a:gradFill flip="none" rotWithShape="1">
            <a:gsLst>
              <a:gs pos="0">
                <a:schemeClr val="accent3"/>
              </a:gs>
              <a:gs pos="100000">
                <a:schemeClr val="accent1"/>
              </a:gs>
            </a:gsLst>
            <a:lin ang="16200000" scaled="0"/>
            <a:tileRect/>
          </a:gra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Hadoop</a:t>
            </a:r>
            <a:endParaRPr lang="en-US" sz="1200" b="1" dirty="0">
              <a:solidFill>
                <a:srgbClr val="FFFFFF"/>
              </a:solidFill>
            </a:endParaRPr>
          </a:p>
        </p:txBody>
      </p:sp>
      <p:sp>
        <p:nvSpPr>
          <p:cNvPr id="68" name="TextBox 67"/>
          <p:cNvSpPr txBox="1"/>
          <p:nvPr/>
        </p:nvSpPr>
        <p:spPr>
          <a:xfrm>
            <a:off x="1149489" y="5156537"/>
            <a:ext cx="7080111" cy="1015663"/>
          </a:xfrm>
          <a:prstGeom prst="rect">
            <a:avLst/>
          </a:prstGeom>
          <a:noFill/>
        </p:spPr>
        <p:txBody>
          <a:bodyPr wrap="square" rtlCol="0">
            <a:spAutoFit/>
          </a:bodyPr>
          <a:lstStyle/>
          <a:p>
            <a:pPr algn="l"/>
            <a:r>
              <a:rPr lang="en-US" sz="2000" dirty="0" smtClean="0">
                <a:solidFill>
                  <a:srgbClr val="FFFFFF"/>
                </a:solidFill>
                <a:latin typeface="+mn-lt"/>
                <a:ea typeface="+mn-ea"/>
              </a:rPr>
              <a:t>While existing apps run during the day to support business operations, Hadoop batch jobs kicks off at night to conduct deep analysis of data.</a:t>
            </a:r>
          </a:p>
        </p:txBody>
      </p:sp>
      <p:sp>
        <p:nvSpPr>
          <p:cNvPr id="49" name="Rounded Rectangle 48"/>
          <p:cNvSpPr/>
          <p:nvPr/>
        </p:nvSpPr>
        <p:spPr bwMode="auto">
          <a:xfrm>
            <a:off x="991165" y="2376304"/>
            <a:ext cx="7086036" cy="457200"/>
          </a:xfrm>
          <a:prstGeom prst="roundRect">
            <a:avLst/>
          </a:prstGeom>
          <a:solidFill>
            <a:srgbClr val="558ED5"/>
          </a:solidFill>
          <a:ln w="12700">
            <a:no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600" b="1" dirty="0" smtClean="0">
                <a:solidFill>
                  <a:srgbClr val="FFFFFF"/>
                </a:solidFill>
                <a:cs typeface="Times New Roman"/>
              </a:rPr>
              <a:t>VMware </a:t>
            </a:r>
            <a:r>
              <a:rPr lang="en-US" sz="1600" b="1" dirty="0" err="1" smtClean="0">
                <a:solidFill>
                  <a:srgbClr val="FFFFFF"/>
                </a:solidFill>
                <a:cs typeface="Times New Roman"/>
              </a:rPr>
              <a:t>vSphere</a:t>
            </a:r>
            <a:endParaRPr lang="en-US" sz="1600" b="1" dirty="0">
              <a:solidFill>
                <a:srgbClr val="FFFFFF"/>
              </a:solidFill>
              <a:cs typeface="Times New Roman"/>
            </a:endParaRPr>
          </a:p>
        </p:txBody>
      </p:sp>
      <p:sp>
        <p:nvSpPr>
          <p:cNvPr id="50" name="Connector 22"/>
          <p:cNvSpPr/>
          <p:nvPr/>
        </p:nvSpPr>
        <p:spPr bwMode="auto">
          <a:xfrm>
            <a:off x="1003439" y="1995304"/>
            <a:ext cx="7073762" cy="323850"/>
          </a:xfrm>
          <a:prstGeom prst="roundRect">
            <a:avLst>
              <a:gd name="adj" fmla="val 7527"/>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Serengeti</a:t>
            </a:r>
            <a:endParaRPr lang="en-US" sz="1600" b="1" dirty="0">
              <a:solidFill>
                <a:srgbClr val="FFFFFF"/>
              </a:solidFill>
            </a:endParaRPr>
          </a:p>
        </p:txBody>
      </p:sp>
      <p:grpSp>
        <p:nvGrpSpPr>
          <p:cNvPr id="51" name="Group 50"/>
          <p:cNvGrpSpPr/>
          <p:nvPr/>
        </p:nvGrpSpPr>
        <p:grpSpPr>
          <a:xfrm>
            <a:off x="4364073" y="4198955"/>
            <a:ext cx="1144250" cy="912856"/>
            <a:chOff x="306000" y="990600"/>
            <a:chExt cx="1144250" cy="912856"/>
          </a:xfrm>
        </p:grpSpPr>
        <p:pic>
          <p:nvPicPr>
            <p:cNvPr id="52" name="Picture 6" descr="ICON_Datacenter_wStorage_3up_Q408"/>
            <p:cNvPicPr>
              <a:picLocks noChangeAspect="1" noChangeArrowheads="1"/>
            </p:cNvPicPr>
            <p:nvPr/>
          </p:nvPicPr>
          <p:blipFill>
            <a:blip r:embed="rId4" cstate="print"/>
            <a:srcRect/>
            <a:stretch>
              <a:fillRect/>
            </a:stretch>
          </p:blipFill>
          <p:spPr bwMode="auto">
            <a:xfrm>
              <a:off x="811599" y="990600"/>
              <a:ext cx="638651" cy="728413"/>
            </a:xfrm>
            <a:prstGeom prst="rect">
              <a:avLst/>
            </a:prstGeom>
            <a:noFill/>
            <a:ln w="9525">
              <a:noFill/>
              <a:miter lim="800000"/>
              <a:headEnd/>
              <a:tailEnd/>
            </a:ln>
          </p:spPr>
        </p:pic>
        <p:pic>
          <p:nvPicPr>
            <p:cNvPr id="53" name="Picture 6" descr="ICON_Datacenter_wStorage_3up_Q408"/>
            <p:cNvPicPr>
              <a:picLocks noChangeAspect="1" noChangeArrowheads="1"/>
            </p:cNvPicPr>
            <p:nvPr/>
          </p:nvPicPr>
          <p:blipFill>
            <a:blip r:embed="rId4" cstate="print"/>
            <a:srcRect/>
            <a:stretch>
              <a:fillRect/>
            </a:stretch>
          </p:blipFill>
          <p:spPr bwMode="auto">
            <a:xfrm>
              <a:off x="558799" y="1076673"/>
              <a:ext cx="638651" cy="728413"/>
            </a:xfrm>
            <a:prstGeom prst="rect">
              <a:avLst/>
            </a:prstGeom>
            <a:noFill/>
            <a:ln w="9525">
              <a:noFill/>
              <a:miter lim="800000"/>
              <a:headEnd/>
              <a:tailEnd/>
            </a:ln>
          </p:spPr>
        </p:pic>
        <p:pic>
          <p:nvPicPr>
            <p:cNvPr id="54" name="Picture 6" descr="ICON_Datacenter_wStorage_3up_Q408"/>
            <p:cNvPicPr>
              <a:picLocks noChangeAspect="1" noChangeArrowheads="1"/>
            </p:cNvPicPr>
            <p:nvPr/>
          </p:nvPicPr>
          <p:blipFill>
            <a:blip r:embed="rId4" cstate="print"/>
            <a:srcRect/>
            <a:stretch>
              <a:fillRect/>
            </a:stretch>
          </p:blipFill>
          <p:spPr bwMode="auto">
            <a:xfrm>
              <a:off x="306000" y="1175043"/>
              <a:ext cx="638651" cy="728413"/>
            </a:xfrm>
            <a:prstGeom prst="rect">
              <a:avLst/>
            </a:prstGeom>
            <a:noFill/>
            <a:ln w="9525">
              <a:noFill/>
              <a:miter lim="800000"/>
              <a:headEnd/>
              <a:tailEnd/>
            </a:ln>
          </p:spPr>
        </p:pic>
      </p:grpSp>
      <p:cxnSp>
        <p:nvCxnSpPr>
          <p:cNvPr id="16" name="Straight Connector 15"/>
          <p:cNvCxnSpPr>
            <a:stCxn id="54" idx="1"/>
            <a:endCxn id="8" idx="2"/>
          </p:cNvCxnSpPr>
          <p:nvPr/>
        </p:nvCxnSpPr>
        <p:spPr bwMode="auto">
          <a:xfrm flipH="1" flipV="1">
            <a:off x="1898789" y="3904232"/>
            <a:ext cx="2465284" cy="843373"/>
          </a:xfrm>
          <a:prstGeom prst="line">
            <a:avLst/>
          </a:prstGeom>
          <a:solidFill>
            <a:srgbClr val="0095D3"/>
          </a:solidFill>
          <a:ln w="9525" cap="flat" cmpd="sng" algn="ctr">
            <a:solidFill>
              <a:schemeClr val="accent3"/>
            </a:solidFill>
            <a:prstDash val="solid"/>
            <a:round/>
            <a:headEnd type="none" w="med" len="med"/>
            <a:tailEnd type="none" w="med" len="med"/>
          </a:ln>
          <a:effectLst/>
        </p:spPr>
      </p:cxnSp>
      <p:cxnSp>
        <p:nvCxnSpPr>
          <p:cNvPr id="22" name="Straight Connector 21"/>
          <p:cNvCxnSpPr>
            <a:stCxn id="34" idx="2"/>
          </p:cNvCxnSpPr>
          <p:nvPr/>
        </p:nvCxnSpPr>
        <p:spPr bwMode="auto">
          <a:xfrm>
            <a:off x="4167423" y="3904232"/>
            <a:ext cx="768774" cy="380796"/>
          </a:xfrm>
          <a:prstGeom prst="line">
            <a:avLst/>
          </a:prstGeom>
          <a:solidFill>
            <a:srgbClr val="0095D3"/>
          </a:solidFill>
          <a:ln w="9525" cap="flat" cmpd="sng" algn="ctr">
            <a:solidFill>
              <a:schemeClr val="accent3"/>
            </a:solidFill>
            <a:prstDash val="solid"/>
            <a:round/>
            <a:headEnd type="none" w="med" len="med"/>
            <a:tailEnd type="none" w="med" len="med"/>
          </a:ln>
          <a:effectLst/>
        </p:spPr>
      </p:cxnSp>
      <p:cxnSp>
        <p:nvCxnSpPr>
          <p:cNvPr id="29" name="Straight Connector 28"/>
          <p:cNvCxnSpPr>
            <a:stCxn id="52" idx="3"/>
            <a:endCxn id="42" idx="2"/>
          </p:cNvCxnSpPr>
          <p:nvPr/>
        </p:nvCxnSpPr>
        <p:spPr bwMode="auto">
          <a:xfrm flipV="1">
            <a:off x="5508323" y="3904232"/>
            <a:ext cx="1577852" cy="658930"/>
          </a:xfrm>
          <a:prstGeom prst="line">
            <a:avLst/>
          </a:prstGeom>
          <a:solidFill>
            <a:srgbClr val="0095D3"/>
          </a:solidFill>
          <a:ln w="9525" cap="flat" cmpd="sng" algn="ctr">
            <a:solidFill>
              <a:schemeClr val="accent3"/>
            </a:solidFill>
            <a:prstDash val="solid"/>
            <a:round/>
            <a:headEnd type="none" w="med" len="med"/>
            <a:tailEnd type="none" w="med" len="med"/>
          </a:ln>
          <a:effectLst/>
        </p:spPr>
      </p:cxnSp>
      <p:grpSp>
        <p:nvGrpSpPr>
          <p:cNvPr id="31" name="Group 30"/>
          <p:cNvGrpSpPr/>
          <p:nvPr/>
        </p:nvGrpSpPr>
        <p:grpSpPr>
          <a:xfrm>
            <a:off x="5448300" y="1524000"/>
            <a:ext cx="381000" cy="152400"/>
            <a:chOff x="5486400" y="1447800"/>
            <a:chExt cx="381000" cy="152400"/>
          </a:xfrm>
        </p:grpSpPr>
        <p:sp>
          <p:nvSpPr>
            <p:cNvPr id="69" name="Oval 68"/>
            <p:cNvSpPr/>
            <p:nvPr/>
          </p:nvSpPr>
          <p:spPr bwMode="auto">
            <a:xfrm>
              <a:off x="5486400" y="144780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70" name="Oval 69"/>
            <p:cNvSpPr/>
            <p:nvPr/>
          </p:nvSpPr>
          <p:spPr bwMode="auto">
            <a:xfrm>
              <a:off x="5715000" y="1447800"/>
              <a:ext cx="152400" cy="152400"/>
            </a:xfrm>
            <a:prstGeom prst="ellipse">
              <a:avLst/>
            </a:prstGeom>
            <a:solidFill>
              <a:schemeClr val="bg1"/>
            </a:solidFill>
            <a:ln w="1270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sp>
        <p:nvSpPr>
          <p:cNvPr id="71" name="Rounded Rectangle 70"/>
          <p:cNvSpPr/>
          <p:nvPr/>
        </p:nvSpPr>
        <p:spPr bwMode="auto">
          <a:xfrm rot="5400000">
            <a:off x="1756339" y="2849921"/>
            <a:ext cx="292100" cy="990600"/>
          </a:xfrm>
          <a:prstGeom prst="roundRect">
            <a:avLst/>
          </a:prstGeom>
          <a:solidFill>
            <a:schemeClr val="accent1"/>
          </a:soli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HDFS</a:t>
            </a:r>
            <a:endParaRPr lang="en-US" sz="1200" b="1" dirty="0">
              <a:solidFill>
                <a:srgbClr val="FFFFFF"/>
              </a:solidFill>
            </a:endParaRPr>
          </a:p>
        </p:txBody>
      </p:sp>
      <p:sp>
        <p:nvSpPr>
          <p:cNvPr id="72" name="Rounded Rectangle 71"/>
          <p:cNvSpPr/>
          <p:nvPr/>
        </p:nvSpPr>
        <p:spPr bwMode="auto">
          <a:xfrm rot="5400000">
            <a:off x="4002323" y="2849921"/>
            <a:ext cx="292100" cy="990600"/>
          </a:xfrm>
          <a:prstGeom prst="roundRect">
            <a:avLst/>
          </a:prstGeom>
          <a:solidFill>
            <a:schemeClr val="accent1"/>
          </a:soli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HDFS</a:t>
            </a:r>
            <a:endParaRPr lang="en-US" sz="1200" b="1" dirty="0">
              <a:solidFill>
                <a:srgbClr val="FFFFFF"/>
              </a:solidFill>
            </a:endParaRPr>
          </a:p>
        </p:txBody>
      </p:sp>
      <p:sp>
        <p:nvSpPr>
          <p:cNvPr id="73" name="Rounded Rectangle 72"/>
          <p:cNvSpPr/>
          <p:nvPr/>
        </p:nvSpPr>
        <p:spPr bwMode="auto">
          <a:xfrm rot="5400000">
            <a:off x="6943725" y="2849921"/>
            <a:ext cx="292100" cy="990600"/>
          </a:xfrm>
          <a:prstGeom prst="roundRect">
            <a:avLst/>
          </a:prstGeom>
          <a:solidFill>
            <a:schemeClr val="accent1"/>
          </a:solidFill>
          <a:ln w="12700">
            <a:solidFill>
              <a:schemeClr val="accent5">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vert="vert27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ct val="0"/>
              </a:spcAft>
              <a:defRPr/>
            </a:pPr>
            <a:r>
              <a:rPr lang="en-US" sz="1200" b="1" dirty="0" smtClean="0">
                <a:solidFill>
                  <a:srgbClr val="FFFFFF"/>
                </a:solidFill>
              </a:rPr>
              <a:t>HDFS</a:t>
            </a:r>
            <a:endParaRPr lang="en-US" sz="1200" b="1" dirty="0">
              <a:solidFill>
                <a:srgbClr val="FFFFFF"/>
              </a:solidFill>
            </a:endParaRPr>
          </a:p>
        </p:txBody>
      </p:sp>
    </p:spTree>
    <p:extLst>
      <p:ext uri="{BB962C8B-B14F-4D97-AF65-F5344CB8AC3E}">
        <p14:creationId xmlns:p14="http://schemas.microsoft.com/office/powerpoint/2010/main" val="42024845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animBg="1"/>
      <p:bldP spid="64" grpId="0" animBg="1"/>
      <p:bldP spid="65" grpId="0" animBg="1"/>
      <p:bldP spid="66" grpId="0" animBg="1"/>
      <p:bldP spid="6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2"/>
          <p:cNvSpPr>
            <a:spLocks noChangeArrowheads="1"/>
          </p:cNvSpPr>
          <p:nvPr/>
        </p:nvSpPr>
        <p:spPr bwMode="auto">
          <a:xfrm>
            <a:off x="475134" y="4811855"/>
            <a:ext cx="7759075" cy="645000"/>
          </a:xfrm>
          <a:prstGeom prst="roundRect">
            <a:avLst>
              <a:gd name="adj" fmla="val 16667"/>
            </a:avLst>
          </a:prstGeom>
          <a:solidFill>
            <a:schemeClr val="accent1">
              <a:lumMod val="60000"/>
              <a:lumOff val="40000"/>
              <a:alpha val="54901"/>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400" b="1">
                <a:solidFill>
                  <a:srgbClr val="F2F2F2"/>
                </a:solidFill>
              </a:rPr>
              <a:t>Virtualization Host</a:t>
            </a:r>
          </a:p>
        </p:txBody>
      </p:sp>
      <p:sp>
        <p:nvSpPr>
          <p:cNvPr id="37" name="AutoShape 18"/>
          <p:cNvSpPr>
            <a:spLocks noChangeArrowheads="1"/>
          </p:cNvSpPr>
          <p:nvPr/>
        </p:nvSpPr>
        <p:spPr bwMode="auto">
          <a:xfrm>
            <a:off x="5286022" y="1525458"/>
            <a:ext cx="1862809" cy="3071337"/>
          </a:xfrm>
          <a:prstGeom prst="roundRect">
            <a:avLst>
              <a:gd name="adj" fmla="val 16667"/>
            </a:avLst>
          </a:prstGeom>
          <a:noFill/>
          <a:ln w="38160">
            <a:solidFill>
              <a:schemeClr val="bg1">
                <a:lumMod val="75000"/>
              </a:schemeClr>
            </a:solidFill>
            <a:prstDash val="dash"/>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endParaRPr lang="en-US" sz="1300" b="1">
              <a:solidFill>
                <a:schemeClr val="bg2"/>
              </a:solidFill>
            </a:endParaRPr>
          </a:p>
        </p:txBody>
      </p:sp>
      <p:sp>
        <p:nvSpPr>
          <p:cNvPr id="46" name="Left-Right Arrow 45"/>
          <p:cNvSpPr/>
          <p:nvPr/>
        </p:nvSpPr>
        <p:spPr>
          <a:xfrm>
            <a:off x="6001777" y="2594365"/>
            <a:ext cx="1147055" cy="1010437"/>
          </a:xfrm>
          <a:prstGeom prst="leftRightArrow">
            <a:avLst>
              <a:gd name="adj1" fmla="val 50000"/>
              <a:gd name="adj2" fmla="val 32431"/>
            </a:avLst>
          </a:prstGeom>
          <a:solidFill>
            <a:schemeClr val="bg1">
              <a:lumMod val="6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utoShape 18"/>
          <p:cNvSpPr>
            <a:spLocks noChangeArrowheads="1"/>
          </p:cNvSpPr>
          <p:nvPr/>
        </p:nvSpPr>
        <p:spPr bwMode="auto">
          <a:xfrm>
            <a:off x="627533" y="1525458"/>
            <a:ext cx="1862809" cy="3071337"/>
          </a:xfrm>
          <a:prstGeom prst="roundRect">
            <a:avLst>
              <a:gd name="adj" fmla="val 16667"/>
            </a:avLst>
          </a:prstGeom>
          <a:noFill/>
          <a:ln w="38160">
            <a:solidFill>
              <a:schemeClr val="bg1">
                <a:lumMod val="75000"/>
              </a:schemeClr>
            </a:solidFill>
            <a:prstDash val="dash"/>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endParaRPr lang="en-US" sz="1300" b="1">
              <a:solidFill>
                <a:schemeClr val="bg2"/>
              </a:solidFill>
            </a:endParaRPr>
          </a:p>
        </p:txBody>
      </p:sp>
      <p:sp>
        <p:nvSpPr>
          <p:cNvPr id="4" name="Title 3"/>
          <p:cNvSpPr>
            <a:spLocks noGrp="1"/>
          </p:cNvSpPr>
          <p:nvPr>
            <p:ph type="title"/>
          </p:nvPr>
        </p:nvSpPr>
        <p:spPr/>
        <p:txBody>
          <a:bodyPr>
            <a:normAutofit/>
          </a:bodyPr>
          <a:lstStyle/>
          <a:p>
            <a:r>
              <a:rPr lang="en-US" dirty="0" err="1" smtClean="0"/>
              <a:t>Hadoop</a:t>
            </a:r>
            <a:r>
              <a:rPr lang="en-US" dirty="0" smtClean="0"/>
              <a:t> </a:t>
            </a:r>
            <a:r>
              <a:rPr lang="en-US" dirty="0"/>
              <a:t>Task Tracker and Data Node in a VM</a:t>
            </a:r>
          </a:p>
        </p:txBody>
      </p:sp>
      <p:sp>
        <p:nvSpPr>
          <p:cNvPr id="7" name="AutoShape 3"/>
          <p:cNvSpPr>
            <a:spLocks noChangeArrowheads="1"/>
          </p:cNvSpPr>
          <p:nvPr/>
        </p:nvSpPr>
        <p:spPr bwMode="auto">
          <a:xfrm>
            <a:off x="3441163" y="1525458"/>
            <a:ext cx="2594526"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11" name="Picture 12" descr="Disk_icon"/>
          <p:cNvPicPr>
            <a:picLocks noChangeAspect="1" noChangeArrowheads="1"/>
          </p:cNvPicPr>
          <p:nvPr/>
        </p:nvPicPr>
        <p:blipFill>
          <a:blip r:embed="rId2"/>
          <a:srcRect/>
          <a:stretch>
            <a:fillRect/>
          </a:stretch>
        </p:blipFill>
        <p:spPr bwMode="auto">
          <a:xfrm>
            <a:off x="4733561" y="4092450"/>
            <a:ext cx="552461" cy="504345"/>
          </a:xfrm>
          <a:prstGeom prst="rect">
            <a:avLst/>
          </a:prstGeom>
          <a:noFill/>
          <a:ln w="9525">
            <a:noFill/>
            <a:miter lim="800000"/>
            <a:headEnd/>
            <a:tailEnd/>
          </a:ln>
        </p:spPr>
      </p:pic>
      <p:sp>
        <p:nvSpPr>
          <p:cNvPr id="16" name="AutoShape 18"/>
          <p:cNvSpPr>
            <a:spLocks noChangeArrowheads="1"/>
          </p:cNvSpPr>
          <p:nvPr/>
        </p:nvSpPr>
        <p:spPr bwMode="auto">
          <a:xfrm>
            <a:off x="475134" y="1525458"/>
            <a:ext cx="868154"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chemeClr val="bg2"/>
                </a:solidFill>
              </a:rPr>
              <a:t>Other</a:t>
            </a:r>
          </a:p>
          <a:p>
            <a:pPr>
              <a:lnSpc>
                <a:spcPct val="87000"/>
              </a:lnSpc>
              <a:buClr>
                <a:srgbClr val="000000"/>
              </a:buClr>
              <a:buSzPct val="100000"/>
              <a:buFont typeface="Arial" charset="0"/>
              <a:buNone/>
            </a:pPr>
            <a:r>
              <a:rPr lang="en-US" sz="1300" b="1">
                <a:solidFill>
                  <a:schemeClr val="bg2"/>
                </a:solidFill>
              </a:rPr>
              <a:t>Workload</a:t>
            </a:r>
          </a:p>
        </p:txBody>
      </p:sp>
      <p:sp>
        <p:nvSpPr>
          <p:cNvPr id="23" name="Line 25"/>
          <p:cNvSpPr>
            <a:spLocks noChangeShapeType="1"/>
          </p:cNvSpPr>
          <p:nvPr/>
        </p:nvSpPr>
        <p:spPr bwMode="auto">
          <a:xfrm>
            <a:off x="4929772" y="313548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30" name="AutoShape 32"/>
          <p:cNvSpPr>
            <a:spLocks noChangeArrowheads="1"/>
          </p:cNvSpPr>
          <p:nvPr/>
        </p:nvSpPr>
        <p:spPr bwMode="auto">
          <a:xfrm>
            <a:off x="4646920" y="494826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31" name="AutoShape 33"/>
          <p:cNvSpPr>
            <a:spLocks noChangeArrowheads="1"/>
          </p:cNvSpPr>
          <p:nvPr/>
        </p:nvSpPr>
        <p:spPr bwMode="auto">
          <a:xfrm>
            <a:off x="4346042" y="3177913"/>
            <a:ext cx="1327498"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sp>
        <p:nvSpPr>
          <p:cNvPr id="49" name="AutoShape 33"/>
          <p:cNvSpPr>
            <a:spLocks noChangeArrowheads="1"/>
          </p:cNvSpPr>
          <p:nvPr/>
        </p:nvSpPr>
        <p:spPr bwMode="auto">
          <a:xfrm>
            <a:off x="4349315" y="1706820"/>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50" name="Picture 8" descr="Disk_icon"/>
          <p:cNvPicPr>
            <a:picLocks noChangeAspect="1" noChangeArrowheads="1"/>
          </p:cNvPicPr>
          <p:nvPr/>
        </p:nvPicPr>
        <p:blipFill>
          <a:blip r:embed="rId3"/>
          <a:srcRect/>
          <a:stretch>
            <a:fillRect/>
          </a:stretch>
        </p:blipFill>
        <p:spPr bwMode="auto">
          <a:xfrm>
            <a:off x="4568927" y="5698785"/>
            <a:ext cx="881729" cy="656507"/>
          </a:xfrm>
          <a:prstGeom prst="rect">
            <a:avLst/>
          </a:prstGeom>
          <a:noFill/>
          <a:ln w="9525">
            <a:noFill/>
            <a:miter lim="800000"/>
            <a:headEnd/>
            <a:tailEnd/>
          </a:ln>
        </p:spPr>
      </p:pic>
      <p:sp>
        <p:nvSpPr>
          <p:cNvPr id="2" name="Rectangle 1"/>
          <p:cNvSpPr/>
          <p:nvPr/>
        </p:nvSpPr>
        <p:spPr>
          <a:xfrm>
            <a:off x="4423733" y="223934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4" name="Rectangle 33"/>
          <p:cNvSpPr/>
          <p:nvPr/>
        </p:nvSpPr>
        <p:spPr>
          <a:xfrm>
            <a:off x="4423733" y="1884329"/>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5" name="Left-Right Arrow 34"/>
          <p:cNvSpPr/>
          <p:nvPr/>
        </p:nvSpPr>
        <p:spPr>
          <a:xfrm>
            <a:off x="1343288" y="2594365"/>
            <a:ext cx="1147055" cy="1010437"/>
          </a:xfrm>
          <a:prstGeom prst="leftRightArrow">
            <a:avLst>
              <a:gd name="adj1" fmla="val 50000"/>
              <a:gd name="adj2" fmla="val 32431"/>
            </a:avLst>
          </a:prstGeom>
          <a:solidFill>
            <a:schemeClr val="bg1">
              <a:lumMod val="6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19416" y="1728989"/>
            <a:ext cx="1454921" cy="646331"/>
          </a:xfrm>
          <a:prstGeom prst="rect">
            <a:avLst/>
          </a:prstGeom>
        </p:spPr>
        <p:txBody>
          <a:bodyPr wrap="none">
            <a:spAutoFit/>
          </a:bodyPr>
          <a:lstStyle/>
          <a:p>
            <a:r>
              <a:rPr lang="en-US" b="1">
                <a:solidFill>
                  <a:srgbClr val="FFFFFF"/>
                </a:solidFill>
              </a:rPr>
              <a:t>Add/Remove</a:t>
            </a:r>
          </a:p>
          <a:p>
            <a:r>
              <a:rPr lang="en-US" b="1">
                <a:solidFill>
                  <a:srgbClr val="FFFFFF"/>
                </a:solidFill>
              </a:rPr>
              <a:t>Slots?</a:t>
            </a:r>
            <a:endParaRPr lang="en-US"/>
          </a:p>
        </p:txBody>
      </p:sp>
      <p:sp>
        <p:nvSpPr>
          <p:cNvPr id="58" name="Rectangle 57"/>
          <p:cNvSpPr/>
          <p:nvPr/>
        </p:nvSpPr>
        <p:spPr>
          <a:xfrm>
            <a:off x="7148831" y="3586956"/>
            <a:ext cx="1567181" cy="646331"/>
          </a:xfrm>
          <a:prstGeom prst="rect">
            <a:avLst/>
          </a:prstGeom>
        </p:spPr>
        <p:txBody>
          <a:bodyPr wrap="none">
            <a:spAutoFit/>
          </a:bodyPr>
          <a:lstStyle/>
          <a:p>
            <a:r>
              <a:rPr lang="en-US" b="1">
                <a:solidFill>
                  <a:srgbClr val="FFFFFF"/>
                </a:solidFill>
              </a:rPr>
              <a:t>Grow/Shrink</a:t>
            </a:r>
          </a:p>
          <a:p>
            <a:r>
              <a:rPr lang="en-US" b="1">
                <a:solidFill>
                  <a:srgbClr val="FFFFFF"/>
                </a:solidFill>
              </a:rPr>
              <a:t>by tens of GB?</a:t>
            </a:r>
            <a:endParaRPr lang="en-US"/>
          </a:p>
        </p:txBody>
      </p:sp>
      <p:sp>
        <p:nvSpPr>
          <p:cNvPr id="3" name="Rectangle 2"/>
          <p:cNvSpPr/>
          <p:nvPr/>
        </p:nvSpPr>
        <p:spPr>
          <a:xfrm>
            <a:off x="211050" y="5698785"/>
            <a:ext cx="3627465" cy="830997"/>
          </a:xfrm>
          <a:prstGeom prst="rect">
            <a:avLst/>
          </a:prstGeom>
        </p:spPr>
        <p:txBody>
          <a:bodyPr wrap="none">
            <a:spAutoFit/>
          </a:bodyPr>
          <a:lstStyle/>
          <a:p>
            <a:r>
              <a:rPr lang="en-US" sz="2400">
                <a:solidFill>
                  <a:srgbClr val="FFFFFF"/>
                </a:solidFill>
              </a:rPr>
              <a:t>Grow/Shrink of a VM is one </a:t>
            </a:r>
          </a:p>
          <a:p>
            <a:r>
              <a:rPr lang="en-US" sz="2400">
                <a:solidFill>
                  <a:srgbClr val="FFFFFF"/>
                </a:solidFill>
              </a:rPr>
              <a:t>approach</a:t>
            </a:r>
          </a:p>
        </p:txBody>
      </p:sp>
    </p:spTree>
    <p:extLst>
      <p:ext uri="{BB962C8B-B14F-4D97-AF65-F5344CB8AC3E}">
        <p14:creationId xmlns:p14="http://schemas.microsoft.com/office/powerpoint/2010/main" val="19492056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18"/>
          <p:cNvSpPr>
            <a:spLocks noChangeArrowheads="1"/>
          </p:cNvSpPr>
          <p:nvPr/>
        </p:nvSpPr>
        <p:spPr bwMode="auto">
          <a:xfrm>
            <a:off x="627533" y="1525458"/>
            <a:ext cx="1862809" cy="3071337"/>
          </a:xfrm>
          <a:prstGeom prst="roundRect">
            <a:avLst>
              <a:gd name="adj" fmla="val 16667"/>
            </a:avLst>
          </a:prstGeom>
          <a:noFill/>
          <a:ln w="38160">
            <a:solidFill>
              <a:schemeClr val="bg1">
                <a:lumMod val="75000"/>
              </a:schemeClr>
            </a:solidFill>
            <a:prstDash val="dash"/>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endParaRPr lang="en-US" sz="1300" b="1">
              <a:solidFill>
                <a:schemeClr val="bg2"/>
              </a:solidFill>
            </a:endParaRPr>
          </a:p>
        </p:txBody>
      </p:sp>
      <p:sp>
        <p:nvSpPr>
          <p:cNvPr id="4" name="Title 3"/>
          <p:cNvSpPr>
            <a:spLocks noGrp="1"/>
          </p:cNvSpPr>
          <p:nvPr>
            <p:ph type="title"/>
          </p:nvPr>
        </p:nvSpPr>
        <p:spPr/>
        <p:txBody>
          <a:bodyPr>
            <a:normAutofit/>
          </a:bodyPr>
          <a:lstStyle/>
          <a:p>
            <a:r>
              <a:rPr lang="en-US" sz="3200" dirty="0" smtClean="0"/>
              <a:t>Add</a:t>
            </a:r>
            <a:r>
              <a:rPr lang="en-US" sz="3200" dirty="0"/>
              <a:t>/remove Virtual Nodes</a:t>
            </a:r>
          </a:p>
        </p:txBody>
      </p:sp>
      <p:sp>
        <p:nvSpPr>
          <p:cNvPr id="6" name="AutoShape 2"/>
          <p:cNvSpPr>
            <a:spLocks noChangeArrowheads="1"/>
          </p:cNvSpPr>
          <p:nvPr/>
        </p:nvSpPr>
        <p:spPr bwMode="auto">
          <a:xfrm>
            <a:off x="475134" y="4811855"/>
            <a:ext cx="7759075" cy="645000"/>
          </a:xfrm>
          <a:prstGeom prst="roundRect">
            <a:avLst>
              <a:gd name="adj" fmla="val 16667"/>
            </a:avLst>
          </a:prstGeom>
          <a:solidFill>
            <a:schemeClr val="accent1">
              <a:lumMod val="60000"/>
              <a:lumOff val="40000"/>
              <a:alpha val="54901"/>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400" b="1">
                <a:solidFill>
                  <a:srgbClr val="F2F2F2"/>
                </a:solidFill>
              </a:rPr>
              <a:t>Virtualization Host</a:t>
            </a:r>
          </a:p>
        </p:txBody>
      </p:sp>
      <p:sp>
        <p:nvSpPr>
          <p:cNvPr id="7" name="AutoShape 3"/>
          <p:cNvSpPr>
            <a:spLocks noChangeArrowheads="1"/>
          </p:cNvSpPr>
          <p:nvPr/>
        </p:nvSpPr>
        <p:spPr bwMode="auto">
          <a:xfrm>
            <a:off x="2892757" y="1525458"/>
            <a:ext cx="2594526"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11" name="Picture 12" descr="Disk_icon"/>
          <p:cNvPicPr>
            <a:picLocks noChangeAspect="1" noChangeArrowheads="1"/>
          </p:cNvPicPr>
          <p:nvPr/>
        </p:nvPicPr>
        <p:blipFill>
          <a:blip r:embed="rId2"/>
          <a:srcRect/>
          <a:stretch>
            <a:fillRect/>
          </a:stretch>
        </p:blipFill>
        <p:spPr bwMode="auto">
          <a:xfrm>
            <a:off x="4185155" y="4092450"/>
            <a:ext cx="552461" cy="504345"/>
          </a:xfrm>
          <a:prstGeom prst="rect">
            <a:avLst/>
          </a:prstGeom>
          <a:noFill/>
          <a:ln w="9525">
            <a:noFill/>
            <a:miter lim="800000"/>
            <a:headEnd/>
            <a:tailEnd/>
          </a:ln>
        </p:spPr>
      </p:pic>
      <p:sp>
        <p:nvSpPr>
          <p:cNvPr id="16" name="AutoShape 18"/>
          <p:cNvSpPr>
            <a:spLocks noChangeArrowheads="1"/>
          </p:cNvSpPr>
          <p:nvPr/>
        </p:nvSpPr>
        <p:spPr bwMode="auto">
          <a:xfrm>
            <a:off x="475134" y="1525458"/>
            <a:ext cx="868154"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chemeClr val="bg2"/>
                </a:solidFill>
              </a:rPr>
              <a:t>Other</a:t>
            </a:r>
          </a:p>
          <a:p>
            <a:pPr>
              <a:lnSpc>
                <a:spcPct val="87000"/>
              </a:lnSpc>
              <a:buClr>
                <a:srgbClr val="000000"/>
              </a:buClr>
              <a:buSzPct val="100000"/>
              <a:buFont typeface="Arial" charset="0"/>
              <a:buNone/>
            </a:pPr>
            <a:r>
              <a:rPr lang="en-US" sz="1300" b="1">
                <a:solidFill>
                  <a:schemeClr val="bg2"/>
                </a:solidFill>
              </a:rPr>
              <a:t>Workload</a:t>
            </a:r>
          </a:p>
        </p:txBody>
      </p:sp>
      <p:sp>
        <p:nvSpPr>
          <p:cNvPr id="23" name="Line 25"/>
          <p:cNvSpPr>
            <a:spLocks noChangeShapeType="1"/>
          </p:cNvSpPr>
          <p:nvPr/>
        </p:nvSpPr>
        <p:spPr bwMode="auto">
          <a:xfrm>
            <a:off x="4381366" y="313548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30" name="AutoShape 32"/>
          <p:cNvSpPr>
            <a:spLocks noChangeArrowheads="1"/>
          </p:cNvSpPr>
          <p:nvPr/>
        </p:nvSpPr>
        <p:spPr bwMode="auto">
          <a:xfrm>
            <a:off x="4098514" y="494826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31" name="AutoShape 33"/>
          <p:cNvSpPr>
            <a:spLocks noChangeArrowheads="1"/>
          </p:cNvSpPr>
          <p:nvPr/>
        </p:nvSpPr>
        <p:spPr bwMode="auto">
          <a:xfrm>
            <a:off x="3797636" y="3177913"/>
            <a:ext cx="1327498"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sp>
        <p:nvSpPr>
          <p:cNvPr id="49" name="AutoShape 33"/>
          <p:cNvSpPr>
            <a:spLocks noChangeArrowheads="1"/>
          </p:cNvSpPr>
          <p:nvPr/>
        </p:nvSpPr>
        <p:spPr bwMode="auto">
          <a:xfrm>
            <a:off x="3800909" y="1706820"/>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50" name="Picture 8" descr="Disk_icon"/>
          <p:cNvPicPr>
            <a:picLocks noChangeAspect="1" noChangeArrowheads="1"/>
          </p:cNvPicPr>
          <p:nvPr/>
        </p:nvPicPr>
        <p:blipFill>
          <a:blip r:embed="rId3"/>
          <a:srcRect/>
          <a:stretch>
            <a:fillRect/>
          </a:stretch>
        </p:blipFill>
        <p:spPr bwMode="auto">
          <a:xfrm>
            <a:off x="4020521" y="5698785"/>
            <a:ext cx="881729" cy="656507"/>
          </a:xfrm>
          <a:prstGeom prst="rect">
            <a:avLst/>
          </a:prstGeom>
          <a:noFill/>
          <a:ln w="9525">
            <a:noFill/>
            <a:miter lim="800000"/>
            <a:headEnd/>
            <a:tailEnd/>
          </a:ln>
        </p:spPr>
      </p:pic>
      <p:sp>
        <p:nvSpPr>
          <p:cNvPr id="2" name="Rectangle 1"/>
          <p:cNvSpPr/>
          <p:nvPr/>
        </p:nvSpPr>
        <p:spPr>
          <a:xfrm>
            <a:off x="3875327" y="223934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4" name="Rectangle 33"/>
          <p:cNvSpPr/>
          <p:nvPr/>
        </p:nvSpPr>
        <p:spPr>
          <a:xfrm>
            <a:off x="3875327" y="1884329"/>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5" name="Left-Right Arrow 34"/>
          <p:cNvSpPr/>
          <p:nvPr/>
        </p:nvSpPr>
        <p:spPr>
          <a:xfrm>
            <a:off x="1343288" y="2594365"/>
            <a:ext cx="1147055" cy="1010437"/>
          </a:xfrm>
          <a:prstGeom prst="leftRightArrow">
            <a:avLst>
              <a:gd name="adj1" fmla="val 50000"/>
              <a:gd name="adj2" fmla="val 32431"/>
            </a:avLst>
          </a:prstGeom>
          <a:solidFill>
            <a:schemeClr val="bg1">
              <a:lumMod val="6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utoShape 3"/>
          <p:cNvSpPr>
            <a:spLocks noChangeArrowheads="1"/>
          </p:cNvSpPr>
          <p:nvPr/>
        </p:nvSpPr>
        <p:spPr bwMode="auto">
          <a:xfrm>
            <a:off x="5639683" y="1525458"/>
            <a:ext cx="2594526"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19" name="Picture 12" descr="Disk_icon"/>
          <p:cNvPicPr>
            <a:picLocks noChangeAspect="1" noChangeArrowheads="1"/>
          </p:cNvPicPr>
          <p:nvPr/>
        </p:nvPicPr>
        <p:blipFill>
          <a:blip r:embed="rId2"/>
          <a:srcRect/>
          <a:stretch>
            <a:fillRect/>
          </a:stretch>
        </p:blipFill>
        <p:spPr bwMode="auto">
          <a:xfrm>
            <a:off x="6932081" y="4092450"/>
            <a:ext cx="552461" cy="504345"/>
          </a:xfrm>
          <a:prstGeom prst="rect">
            <a:avLst/>
          </a:prstGeom>
          <a:noFill/>
          <a:ln w="9525">
            <a:noFill/>
            <a:miter lim="800000"/>
            <a:headEnd/>
            <a:tailEnd/>
          </a:ln>
        </p:spPr>
      </p:pic>
      <p:sp>
        <p:nvSpPr>
          <p:cNvPr id="20" name="Line 25"/>
          <p:cNvSpPr>
            <a:spLocks noChangeShapeType="1"/>
          </p:cNvSpPr>
          <p:nvPr/>
        </p:nvSpPr>
        <p:spPr bwMode="auto">
          <a:xfrm>
            <a:off x="7128292" y="313548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21" name="AutoShape 32"/>
          <p:cNvSpPr>
            <a:spLocks noChangeArrowheads="1"/>
          </p:cNvSpPr>
          <p:nvPr/>
        </p:nvSpPr>
        <p:spPr bwMode="auto">
          <a:xfrm>
            <a:off x="6845440" y="494826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22" name="AutoShape 33"/>
          <p:cNvSpPr>
            <a:spLocks noChangeArrowheads="1"/>
          </p:cNvSpPr>
          <p:nvPr/>
        </p:nvSpPr>
        <p:spPr bwMode="auto">
          <a:xfrm>
            <a:off x="6544562" y="3177913"/>
            <a:ext cx="1327498"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sp>
        <p:nvSpPr>
          <p:cNvPr id="24" name="AutoShape 33"/>
          <p:cNvSpPr>
            <a:spLocks noChangeArrowheads="1"/>
          </p:cNvSpPr>
          <p:nvPr/>
        </p:nvSpPr>
        <p:spPr bwMode="auto">
          <a:xfrm>
            <a:off x="6547835" y="1706820"/>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25" name="Picture 8" descr="Disk_icon"/>
          <p:cNvPicPr>
            <a:picLocks noChangeAspect="1" noChangeArrowheads="1"/>
          </p:cNvPicPr>
          <p:nvPr/>
        </p:nvPicPr>
        <p:blipFill>
          <a:blip r:embed="rId3"/>
          <a:srcRect/>
          <a:stretch>
            <a:fillRect/>
          </a:stretch>
        </p:blipFill>
        <p:spPr bwMode="auto">
          <a:xfrm>
            <a:off x="6767447" y="5698785"/>
            <a:ext cx="881729" cy="656507"/>
          </a:xfrm>
          <a:prstGeom prst="rect">
            <a:avLst/>
          </a:prstGeom>
          <a:noFill/>
          <a:ln w="9525">
            <a:noFill/>
            <a:miter lim="800000"/>
            <a:headEnd/>
            <a:tailEnd/>
          </a:ln>
        </p:spPr>
      </p:pic>
      <p:sp>
        <p:nvSpPr>
          <p:cNvPr id="26" name="Rectangle 25"/>
          <p:cNvSpPr/>
          <p:nvPr/>
        </p:nvSpPr>
        <p:spPr>
          <a:xfrm>
            <a:off x="6622253" y="223934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27" name="Rectangle 26"/>
          <p:cNvSpPr/>
          <p:nvPr/>
        </p:nvSpPr>
        <p:spPr>
          <a:xfrm>
            <a:off x="6622253" y="1884329"/>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 name="Rectangle 2"/>
          <p:cNvSpPr/>
          <p:nvPr/>
        </p:nvSpPr>
        <p:spPr>
          <a:xfrm>
            <a:off x="355899" y="5805520"/>
            <a:ext cx="3664622" cy="830997"/>
          </a:xfrm>
          <a:prstGeom prst="rect">
            <a:avLst/>
          </a:prstGeom>
        </p:spPr>
        <p:txBody>
          <a:bodyPr wrap="square">
            <a:spAutoFit/>
          </a:bodyPr>
          <a:lstStyle/>
          <a:p>
            <a:r>
              <a:rPr lang="en-US" sz="2400">
                <a:solidFill>
                  <a:srgbClr val="FFFFFF"/>
                </a:solidFill>
              </a:rPr>
              <a:t>Just add/remove more virtual nodes?</a:t>
            </a:r>
          </a:p>
        </p:txBody>
      </p:sp>
    </p:spTree>
    <p:extLst>
      <p:ext uri="{BB962C8B-B14F-4D97-AF65-F5344CB8AC3E}">
        <p14:creationId xmlns:p14="http://schemas.microsoft.com/office/powerpoint/2010/main" val="3398797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12"/>
          <p:cNvSpPr>
            <a:spLocks/>
          </p:cNvSpPr>
          <p:nvPr/>
        </p:nvSpPr>
        <p:spPr bwMode="auto">
          <a:xfrm>
            <a:off x="3151015" y="2046420"/>
            <a:ext cx="1613010" cy="4493385"/>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smtClean="0">
                <a:latin typeface="Calibri Bold" charset="0"/>
                <a:ea typeface="ＭＳ Ｐゴシック" charset="0"/>
                <a:cs typeface="Calibri Bold" charset="0"/>
                <a:sym typeface="Calibri Bold" charset="0"/>
              </a:rPr>
              <a:t>Host 1</a:t>
            </a:r>
            <a:endParaRPr lang="en-US" sz="2000" dirty="0"/>
          </a:p>
        </p:txBody>
      </p:sp>
      <p:sp>
        <p:nvSpPr>
          <p:cNvPr id="73" name="AutoShape 12"/>
          <p:cNvSpPr>
            <a:spLocks/>
          </p:cNvSpPr>
          <p:nvPr/>
        </p:nvSpPr>
        <p:spPr bwMode="auto">
          <a:xfrm>
            <a:off x="4917645" y="2046420"/>
            <a:ext cx="1613010" cy="4493385"/>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smtClean="0">
                <a:latin typeface="Calibri Bold" charset="0"/>
                <a:ea typeface="ＭＳ Ｐゴシック" charset="0"/>
                <a:cs typeface="Calibri Bold" charset="0"/>
                <a:sym typeface="Calibri Bold" charset="0"/>
              </a:rPr>
              <a:t>Host 2</a:t>
            </a:r>
            <a:endParaRPr lang="en-US" sz="2000" dirty="0"/>
          </a:p>
        </p:txBody>
      </p:sp>
      <p:sp>
        <p:nvSpPr>
          <p:cNvPr id="71" name="AutoShape 12"/>
          <p:cNvSpPr>
            <a:spLocks/>
          </p:cNvSpPr>
          <p:nvPr/>
        </p:nvSpPr>
        <p:spPr bwMode="auto">
          <a:xfrm>
            <a:off x="6722680" y="2046419"/>
            <a:ext cx="1613010" cy="4493385"/>
          </a:xfrm>
          <a:prstGeom prst="roundRect">
            <a:avLst>
              <a:gd name="adj" fmla="val 6801"/>
            </a:avLst>
          </a:prstGeom>
          <a:solidFill>
            <a:schemeClr val="accent4">
              <a:lumMod val="40000"/>
              <a:lumOff val="60000"/>
              <a:alpha val="52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smtClean="0">
                <a:latin typeface="Calibri Bold" charset="0"/>
                <a:ea typeface="ＭＳ Ｐゴシック" charset="0"/>
                <a:cs typeface="Calibri Bold" charset="0"/>
                <a:sym typeface="Calibri Bold" charset="0"/>
              </a:rPr>
              <a:t>Host 3</a:t>
            </a:r>
            <a:endParaRPr lang="en-US" sz="2000" dirty="0"/>
          </a:p>
        </p:txBody>
      </p:sp>
      <p:sp>
        <p:nvSpPr>
          <p:cNvPr id="29" name="AutoShape 12"/>
          <p:cNvSpPr>
            <a:spLocks/>
          </p:cNvSpPr>
          <p:nvPr/>
        </p:nvSpPr>
        <p:spPr bwMode="auto">
          <a:xfrm>
            <a:off x="1845245" y="5272440"/>
            <a:ext cx="6413635" cy="499264"/>
          </a:xfrm>
          <a:prstGeom prst="roundRect">
            <a:avLst>
              <a:gd name="adj" fmla="val 6801"/>
            </a:avLst>
          </a:prstGeom>
          <a:solidFill>
            <a:schemeClr val="accent6">
              <a:lumMod val="40000"/>
              <a:lumOff val="60000"/>
              <a:alpha val="24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r>
              <a:rPr lang="en-US" sz="1600" dirty="0" smtClean="0">
                <a:latin typeface="Calibri Bold" charset="0"/>
                <a:ea typeface="ＭＳ Ｐゴシック" charset="0"/>
                <a:cs typeface="Calibri Bold" charset="0"/>
                <a:sym typeface="Calibri Bold" charset="0"/>
              </a:rPr>
              <a:t> Input File</a:t>
            </a:r>
            <a:endParaRPr lang="en-US" sz="2000" dirty="0"/>
          </a:p>
        </p:txBody>
      </p:sp>
      <p:sp>
        <p:nvSpPr>
          <p:cNvPr id="12" name="AutoShape 12"/>
          <p:cNvSpPr>
            <a:spLocks/>
          </p:cNvSpPr>
          <p:nvPr/>
        </p:nvSpPr>
        <p:spPr bwMode="auto">
          <a:xfrm>
            <a:off x="1077145" y="1969610"/>
            <a:ext cx="1574606" cy="1805034"/>
          </a:xfrm>
          <a:prstGeom prst="roundRect">
            <a:avLst>
              <a:gd name="adj" fmla="val 6801"/>
            </a:avLst>
          </a:prstGeom>
          <a:solidFill>
            <a:schemeClr val="accent6">
              <a:lumMod val="40000"/>
              <a:lumOff val="60000"/>
              <a:alpha val="1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pPr algn="ctr"/>
            <a:r>
              <a:rPr lang="en-US" sz="1600" dirty="0" smtClean="0">
                <a:latin typeface="Calibri Bold" charset="0"/>
                <a:ea typeface="ＭＳ Ｐゴシック" charset="0"/>
                <a:cs typeface="Calibri Bold" charset="0"/>
                <a:sym typeface="Calibri Bold" charset="0"/>
              </a:rPr>
              <a:t>Input File</a:t>
            </a:r>
            <a:endParaRPr lang="en-US" sz="2000" dirty="0"/>
          </a:p>
        </p:txBody>
      </p:sp>
      <p:sp>
        <p:nvSpPr>
          <p:cNvPr id="2" name="Title 1"/>
          <p:cNvSpPr>
            <a:spLocks noGrp="1"/>
          </p:cNvSpPr>
          <p:nvPr>
            <p:ph type="title"/>
          </p:nvPr>
        </p:nvSpPr>
        <p:spPr/>
        <p:txBody>
          <a:bodyPr/>
          <a:lstStyle/>
          <a:p>
            <a:r>
              <a:rPr lang="en-US" sz="2400" dirty="0" smtClean="0"/>
              <a:t>Job Tracker Schedules Tasks Where the Data Resides</a:t>
            </a:r>
            <a:endParaRPr lang="en-US" sz="2400" dirty="0"/>
          </a:p>
        </p:txBody>
      </p:sp>
      <p:sp>
        <p:nvSpPr>
          <p:cNvPr id="4" name="Connector 23"/>
          <p:cNvSpPr/>
          <p:nvPr/>
        </p:nvSpPr>
        <p:spPr bwMode="auto">
          <a:xfrm>
            <a:off x="4034330" y="1278320"/>
            <a:ext cx="1574604" cy="499265"/>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smtClean="0">
                <a:solidFill>
                  <a:srgbClr val="FFFFFF"/>
                </a:solidFill>
              </a:rPr>
              <a:t>Job</a:t>
            </a:r>
          </a:p>
          <a:p>
            <a:pPr algn="ctr">
              <a:lnSpc>
                <a:spcPct val="85000"/>
              </a:lnSpc>
              <a:buClr>
                <a:srgbClr val="000000"/>
              </a:buClr>
              <a:defRPr/>
            </a:pPr>
            <a:r>
              <a:rPr lang="en-US" sz="1200" b="1" dirty="0" smtClean="0">
                <a:solidFill>
                  <a:srgbClr val="FFFFFF"/>
                </a:solidFill>
              </a:rPr>
              <a:t>Tracker</a:t>
            </a:r>
            <a:endParaRPr lang="en-US" sz="1200" b="1" dirty="0">
              <a:solidFill>
                <a:srgbClr val="FFFFFF"/>
              </a:solidFill>
            </a:endParaRPr>
          </a:p>
        </p:txBody>
      </p:sp>
      <p:sp>
        <p:nvSpPr>
          <p:cNvPr id="5" name="Connector 23"/>
          <p:cNvSpPr/>
          <p:nvPr/>
        </p:nvSpPr>
        <p:spPr bwMode="auto">
          <a:xfrm>
            <a:off x="1077145" y="1623965"/>
            <a:ext cx="838199" cy="364055"/>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smtClean="0">
                <a:solidFill>
                  <a:schemeClr val="tx1">
                    <a:lumMod val="90000"/>
                    <a:lumOff val="10000"/>
                  </a:schemeClr>
                </a:solidFill>
              </a:rPr>
              <a:t>Job</a:t>
            </a:r>
            <a:endParaRPr lang="en-US" sz="1200" b="1" dirty="0">
              <a:solidFill>
                <a:schemeClr val="tx1">
                  <a:lumMod val="90000"/>
                  <a:lumOff val="10000"/>
                </a:schemeClr>
              </a:solidFill>
            </a:endParaRPr>
          </a:p>
        </p:txBody>
      </p:sp>
      <p:sp>
        <p:nvSpPr>
          <p:cNvPr id="6" name="Connector 23"/>
          <p:cNvSpPr/>
          <p:nvPr/>
        </p:nvSpPr>
        <p:spPr bwMode="auto">
          <a:xfrm>
            <a:off x="3266230" y="4619555"/>
            <a:ext cx="1382580" cy="537670"/>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err="1" smtClean="0">
                <a:solidFill>
                  <a:schemeClr val="tx1">
                    <a:lumMod val="75000"/>
                    <a:lumOff val="25000"/>
                  </a:schemeClr>
                </a:solidFill>
              </a:rPr>
              <a:t>DataNode</a:t>
            </a:r>
            <a:endParaRPr lang="en-US" sz="1200" b="1" dirty="0">
              <a:solidFill>
                <a:schemeClr val="tx1">
                  <a:lumMod val="75000"/>
                  <a:lumOff val="25000"/>
                </a:schemeClr>
              </a:solidFill>
            </a:endParaRPr>
          </a:p>
        </p:txBody>
      </p:sp>
      <p:sp>
        <p:nvSpPr>
          <p:cNvPr id="7" name="AutoShape 12"/>
          <p:cNvSpPr>
            <a:spLocks/>
          </p:cNvSpPr>
          <p:nvPr/>
        </p:nvSpPr>
        <p:spPr bwMode="auto">
          <a:xfrm>
            <a:off x="3266230" y="2545685"/>
            <a:ext cx="1382580" cy="1958655"/>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r>
              <a:rPr lang="en-US" sz="2000" dirty="0" smtClean="0">
                <a:solidFill>
                  <a:srgbClr val="F2F2F2"/>
                </a:solidFill>
                <a:latin typeface="Calibri Bold" charset="0"/>
                <a:ea typeface="ＭＳ Ｐゴシック" charset="0"/>
                <a:cs typeface="Calibri Bold" charset="0"/>
                <a:sym typeface="Calibri Bold" charset="0"/>
              </a:rPr>
              <a:t>Task </a:t>
            </a:r>
          </a:p>
          <a:p>
            <a:r>
              <a:rPr lang="en-US" sz="2000" dirty="0" smtClean="0">
                <a:solidFill>
                  <a:srgbClr val="F2F2F2"/>
                </a:solidFill>
                <a:latin typeface="Calibri Bold" charset="0"/>
                <a:ea typeface="ＭＳ Ｐゴシック" charset="0"/>
                <a:cs typeface="Calibri Bold" charset="0"/>
                <a:sym typeface="Calibri Bold" charset="0"/>
              </a:rPr>
              <a:t>Tracker</a:t>
            </a:r>
            <a:endParaRPr lang="en-US" sz="2800" dirty="0">
              <a:solidFill>
                <a:srgbClr val="F2F2F2"/>
              </a:solidFill>
            </a:endParaRPr>
          </a:p>
        </p:txBody>
      </p:sp>
      <p:sp>
        <p:nvSpPr>
          <p:cNvPr id="8" name="AutoShape 12"/>
          <p:cNvSpPr>
            <a:spLocks/>
          </p:cNvSpPr>
          <p:nvPr/>
        </p:nvSpPr>
        <p:spPr bwMode="auto">
          <a:xfrm>
            <a:off x="1077145" y="2468874"/>
            <a:ext cx="1574606"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latin typeface="Calibri Bold" charset="0"/>
                <a:ea typeface="ＭＳ Ｐゴシック" charset="0"/>
                <a:cs typeface="Calibri Bold" charset="0"/>
                <a:sym typeface="Calibri Bold" charset="0"/>
              </a:rPr>
              <a:t>Split 1 – 64MB</a:t>
            </a:r>
            <a:endParaRPr lang="en-US" sz="2000" dirty="0"/>
          </a:p>
        </p:txBody>
      </p:sp>
      <p:sp>
        <p:nvSpPr>
          <p:cNvPr id="9" name="AutoShape 12"/>
          <p:cNvSpPr>
            <a:spLocks/>
          </p:cNvSpPr>
          <p:nvPr/>
        </p:nvSpPr>
        <p:spPr bwMode="auto">
          <a:xfrm>
            <a:off x="3458255" y="3352190"/>
            <a:ext cx="960125" cy="384050"/>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2000" dirty="0" smtClean="0">
                <a:solidFill>
                  <a:schemeClr val="tx1"/>
                </a:solidFill>
                <a:latin typeface="Calibri Bold" charset="0"/>
                <a:ea typeface="ＭＳ Ｐゴシック" charset="0"/>
                <a:cs typeface="Calibri Bold" charset="0"/>
                <a:sym typeface="Calibri Bold" charset="0"/>
              </a:rPr>
              <a:t>Task - 1</a:t>
            </a:r>
            <a:endParaRPr lang="en-US" sz="2800" dirty="0"/>
          </a:p>
        </p:txBody>
      </p:sp>
      <p:sp>
        <p:nvSpPr>
          <p:cNvPr id="10" name="AutoShape 12"/>
          <p:cNvSpPr>
            <a:spLocks/>
          </p:cNvSpPr>
          <p:nvPr/>
        </p:nvSpPr>
        <p:spPr bwMode="auto">
          <a:xfrm>
            <a:off x="1077145" y="2814519"/>
            <a:ext cx="1574606"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latin typeface="Calibri Bold" charset="0"/>
                <a:ea typeface="ＭＳ Ｐゴシック" charset="0"/>
                <a:cs typeface="Calibri Bold" charset="0"/>
                <a:sym typeface="Calibri Bold" charset="0"/>
              </a:rPr>
              <a:t>Split 2 – 64MB</a:t>
            </a:r>
            <a:endParaRPr lang="en-US" sz="2000" dirty="0"/>
          </a:p>
        </p:txBody>
      </p:sp>
      <p:sp>
        <p:nvSpPr>
          <p:cNvPr id="11" name="AutoShape 12"/>
          <p:cNvSpPr>
            <a:spLocks/>
          </p:cNvSpPr>
          <p:nvPr/>
        </p:nvSpPr>
        <p:spPr bwMode="auto">
          <a:xfrm>
            <a:off x="1077145" y="3160164"/>
            <a:ext cx="1574606" cy="345645"/>
          </a:xfrm>
          <a:prstGeom prst="roundRect">
            <a:avLst>
              <a:gd name="adj" fmla="val 6801"/>
            </a:avLst>
          </a:prstGeom>
          <a:solidFill>
            <a:schemeClr val="accent6">
              <a:lumMod val="40000"/>
              <a:lumOff val="60000"/>
              <a:alpha val="97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600" dirty="0" smtClean="0">
                <a:latin typeface="Calibri Bold" charset="0"/>
                <a:ea typeface="ＭＳ Ｐゴシック" charset="0"/>
                <a:cs typeface="Calibri Bold" charset="0"/>
                <a:sym typeface="Calibri Bold" charset="0"/>
              </a:rPr>
              <a:t>Split 3 – 64MB</a:t>
            </a:r>
            <a:endParaRPr lang="en-US" sz="2000" dirty="0"/>
          </a:p>
        </p:txBody>
      </p:sp>
      <p:sp>
        <p:nvSpPr>
          <p:cNvPr id="13" name="AutoShape 12"/>
          <p:cNvSpPr>
            <a:spLocks/>
          </p:cNvSpPr>
          <p:nvPr/>
        </p:nvSpPr>
        <p:spPr bwMode="auto">
          <a:xfrm>
            <a:off x="5032860" y="2545685"/>
            <a:ext cx="1382580" cy="1958655"/>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r>
              <a:rPr lang="en-US" sz="2000" dirty="0" smtClean="0">
                <a:solidFill>
                  <a:srgbClr val="F2F2F2"/>
                </a:solidFill>
                <a:latin typeface="Calibri Bold" charset="0"/>
                <a:ea typeface="ＭＳ Ｐゴシック" charset="0"/>
                <a:cs typeface="Calibri Bold" charset="0"/>
                <a:sym typeface="Calibri Bold" charset="0"/>
              </a:rPr>
              <a:t>Task </a:t>
            </a:r>
          </a:p>
          <a:p>
            <a:r>
              <a:rPr lang="en-US" sz="2000" dirty="0" smtClean="0">
                <a:solidFill>
                  <a:srgbClr val="F2F2F2"/>
                </a:solidFill>
                <a:latin typeface="Calibri Bold" charset="0"/>
                <a:ea typeface="ＭＳ Ｐゴシック" charset="0"/>
                <a:cs typeface="Calibri Bold" charset="0"/>
                <a:sym typeface="Calibri Bold" charset="0"/>
              </a:rPr>
              <a:t>Tracker</a:t>
            </a:r>
            <a:endParaRPr lang="en-US" sz="2800" dirty="0">
              <a:solidFill>
                <a:srgbClr val="F2F2F2"/>
              </a:solidFill>
            </a:endParaRPr>
          </a:p>
        </p:txBody>
      </p:sp>
      <p:sp>
        <p:nvSpPr>
          <p:cNvPr id="14" name="AutoShape 12"/>
          <p:cNvSpPr>
            <a:spLocks/>
          </p:cNvSpPr>
          <p:nvPr/>
        </p:nvSpPr>
        <p:spPr bwMode="auto">
          <a:xfrm>
            <a:off x="6837895" y="2545685"/>
            <a:ext cx="1382580" cy="1958655"/>
          </a:xfrm>
          <a:prstGeom prst="roundRect">
            <a:avLst>
              <a:gd name="adj" fmla="val 6801"/>
            </a:avLst>
          </a:prstGeom>
          <a:solidFill>
            <a:schemeClr val="accent1">
              <a:lumMod val="75000"/>
            </a:schemeClr>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t"/>
          <a:lstStyle/>
          <a:p>
            <a:r>
              <a:rPr lang="en-US" sz="2000" dirty="0" smtClean="0">
                <a:solidFill>
                  <a:srgbClr val="F2F2F2"/>
                </a:solidFill>
                <a:latin typeface="Calibri Bold" charset="0"/>
                <a:ea typeface="ＭＳ Ｐゴシック" charset="0"/>
                <a:cs typeface="Calibri Bold" charset="0"/>
                <a:sym typeface="Calibri Bold" charset="0"/>
              </a:rPr>
              <a:t>Task </a:t>
            </a:r>
          </a:p>
          <a:p>
            <a:r>
              <a:rPr lang="en-US" sz="2000" dirty="0" smtClean="0">
                <a:solidFill>
                  <a:srgbClr val="F2F2F2"/>
                </a:solidFill>
                <a:latin typeface="Calibri Bold" charset="0"/>
                <a:ea typeface="ＭＳ Ｐゴシック" charset="0"/>
                <a:cs typeface="Calibri Bold" charset="0"/>
                <a:sym typeface="Calibri Bold" charset="0"/>
              </a:rPr>
              <a:t>Tracker</a:t>
            </a:r>
            <a:endParaRPr lang="en-US" sz="2800" dirty="0">
              <a:solidFill>
                <a:srgbClr val="F2F2F2"/>
              </a:solidFill>
            </a:endParaRPr>
          </a:p>
        </p:txBody>
      </p:sp>
      <p:sp>
        <p:nvSpPr>
          <p:cNvPr id="15" name="Connector 23"/>
          <p:cNvSpPr/>
          <p:nvPr/>
        </p:nvSpPr>
        <p:spPr bwMode="auto">
          <a:xfrm>
            <a:off x="5032860" y="4619555"/>
            <a:ext cx="1382580" cy="537670"/>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err="1" smtClean="0">
                <a:solidFill>
                  <a:schemeClr val="tx1">
                    <a:lumMod val="75000"/>
                    <a:lumOff val="25000"/>
                  </a:schemeClr>
                </a:solidFill>
              </a:rPr>
              <a:t>DataNode</a:t>
            </a:r>
            <a:endParaRPr lang="en-US" sz="1200" b="1" dirty="0">
              <a:solidFill>
                <a:schemeClr val="tx1">
                  <a:lumMod val="75000"/>
                  <a:lumOff val="25000"/>
                </a:schemeClr>
              </a:solidFill>
            </a:endParaRPr>
          </a:p>
        </p:txBody>
      </p:sp>
      <p:sp>
        <p:nvSpPr>
          <p:cNvPr id="16" name="Connector 23"/>
          <p:cNvSpPr/>
          <p:nvPr/>
        </p:nvSpPr>
        <p:spPr bwMode="auto">
          <a:xfrm>
            <a:off x="6837895" y="4619555"/>
            <a:ext cx="1382580" cy="537670"/>
          </a:xfrm>
          <a:prstGeom prst="roundRect">
            <a:avLst>
              <a:gd name="adj" fmla="val 9558"/>
            </a:avLst>
          </a:prstGeom>
          <a:gradFill flip="none" rotWithShape="1">
            <a:gsLst>
              <a:gs pos="99000">
                <a:schemeClr val="accent2">
                  <a:lumMod val="60000"/>
                  <a:lumOff val="40000"/>
                </a:schemeClr>
              </a:gs>
              <a:gs pos="0">
                <a:schemeClr val="accent2">
                  <a:lumMod val="75000"/>
                </a:schemeClr>
              </a:gs>
            </a:gsLst>
            <a:lin ang="16200000" scaled="0"/>
            <a:tileRect/>
          </a:gradFill>
          <a:ln w="12700">
            <a:solidFill>
              <a:schemeClr val="accent2">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200" b="1" dirty="0" err="1" smtClean="0">
                <a:solidFill>
                  <a:schemeClr val="tx1">
                    <a:lumMod val="75000"/>
                    <a:lumOff val="25000"/>
                  </a:schemeClr>
                </a:solidFill>
              </a:rPr>
              <a:t>DataNode</a:t>
            </a:r>
            <a:endParaRPr lang="en-US" sz="1200" b="1" dirty="0">
              <a:solidFill>
                <a:schemeClr val="tx1">
                  <a:lumMod val="75000"/>
                  <a:lumOff val="25000"/>
                </a:schemeClr>
              </a:solidFill>
            </a:endParaRPr>
          </a:p>
        </p:txBody>
      </p:sp>
      <p:pic>
        <p:nvPicPr>
          <p:cNvPr id="19" name="Picture 14" descr="ICON_Storage_3up_Q408.png"/>
          <p:cNvPicPr>
            <a:picLocks noChangeAspect="1"/>
          </p:cNvPicPr>
          <p:nvPr/>
        </p:nvPicPr>
        <p:blipFill>
          <a:blip r:embed="rId2" cstate="print"/>
          <a:srcRect/>
          <a:stretch>
            <a:fillRect/>
          </a:stretch>
        </p:blipFill>
        <p:spPr bwMode="auto">
          <a:xfrm>
            <a:off x="3688685" y="5810110"/>
            <a:ext cx="673831" cy="665440"/>
          </a:xfrm>
          <a:prstGeom prst="rect">
            <a:avLst/>
          </a:prstGeom>
          <a:noFill/>
          <a:ln w="9525">
            <a:noFill/>
            <a:miter lim="800000"/>
            <a:headEnd/>
            <a:tailEnd/>
          </a:ln>
        </p:spPr>
      </p:pic>
      <p:pic>
        <p:nvPicPr>
          <p:cNvPr id="23" name="Picture 14" descr="ICON_Storage_3up_Q408.png"/>
          <p:cNvPicPr>
            <a:picLocks noChangeAspect="1"/>
          </p:cNvPicPr>
          <p:nvPr/>
        </p:nvPicPr>
        <p:blipFill>
          <a:blip r:embed="rId2" cstate="print"/>
          <a:srcRect/>
          <a:stretch>
            <a:fillRect/>
          </a:stretch>
        </p:blipFill>
        <p:spPr bwMode="auto">
          <a:xfrm>
            <a:off x="5455315" y="5810110"/>
            <a:ext cx="673831" cy="665440"/>
          </a:xfrm>
          <a:prstGeom prst="rect">
            <a:avLst/>
          </a:prstGeom>
          <a:noFill/>
          <a:ln w="9525">
            <a:noFill/>
            <a:miter lim="800000"/>
            <a:headEnd/>
            <a:tailEnd/>
          </a:ln>
        </p:spPr>
      </p:pic>
      <p:pic>
        <p:nvPicPr>
          <p:cNvPr id="24" name="Picture 14" descr="ICON_Storage_3up_Q408.png"/>
          <p:cNvPicPr>
            <a:picLocks noChangeAspect="1"/>
          </p:cNvPicPr>
          <p:nvPr/>
        </p:nvPicPr>
        <p:blipFill>
          <a:blip r:embed="rId2" cstate="print"/>
          <a:srcRect/>
          <a:stretch>
            <a:fillRect/>
          </a:stretch>
        </p:blipFill>
        <p:spPr bwMode="auto">
          <a:xfrm>
            <a:off x="7260350" y="5810110"/>
            <a:ext cx="673831" cy="665440"/>
          </a:xfrm>
          <a:prstGeom prst="rect">
            <a:avLst/>
          </a:prstGeom>
          <a:noFill/>
          <a:ln w="9525">
            <a:noFill/>
            <a:miter lim="800000"/>
            <a:headEnd/>
            <a:tailEnd/>
          </a:ln>
        </p:spPr>
      </p:pic>
      <p:sp>
        <p:nvSpPr>
          <p:cNvPr id="25" name="AutoShape 12"/>
          <p:cNvSpPr>
            <a:spLocks/>
          </p:cNvSpPr>
          <p:nvPr/>
        </p:nvSpPr>
        <p:spPr bwMode="auto">
          <a:xfrm>
            <a:off x="3266231" y="5349250"/>
            <a:ext cx="1382580" cy="345645"/>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400" dirty="0" smtClean="0">
                <a:latin typeface="Calibri Bold" charset="0"/>
                <a:ea typeface="ＭＳ Ｐゴシック" charset="0"/>
                <a:cs typeface="Calibri Bold" charset="0"/>
                <a:sym typeface="Calibri Bold" charset="0"/>
              </a:rPr>
              <a:t>Block 1 – 64MB</a:t>
            </a:r>
            <a:endParaRPr lang="en-US" dirty="0"/>
          </a:p>
        </p:txBody>
      </p:sp>
      <p:sp>
        <p:nvSpPr>
          <p:cNvPr id="26" name="AutoShape 12"/>
          <p:cNvSpPr>
            <a:spLocks/>
          </p:cNvSpPr>
          <p:nvPr/>
        </p:nvSpPr>
        <p:spPr bwMode="auto">
          <a:xfrm>
            <a:off x="5032861" y="5349250"/>
            <a:ext cx="1382580" cy="345645"/>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400" dirty="0" smtClean="0">
                <a:latin typeface="Calibri Bold" charset="0"/>
                <a:ea typeface="ＭＳ Ｐゴシック" charset="0"/>
                <a:cs typeface="Calibri Bold" charset="0"/>
                <a:sym typeface="Calibri Bold" charset="0"/>
              </a:rPr>
              <a:t>Block 2 – 64MB</a:t>
            </a:r>
            <a:endParaRPr lang="en-US" dirty="0"/>
          </a:p>
        </p:txBody>
      </p:sp>
      <p:sp>
        <p:nvSpPr>
          <p:cNvPr id="27" name="AutoShape 12"/>
          <p:cNvSpPr>
            <a:spLocks/>
          </p:cNvSpPr>
          <p:nvPr/>
        </p:nvSpPr>
        <p:spPr bwMode="auto">
          <a:xfrm>
            <a:off x="6837895" y="5349250"/>
            <a:ext cx="1382580" cy="345645"/>
          </a:xfrm>
          <a:prstGeom prst="roundRect">
            <a:avLst>
              <a:gd name="adj" fmla="val 6801"/>
            </a:avLst>
          </a:prstGeom>
          <a:solidFill>
            <a:schemeClr val="accent6">
              <a:lumMod val="40000"/>
              <a:lumOff val="60000"/>
              <a:alpha val="73000"/>
            </a:schemeClr>
          </a:solidFill>
          <a:ln w="9525" cap="flat">
            <a:solidFill>
              <a:schemeClr val="bg2">
                <a:lumMod val="75000"/>
              </a:schemeClr>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1400" dirty="0" smtClean="0">
                <a:latin typeface="Calibri Bold" charset="0"/>
                <a:ea typeface="ＭＳ Ｐゴシック" charset="0"/>
                <a:cs typeface="Calibri Bold" charset="0"/>
                <a:sym typeface="Calibri Bold" charset="0"/>
              </a:rPr>
              <a:t>Block 3 – 64MB</a:t>
            </a:r>
            <a:endParaRPr lang="en-US" dirty="0"/>
          </a:p>
        </p:txBody>
      </p:sp>
      <p:sp>
        <p:nvSpPr>
          <p:cNvPr id="30" name="AutoShape 12"/>
          <p:cNvSpPr>
            <a:spLocks/>
          </p:cNvSpPr>
          <p:nvPr/>
        </p:nvSpPr>
        <p:spPr bwMode="auto">
          <a:xfrm>
            <a:off x="5263290" y="3352190"/>
            <a:ext cx="960125" cy="384050"/>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2000" dirty="0" smtClean="0">
                <a:solidFill>
                  <a:schemeClr val="tx1"/>
                </a:solidFill>
                <a:latin typeface="Calibri Bold" charset="0"/>
                <a:ea typeface="ＭＳ Ｐゴシック" charset="0"/>
                <a:cs typeface="Calibri Bold" charset="0"/>
                <a:sym typeface="Calibri Bold" charset="0"/>
              </a:rPr>
              <a:t>Task - 2</a:t>
            </a:r>
            <a:endParaRPr lang="en-US" sz="2800" dirty="0"/>
          </a:p>
        </p:txBody>
      </p:sp>
      <p:sp>
        <p:nvSpPr>
          <p:cNvPr id="31" name="AutoShape 12"/>
          <p:cNvSpPr>
            <a:spLocks/>
          </p:cNvSpPr>
          <p:nvPr/>
        </p:nvSpPr>
        <p:spPr bwMode="auto">
          <a:xfrm>
            <a:off x="7029920" y="3352190"/>
            <a:ext cx="960125" cy="384050"/>
          </a:xfrm>
          <a:prstGeom prst="roundRect">
            <a:avLst>
              <a:gd name="adj" fmla="val 6801"/>
            </a:avLst>
          </a:prstGeom>
          <a:solidFill>
            <a:srgbClr val="FF6600"/>
          </a:solidFill>
          <a:ln w="9525" cap="flat">
            <a:solidFill>
              <a:srgbClr val="4A7DBB"/>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nchor="ctr"/>
          <a:lstStyle/>
          <a:p>
            <a:pPr algn="ctr"/>
            <a:r>
              <a:rPr lang="en-US" sz="2000" dirty="0" smtClean="0">
                <a:solidFill>
                  <a:schemeClr val="tx1"/>
                </a:solidFill>
                <a:latin typeface="Calibri Bold" charset="0"/>
                <a:ea typeface="ＭＳ Ｐゴシック" charset="0"/>
                <a:cs typeface="Calibri Bold" charset="0"/>
                <a:sym typeface="Calibri Bold" charset="0"/>
              </a:rPr>
              <a:t>Task - 3</a:t>
            </a:r>
            <a:endParaRPr lang="en-US" sz="2800" dirty="0"/>
          </a:p>
        </p:txBody>
      </p:sp>
      <p:cxnSp>
        <p:nvCxnSpPr>
          <p:cNvPr id="33" name="Curved Connector 32"/>
          <p:cNvCxnSpPr>
            <a:stCxn id="4" idx="2"/>
            <a:endCxn id="9" idx="0"/>
          </p:cNvCxnSpPr>
          <p:nvPr/>
        </p:nvCxnSpPr>
        <p:spPr bwMode="auto">
          <a:xfrm rot="5400000">
            <a:off x="3592673" y="2123230"/>
            <a:ext cx="1574605" cy="883314"/>
          </a:xfrm>
          <a:prstGeom prst="curvedConnector3">
            <a:avLst>
              <a:gd name="adj1" fmla="val 50000"/>
            </a:avLst>
          </a:prstGeom>
          <a:solidFill>
            <a:srgbClr val="0095D3"/>
          </a:solidFill>
          <a:ln w="28575" cap="flat" cmpd="sng" algn="ctr">
            <a:solidFill>
              <a:schemeClr val="tx1">
                <a:lumMod val="90000"/>
                <a:lumOff val="10000"/>
              </a:schemeClr>
            </a:solidFill>
            <a:prstDash val="solid"/>
            <a:round/>
            <a:headEnd type="none" w="med" len="med"/>
            <a:tailEnd type="arrow"/>
          </a:ln>
          <a:effectLst/>
        </p:spPr>
      </p:cxnSp>
      <p:cxnSp>
        <p:nvCxnSpPr>
          <p:cNvPr id="37" name="Curved Connector 36"/>
          <p:cNvCxnSpPr>
            <a:endCxn id="30" idx="0"/>
          </p:cNvCxnSpPr>
          <p:nvPr/>
        </p:nvCxnSpPr>
        <p:spPr bwMode="auto">
          <a:xfrm rot="16200000" flipH="1">
            <a:off x="4764025" y="2372861"/>
            <a:ext cx="1152151" cy="806506"/>
          </a:xfrm>
          <a:prstGeom prst="curvedConnector3">
            <a:avLst>
              <a:gd name="adj1" fmla="val 50000"/>
            </a:avLst>
          </a:prstGeom>
          <a:solidFill>
            <a:srgbClr val="0095D3"/>
          </a:solidFill>
          <a:ln w="28575" cap="flat" cmpd="sng" algn="ctr">
            <a:solidFill>
              <a:schemeClr val="tx1">
                <a:lumMod val="90000"/>
                <a:lumOff val="10000"/>
              </a:schemeClr>
            </a:solidFill>
            <a:prstDash val="solid"/>
            <a:round/>
            <a:headEnd type="none" w="med" len="med"/>
            <a:tailEnd type="arrow"/>
          </a:ln>
          <a:effectLst/>
        </p:spPr>
      </p:cxnSp>
      <p:cxnSp>
        <p:nvCxnSpPr>
          <p:cNvPr id="41" name="Curved Connector 40"/>
          <p:cNvCxnSpPr>
            <a:stCxn id="4" idx="2"/>
            <a:endCxn id="31" idx="0"/>
          </p:cNvCxnSpPr>
          <p:nvPr/>
        </p:nvCxnSpPr>
        <p:spPr bwMode="auto">
          <a:xfrm rot="16200000" flipH="1">
            <a:off x="5378505" y="1220711"/>
            <a:ext cx="1574605" cy="2688351"/>
          </a:xfrm>
          <a:prstGeom prst="curvedConnector3">
            <a:avLst>
              <a:gd name="adj1" fmla="val 50000"/>
            </a:avLst>
          </a:prstGeom>
          <a:solidFill>
            <a:srgbClr val="0095D3"/>
          </a:solidFill>
          <a:ln w="28575" cap="flat" cmpd="sng" algn="ctr">
            <a:solidFill>
              <a:schemeClr val="tx1">
                <a:lumMod val="90000"/>
                <a:lumOff val="10000"/>
              </a:schemeClr>
            </a:solidFill>
            <a:prstDash val="solid"/>
            <a:round/>
            <a:headEnd type="none" w="med" len="med"/>
            <a:tailEnd type="arrow"/>
          </a:ln>
          <a:effectLst/>
        </p:spPr>
      </p:cxnSp>
      <p:cxnSp>
        <p:nvCxnSpPr>
          <p:cNvPr id="49" name="Curved Connector 48"/>
          <p:cNvCxnSpPr>
            <a:stCxn id="5" idx="3"/>
            <a:endCxn id="4" idx="1"/>
          </p:cNvCxnSpPr>
          <p:nvPr/>
        </p:nvCxnSpPr>
        <p:spPr bwMode="auto">
          <a:xfrm flipV="1">
            <a:off x="1915344" y="1527953"/>
            <a:ext cx="2118986" cy="278040"/>
          </a:xfrm>
          <a:prstGeom prst="curvedConnector3">
            <a:avLst>
              <a:gd name="adj1" fmla="val 50000"/>
            </a:avLst>
          </a:prstGeom>
          <a:solidFill>
            <a:srgbClr val="0095D3"/>
          </a:solidFill>
          <a:ln w="28575" cap="flat" cmpd="sng" algn="ctr">
            <a:solidFill>
              <a:schemeClr val="tx1"/>
            </a:solidFill>
            <a:prstDash val="solid"/>
            <a:round/>
            <a:headEnd type="none" w="med" len="med"/>
            <a:tailEnd type="arrow"/>
          </a:ln>
          <a:effectLst/>
        </p:spPr>
      </p:cxnSp>
      <p:cxnSp>
        <p:nvCxnSpPr>
          <p:cNvPr id="59" name="Curved Connector 58"/>
          <p:cNvCxnSpPr>
            <a:stCxn id="25" idx="0"/>
            <a:endCxn id="9" idx="1"/>
          </p:cNvCxnSpPr>
          <p:nvPr/>
        </p:nvCxnSpPr>
        <p:spPr bwMode="auto">
          <a:xfrm rot="16200000" flipV="1">
            <a:off x="2805371" y="4197100"/>
            <a:ext cx="1805035" cy="499266"/>
          </a:xfrm>
          <a:prstGeom prst="curvedConnector4">
            <a:avLst>
              <a:gd name="adj1" fmla="val 44109"/>
              <a:gd name="adj2" fmla="val 184248"/>
            </a:avLst>
          </a:prstGeom>
          <a:solidFill>
            <a:srgbClr val="0095D3"/>
          </a:solidFill>
          <a:ln w="28575" cap="flat" cmpd="sng" algn="ctr">
            <a:solidFill>
              <a:srgbClr val="FF0000"/>
            </a:solidFill>
            <a:prstDash val="solid"/>
            <a:round/>
            <a:headEnd type="none" w="med" len="med"/>
            <a:tailEnd type="arrow"/>
          </a:ln>
          <a:effectLst/>
        </p:spPr>
      </p:cxnSp>
      <p:cxnSp>
        <p:nvCxnSpPr>
          <p:cNvPr id="63" name="Curved Connector 62"/>
          <p:cNvCxnSpPr>
            <a:stCxn id="26" idx="0"/>
            <a:endCxn id="30" idx="1"/>
          </p:cNvCxnSpPr>
          <p:nvPr/>
        </p:nvCxnSpPr>
        <p:spPr bwMode="auto">
          <a:xfrm rot="16200000" flipV="1">
            <a:off x="4591204" y="4216302"/>
            <a:ext cx="1805035" cy="460861"/>
          </a:xfrm>
          <a:prstGeom prst="curvedConnector4">
            <a:avLst>
              <a:gd name="adj1" fmla="val 44681"/>
              <a:gd name="adj2" fmla="val 172718"/>
            </a:avLst>
          </a:prstGeom>
          <a:solidFill>
            <a:srgbClr val="0095D3"/>
          </a:solidFill>
          <a:ln w="28575" cap="flat" cmpd="sng" algn="ctr">
            <a:solidFill>
              <a:srgbClr val="FF0000"/>
            </a:solidFill>
            <a:prstDash val="solid"/>
            <a:round/>
            <a:headEnd type="none" w="med" len="med"/>
            <a:tailEnd type="arrow"/>
          </a:ln>
          <a:effectLst/>
        </p:spPr>
      </p:cxnSp>
      <p:cxnSp>
        <p:nvCxnSpPr>
          <p:cNvPr id="67" name="Curved Connector 66"/>
          <p:cNvCxnSpPr>
            <a:stCxn id="27" idx="0"/>
            <a:endCxn id="31" idx="1"/>
          </p:cNvCxnSpPr>
          <p:nvPr/>
        </p:nvCxnSpPr>
        <p:spPr bwMode="auto">
          <a:xfrm rot="16200000" flipV="1">
            <a:off x="6377036" y="4197100"/>
            <a:ext cx="1805035" cy="499265"/>
          </a:xfrm>
          <a:prstGeom prst="curvedConnector4">
            <a:avLst>
              <a:gd name="adj1" fmla="val 44681"/>
              <a:gd name="adj2" fmla="val 184249"/>
            </a:avLst>
          </a:prstGeom>
          <a:solidFill>
            <a:srgbClr val="0095D3"/>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426323220"/>
      </p:ext>
    </p:extLst>
  </p:cSld>
  <p:clrMapOvr>
    <a:masterClrMapping/>
  </p:clrMapOvr>
  <p:transition xmlns:p14="http://schemas.microsoft.com/office/powerpoint/2010/mai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18"/>
          <p:cNvSpPr>
            <a:spLocks noChangeArrowheads="1"/>
          </p:cNvSpPr>
          <p:nvPr/>
        </p:nvSpPr>
        <p:spPr bwMode="auto">
          <a:xfrm>
            <a:off x="627533" y="1525458"/>
            <a:ext cx="1862809" cy="3071337"/>
          </a:xfrm>
          <a:prstGeom prst="roundRect">
            <a:avLst>
              <a:gd name="adj" fmla="val 16667"/>
            </a:avLst>
          </a:prstGeom>
          <a:noFill/>
          <a:ln w="38160">
            <a:solidFill>
              <a:schemeClr val="bg1">
                <a:lumMod val="75000"/>
              </a:schemeClr>
            </a:solidFill>
            <a:prstDash val="dash"/>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endParaRPr lang="en-US" sz="1300" b="1">
              <a:solidFill>
                <a:schemeClr val="bg2"/>
              </a:solidFill>
            </a:endParaRPr>
          </a:p>
        </p:txBody>
      </p:sp>
      <p:sp>
        <p:nvSpPr>
          <p:cNvPr id="4" name="Title 3"/>
          <p:cNvSpPr>
            <a:spLocks noGrp="1"/>
          </p:cNvSpPr>
          <p:nvPr>
            <p:ph type="title"/>
          </p:nvPr>
        </p:nvSpPr>
        <p:spPr/>
        <p:txBody>
          <a:bodyPr>
            <a:normAutofit fontScale="90000"/>
          </a:bodyPr>
          <a:lstStyle/>
          <a:p>
            <a:r>
              <a:rPr lang="en-US" sz="3600"/>
              <a:t>But </a:t>
            </a:r>
            <a:r>
              <a:rPr lang="en-US" sz="3600" i="1"/>
              <a:t>State</a:t>
            </a:r>
            <a:r>
              <a:rPr lang="en-US" sz="3600"/>
              <a:t> makes it hard to power-off a node</a:t>
            </a:r>
          </a:p>
        </p:txBody>
      </p:sp>
      <p:sp>
        <p:nvSpPr>
          <p:cNvPr id="6" name="AutoShape 2"/>
          <p:cNvSpPr>
            <a:spLocks noChangeArrowheads="1"/>
          </p:cNvSpPr>
          <p:nvPr/>
        </p:nvSpPr>
        <p:spPr bwMode="auto">
          <a:xfrm>
            <a:off x="475134" y="4811855"/>
            <a:ext cx="7759075" cy="645000"/>
          </a:xfrm>
          <a:prstGeom prst="roundRect">
            <a:avLst>
              <a:gd name="adj" fmla="val 16667"/>
            </a:avLst>
          </a:prstGeom>
          <a:solidFill>
            <a:schemeClr val="accent1">
              <a:lumMod val="60000"/>
              <a:lumOff val="40000"/>
              <a:alpha val="54901"/>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400" b="1">
                <a:solidFill>
                  <a:srgbClr val="F2F2F2"/>
                </a:solidFill>
              </a:rPr>
              <a:t>Virtualization Host</a:t>
            </a:r>
          </a:p>
        </p:txBody>
      </p:sp>
      <p:sp>
        <p:nvSpPr>
          <p:cNvPr id="7" name="AutoShape 3"/>
          <p:cNvSpPr>
            <a:spLocks noChangeArrowheads="1"/>
          </p:cNvSpPr>
          <p:nvPr/>
        </p:nvSpPr>
        <p:spPr bwMode="auto">
          <a:xfrm>
            <a:off x="3075741" y="1525458"/>
            <a:ext cx="2594526"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11" name="Picture 12" descr="Disk_icon"/>
          <p:cNvPicPr>
            <a:picLocks noChangeAspect="1" noChangeArrowheads="1"/>
          </p:cNvPicPr>
          <p:nvPr/>
        </p:nvPicPr>
        <p:blipFill>
          <a:blip r:embed="rId2"/>
          <a:srcRect/>
          <a:stretch>
            <a:fillRect/>
          </a:stretch>
        </p:blipFill>
        <p:spPr bwMode="auto">
          <a:xfrm>
            <a:off x="4368139" y="4092450"/>
            <a:ext cx="552461" cy="504345"/>
          </a:xfrm>
          <a:prstGeom prst="rect">
            <a:avLst/>
          </a:prstGeom>
          <a:noFill/>
          <a:ln w="9525">
            <a:noFill/>
            <a:miter lim="800000"/>
            <a:headEnd/>
            <a:tailEnd/>
          </a:ln>
        </p:spPr>
      </p:pic>
      <p:sp>
        <p:nvSpPr>
          <p:cNvPr id="16" name="AutoShape 18"/>
          <p:cNvSpPr>
            <a:spLocks noChangeArrowheads="1"/>
          </p:cNvSpPr>
          <p:nvPr/>
        </p:nvSpPr>
        <p:spPr bwMode="auto">
          <a:xfrm>
            <a:off x="475134" y="1525458"/>
            <a:ext cx="868154"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chemeClr val="bg2"/>
                </a:solidFill>
              </a:rPr>
              <a:t>Other</a:t>
            </a:r>
          </a:p>
          <a:p>
            <a:pPr>
              <a:lnSpc>
                <a:spcPct val="87000"/>
              </a:lnSpc>
              <a:buClr>
                <a:srgbClr val="000000"/>
              </a:buClr>
              <a:buSzPct val="100000"/>
              <a:buFont typeface="Arial" charset="0"/>
              <a:buNone/>
            </a:pPr>
            <a:r>
              <a:rPr lang="en-US" sz="1300" b="1">
                <a:solidFill>
                  <a:schemeClr val="bg2"/>
                </a:solidFill>
              </a:rPr>
              <a:t>Workload</a:t>
            </a:r>
          </a:p>
        </p:txBody>
      </p:sp>
      <p:sp>
        <p:nvSpPr>
          <p:cNvPr id="23" name="Line 25"/>
          <p:cNvSpPr>
            <a:spLocks noChangeShapeType="1"/>
          </p:cNvSpPr>
          <p:nvPr/>
        </p:nvSpPr>
        <p:spPr bwMode="auto">
          <a:xfrm>
            <a:off x="4564350" y="313548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30" name="AutoShape 32"/>
          <p:cNvSpPr>
            <a:spLocks noChangeArrowheads="1"/>
          </p:cNvSpPr>
          <p:nvPr/>
        </p:nvSpPr>
        <p:spPr bwMode="auto">
          <a:xfrm>
            <a:off x="4281498" y="494826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31" name="AutoShape 33"/>
          <p:cNvSpPr>
            <a:spLocks noChangeArrowheads="1"/>
          </p:cNvSpPr>
          <p:nvPr/>
        </p:nvSpPr>
        <p:spPr bwMode="auto">
          <a:xfrm>
            <a:off x="3980620" y="3177913"/>
            <a:ext cx="1327498"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sp>
        <p:nvSpPr>
          <p:cNvPr id="49" name="AutoShape 33"/>
          <p:cNvSpPr>
            <a:spLocks noChangeArrowheads="1"/>
          </p:cNvSpPr>
          <p:nvPr/>
        </p:nvSpPr>
        <p:spPr bwMode="auto">
          <a:xfrm>
            <a:off x="3983893" y="1706820"/>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50" name="Picture 8" descr="Disk_icon"/>
          <p:cNvPicPr>
            <a:picLocks noChangeAspect="1" noChangeArrowheads="1"/>
          </p:cNvPicPr>
          <p:nvPr/>
        </p:nvPicPr>
        <p:blipFill>
          <a:blip r:embed="rId3"/>
          <a:srcRect/>
          <a:stretch>
            <a:fillRect/>
          </a:stretch>
        </p:blipFill>
        <p:spPr bwMode="auto">
          <a:xfrm>
            <a:off x="4203505" y="5698785"/>
            <a:ext cx="881729" cy="656507"/>
          </a:xfrm>
          <a:prstGeom prst="rect">
            <a:avLst/>
          </a:prstGeom>
          <a:noFill/>
          <a:ln w="9525">
            <a:noFill/>
            <a:miter lim="800000"/>
            <a:headEnd/>
            <a:tailEnd/>
          </a:ln>
        </p:spPr>
      </p:pic>
      <p:sp>
        <p:nvSpPr>
          <p:cNvPr id="2" name="Rectangle 1"/>
          <p:cNvSpPr/>
          <p:nvPr/>
        </p:nvSpPr>
        <p:spPr>
          <a:xfrm>
            <a:off x="4058311" y="223934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4" name="Rectangle 33"/>
          <p:cNvSpPr/>
          <p:nvPr/>
        </p:nvSpPr>
        <p:spPr>
          <a:xfrm>
            <a:off x="4058311" y="1884329"/>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5" name="Left-Right Arrow 34"/>
          <p:cNvSpPr/>
          <p:nvPr/>
        </p:nvSpPr>
        <p:spPr>
          <a:xfrm>
            <a:off x="1343288" y="2594365"/>
            <a:ext cx="1147055" cy="1010437"/>
          </a:xfrm>
          <a:prstGeom prst="leftRightArrow">
            <a:avLst>
              <a:gd name="adj1" fmla="val 50000"/>
              <a:gd name="adj2" fmla="val 32431"/>
            </a:avLst>
          </a:prstGeom>
          <a:solidFill>
            <a:schemeClr val="bg1">
              <a:lumMod val="6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31693" y="6032126"/>
            <a:ext cx="3314654" cy="646331"/>
          </a:xfrm>
          <a:prstGeom prst="rect">
            <a:avLst/>
          </a:prstGeom>
        </p:spPr>
        <p:txBody>
          <a:bodyPr wrap="none">
            <a:spAutoFit/>
          </a:bodyPr>
          <a:lstStyle/>
          <a:p>
            <a:r>
              <a:rPr lang="en-US" b="1" dirty="0">
                <a:solidFill>
                  <a:srgbClr val="FFFFFF"/>
                </a:solidFill>
              </a:rPr>
              <a:t>Powering off the </a:t>
            </a:r>
            <a:r>
              <a:rPr lang="en-US" b="1" dirty="0" err="1">
                <a:solidFill>
                  <a:srgbClr val="FFFFFF"/>
                </a:solidFill>
              </a:rPr>
              <a:t>Hadoop</a:t>
            </a:r>
            <a:r>
              <a:rPr lang="en-US" b="1" dirty="0">
                <a:solidFill>
                  <a:srgbClr val="FFFFFF"/>
                </a:solidFill>
              </a:rPr>
              <a:t> VM</a:t>
            </a:r>
          </a:p>
          <a:p>
            <a:r>
              <a:rPr lang="en-US" b="1" dirty="0">
                <a:solidFill>
                  <a:srgbClr val="FFFFFF"/>
                </a:solidFill>
              </a:rPr>
              <a:t>would in effect fail the datanode</a:t>
            </a:r>
            <a:endParaRPr lang="en-US" dirty="0"/>
          </a:p>
        </p:txBody>
      </p:sp>
      <p:sp>
        <p:nvSpPr>
          <p:cNvPr id="9" name="Multiply 8"/>
          <p:cNvSpPr/>
          <p:nvPr/>
        </p:nvSpPr>
        <p:spPr>
          <a:xfrm>
            <a:off x="3776766" y="3359340"/>
            <a:ext cx="1575168" cy="1466219"/>
          </a:xfrm>
          <a:prstGeom prst="mathMultiply">
            <a:avLst>
              <a:gd name="adj1" fmla="val 10424"/>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65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18"/>
          <p:cNvSpPr>
            <a:spLocks noChangeArrowheads="1"/>
          </p:cNvSpPr>
          <p:nvPr/>
        </p:nvSpPr>
        <p:spPr bwMode="auto">
          <a:xfrm>
            <a:off x="627533" y="1525458"/>
            <a:ext cx="1862809" cy="3071337"/>
          </a:xfrm>
          <a:prstGeom prst="roundRect">
            <a:avLst>
              <a:gd name="adj" fmla="val 16667"/>
            </a:avLst>
          </a:prstGeom>
          <a:noFill/>
          <a:ln w="38160">
            <a:solidFill>
              <a:schemeClr val="bg1">
                <a:lumMod val="75000"/>
              </a:schemeClr>
            </a:solidFill>
            <a:prstDash val="dash"/>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endParaRPr lang="en-US" sz="1300" b="1">
              <a:solidFill>
                <a:schemeClr val="bg2"/>
              </a:solidFill>
            </a:endParaRPr>
          </a:p>
        </p:txBody>
      </p:sp>
      <p:sp>
        <p:nvSpPr>
          <p:cNvPr id="4" name="Title 3"/>
          <p:cNvSpPr>
            <a:spLocks noGrp="1"/>
          </p:cNvSpPr>
          <p:nvPr>
            <p:ph type="title"/>
          </p:nvPr>
        </p:nvSpPr>
        <p:spPr/>
        <p:txBody>
          <a:bodyPr>
            <a:normAutofit/>
          </a:bodyPr>
          <a:lstStyle/>
          <a:p>
            <a:r>
              <a:rPr lang="en-US" sz="3600"/>
              <a:t>Adding a node needs data…</a:t>
            </a:r>
          </a:p>
        </p:txBody>
      </p:sp>
      <p:sp>
        <p:nvSpPr>
          <p:cNvPr id="6" name="AutoShape 2"/>
          <p:cNvSpPr>
            <a:spLocks noChangeArrowheads="1"/>
          </p:cNvSpPr>
          <p:nvPr/>
        </p:nvSpPr>
        <p:spPr bwMode="auto">
          <a:xfrm>
            <a:off x="475134" y="4811855"/>
            <a:ext cx="7759075" cy="645000"/>
          </a:xfrm>
          <a:prstGeom prst="roundRect">
            <a:avLst>
              <a:gd name="adj" fmla="val 16667"/>
            </a:avLst>
          </a:prstGeom>
          <a:solidFill>
            <a:schemeClr val="accent1">
              <a:lumMod val="60000"/>
              <a:lumOff val="40000"/>
              <a:alpha val="54901"/>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400" b="1">
                <a:solidFill>
                  <a:srgbClr val="F2F2F2"/>
                </a:solidFill>
              </a:rPr>
              <a:t>Virtualization Host</a:t>
            </a:r>
          </a:p>
        </p:txBody>
      </p:sp>
      <p:sp>
        <p:nvSpPr>
          <p:cNvPr id="7" name="AutoShape 3"/>
          <p:cNvSpPr>
            <a:spLocks noChangeArrowheads="1"/>
          </p:cNvSpPr>
          <p:nvPr/>
        </p:nvSpPr>
        <p:spPr bwMode="auto">
          <a:xfrm>
            <a:off x="2892757" y="1525458"/>
            <a:ext cx="2594526"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11" name="Picture 12" descr="Disk_icon"/>
          <p:cNvPicPr>
            <a:picLocks noChangeAspect="1" noChangeArrowheads="1"/>
          </p:cNvPicPr>
          <p:nvPr/>
        </p:nvPicPr>
        <p:blipFill>
          <a:blip r:embed="rId2"/>
          <a:srcRect/>
          <a:stretch>
            <a:fillRect/>
          </a:stretch>
        </p:blipFill>
        <p:spPr bwMode="auto">
          <a:xfrm>
            <a:off x="4185155" y="4092450"/>
            <a:ext cx="552461" cy="504345"/>
          </a:xfrm>
          <a:prstGeom prst="rect">
            <a:avLst/>
          </a:prstGeom>
          <a:noFill/>
          <a:ln w="9525">
            <a:noFill/>
            <a:miter lim="800000"/>
            <a:headEnd/>
            <a:tailEnd/>
          </a:ln>
        </p:spPr>
      </p:pic>
      <p:sp>
        <p:nvSpPr>
          <p:cNvPr id="16" name="AutoShape 18"/>
          <p:cNvSpPr>
            <a:spLocks noChangeArrowheads="1"/>
          </p:cNvSpPr>
          <p:nvPr/>
        </p:nvSpPr>
        <p:spPr bwMode="auto">
          <a:xfrm>
            <a:off x="475134" y="1525458"/>
            <a:ext cx="868154"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chemeClr val="bg2"/>
                </a:solidFill>
              </a:rPr>
              <a:t>Other</a:t>
            </a:r>
          </a:p>
          <a:p>
            <a:pPr>
              <a:lnSpc>
                <a:spcPct val="87000"/>
              </a:lnSpc>
              <a:buClr>
                <a:srgbClr val="000000"/>
              </a:buClr>
              <a:buSzPct val="100000"/>
              <a:buFont typeface="Arial" charset="0"/>
              <a:buNone/>
            </a:pPr>
            <a:r>
              <a:rPr lang="en-US" sz="1300" b="1">
                <a:solidFill>
                  <a:schemeClr val="bg2"/>
                </a:solidFill>
              </a:rPr>
              <a:t>Workload</a:t>
            </a:r>
          </a:p>
        </p:txBody>
      </p:sp>
      <p:sp>
        <p:nvSpPr>
          <p:cNvPr id="23" name="Line 25"/>
          <p:cNvSpPr>
            <a:spLocks noChangeShapeType="1"/>
          </p:cNvSpPr>
          <p:nvPr/>
        </p:nvSpPr>
        <p:spPr bwMode="auto">
          <a:xfrm>
            <a:off x="4381366" y="313548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30" name="AutoShape 32"/>
          <p:cNvSpPr>
            <a:spLocks noChangeArrowheads="1"/>
          </p:cNvSpPr>
          <p:nvPr/>
        </p:nvSpPr>
        <p:spPr bwMode="auto">
          <a:xfrm>
            <a:off x="4098514" y="494826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31" name="AutoShape 33"/>
          <p:cNvSpPr>
            <a:spLocks noChangeArrowheads="1"/>
          </p:cNvSpPr>
          <p:nvPr/>
        </p:nvSpPr>
        <p:spPr bwMode="auto">
          <a:xfrm>
            <a:off x="3797636" y="3177913"/>
            <a:ext cx="1327498"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sp>
        <p:nvSpPr>
          <p:cNvPr id="49" name="AutoShape 33"/>
          <p:cNvSpPr>
            <a:spLocks noChangeArrowheads="1"/>
          </p:cNvSpPr>
          <p:nvPr/>
        </p:nvSpPr>
        <p:spPr bwMode="auto">
          <a:xfrm>
            <a:off x="3800909" y="1706820"/>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50" name="Picture 8" descr="Disk_icon"/>
          <p:cNvPicPr>
            <a:picLocks noChangeAspect="1" noChangeArrowheads="1"/>
          </p:cNvPicPr>
          <p:nvPr/>
        </p:nvPicPr>
        <p:blipFill>
          <a:blip r:embed="rId3"/>
          <a:srcRect/>
          <a:stretch>
            <a:fillRect/>
          </a:stretch>
        </p:blipFill>
        <p:spPr bwMode="auto">
          <a:xfrm>
            <a:off x="4020521" y="5698785"/>
            <a:ext cx="881729" cy="656507"/>
          </a:xfrm>
          <a:prstGeom prst="rect">
            <a:avLst/>
          </a:prstGeom>
          <a:noFill/>
          <a:ln w="9525">
            <a:noFill/>
            <a:miter lim="800000"/>
            <a:headEnd/>
            <a:tailEnd/>
          </a:ln>
        </p:spPr>
      </p:pic>
      <p:sp>
        <p:nvSpPr>
          <p:cNvPr id="2" name="Rectangle 1"/>
          <p:cNvSpPr/>
          <p:nvPr/>
        </p:nvSpPr>
        <p:spPr>
          <a:xfrm>
            <a:off x="3875327" y="223934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4" name="Rectangle 33"/>
          <p:cNvSpPr/>
          <p:nvPr/>
        </p:nvSpPr>
        <p:spPr>
          <a:xfrm>
            <a:off x="3875327" y="1884329"/>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5" name="Left-Right Arrow 34"/>
          <p:cNvSpPr/>
          <p:nvPr/>
        </p:nvSpPr>
        <p:spPr>
          <a:xfrm>
            <a:off x="1343288" y="2594365"/>
            <a:ext cx="1147055" cy="1010437"/>
          </a:xfrm>
          <a:prstGeom prst="leftRightArrow">
            <a:avLst>
              <a:gd name="adj1" fmla="val 50000"/>
              <a:gd name="adj2" fmla="val 32431"/>
            </a:avLst>
          </a:prstGeom>
          <a:solidFill>
            <a:schemeClr val="bg1">
              <a:lumMod val="6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425714" y="5881852"/>
            <a:ext cx="3672800" cy="646331"/>
          </a:xfrm>
          <a:prstGeom prst="rect">
            <a:avLst/>
          </a:prstGeom>
        </p:spPr>
        <p:txBody>
          <a:bodyPr wrap="none">
            <a:spAutoFit/>
          </a:bodyPr>
          <a:lstStyle/>
          <a:p>
            <a:r>
              <a:rPr lang="en-US" b="1">
                <a:solidFill>
                  <a:srgbClr val="FFFFFF"/>
                </a:solidFill>
              </a:rPr>
              <a:t>Adding a node would require TBs of </a:t>
            </a:r>
          </a:p>
          <a:p>
            <a:r>
              <a:rPr lang="en-US" b="1">
                <a:solidFill>
                  <a:srgbClr val="FFFFFF"/>
                </a:solidFill>
              </a:rPr>
              <a:t>data replication</a:t>
            </a:r>
            <a:endParaRPr lang="en-US"/>
          </a:p>
        </p:txBody>
      </p:sp>
      <p:sp>
        <p:nvSpPr>
          <p:cNvPr id="18" name="AutoShape 3"/>
          <p:cNvSpPr>
            <a:spLocks noChangeArrowheads="1"/>
          </p:cNvSpPr>
          <p:nvPr/>
        </p:nvSpPr>
        <p:spPr bwMode="auto">
          <a:xfrm>
            <a:off x="5639683" y="1525458"/>
            <a:ext cx="2594526"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19" name="Picture 12" descr="Disk_icon"/>
          <p:cNvPicPr>
            <a:picLocks noChangeAspect="1" noChangeArrowheads="1"/>
          </p:cNvPicPr>
          <p:nvPr/>
        </p:nvPicPr>
        <p:blipFill>
          <a:blip r:embed="rId2"/>
          <a:srcRect/>
          <a:stretch>
            <a:fillRect/>
          </a:stretch>
        </p:blipFill>
        <p:spPr bwMode="auto">
          <a:xfrm>
            <a:off x="6932081" y="4092450"/>
            <a:ext cx="552461" cy="504345"/>
          </a:xfrm>
          <a:prstGeom prst="rect">
            <a:avLst/>
          </a:prstGeom>
          <a:noFill/>
          <a:ln w="9525">
            <a:noFill/>
            <a:miter lim="800000"/>
            <a:headEnd/>
            <a:tailEnd/>
          </a:ln>
        </p:spPr>
      </p:pic>
      <p:sp>
        <p:nvSpPr>
          <p:cNvPr id="20" name="Line 25"/>
          <p:cNvSpPr>
            <a:spLocks noChangeShapeType="1"/>
          </p:cNvSpPr>
          <p:nvPr/>
        </p:nvSpPr>
        <p:spPr bwMode="auto">
          <a:xfrm>
            <a:off x="7128292" y="3135488"/>
            <a:ext cx="0" cy="2735897"/>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21" name="AutoShape 32"/>
          <p:cNvSpPr>
            <a:spLocks noChangeArrowheads="1"/>
          </p:cNvSpPr>
          <p:nvPr/>
        </p:nvSpPr>
        <p:spPr bwMode="auto">
          <a:xfrm>
            <a:off x="6845440" y="4948264"/>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22" name="AutoShape 33"/>
          <p:cNvSpPr>
            <a:spLocks noChangeArrowheads="1"/>
          </p:cNvSpPr>
          <p:nvPr/>
        </p:nvSpPr>
        <p:spPr bwMode="auto">
          <a:xfrm>
            <a:off x="6544562" y="3177913"/>
            <a:ext cx="1327498"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sp>
        <p:nvSpPr>
          <p:cNvPr id="24" name="AutoShape 33"/>
          <p:cNvSpPr>
            <a:spLocks noChangeArrowheads="1"/>
          </p:cNvSpPr>
          <p:nvPr/>
        </p:nvSpPr>
        <p:spPr bwMode="auto">
          <a:xfrm>
            <a:off x="6547835" y="1706820"/>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25" name="Picture 8" descr="Disk_icon"/>
          <p:cNvPicPr>
            <a:picLocks noChangeAspect="1" noChangeArrowheads="1"/>
          </p:cNvPicPr>
          <p:nvPr/>
        </p:nvPicPr>
        <p:blipFill>
          <a:blip r:embed="rId3"/>
          <a:srcRect/>
          <a:stretch>
            <a:fillRect/>
          </a:stretch>
        </p:blipFill>
        <p:spPr bwMode="auto">
          <a:xfrm>
            <a:off x="6767447" y="5698785"/>
            <a:ext cx="881729" cy="656507"/>
          </a:xfrm>
          <a:prstGeom prst="rect">
            <a:avLst/>
          </a:prstGeom>
          <a:noFill/>
          <a:ln w="9525">
            <a:noFill/>
            <a:miter lim="800000"/>
            <a:headEnd/>
            <a:tailEnd/>
          </a:ln>
        </p:spPr>
      </p:pic>
      <p:sp>
        <p:nvSpPr>
          <p:cNvPr id="26" name="Rectangle 25"/>
          <p:cNvSpPr/>
          <p:nvPr/>
        </p:nvSpPr>
        <p:spPr>
          <a:xfrm>
            <a:off x="6622253" y="223934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27" name="Rectangle 26"/>
          <p:cNvSpPr/>
          <p:nvPr/>
        </p:nvSpPr>
        <p:spPr>
          <a:xfrm>
            <a:off x="6622253" y="1884329"/>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28" name="Left-Right Arrow 27"/>
          <p:cNvSpPr/>
          <p:nvPr/>
        </p:nvSpPr>
        <p:spPr>
          <a:xfrm>
            <a:off x="7484542" y="5668020"/>
            <a:ext cx="1147055" cy="1010437"/>
          </a:xfrm>
          <a:prstGeom prst="leftRightArrow">
            <a:avLst>
              <a:gd name="adj1" fmla="val 50000"/>
              <a:gd name="adj2" fmla="val 3243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eft-Right Arrow 28"/>
          <p:cNvSpPr/>
          <p:nvPr/>
        </p:nvSpPr>
        <p:spPr>
          <a:xfrm>
            <a:off x="4737616" y="5668020"/>
            <a:ext cx="2029831" cy="1010437"/>
          </a:xfrm>
          <a:prstGeom prst="leftRightArrow">
            <a:avLst>
              <a:gd name="adj1" fmla="val 50000"/>
              <a:gd name="adj2" fmla="val 3243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809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3"/>
          <p:cNvSpPr>
            <a:spLocks noChangeArrowheads="1"/>
          </p:cNvSpPr>
          <p:nvPr/>
        </p:nvSpPr>
        <p:spPr bwMode="auto">
          <a:xfrm>
            <a:off x="2887891" y="4045370"/>
            <a:ext cx="5346317" cy="860469"/>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sp>
        <p:nvSpPr>
          <p:cNvPr id="22" name="AutoShape 33"/>
          <p:cNvSpPr>
            <a:spLocks noChangeArrowheads="1"/>
          </p:cNvSpPr>
          <p:nvPr/>
        </p:nvSpPr>
        <p:spPr bwMode="auto">
          <a:xfrm>
            <a:off x="4020521" y="4203403"/>
            <a:ext cx="3550661" cy="574176"/>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sp>
        <p:nvSpPr>
          <p:cNvPr id="36" name="AutoShape 18"/>
          <p:cNvSpPr>
            <a:spLocks noChangeArrowheads="1"/>
          </p:cNvSpPr>
          <p:nvPr/>
        </p:nvSpPr>
        <p:spPr bwMode="auto">
          <a:xfrm>
            <a:off x="627533" y="1755386"/>
            <a:ext cx="1862809" cy="3071337"/>
          </a:xfrm>
          <a:prstGeom prst="roundRect">
            <a:avLst>
              <a:gd name="adj" fmla="val 16667"/>
            </a:avLst>
          </a:prstGeom>
          <a:noFill/>
          <a:ln w="38160">
            <a:solidFill>
              <a:schemeClr val="bg1">
                <a:lumMod val="75000"/>
              </a:schemeClr>
            </a:solidFill>
            <a:prstDash val="dash"/>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endParaRPr lang="en-US" sz="1300" b="1">
              <a:solidFill>
                <a:schemeClr val="bg2"/>
              </a:solidFill>
            </a:endParaRPr>
          </a:p>
        </p:txBody>
      </p:sp>
      <p:sp>
        <p:nvSpPr>
          <p:cNvPr id="4" name="Title 3"/>
          <p:cNvSpPr>
            <a:spLocks noGrp="1"/>
          </p:cNvSpPr>
          <p:nvPr>
            <p:ph type="title"/>
          </p:nvPr>
        </p:nvSpPr>
        <p:spPr/>
        <p:txBody>
          <a:bodyPr>
            <a:normAutofit/>
          </a:bodyPr>
          <a:lstStyle/>
          <a:p>
            <a:r>
              <a:rPr lang="en-US" sz="3600" dirty="0" smtClean="0"/>
              <a:t>Separated </a:t>
            </a:r>
            <a:r>
              <a:rPr lang="en-US" sz="3600" dirty="0"/>
              <a:t>Compute and Data</a:t>
            </a:r>
          </a:p>
        </p:txBody>
      </p:sp>
      <p:sp>
        <p:nvSpPr>
          <p:cNvPr id="6" name="AutoShape 2"/>
          <p:cNvSpPr>
            <a:spLocks noChangeArrowheads="1"/>
          </p:cNvSpPr>
          <p:nvPr/>
        </p:nvSpPr>
        <p:spPr bwMode="auto">
          <a:xfrm>
            <a:off x="475134" y="5041783"/>
            <a:ext cx="7759075" cy="645000"/>
          </a:xfrm>
          <a:prstGeom prst="roundRect">
            <a:avLst>
              <a:gd name="adj" fmla="val 16667"/>
            </a:avLst>
          </a:prstGeom>
          <a:solidFill>
            <a:schemeClr val="accent1">
              <a:lumMod val="60000"/>
              <a:lumOff val="40000"/>
              <a:alpha val="54901"/>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400" b="1">
                <a:solidFill>
                  <a:srgbClr val="F2F2F2"/>
                </a:solidFill>
              </a:rPr>
              <a:t>Virtualization Host</a:t>
            </a:r>
          </a:p>
        </p:txBody>
      </p:sp>
      <p:sp>
        <p:nvSpPr>
          <p:cNvPr id="7" name="AutoShape 3"/>
          <p:cNvSpPr>
            <a:spLocks noChangeArrowheads="1"/>
          </p:cNvSpPr>
          <p:nvPr/>
        </p:nvSpPr>
        <p:spPr bwMode="auto">
          <a:xfrm>
            <a:off x="2892757" y="1755387"/>
            <a:ext cx="2594526" cy="2079344"/>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11" name="Picture 12" descr="Disk_icon"/>
          <p:cNvPicPr>
            <a:picLocks noChangeAspect="1" noChangeArrowheads="1"/>
          </p:cNvPicPr>
          <p:nvPr/>
        </p:nvPicPr>
        <p:blipFill>
          <a:blip r:embed="rId2"/>
          <a:srcRect/>
          <a:stretch>
            <a:fillRect/>
          </a:stretch>
        </p:blipFill>
        <p:spPr bwMode="auto">
          <a:xfrm>
            <a:off x="4185155" y="4273234"/>
            <a:ext cx="552461" cy="504345"/>
          </a:xfrm>
          <a:prstGeom prst="rect">
            <a:avLst/>
          </a:prstGeom>
          <a:noFill/>
          <a:ln w="9525">
            <a:noFill/>
            <a:miter lim="800000"/>
            <a:headEnd/>
            <a:tailEnd/>
          </a:ln>
        </p:spPr>
      </p:pic>
      <p:sp>
        <p:nvSpPr>
          <p:cNvPr id="16" name="AutoShape 18"/>
          <p:cNvSpPr>
            <a:spLocks noChangeArrowheads="1"/>
          </p:cNvSpPr>
          <p:nvPr/>
        </p:nvSpPr>
        <p:spPr bwMode="auto">
          <a:xfrm>
            <a:off x="475134" y="1755386"/>
            <a:ext cx="868154" cy="3071337"/>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chemeClr val="bg2"/>
                </a:solidFill>
              </a:rPr>
              <a:t>Other</a:t>
            </a:r>
          </a:p>
          <a:p>
            <a:pPr>
              <a:lnSpc>
                <a:spcPct val="87000"/>
              </a:lnSpc>
              <a:buClr>
                <a:srgbClr val="000000"/>
              </a:buClr>
              <a:buSzPct val="100000"/>
              <a:buFont typeface="Arial" charset="0"/>
              <a:buNone/>
            </a:pPr>
            <a:r>
              <a:rPr lang="en-US" sz="1300" b="1">
                <a:solidFill>
                  <a:schemeClr val="bg2"/>
                </a:solidFill>
              </a:rPr>
              <a:t>Workload</a:t>
            </a:r>
          </a:p>
        </p:txBody>
      </p:sp>
      <p:sp>
        <p:nvSpPr>
          <p:cNvPr id="23" name="Line 25"/>
          <p:cNvSpPr>
            <a:spLocks noChangeShapeType="1"/>
          </p:cNvSpPr>
          <p:nvPr/>
        </p:nvSpPr>
        <p:spPr bwMode="auto">
          <a:xfrm>
            <a:off x="4381366" y="4435531"/>
            <a:ext cx="0" cy="1665782"/>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30" name="AutoShape 32"/>
          <p:cNvSpPr>
            <a:spLocks noChangeArrowheads="1"/>
          </p:cNvSpPr>
          <p:nvPr/>
        </p:nvSpPr>
        <p:spPr bwMode="auto">
          <a:xfrm>
            <a:off x="4098514" y="5178192"/>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49" name="AutoShape 33"/>
          <p:cNvSpPr>
            <a:spLocks noChangeArrowheads="1"/>
          </p:cNvSpPr>
          <p:nvPr/>
        </p:nvSpPr>
        <p:spPr bwMode="auto">
          <a:xfrm>
            <a:off x="3800909" y="1936748"/>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50" name="Picture 8" descr="Disk_icon"/>
          <p:cNvPicPr>
            <a:picLocks noChangeAspect="1" noChangeArrowheads="1"/>
          </p:cNvPicPr>
          <p:nvPr/>
        </p:nvPicPr>
        <p:blipFill>
          <a:blip r:embed="rId3"/>
          <a:srcRect/>
          <a:stretch>
            <a:fillRect/>
          </a:stretch>
        </p:blipFill>
        <p:spPr bwMode="auto">
          <a:xfrm>
            <a:off x="4020521" y="5928713"/>
            <a:ext cx="881729" cy="656507"/>
          </a:xfrm>
          <a:prstGeom prst="rect">
            <a:avLst/>
          </a:prstGeom>
          <a:noFill/>
          <a:ln w="9525">
            <a:noFill/>
            <a:miter lim="800000"/>
            <a:headEnd/>
            <a:tailEnd/>
          </a:ln>
        </p:spPr>
      </p:pic>
      <p:sp>
        <p:nvSpPr>
          <p:cNvPr id="2" name="Rectangle 1"/>
          <p:cNvSpPr/>
          <p:nvPr/>
        </p:nvSpPr>
        <p:spPr>
          <a:xfrm>
            <a:off x="3875327" y="2469275"/>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4" name="Rectangle 33"/>
          <p:cNvSpPr/>
          <p:nvPr/>
        </p:nvSpPr>
        <p:spPr>
          <a:xfrm>
            <a:off x="3875327" y="211425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5" name="Left-Right Arrow 34"/>
          <p:cNvSpPr/>
          <p:nvPr/>
        </p:nvSpPr>
        <p:spPr>
          <a:xfrm>
            <a:off x="1343288" y="2824293"/>
            <a:ext cx="1147055" cy="1010437"/>
          </a:xfrm>
          <a:prstGeom prst="leftRightArrow">
            <a:avLst>
              <a:gd name="adj1" fmla="val 50000"/>
              <a:gd name="adj2" fmla="val 32431"/>
            </a:avLst>
          </a:prstGeom>
          <a:solidFill>
            <a:schemeClr val="bg1">
              <a:lumMod val="6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utoShape 3"/>
          <p:cNvSpPr>
            <a:spLocks noChangeArrowheads="1"/>
          </p:cNvSpPr>
          <p:nvPr/>
        </p:nvSpPr>
        <p:spPr bwMode="auto">
          <a:xfrm>
            <a:off x="5639683" y="1755386"/>
            <a:ext cx="2594526" cy="2079345"/>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19" name="Picture 12" descr="Disk_icon"/>
          <p:cNvPicPr>
            <a:picLocks noChangeAspect="1" noChangeArrowheads="1"/>
          </p:cNvPicPr>
          <p:nvPr/>
        </p:nvPicPr>
        <p:blipFill>
          <a:blip r:embed="rId2"/>
          <a:srcRect/>
          <a:stretch>
            <a:fillRect/>
          </a:stretch>
        </p:blipFill>
        <p:spPr bwMode="auto">
          <a:xfrm>
            <a:off x="6932081" y="4273234"/>
            <a:ext cx="552461" cy="504345"/>
          </a:xfrm>
          <a:prstGeom prst="rect">
            <a:avLst/>
          </a:prstGeom>
          <a:noFill/>
          <a:ln w="9525">
            <a:noFill/>
            <a:miter lim="800000"/>
            <a:headEnd/>
            <a:tailEnd/>
          </a:ln>
        </p:spPr>
      </p:pic>
      <p:sp>
        <p:nvSpPr>
          <p:cNvPr id="20" name="Line 25"/>
          <p:cNvSpPr>
            <a:spLocks noChangeShapeType="1"/>
          </p:cNvSpPr>
          <p:nvPr/>
        </p:nvSpPr>
        <p:spPr bwMode="auto">
          <a:xfrm>
            <a:off x="7128292" y="4435531"/>
            <a:ext cx="0" cy="1665782"/>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21" name="AutoShape 32"/>
          <p:cNvSpPr>
            <a:spLocks noChangeArrowheads="1"/>
          </p:cNvSpPr>
          <p:nvPr/>
        </p:nvSpPr>
        <p:spPr bwMode="auto">
          <a:xfrm>
            <a:off x="6845440" y="5178192"/>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24" name="AutoShape 33"/>
          <p:cNvSpPr>
            <a:spLocks noChangeArrowheads="1"/>
          </p:cNvSpPr>
          <p:nvPr/>
        </p:nvSpPr>
        <p:spPr bwMode="auto">
          <a:xfrm>
            <a:off x="6547835" y="1936748"/>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pic>
        <p:nvPicPr>
          <p:cNvPr id="25" name="Picture 8" descr="Disk_icon"/>
          <p:cNvPicPr>
            <a:picLocks noChangeAspect="1" noChangeArrowheads="1"/>
          </p:cNvPicPr>
          <p:nvPr/>
        </p:nvPicPr>
        <p:blipFill>
          <a:blip r:embed="rId3"/>
          <a:srcRect/>
          <a:stretch>
            <a:fillRect/>
          </a:stretch>
        </p:blipFill>
        <p:spPr bwMode="auto">
          <a:xfrm>
            <a:off x="6767447" y="5928713"/>
            <a:ext cx="881729" cy="656507"/>
          </a:xfrm>
          <a:prstGeom prst="rect">
            <a:avLst/>
          </a:prstGeom>
          <a:noFill/>
          <a:ln w="9525">
            <a:noFill/>
            <a:miter lim="800000"/>
            <a:headEnd/>
            <a:tailEnd/>
          </a:ln>
        </p:spPr>
      </p:pic>
      <p:sp>
        <p:nvSpPr>
          <p:cNvPr id="26" name="Rectangle 25"/>
          <p:cNvSpPr/>
          <p:nvPr/>
        </p:nvSpPr>
        <p:spPr>
          <a:xfrm>
            <a:off x="6622253" y="2469275"/>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27" name="Rectangle 26"/>
          <p:cNvSpPr/>
          <p:nvPr/>
        </p:nvSpPr>
        <p:spPr>
          <a:xfrm>
            <a:off x="6622253" y="211425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3" name="AutoShape 3"/>
          <p:cNvSpPr>
            <a:spLocks noChangeArrowheads="1"/>
          </p:cNvSpPr>
          <p:nvPr/>
        </p:nvSpPr>
        <p:spPr bwMode="auto">
          <a:xfrm>
            <a:off x="5792083" y="1647566"/>
            <a:ext cx="2594526" cy="2079345"/>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sp>
        <p:nvSpPr>
          <p:cNvPr id="37" name="AutoShape 3"/>
          <p:cNvSpPr>
            <a:spLocks noChangeArrowheads="1"/>
          </p:cNvSpPr>
          <p:nvPr/>
        </p:nvSpPr>
        <p:spPr bwMode="auto">
          <a:xfrm>
            <a:off x="5941483" y="1525459"/>
            <a:ext cx="2594526" cy="2079345"/>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sp>
        <p:nvSpPr>
          <p:cNvPr id="38" name="AutoShape 33"/>
          <p:cNvSpPr>
            <a:spLocks noChangeArrowheads="1"/>
          </p:cNvSpPr>
          <p:nvPr/>
        </p:nvSpPr>
        <p:spPr bwMode="auto">
          <a:xfrm>
            <a:off x="6913257" y="1752749"/>
            <a:ext cx="1320952"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a:solidFill>
                  <a:srgbClr val="F2F2F2"/>
                </a:solidFill>
              </a:rPr>
              <a:t>Task Tracker</a:t>
            </a:r>
            <a:endParaRPr lang="en-US" sz="1200">
              <a:solidFill>
                <a:srgbClr val="F2F2F2"/>
              </a:solidFill>
            </a:endParaRPr>
          </a:p>
        </p:txBody>
      </p:sp>
      <p:sp>
        <p:nvSpPr>
          <p:cNvPr id="39" name="Rectangle 38"/>
          <p:cNvSpPr/>
          <p:nvPr/>
        </p:nvSpPr>
        <p:spPr>
          <a:xfrm>
            <a:off x="6987675" y="2285276"/>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40" name="Rectangle 39"/>
          <p:cNvSpPr/>
          <p:nvPr/>
        </p:nvSpPr>
        <p:spPr>
          <a:xfrm>
            <a:off x="6987675" y="1930258"/>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3" name="Rectangle 2"/>
          <p:cNvSpPr/>
          <p:nvPr/>
        </p:nvSpPr>
        <p:spPr>
          <a:xfrm>
            <a:off x="171306" y="5715263"/>
            <a:ext cx="3704021" cy="1200328"/>
          </a:xfrm>
          <a:prstGeom prst="rect">
            <a:avLst/>
          </a:prstGeom>
        </p:spPr>
        <p:txBody>
          <a:bodyPr wrap="square">
            <a:spAutoFit/>
          </a:bodyPr>
          <a:lstStyle/>
          <a:p>
            <a:r>
              <a:rPr lang="en-US" sz="2400">
                <a:solidFill>
                  <a:srgbClr val="FFFFFF"/>
                </a:solidFill>
              </a:rPr>
              <a:t>Truly Elastic Hadoop:</a:t>
            </a:r>
          </a:p>
          <a:p>
            <a:r>
              <a:rPr lang="en-US" sz="2400">
                <a:solidFill>
                  <a:srgbClr val="FFFFFF"/>
                </a:solidFill>
              </a:rPr>
              <a:t>Scalable through virtual nodes</a:t>
            </a:r>
          </a:p>
        </p:txBody>
      </p:sp>
    </p:spTree>
    <p:extLst>
      <p:ext uri="{BB962C8B-B14F-4D97-AF65-F5344CB8AC3E}">
        <p14:creationId xmlns:p14="http://schemas.microsoft.com/office/powerpoint/2010/main" val="3691706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Line 22"/>
          <p:cNvSpPr>
            <a:spLocks noChangeShapeType="1"/>
          </p:cNvSpPr>
          <p:nvPr/>
        </p:nvSpPr>
        <p:spPr bwMode="auto">
          <a:xfrm>
            <a:off x="5033010" y="5106803"/>
            <a:ext cx="0" cy="1092365"/>
          </a:xfrm>
          <a:prstGeom prst="line">
            <a:avLst/>
          </a:prstGeom>
          <a:noFill/>
          <a:ln w="22225" cap="rnd">
            <a:solidFill>
              <a:schemeClr val="tx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4" name="Title 3"/>
          <p:cNvSpPr>
            <a:spLocks noGrp="1"/>
          </p:cNvSpPr>
          <p:nvPr>
            <p:ph type="title"/>
          </p:nvPr>
        </p:nvSpPr>
        <p:spPr/>
        <p:txBody>
          <a:bodyPr>
            <a:normAutofit/>
          </a:bodyPr>
          <a:lstStyle/>
          <a:p>
            <a:r>
              <a:rPr lang="en-US" sz="3600"/>
              <a:t>Dataflow with separated Compute/Data</a:t>
            </a:r>
          </a:p>
        </p:txBody>
      </p:sp>
      <p:sp>
        <p:nvSpPr>
          <p:cNvPr id="6" name="AutoShape 2"/>
          <p:cNvSpPr>
            <a:spLocks noChangeArrowheads="1"/>
          </p:cNvSpPr>
          <p:nvPr/>
        </p:nvSpPr>
        <p:spPr bwMode="auto">
          <a:xfrm>
            <a:off x="475134" y="4055403"/>
            <a:ext cx="7344348" cy="1911636"/>
          </a:xfrm>
          <a:prstGeom prst="roundRect">
            <a:avLst>
              <a:gd name="adj" fmla="val 16667"/>
            </a:avLst>
          </a:prstGeom>
          <a:solidFill>
            <a:schemeClr val="accent1">
              <a:lumMod val="60000"/>
              <a:lumOff val="40000"/>
              <a:alpha val="54901"/>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400" b="1">
                <a:solidFill>
                  <a:srgbClr val="F2F2F2"/>
                </a:solidFill>
              </a:rPr>
              <a:t>Virtualization Host</a:t>
            </a:r>
          </a:p>
        </p:txBody>
      </p:sp>
      <p:sp>
        <p:nvSpPr>
          <p:cNvPr id="33" name="AutoShape 3"/>
          <p:cNvSpPr>
            <a:spLocks noChangeArrowheads="1"/>
          </p:cNvSpPr>
          <p:nvPr/>
        </p:nvSpPr>
        <p:spPr bwMode="auto">
          <a:xfrm>
            <a:off x="5224956" y="1477176"/>
            <a:ext cx="2594526" cy="2154935"/>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pic>
        <p:nvPicPr>
          <p:cNvPr id="34" name="Picture 12" descr="Disk_icon"/>
          <p:cNvPicPr>
            <a:picLocks noChangeAspect="1" noChangeArrowheads="1"/>
          </p:cNvPicPr>
          <p:nvPr/>
        </p:nvPicPr>
        <p:blipFill>
          <a:blip r:embed="rId2"/>
          <a:srcRect/>
          <a:stretch>
            <a:fillRect/>
          </a:stretch>
        </p:blipFill>
        <p:spPr bwMode="auto">
          <a:xfrm>
            <a:off x="6517354" y="3087206"/>
            <a:ext cx="552461" cy="504345"/>
          </a:xfrm>
          <a:prstGeom prst="rect">
            <a:avLst/>
          </a:prstGeom>
          <a:noFill/>
          <a:ln w="9525">
            <a:noFill/>
            <a:miter lim="800000"/>
            <a:headEnd/>
            <a:tailEnd/>
          </a:ln>
        </p:spPr>
      </p:pic>
      <p:sp>
        <p:nvSpPr>
          <p:cNvPr id="36" name="AutoShape 32"/>
          <p:cNvSpPr>
            <a:spLocks noChangeArrowheads="1"/>
          </p:cNvSpPr>
          <p:nvPr/>
        </p:nvSpPr>
        <p:spPr bwMode="auto">
          <a:xfrm>
            <a:off x="6409111" y="4899982"/>
            <a:ext cx="725742"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VMDK</a:t>
            </a:r>
          </a:p>
        </p:txBody>
      </p:sp>
      <p:sp>
        <p:nvSpPr>
          <p:cNvPr id="37" name="AutoShape 33"/>
          <p:cNvSpPr>
            <a:spLocks noChangeArrowheads="1"/>
          </p:cNvSpPr>
          <p:nvPr/>
        </p:nvSpPr>
        <p:spPr bwMode="auto">
          <a:xfrm>
            <a:off x="6129835" y="2354997"/>
            <a:ext cx="1327498" cy="732209"/>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ctr">
            <a:prstTxWarp prst="textNoShape">
              <a:avLst/>
            </a:prstTxWarp>
          </a:bodyPr>
          <a:lstStyle/>
          <a:p>
            <a:pPr algn="ctr"/>
            <a:r>
              <a:rPr lang="en-US">
                <a:solidFill>
                  <a:srgbClr val="F2F2F2"/>
                </a:solidFill>
              </a:rPr>
              <a:t>Datanode</a:t>
            </a:r>
            <a:endParaRPr lang="en-US" sz="1200">
              <a:solidFill>
                <a:srgbClr val="F2F2F2"/>
              </a:solidFill>
            </a:endParaRPr>
          </a:p>
        </p:txBody>
      </p:sp>
      <p:pic>
        <p:nvPicPr>
          <p:cNvPr id="58" name="Picture 8" descr="Disk_icon"/>
          <p:cNvPicPr>
            <a:picLocks noChangeAspect="1" noChangeArrowheads="1"/>
          </p:cNvPicPr>
          <p:nvPr/>
        </p:nvPicPr>
        <p:blipFill>
          <a:blip r:embed="rId3"/>
          <a:srcRect/>
          <a:stretch>
            <a:fillRect/>
          </a:stretch>
        </p:blipFill>
        <p:spPr bwMode="auto">
          <a:xfrm>
            <a:off x="6419708" y="6087992"/>
            <a:ext cx="881729" cy="656507"/>
          </a:xfrm>
          <a:prstGeom prst="rect">
            <a:avLst/>
          </a:prstGeom>
          <a:noFill/>
          <a:ln w="9525">
            <a:noFill/>
            <a:miter lim="800000"/>
            <a:headEnd/>
            <a:tailEnd/>
          </a:ln>
        </p:spPr>
      </p:pic>
      <p:sp>
        <p:nvSpPr>
          <p:cNvPr id="62" name="AutoShape 3"/>
          <p:cNvSpPr>
            <a:spLocks noChangeArrowheads="1"/>
          </p:cNvSpPr>
          <p:nvPr/>
        </p:nvSpPr>
        <p:spPr bwMode="auto">
          <a:xfrm>
            <a:off x="2185035" y="1477176"/>
            <a:ext cx="2823625" cy="2154935"/>
          </a:xfrm>
          <a:prstGeom prst="roundRect">
            <a:avLst>
              <a:gd name="adj" fmla="val 16667"/>
            </a:avLst>
          </a:prstGeom>
          <a:solidFill>
            <a:schemeClr val="bg1">
              <a:lumMod val="50000"/>
            </a:schemeClr>
          </a:solidFill>
          <a:ln w="38160">
            <a:solidFill>
              <a:schemeClr val="bg1">
                <a:lumMod val="75000"/>
              </a:schemeClr>
            </a:solidFill>
            <a:miter lim="800000"/>
            <a:headEnd/>
            <a:tailEnd/>
          </a:ln>
        </p:spPr>
        <p:txBody>
          <a:bodyPr wrap="none" lIns="82058" tIns="41029" rIns="82058" bIns="41029" anchor="ctr">
            <a:prstTxWarp prst="textNoShape">
              <a:avLst/>
            </a:prstTxWarp>
          </a:bodyPr>
          <a:lstStyle/>
          <a:p>
            <a:pPr>
              <a:lnSpc>
                <a:spcPct val="87000"/>
              </a:lnSpc>
              <a:buClr>
                <a:srgbClr val="000000"/>
              </a:buClr>
              <a:buSzPct val="100000"/>
              <a:buFont typeface="Arial" charset="0"/>
              <a:buNone/>
            </a:pPr>
            <a:r>
              <a:rPr lang="en-US" sz="1300" b="1">
                <a:solidFill>
                  <a:srgbClr val="FFFFFF"/>
                </a:solidFill>
              </a:rPr>
              <a:t>Virtual</a:t>
            </a:r>
          </a:p>
          <a:p>
            <a:pPr>
              <a:lnSpc>
                <a:spcPct val="87000"/>
              </a:lnSpc>
              <a:buClr>
                <a:srgbClr val="000000"/>
              </a:buClr>
              <a:buSzPct val="100000"/>
              <a:buFont typeface="Arial" charset="0"/>
              <a:buNone/>
            </a:pPr>
            <a:r>
              <a:rPr lang="en-US" sz="1300" b="1">
                <a:solidFill>
                  <a:srgbClr val="FFFFFF"/>
                </a:solidFill>
              </a:rPr>
              <a:t>Hadoop</a:t>
            </a:r>
          </a:p>
          <a:p>
            <a:pPr>
              <a:lnSpc>
                <a:spcPct val="87000"/>
              </a:lnSpc>
              <a:buClr>
                <a:srgbClr val="000000"/>
              </a:buClr>
              <a:buSzPct val="100000"/>
              <a:buFont typeface="Arial" charset="0"/>
              <a:buNone/>
            </a:pPr>
            <a:r>
              <a:rPr lang="en-US" sz="1300" b="1">
                <a:solidFill>
                  <a:srgbClr val="FFFFFF"/>
                </a:solidFill>
              </a:rPr>
              <a:t>Node</a:t>
            </a:r>
          </a:p>
        </p:txBody>
      </p:sp>
      <p:sp>
        <p:nvSpPr>
          <p:cNvPr id="65" name="AutoShape 33"/>
          <p:cNvSpPr>
            <a:spLocks noChangeArrowheads="1"/>
          </p:cNvSpPr>
          <p:nvPr/>
        </p:nvSpPr>
        <p:spPr bwMode="auto">
          <a:xfrm>
            <a:off x="3137487" y="1658538"/>
            <a:ext cx="1736823" cy="1433052"/>
          </a:xfrm>
          <a:prstGeom prst="roundRect">
            <a:avLst>
              <a:gd name="adj" fmla="val 16667"/>
            </a:avLst>
          </a:prstGeom>
          <a:solidFill>
            <a:schemeClr val="accent1"/>
          </a:solidFill>
          <a:ln w="9525">
            <a:solidFill>
              <a:srgbClr val="BFBFBF"/>
            </a:solidFill>
            <a:round/>
            <a:headEnd/>
            <a:tailEnd/>
          </a:ln>
        </p:spPr>
        <p:txBody>
          <a:bodyPr wrap="none" lIns="82058" tIns="41029" rIns="82058" bIns="41029" anchor="b">
            <a:prstTxWarp prst="textNoShape">
              <a:avLst/>
            </a:prstTxWarp>
          </a:bodyPr>
          <a:lstStyle/>
          <a:p>
            <a:pPr algn="ctr"/>
            <a:r>
              <a:rPr lang="en-US" dirty="0">
                <a:solidFill>
                  <a:srgbClr val="F2F2F2"/>
                </a:solidFill>
              </a:rPr>
              <a:t>NodeManager</a:t>
            </a:r>
            <a:endParaRPr lang="en-US" sz="1200" dirty="0">
              <a:solidFill>
                <a:srgbClr val="F2F2F2"/>
              </a:solidFill>
            </a:endParaRPr>
          </a:p>
        </p:txBody>
      </p:sp>
      <p:sp>
        <p:nvSpPr>
          <p:cNvPr id="66" name="Rectangle 65"/>
          <p:cNvSpPr/>
          <p:nvPr/>
        </p:nvSpPr>
        <p:spPr>
          <a:xfrm>
            <a:off x="3396704" y="2191065"/>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sp>
        <p:nvSpPr>
          <p:cNvPr id="67" name="Rectangle 66"/>
          <p:cNvSpPr/>
          <p:nvPr/>
        </p:nvSpPr>
        <p:spPr>
          <a:xfrm>
            <a:off x="3396704" y="1836047"/>
            <a:ext cx="1172117" cy="355018"/>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Slot</a:t>
            </a:r>
          </a:p>
        </p:txBody>
      </p:sp>
      <p:pic>
        <p:nvPicPr>
          <p:cNvPr id="68" name="Picture 14" descr="NIC_icon"/>
          <p:cNvPicPr>
            <a:picLocks noChangeAspect="1" noChangeArrowheads="1"/>
          </p:cNvPicPr>
          <p:nvPr/>
        </p:nvPicPr>
        <p:blipFill>
          <a:blip r:embed="rId4"/>
          <a:srcRect/>
          <a:stretch>
            <a:fillRect/>
          </a:stretch>
        </p:blipFill>
        <p:spPr bwMode="auto">
          <a:xfrm>
            <a:off x="3695894" y="3160965"/>
            <a:ext cx="440655" cy="414530"/>
          </a:xfrm>
          <a:prstGeom prst="rect">
            <a:avLst/>
          </a:prstGeom>
          <a:noFill/>
          <a:ln w="9525">
            <a:noFill/>
            <a:miter lim="800000"/>
            <a:headEnd/>
            <a:tailEnd/>
          </a:ln>
        </p:spPr>
      </p:pic>
      <p:sp>
        <p:nvSpPr>
          <p:cNvPr id="69" name="Line 22"/>
          <p:cNvSpPr>
            <a:spLocks noChangeShapeType="1"/>
          </p:cNvSpPr>
          <p:nvPr/>
        </p:nvSpPr>
        <p:spPr bwMode="auto">
          <a:xfrm>
            <a:off x="3932662" y="3558223"/>
            <a:ext cx="0" cy="497181"/>
          </a:xfrm>
          <a:prstGeom prst="line">
            <a:avLst/>
          </a:prstGeom>
          <a:noFill/>
          <a:ln w="22225" cap="rnd">
            <a:solidFill>
              <a:schemeClr val="tx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70" name="AutoShape 24"/>
          <p:cNvSpPr>
            <a:spLocks noChangeArrowheads="1"/>
          </p:cNvSpPr>
          <p:nvPr/>
        </p:nvSpPr>
        <p:spPr bwMode="auto">
          <a:xfrm>
            <a:off x="3932662" y="4801812"/>
            <a:ext cx="1962071" cy="578081"/>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Virtual Switch</a:t>
            </a:r>
          </a:p>
        </p:txBody>
      </p:sp>
      <p:sp>
        <p:nvSpPr>
          <p:cNvPr id="71" name="AutoShape 31"/>
          <p:cNvSpPr>
            <a:spLocks noChangeArrowheads="1"/>
          </p:cNvSpPr>
          <p:nvPr/>
        </p:nvSpPr>
        <p:spPr bwMode="auto">
          <a:xfrm>
            <a:off x="3459124" y="3889591"/>
            <a:ext cx="868154"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Virtual NIC</a:t>
            </a:r>
          </a:p>
        </p:txBody>
      </p:sp>
      <p:pic>
        <p:nvPicPr>
          <p:cNvPr id="73" name="Picture 14" descr="NIC_icon"/>
          <p:cNvPicPr>
            <a:picLocks noChangeAspect="1" noChangeArrowheads="1"/>
          </p:cNvPicPr>
          <p:nvPr/>
        </p:nvPicPr>
        <p:blipFill>
          <a:blip r:embed="rId4"/>
          <a:srcRect/>
          <a:stretch>
            <a:fillRect/>
          </a:stretch>
        </p:blipFill>
        <p:spPr bwMode="auto">
          <a:xfrm>
            <a:off x="5777727" y="3178777"/>
            <a:ext cx="440655" cy="414530"/>
          </a:xfrm>
          <a:prstGeom prst="rect">
            <a:avLst/>
          </a:prstGeom>
          <a:noFill/>
          <a:ln w="9525">
            <a:noFill/>
            <a:miter lim="800000"/>
            <a:headEnd/>
            <a:tailEnd/>
          </a:ln>
        </p:spPr>
      </p:pic>
      <p:sp>
        <p:nvSpPr>
          <p:cNvPr id="74" name="Line 22"/>
          <p:cNvSpPr>
            <a:spLocks noChangeShapeType="1"/>
          </p:cNvSpPr>
          <p:nvPr/>
        </p:nvSpPr>
        <p:spPr bwMode="auto">
          <a:xfrm>
            <a:off x="6014495" y="3576036"/>
            <a:ext cx="0" cy="479368"/>
          </a:xfrm>
          <a:prstGeom prst="line">
            <a:avLst/>
          </a:prstGeom>
          <a:noFill/>
          <a:ln w="22225" cap="rnd">
            <a:solidFill>
              <a:schemeClr val="tx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75" name="AutoShape 31"/>
          <p:cNvSpPr>
            <a:spLocks noChangeArrowheads="1"/>
          </p:cNvSpPr>
          <p:nvPr/>
        </p:nvSpPr>
        <p:spPr bwMode="auto">
          <a:xfrm>
            <a:off x="5540957" y="3907403"/>
            <a:ext cx="868154" cy="331624"/>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Virtual NIC</a:t>
            </a:r>
          </a:p>
        </p:txBody>
      </p:sp>
      <p:sp>
        <p:nvSpPr>
          <p:cNvPr id="76" name="Line 22"/>
          <p:cNvSpPr>
            <a:spLocks noChangeShapeType="1"/>
          </p:cNvSpPr>
          <p:nvPr/>
        </p:nvSpPr>
        <p:spPr bwMode="auto">
          <a:xfrm>
            <a:off x="3932662" y="4221215"/>
            <a:ext cx="1075998" cy="580597"/>
          </a:xfrm>
          <a:prstGeom prst="line">
            <a:avLst/>
          </a:prstGeom>
          <a:noFill/>
          <a:ln w="22225" cap="rnd">
            <a:solidFill>
              <a:schemeClr val="tx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sp>
        <p:nvSpPr>
          <p:cNvPr id="77" name="Line 22"/>
          <p:cNvSpPr>
            <a:spLocks noChangeShapeType="1"/>
          </p:cNvSpPr>
          <p:nvPr/>
        </p:nvSpPr>
        <p:spPr bwMode="auto">
          <a:xfrm flipV="1">
            <a:off x="5008660" y="4239028"/>
            <a:ext cx="1005834" cy="562784"/>
          </a:xfrm>
          <a:prstGeom prst="line">
            <a:avLst/>
          </a:prstGeom>
          <a:noFill/>
          <a:ln w="22225" cap="rnd">
            <a:solidFill>
              <a:schemeClr val="tx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pic>
        <p:nvPicPr>
          <p:cNvPr id="78" name="Picture 10" descr="NIC_icon"/>
          <p:cNvPicPr>
            <a:picLocks noChangeAspect="1" noChangeArrowheads="1"/>
          </p:cNvPicPr>
          <p:nvPr/>
        </p:nvPicPr>
        <p:blipFill>
          <a:blip r:embed="rId5"/>
          <a:srcRect/>
          <a:stretch>
            <a:fillRect/>
          </a:stretch>
        </p:blipFill>
        <p:spPr bwMode="auto">
          <a:xfrm>
            <a:off x="4687408" y="6087992"/>
            <a:ext cx="910439" cy="720337"/>
          </a:xfrm>
          <a:prstGeom prst="rect">
            <a:avLst/>
          </a:prstGeom>
          <a:noFill/>
          <a:ln w="9525">
            <a:noFill/>
            <a:miter lim="800000"/>
            <a:headEnd/>
            <a:tailEnd/>
          </a:ln>
        </p:spPr>
      </p:pic>
      <p:sp>
        <p:nvSpPr>
          <p:cNvPr id="80" name="AutoShape 23"/>
          <p:cNvSpPr>
            <a:spLocks noChangeArrowheads="1"/>
          </p:cNvSpPr>
          <p:nvPr/>
        </p:nvSpPr>
        <p:spPr bwMode="auto">
          <a:xfrm>
            <a:off x="4559472" y="5409247"/>
            <a:ext cx="868154" cy="414530"/>
          </a:xfrm>
          <a:prstGeom prst="roundRect">
            <a:avLst>
              <a:gd name="adj" fmla="val 16667"/>
            </a:avLst>
          </a:prstGeom>
          <a:solidFill>
            <a:srgbClr val="4C4C4C"/>
          </a:solidFill>
          <a:ln w="9525">
            <a:solidFill>
              <a:srgbClr val="A6A6A6"/>
            </a:solidFill>
            <a:round/>
            <a:headEnd/>
            <a:tailEnd/>
          </a:ln>
        </p:spPr>
        <p:txBody>
          <a:bodyPr wrap="none" lIns="82058" tIns="41029" rIns="82058" bIns="41029" anchor="ctr">
            <a:prstTxWarp prst="textNoShape">
              <a:avLst/>
            </a:prstTxWarp>
          </a:bodyPr>
          <a:lstStyle/>
          <a:p>
            <a:pPr algn="ctr"/>
            <a:r>
              <a:rPr lang="en-US" sz="1200">
                <a:solidFill>
                  <a:srgbClr val="F2F2F2"/>
                </a:solidFill>
              </a:rPr>
              <a:t>NIC Drivers</a:t>
            </a:r>
          </a:p>
        </p:txBody>
      </p:sp>
      <p:sp>
        <p:nvSpPr>
          <p:cNvPr id="35" name="Line 25"/>
          <p:cNvSpPr>
            <a:spLocks noChangeShapeType="1"/>
          </p:cNvSpPr>
          <p:nvPr/>
        </p:nvSpPr>
        <p:spPr bwMode="auto">
          <a:xfrm>
            <a:off x="6734434" y="3087206"/>
            <a:ext cx="0" cy="3000786"/>
          </a:xfrm>
          <a:prstGeom prst="line">
            <a:avLst/>
          </a:prstGeom>
          <a:noFill/>
          <a:ln w="22225" cap="rnd">
            <a:solidFill>
              <a:schemeClr val="bg1">
                <a:alpha val="65881"/>
              </a:schemeClr>
            </a:solidFill>
            <a:prstDash val="sysDot"/>
            <a:round/>
            <a:headEnd type="triangle" w="med" len="med"/>
            <a:tailEnd type="triangle" w="med" len="med"/>
          </a:ln>
        </p:spPr>
        <p:txBody>
          <a:bodyPr wrap="none" lIns="82058" tIns="41029" rIns="82058" bIns="41029" anchor="ctr">
            <a:prstTxWarp prst="textNoShape">
              <a:avLst/>
            </a:prstTxWarp>
          </a:bodyPr>
          <a:lstStyle/>
          <a:p>
            <a:endParaRPr lang="en-US"/>
          </a:p>
        </p:txBody>
      </p:sp>
      <p:grpSp>
        <p:nvGrpSpPr>
          <p:cNvPr id="27" name="Group 26"/>
          <p:cNvGrpSpPr/>
          <p:nvPr/>
        </p:nvGrpSpPr>
        <p:grpSpPr>
          <a:xfrm>
            <a:off x="4095582" y="3087206"/>
            <a:ext cx="2638852" cy="3111962"/>
            <a:chOff x="4095582" y="3087206"/>
            <a:chExt cx="2638852" cy="3111962"/>
          </a:xfrm>
        </p:grpSpPr>
        <p:cxnSp>
          <p:nvCxnSpPr>
            <p:cNvPr id="24" name="Straight Connector 23"/>
            <p:cNvCxnSpPr/>
            <p:nvPr/>
          </p:nvCxnSpPr>
          <p:spPr>
            <a:xfrm flipH="1">
              <a:off x="4095582" y="3087206"/>
              <a:ext cx="13656" cy="1542964"/>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4095582" y="4633646"/>
              <a:ext cx="2161129"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6243055" y="3087206"/>
              <a:ext cx="13656" cy="1542964"/>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722447" y="3090682"/>
              <a:ext cx="11987" cy="3108486"/>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44957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Compute</a:t>
            </a:r>
            <a:endParaRPr lang="en-US" dirty="0"/>
          </a:p>
        </p:txBody>
      </p:sp>
      <p:sp>
        <p:nvSpPr>
          <p:cNvPr id="3" name="Text Placeholder 2"/>
          <p:cNvSpPr>
            <a:spLocks noGrp="1"/>
          </p:cNvSpPr>
          <p:nvPr>
            <p:ph type="body" sz="quarter" idx="13"/>
          </p:nvPr>
        </p:nvSpPr>
        <p:spPr/>
        <p:txBody>
          <a:bodyPr/>
          <a:lstStyle/>
          <a:p>
            <a:pPr>
              <a:spcBef>
                <a:spcPts val="1200"/>
              </a:spcBef>
            </a:pPr>
            <a:r>
              <a:rPr lang="en-US" dirty="0" smtClean="0"/>
              <a:t>Set number of active </a:t>
            </a:r>
            <a:r>
              <a:rPr lang="en-US" dirty="0" err="1" smtClean="0"/>
              <a:t>TaskTracker</a:t>
            </a:r>
            <a:r>
              <a:rPr lang="en-US" dirty="0" smtClean="0"/>
              <a:t> nodes</a:t>
            </a:r>
          </a:p>
          <a:p>
            <a:pPr>
              <a:spcBef>
                <a:spcPts val="600"/>
              </a:spcBef>
            </a:pPr>
            <a:endParaRPr lang="en-US" dirty="0" smtClean="0"/>
          </a:p>
          <a:p>
            <a:pPr>
              <a:spcBef>
                <a:spcPts val="600"/>
              </a:spcBef>
            </a:pPr>
            <a:r>
              <a:rPr lang="en-US" dirty="0" smtClean="0"/>
              <a:t>Enable all the </a:t>
            </a:r>
            <a:r>
              <a:rPr lang="en-US" dirty="0" err="1" smtClean="0"/>
              <a:t>TaskTrackers</a:t>
            </a:r>
            <a:r>
              <a:rPr lang="en-US" dirty="0" smtClean="0"/>
              <a:t> in the cluster</a:t>
            </a:r>
          </a:p>
          <a:p>
            <a:pPr>
              <a:spcBef>
                <a:spcPts val="1200"/>
              </a:spcBef>
            </a:pPr>
            <a:endParaRPr lang="en-US" dirty="0" smtClean="0"/>
          </a:p>
        </p:txBody>
      </p:sp>
      <p:sp>
        <p:nvSpPr>
          <p:cNvPr id="6" name="TextBox 5"/>
          <p:cNvSpPr txBox="1"/>
          <p:nvPr/>
        </p:nvSpPr>
        <p:spPr>
          <a:xfrm>
            <a:off x="923525" y="1431940"/>
            <a:ext cx="7696200" cy="338554"/>
          </a:xfrm>
          <a:prstGeom prst="rect">
            <a:avLst/>
          </a:prstGeom>
          <a:noFill/>
          <a:ln>
            <a:noFill/>
          </a:ln>
        </p:spPr>
        <p:txBody>
          <a:bodyPr wrap="square" rtlCol="0">
            <a:spAutoFit/>
          </a:bodyPr>
          <a:lstStyle/>
          <a:p>
            <a:r>
              <a:rPr lang="en-US" sz="1600" dirty="0" smtClean="0">
                <a:solidFill>
                  <a:srgbClr val="FFFFFF"/>
                </a:solidFill>
              </a:rPr>
              <a:t>&gt; cluster limit --name </a:t>
            </a:r>
            <a:r>
              <a:rPr lang="en-US" sz="1600" dirty="0" err="1" smtClean="0">
                <a:solidFill>
                  <a:srgbClr val="FFFFFF"/>
                </a:solidFill>
              </a:rPr>
              <a:t>myHadoop</a:t>
            </a:r>
            <a:r>
              <a:rPr lang="en-US" sz="1600" dirty="0" smtClean="0">
                <a:solidFill>
                  <a:srgbClr val="FFFFFF"/>
                </a:solidFill>
              </a:rPr>
              <a:t> --</a:t>
            </a:r>
            <a:r>
              <a:rPr lang="en-US" sz="1600" dirty="0" err="1" smtClean="0">
                <a:solidFill>
                  <a:srgbClr val="FFFFFF"/>
                </a:solidFill>
              </a:rPr>
              <a:t>nodeGroup</a:t>
            </a:r>
            <a:r>
              <a:rPr lang="en-US" sz="1600" dirty="0" smtClean="0">
                <a:solidFill>
                  <a:srgbClr val="FFFFFF"/>
                </a:solidFill>
              </a:rPr>
              <a:t> worker --</a:t>
            </a:r>
            <a:r>
              <a:rPr lang="en-US" sz="1600" dirty="0" err="1" smtClean="0">
                <a:solidFill>
                  <a:srgbClr val="FFFFFF"/>
                </a:solidFill>
              </a:rPr>
              <a:t>activeComputeNodeNum</a:t>
            </a:r>
            <a:r>
              <a:rPr lang="en-US" sz="1600" dirty="0" smtClean="0">
                <a:solidFill>
                  <a:srgbClr val="FFFFFF"/>
                </a:solidFill>
              </a:rPr>
              <a:t> 8</a:t>
            </a:r>
            <a:endParaRPr lang="en-US" sz="1600" dirty="0">
              <a:solidFill>
                <a:srgbClr val="FFFFFF"/>
              </a:solidFill>
            </a:endParaRPr>
          </a:p>
        </p:txBody>
      </p:sp>
      <p:sp>
        <p:nvSpPr>
          <p:cNvPr id="7" name="TextBox 6"/>
          <p:cNvSpPr txBox="1"/>
          <p:nvPr/>
        </p:nvSpPr>
        <p:spPr>
          <a:xfrm>
            <a:off x="923525" y="2193940"/>
            <a:ext cx="7543799" cy="338554"/>
          </a:xfrm>
          <a:prstGeom prst="rect">
            <a:avLst/>
          </a:prstGeom>
          <a:noFill/>
          <a:ln>
            <a:noFill/>
          </a:ln>
        </p:spPr>
        <p:txBody>
          <a:bodyPr wrap="square" rtlCol="0">
            <a:spAutoFit/>
          </a:bodyPr>
          <a:lstStyle/>
          <a:p>
            <a:r>
              <a:rPr lang="en-US" sz="1600" dirty="0" smtClean="0">
                <a:solidFill>
                  <a:srgbClr val="FFFFFF"/>
                </a:solidFill>
              </a:rPr>
              <a:t>&gt; cluster </a:t>
            </a:r>
            <a:r>
              <a:rPr lang="en-US" sz="1600" dirty="0" err="1" smtClean="0">
                <a:solidFill>
                  <a:srgbClr val="FFFFFF"/>
                </a:solidFill>
              </a:rPr>
              <a:t>unlimit</a:t>
            </a:r>
            <a:r>
              <a:rPr lang="en-US" sz="1600" dirty="0" smtClean="0">
                <a:solidFill>
                  <a:srgbClr val="FFFFFF"/>
                </a:solidFill>
              </a:rPr>
              <a:t> --name </a:t>
            </a:r>
            <a:r>
              <a:rPr lang="en-US" sz="1600" dirty="0" err="1" smtClean="0">
                <a:solidFill>
                  <a:srgbClr val="FFFFFF"/>
                </a:solidFill>
              </a:rPr>
              <a:t>myHadoop</a:t>
            </a:r>
            <a:endParaRPr lang="en-US" sz="1600" dirty="0" smtClean="0">
              <a:solidFill>
                <a:srgbClr val="FFFFFF"/>
              </a:solidFill>
            </a:endParaRPr>
          </a:p>
        </p:txBody>
      </p:sp>
      <p:pic>
        <p:nvPicPr>
          <p:cNvPr id="15362" name="Picture 2" descr="http://cto.vmware.com/wp-content/uploads/2012/10/Grow-1024x671.png"/>
          <p:cNvPicPr>
            <a:picLocks noChangeAspect="1" noChangeArrowheads="1"/>
          </p:cNvPicPr>
          <p:nvPr/>
        </p:nvPicPr>
        <p:blipFill>
          <a:blip r:embed="rId2" cstate="print"/>
          <a:srcRect/>
          <a:stretch>
            <a:fillRect/>
          </a:stretch>
        </p:blipFill>
        <p:spPr bwMode="auto">
          <a:xfrm>
            <a:off x="1653220" y="2929735"/>
            <a:ext cx="5814366" cy="3810000"/>
          </a:xfrm>
          <a:prstGeom prst="rect">
            <a:avLst/>
          </a:prstGeom>
          <a:noFill/>
        </p:spPr>
      </p:pic>
    </p:spTree>
    <p:extLst>
      <p:ext uri="{BB962C8B-B14F-4D97-AF65-F5344CB8AC3E}">
        <p14:creationId xmlns:p14="http://schemas.microsoft.com/office/powerpoint/2010/main" val="3466974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Performance Analysis of </a:t>
            </a:r>
            <a:r>
              <a:rPr lang="en-US" sz="2800" dirty="0" smtClean="0"/>
              <a:t>Separation</a:t>
            </a:r>
            <a:endParaRPr lang="en-US" sz="2800" dirty="0"/>
          </a:p>
        </p:txBody>
      </p:sp>
      <p:sp>
        <p:nvSpPr>
          <p:cNvPr id="100" name="TextBox 99"/>
          <p:cNvSpPr txBox="1"/>
          <p:nvPr/>
        </p:nvSpPr>
        <p:spPr>
          <a:xfrm>
            <a:off x="4687215" y="1585560"/>
            <a:ext cx="4254681" cy="307777"/>
          </a:xfrm>
          <a:prstGeom prst="rect">
            <a:avLst/>
          </a:prstGeom>
          <a:noFill/>
        </p:spPr>
        <p:txBody>
          <a:bodyPr wrap="square" rtlCol="0">
            <a:spAutoFit/>
          </a:bodyPr>
          <a:lstStyle/>
          <a:p>
            <a:pPr algn="l" fontAlgn="auto">
              <a:spcBef>
                <a:spcPts val="0"/>
              </a:spcBef>
              <a:spcAft>
                <a:spcPts val="0"/>
              </a:spcAft>
            </a:pPr>
            <a:r>
              <a:rPr lang="en-US" sz="1400" dirty="0" smtClean="0">
                <a:solidFill>
                  <a:srgbClr val="FFFFFF"/>
                </a:solidFill>
                <a:latin typeface="Arial"/>
                <a:ea typeface="ＭＳ Ｐゴシック"/>
                <a:cs typeface="Arial Black"/>
              </a:rPr>
              <a:t>1 Datanode VM, 1 Compute node VM per Host</a:t>
            </a:r>
          </a:p>
        </p:txBody>
      </p:sp>
      <p:grpSp>
        <p:nvGrpSpPr>
          <p:cNvPr id="14" name="Group 13"/>
          <p:cNvGrpSpPr/>
          <p:nvPr/>
        </p:nvGrpSpPr>
        <p:grpSpPr>
          <a:xfrm>
            <a:off x="4956050" y="2507280"/>
            <a:ext cx="3108310" cy="2738051"/>
            <a:chOff x="4673079" y="2501945"/>
            <a:chExt cx="2118106" cy="2738051"/>
          </a:xfrm>
        </p:grpSpPr>
        <p:sp>
          <p:nvSpPr>
            <p:cNvPr id="108" name="Rounded Rectangle 107"/>
            <p:cNvSpPr/>
            <p:nvPr/>
          </p:nvSpPr>
          <p:spPr>
            <a:xfrm>
              <a:off x="4673079" y="2501945"/>
              <a:ext cx="966626" cy="2738051"/>
            </a:xfrm>
            <a:prstGeom prst="roundRect">
              <a:avLst>
                <a:gd name="adj" fmla="val 10000"/>
              </a:avLst>
            </a:prstGeom>
            <a:solidFill>
              <a:schemeClr val="accent1">
                <a:tint val="40000"/>
                <a:hueOff val="0"/>
                <a:satOff val="0"/>
                <a:lumOff val="0"/>
                <a:alpha val="46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09" name="Rounded Rectangle 18"/>
            <p:cNvSpPr/>
            <p:nvPr/>
          </p:nvSpPr>
          <p:spPr>
            <a:xfrm>
              <a:off x="4760954" y="4045210"/>
              <a:ext cx="790876" cy="248913"/>
            </a:xfrm>
            <a:prstGeom prst="rect">
              <a:avLst/>
            </a:prstGeom>
            <a:solidFill>
              <a:schemeClr val="accent4"/>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defTabSz="577850">
                <a:lnSpc>
                  <a:spcPct val="90000"/>
                </a:lnSpc>
                <a:spcAft>
                  <a:spcPct val="35000"/>
                </a:spcAft>
              </a:pPr>
              <a:r>
                <a:rPr lang="en-US" sz="1400" dirty="0" err="1" smtClean="0">
                  <a:solidFill>
                    <a:srgbClr val="FFFFFF"/>
                  </a:solidFill>
                </a:rPr>
                <a:t>Datanode</a:t>
              </a:r>
              <a:endParaRPr lang="en-US" sz="1400" dirty="0">
                <a:solidFill>
                  <a:srgbClr val="FFFFFF"/>
                </a:solidFill>
              </a:endParaRPr>
            </a:p>
          </p:txBody>
        </p:sp>
        <p:sp>
          <p:nvSpPr>
            <p:cNvPr id="110" name="Rounded Rectangle 109"/>
            <p:cNvSpPr/>
            <p:nvPr/>
          </p:nvSpPr>
          <p:spPr>
            <a:xfrm>
              <a:off x="5771518" y="2501945"/>
              <a:ext cx="966626" cy="2738051"/>
            </a:xfrm>
            <a:prstGeom prst="roundRect">
              <a:avLst>
                <a:gd name="adj" fmla="val 10000"/>
              </a:avLst>
            </a:prstGeom>
            <a:solidFill>
              <a:schemeClr val="accent1">
                <a:tint val="40000"/>
                <a:hueOff val="0"/>
                <a:satOff val="0"/>
                <a:lumOff val="0"/>
                <a:alpha val="4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11" name="Rounded Rectangle 18"/>
            <p:cNvSpPr/>
            <p:nvPr/>
          </p:nvSpPr>
          <p:spPr>
            <a:xfrm>
              <a:off x="5859393" y="4045210"/>
              <a:ext cx="790876" cy="248913"/>
            </a:xfrm>
            <a:prstGeom prst="rect">
              <a:avLst/>
            </a:prstGeom>
            <a:solidFill>
              <a:schemeClr val="accent4"/>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defTabSz="577850">
                <a:lnSpc>
                  <a:spcPct val="90000"/>
                </a:lnSpc>
                <a:spcAft>
                  <a:spcPct val="35000"/>
                </a:spcAft>
              </a:pPr>
              <a:r>
                <a:rPr lang="en-US" sz="1400" dirty="0" err="1" smtClean="0">
                  <a:solidFill>
                    <a:srgbClr val="FFFFFF"/>
                  </a:solidFill>
                </a:rPr>
                <a:t>Datanode</a:t>
              </a:r>
              <a:endParaRPr lang="en-US" sz="1400" dirty="0">
                <a:solidFill>
                  <a:srgbClr val="FFFFFF"/>
                </a:solidFill>
              </a:endParaRPr>
            </a:p>
          </p:txBody>
        </p:sp>
        <p:sp>
          <p:nvSpPr>
            <p:cNvPr id="116" name="Rounded Rectangle 18"/>
            <p:cNvSpPr/>
            <p:nvPr/>
          </p:nvSpPr>
          <p:spPr>
            <a:xfrm>
              <a:off x="4760954" y="2846788"/>
              <a:ext cx="790876" cy="1098856"/>
            </a:xfrm>
            <a:prstGeom prst="rect">
              <a:avLst/>
            </a:prstGeom>
            <a:solidFill>
              <a:schemeClr val="accent6"/>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defTabSz="577850">
                <a:lnSpc>
                  <a:spcPct val="90000"/>
                </a:lnSpc>
                <a:spcAft>
                  <a:spcPct val="35000"/>
                </a:spcAft>
              </a:pPr>
              <a:r>
                <a:rPr lang="en-US" sz="1200" dirty="0" smtClean="0">
                  <a:solidFill>
                    <a:srgbClr val="333333"/>
                  </a:solidFill>
                </a:rPr>
                <a:t>Task</a:t>
              </a:r>
              <a:r>
                <a:rPr lang="en-US" sz="1200" dirty="0">
                  <a:solidFill>
                    <a:srgbClr val="333333"/>
                  </a:solidFill>
                </a:rPr>
                <a:t> </a:t>
              </a:r>
              <a:r>
                <a:rPr lang="en-US" sz="1200" dirty="0" smtClean="0">
                  <a:solidFill>
                    <a:srgbClr val="333333"/>
                  </a:solidFill>
                </a:rPr>
                <a:t>Tracker</a:t>
              </a:r>
              <a:endParaRPr lang="en-US" sz="1200" dirty="0" smtClean="0">
                <a:solidFill>
                  <a:srgbClr val="333333"/>
                </a:solidFill>
              </a:endParaRPr>
            </a:p>
          </p:txBody>
        </p:sp>
        <p:pic>
          <p:nvPicPr>
            <p:cNvPr id="117" name="Picture 116" descr="bladeserver.jpeg"/>
            <p:cNvPicPr>
              <a:picLocks noChangeAspect="1"/>
            </p:cNvPicPr>
            <p:nvPr/>
          </p:nvPicPr>
          <p:blipFill>
            <a:blip r:embed="rId3" cstate="print">
              <a:extLst>
                <a:ext uri="{BEBA8EAE-BF5A-486C-A8C5-ECC9F3942E4B}">
                  <a14:imgProps xmlns:a14="http://schemas.microsoft.com/office/drawing/2010/main">
                    <a14:imgLayer r:embed="rId4">
                      <a14:imgEffect>
                        <a14:backgroundRemoval t="4444" b="89778" l="0" r="100000">
                          <a14:foregroundMark x1="68444" y1="66667" x2="68444" y2="66667"/>
                        </a14:backgroundRemoval>
                      </a14:imgEffect>
                    </a14:imgLayer>
                  </a14:imgProps>
                </a:ext>
                <a:ext uri="{28A0092B-C50C-407E-A947-70E740481C1C}">
                  <a14:useLocalDpi xmlns:a14="http://schemas.microsoft.com/office/drawing/2010/main" val="0"/>
                </a:ext>
              </a:extLst>
            </a:blip>
            <a:stretch>
              <a:fillRect/>
            </a:stretch>
          </p:blipFill>
          <p:spPr>
            <a:xfrm>
              <a:off x="4760954" y="4189591"/>
              <a:ext cx="790876" cy="896089"/>
            </a:xfrm>
            <a:prstGeom prst="rect">
              <a:avLst/>
            </a:prstGeom>
          </p:spPr>
        </p:pic>
        <p:pic>
          <p:nvPicPr>
            <p:cNvPr id="118" name="Picture 117" descr="bladeserver.jpeg"/>
            <p:cNvPicPr>
              <a:picLocks noChangeAspect="1"/>
            </p:cNvPicPr>
            <p:nvPr/>
          </p:nvPicPr>
          <p:blipFill>
            <a:blip r:embed="rId3" cstate="print">
              <a:extLst>
                <a:ext uri="{BEBA8EAE-BF5A-486C-A8C5-ECC9F3942E4B}">
                  <a14:imgProps xmlns:a14="http://schemas.microsoft.com/office/drawing/2010/main">
                    <a14:imgLayer r:embed="rId5">
                      <a14:imgEffect>
                        <a14:backgroundRemoval t="4444" b="89778" l="0" r="100000">
                          <a14:foregroundMark x1="68444" y1="66667" x2="68444" y2="66667"/>
                        </a14:backgroundRemoval>
                      </a14:imgEffect>
                    </a14:imgLayer>
                  </a14:imgProps>
                </a:ext>
                <a:ext uri="{28A0092B-C50C-407E-A947-70E740481C1C}">
                  <a14:useLocalDpi xmlns:a14="http://schemas.microsoft.com/office/drawing/2010/main" val="0"/>
                </a:ext>
              </a:extLst>
            </a:blip>
            <a:stretch>
              <a:fillRect/>
            </a:stretch>
          </p:blipFill>
          <p:spPr>
            <a:xfrm>
              <a:off x="5859393" y="4189591"/>
              <a:ext cx="790876" cy="896089"/>
            </a:xfrm>
            <a:prstGeom prst="rect">
              <a:avLst/>
            </a:prstGeom>
          </p:spPr>
        </p:pic>
        <p:sp>
          <p:nvSpPr>
            <p:cNvPr id="121" name="U-Turn Arrow 120"/>
            <p:cNvSpPr/>
            <p:nvPr/>
          </p:nvSpPr>
          <p:spPr>
            <a:xfrm rot="5400000">
              <a:off x="5220496" y="3693339"/>
              <a:ext cx="803508" cy="13480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US" sz="1600">
                <a:solidFill>
                  <a:srgbClr val="333333"/>
                </a:solidFill>
              </a:endParaRPr>
            </a:p>
          </p:txBody>
        </p:sp>
        <p:pic>
          <p:nvPicPr>
            <p:cNvPr id="122" name="Picture 8" descr="Disk_icon"/>
            <p:cNvPicPr>
              <a:picLocks noChangeAspect="1" noChangeArrowheads="1"/>
            </p:cNvPicPr>
            <p:nvPr/>
          </p:nvPicPr>
          <p:blipFill>
            <a:blip r:embed="rId6"/>
            <a:srcRect/>
            <a:stretch>
              <a:fillRect/>
            </a:stretch>
          </p:blipFill>
          <p:spPr bwMode="auto">
            <a:xfrm>
              <a:off x="4673080" y="4948754"/>
              <a:ext cx="327010" cy="275872"/>
            </a:xfrm>
            <a:prstGeom prst="rect">
              <a:avLst/>
            </a:prstGeom>
            <a:noFill/>
            <a:ln w="9525">
              <a:noFill/>
              <a:miter lim="800000"/>
              <a:headEnd/>
              <a:tailEnd/>
            </a:ln>
          </p:spPr>
        </p:pic>
        <p:pic>
          <p:nvPicPr>
            <p:cNvPr id="123" name="Picture 8" descr="Disk_icon"/>
            <p:cNvPicPr>
              <a:picLocks noChangeAspect="1" noChangeArrowheads="1"/>
            </p:cNvPicPr>
            <p:nvPr/>
          </p:nvPicPr>
          <p:blipFill>
            <a:blip r:embed="rId6"/>
            <a:srcRect/>
            <a:stretch>
              <a:fillRect/>
            </a:stretch>
          </p:blipFill>
          <p:spPr bwMode="auto">
            <a:xfrm>
              <a:off x="4773148" y="4948754"/>
              <a:ext cx="327010" cy="275872"/>
            </a:xfrm>
            <a:prstGeom prst="rect">
              <a:avLst/>
            </a:prstGeom>
            <a:noFill/>
            <a:ln w="9525">
              <a:noFill/>
              <a:miter lim="800000"/>
              <a:headEnd/>
              <a:tailEnd/>
            </a:ln>
          </p:spPr>
        </p:pic>
        <p:pic>
          <p:nvPicPr>
            <p:cNvPr id="124" name="Picture 8" descr="Disk_icon"/>
            <p:cNvPicPr>
              <a:picLocks noChangeAspect="1" noChangeArrowheads="1"/>
            </p:cNvPicPr>
            <p:nvPr/>
          </p:nvPicPr>
          <p:blipFill>
            <a:blip r:embed="rId6"/>
            <a:srcRect/>
            <a:stretch>
              <a:fillRect/>
            </a:stretch>
          </p:blipFill>
          <p:spPr bwMode="auto">
            <a:xfrm>
              <a:off x="4873217" y="4948754"/>
              <a:ext cx="327010" cy="275872"/>
            </a:xfrm>
            <a:prstGeom prst="rect">
              <a:avLst/>
            </a:prstGeom>
            <a:noFill/>
            <a:ln w="9525">
              <a:noFill/>
              <a:miter lim="800000"/>
              <a:headEnd/>
              <a:tailEnd/>
            </a:ln>
          </p:spPr>
        </p:pic>
        <p:pic>
          <p:nvPicPr>
            <p:cNvPr id="125" name="Picture 8" descr="Disk_icon"/>
            <p:cNvPicPr>
              <a:picLocks noChangeAspect="1" noChangeArrowheads="1"/>
            </p:cNvPicPr>
            <p:nvPr/>
          </p:nvPicPr>
          <p:blipFill>
            <a:blip r:embed="rId6"/>
            <a:srcRect/>
            <a:stretch>
              <a:fillRect/>
            </a:stretch>
          </p:blipFill>
          <p:spPr bwMode="auto">
            <a:xfrm>
              <a:off x="4973285" y="4948754"/>
              <a:ext cx="327010" cy="275872"/>
            </a:xfrm>
            <a:prstGeom prst="rect">
              <a:avLst/>
            </a:prstGeom>
            <a:noFill/>
            <a:ln w="9525">
              <a:noFill/>
              <a:miter lim="800000"/>
              <a:headEnd/>
              <a:tailEnd/>
            </a:ln>
          </p:spPr>
        </p:pic>
        <p:pic>
          <p:nvPicPr>
            <p:cNvPr id="126" name="Picture 8" descr="Disk_icon"/>
            <p:cNvPicPr>
              <a:picLocks noChangeAspect="1" noChangeArrowheads="1"/>
            </p:cNvPicPr>
            <p:nvPr/>
          </p:nvPicPr>
          <p:blipFill>
            <a:blip r:embed="rId6"/>
            <a:srcRect/>
            <a:stretch>
              <a:fillRect/>
            </a:stretch>
          </p:blipFill>
          <p:spPr bwMode="auto">
            <a:xfrm>
              <a:off x="5073354" y="4948754"/>
              <a:ext cx="327010" cy="275872"/>
            </a:xfrm>
            <a:prstGeom prst="rect">
              <a:avLst/>
            </a:prstGeom>
            <a:noFill/>
            <a:ln w="9525">
              <a:noFill/>
              <a:miter lim="800000"/>
              <a:headEnd/>
              <a:tailEnd/>
            </a:ln>
          </p:spPr>
        </p:pic>
        <p:pic>
          <p:nvPicPr>
            <p:cNvPr id="127" name="Picture 8" descr="Disk_icon"/>
            <p:cNvPicPr>
              <a:picLocks noChangeAspect="1" noChangeArrowheads="1"/>
            </p:cNvPicPr>
            <p:nvPr/>
          </p:nvPicPr>
          <p:blipFill>
            <a:blip r:embed="rId6"/>
            <a:srcRect/>
            <a:stretch>
              <a:fillRect/>
            </a:stretch>
          </p:blipFill>
          <p:spPr bwMode="auto">
            <a:xfrm>
              <a:off x="5173423" y="4948754"/>
              <a:ext cx="327010" cy="275872"/>
            </a:xfrm>
            <a:prstGeom prst="rect">
              <a:avLst/>
            </a:prstGeom>
            <a:noFill/>
            <a:ln w="9525">
              <a:noFill/>
              <a:miter lim="800000"/>
              <a:headEnd/>
              <a:tailEnd/>
            </a:ln>
          </p:spPr>
        </p:pic>
        <p:pic>
          <p:nvPicPr>
            <p:cNvPr id="128" name="Picture 8" descr="Disk_icon"/>
            <p:cNvPicPr>
              <a:picLocks noChangeAspect="1" noChangeArrowheads="1"/>
            </p:cNvPicPr>
            <p:nvPr/>
          </p:nvPicPr>
          <p:blipFill>
            <a:blip r:embed="rId6"/>
            <a:srcRect/>
            <a:stretch>
              <a:fillRect/>
            </a:stretch>
          </p:blipFill>
          <p:spPr bwMode="auto">
            <a:xfrm>
              <a:off x="5273491" y="4948754"/>
              <a:ext cx="327010" cy="275872"/>
            </a:xfrm>
            <a:prstGeom prst="rect">
              <a:avLst/>
            </a:prstGeom>
            <a:noFill/>
            <a:ln w="9525">
              <a:noFill/>
              <a:miter lim="800000"/>
              <a:headEnd/>
              <a:tailEnd/>
            </a:ln>
          </p:spPr>
        </p:pic>
        <p:pic>
          <p:nvPicPr>
            <p:cNvPr id="129" name="Picture 8" descr="Disk_icon"/>
            <p:cNvPicPr>
              <a:picLocks noChangeAspect="1" noChangeArrowheads="1"/>
            </p:cNvPicPr>
            <p:nvPr/>
          </p:nvPicPr>
          <p:blipFill>
            <a:blip r:embed="rId6"/>
            <a:srcRect/>
            <a:stretch>
              <a:fillRect/>
            </a:stretch>
          </p:blipFill>
          <p:spPr bwMode="auto">
            <a:xfrm>
              <a:off x="5373560" y="4948754"/>
              <a:ext cx="327010" cy="275872"/>
            </a:xfrm>
            <a:prstGeom prst="rect">
              <a:avLst/>
            </a:prstGeom>
            <a:noFill/>
            <a:ln w="9525">
              <a:noFill/>
              <a:miter lim="800000"/>
              <a:headEnd/>
              <a:tailEnd/>
            </a:ln>
          </p:spPr>
        </p:pic>
        <p:pic>
          <p:nvPicPr>
            <p:cNvPr id="130" name="Picture 8" descr="Disk_icon"/>
            <p:cNvPicPr>
              <a:picLocks noChangeAspect="1" noChangeArrowheads="1"/>
            </p:cNvPicPr>
            <p:nvPr/>
          </p:nvPicPr>
          <p:blipFill>
            <a:blip r:embed="rId6"/>
            <a:srcRect/>
            <a:stretch>
              <a:fillRect/>
            </a:stretch>
          </p:blipFill>
          <p:spPr bwMode="auto">
            <a:xfrm>
              <a:off x="5757582" y="4938477"/>
              <a:ext cx="327010" cy="275872"/>
            </a:xfrm>
            <a:prstGeom prst="rect">
              <a:avLst/>
            </a:prstGeom>
            <a:noFill/>
            <a:ln w="9525">
              <a:noFill/>
              <a:miter lim="800000"/>
              <a:headEnd/>
              <a:tailEnd/>
            </a:ln>
          </p:spPr>
        </p:pic>
        <p:pic>
          <p:nvPicPr>
            <p:cNvPr id="131" name="Picture 8" descr="Disk_icon"/>
            <p:cNvPicPr>
              <a:picLocks noChangeAspect="1" noChangeArrowheads="1"/>
            </p:cNvPicPr>
            <p:nvPr/>
          </p:nvPicPr>
          <p:blipFill>
            <a:blip r:embed="rId6"/>
            <a:srcRect/>
            <a:stretch>
              <a:fillRect/>
            </a:stretch>
          </p:blipFill>
          <p:spPr bwMode="auto">
            <a:xfrm>
              <a:off x="5857650" y="4938477"/>
              <a:ext cx="327010" cy="275872"/>
            </a:xfrm>
            <a:prstGeom prst="rect">
              <a:avLst/>
            </a:prstGeom>
            <a:noFill/>
            <a:ln w="9525">
              <a:noFill/>
              <a:miter lim="800000"/>
              <a:headEnd/>
              <a:tailEnd/>
            </a:ln>
          </p:spPr>
        </p:pic>
        <p:pic>
          <p:nvPicPr>
            <p:cNvPr id="132" name="Picture 8" descr="Disk_icon"/>
            <p:cNvPicPr>
              <a:picLocks noChangeAspect="1" noChangeArrowheads="1"/>
            </p:cNvPicPr>
            <p:nvPr/>
          </p:nvPicPr>
          <p:blipFill>
            <a:blip r:embed="rId6"/>
            <a:srcRect/>
            <a:stretch>
              <a:fillRect/>
            </a:stretch>
          </p:blipFill>
          <p:spPr bwMode="auto">
            <a:xfrm>
              <a:off x="5957719" y="4938477"/>
              <a:ext cx="327010" cy="275872"/>
            </a:xfrm>
            <a:prstGeom prst="rect">
              <a:avLst/>
            </a:prstGeom>
            <a:noFill/>
            <a:ln w="9525">
              <a:noFill/>
              <a:miter lim="800000"/>
              <a:headEnd/>
              <a:tailEnd/>
            </a:ln>
          </p:spPr>
        </p:pic>
        <p:pic>
          <p:nvPicPr>
            <p:cNvPr id="133" name="Picture 8" descr="Disk_icon"/>
            <p:cNvPicPr>
              <a:picLocks noChangeAspect="1" noChangeArrowheads="1"/>
            </p:cNvPicPr>
            <p:nvPr/>
          </p:nvPicPr>
          <p:blipFill>
            <a:blip r:embed="rId6"/>
            <a:srcRect/>
            <a:stretch>
              <a:fillRect/>
            </a:stretch>
          </p:blipFill>
          <p:spPr bwMode="auto">
            <a:xfrm>
              <a:off x="6057788" y="4938477"/>
              <a:ext cx="327010" cy="275872"/>
            </a:xfrm>
            <a:prstGeom prst="rect">
              <a:avLst/>
            </a:prstGeom>
            <a:noFill/>
            <a:ln w="9525">
              <a:noFill/>
              <a:miter lim="800000"/>
              <a:headEnd/>
              <a:tailEnd/>
            </a:ln>
          </p:spPr>
        </p:pic>
        <p:pic>
          <p:nvPicPr>
            <p:cNvPr id="134" name="Picture 8" descr="Disk_icon"/>
            <p:cNvPicPr>
              <a:picLocks noChangeAspect="1" noChangeArrowheads="1"/>
            </p:cNvPicPr>
            <p:nvPr/>
          </p:nvPicPr>
          <p:blipFill>
            <a:blip r:embed="rId6"/>
            <a:srcRect/>
            <a:stretch>
              <a:fillRect/>
            </a:stretch>
          </p:blipFill>
          <p:spPr bwMode="auto">
            <a:xfrm>
              <a:off x="6157856" y="4938477"/>
              <a:ext cx="327010" cy="275872"/>
            </a:xfrm>
            <a:prstGeom prst="rect">
              <a:avLst/>
            </a:prstGeom>
            <a:noFill/>
            <a:ln w="9525">
              <a:noFill/>
              <a:miter lim="800000"/>
              <a:headEnd/>
              <a:tailEnd/>
            </a:ln>
          </p:spPr>
        </p:pic>
        <p:pic>
          <p:nvPicPr>
            <p:cNvPr id="135" name="Picture 8" descr="Disk_icon"/>
            <p:cNvPicPr>
              <a:picLocks noChangeAspect="1" noChangeArrowheads="1"/>
            </p:cNvPicPr>
            <p:nvPr/>
          </p:nvPicPr>
          <p:blipFill>
            <a:blip r:embed="rId6"/>
            <a:srcRect/>
            <a:stretch>
              <a:fillRect/>
            </a:stretch>
          </p:blipFill>
          <p:spPr bwMode="auto">
            <a:xfrm>
              <a:off x="6257925" y="4938477"/>
              <a:ext cx="327010" cy="275872"/>
            </a:xfrm>
            <a:prstGeom prst="rect">
              <a:avLst/>
            </a:prstGeom>
            <a:noFill/>
            <a:ln w="9525">
              <a:noFill/>
              <a:miter lim="800000"/>
              <a:headEnd/>
              <a:tailEnd/>
            </a:ln>
          </p:spPr>
        </p:pic>
        <p:pic>
          <p:nvPicPr>
            <p:cNvPr id="136" name="Picture 8" descr="Disk_icon"/>
            <p:cNvPicPr>
              <a:picLocks noChangeAspect="1" noChangeArrowheads="1"/>
            </p:cNvPicPr>
            <p:nvPr/>
          </p:nvPicPr>
          <p:blipFill>
            <a:blip r:embed="rId6"/>
            <a:srcRect/>
            <a:stretch>
              <a:fillRect/>
            </a:stretch>
          </p:blipFill>
          <p:spPr bwMode="auto">
            <a:xfrm>
              <a:off x="6357993" y="4938477"/>
              <a:ext cx="327010" cy="275872"/>
            </a:xfrm>
            <a:prstGeom prst="rect">
              <a:avLst/>
            </a:prstGeom>
            <a:noFill/>
            <a:ln w="9525">
              <a:noFill/>
              <a:miter lim="800000"/>
              <a:headEnd/>
              <a:tailEnd/>
            </a:ln>
          </p:spPr>
        </p:pic>
        <p:pic>
          <p:nvPicPr>
            <p:cNvPr id="137" name="Picture 8" descr="Disk_icon"/>
            <p:cNvPicPr>
              <a:picLocks noChangeAspect="1" noChangeArrowheads="1"/>
            </p:cNvPicPr>
            <p:nvPr/>
          </p:nvPicPr>
          <p:blipFill>
            <a:blip r:embed="rId6"/>
            <a:srcRect/>
            <a:stretch>
              <a:fillRect/>
            </a:stretch>
          </p:blipFill>
          <p:spPr bwMode="auto">
            <a:xfrm>
              <a:off x="6458062" y="4938477"/>
              <a:ext cx="327010" cy="275872"/>
            </a:xfrm>
            <a:prstGeom prst="rect">
              <a:avLst/>
            </a:prstGeom>
            <a:noFill/>
            <a:ln w="9525">
              <a:noFill/>
              <a:miter lim="800000"/>
              <a:headEnd/>
              <a:tailEnd/>
            </a:ln>
          </p:spPr>
        </p:pic>
        <p:sp>
          <p:nvSpPr>
            <p:cNvPr id="154" name="Rounded Rectangle 18"/>
            <p:cNvSpPr/>
            <p:nvPr/>
          </p:nvSpPr>
          <p:spPr>
            <a:xfrm>
              <a:off x="5862487" y="2846788"/>
              <a:ext cx="790876" cy="1098856"/>
            </a:xfrm>
            <a:prstGeom prst="rect">
              <a:avLst/>
            </a:prstGeom>
            <a:solidFill>
              <a:schemeClr val="accent6"/>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defTabSz="577850">
                <a:lnSpc>
                  <a:spcPct val="90000"/>
                </a:lnSpc>
                <a:spcAft>
                  <a:spcPct val="35000"/>
                </a:spcAft>
              </a:pPr>
              <a:r>
                <a:rPr lang="en-US" sz="1200" dirty="0" smtClean="0">
                  <a:solidFill>
                    <a:srgbClr val="333333"/>
                  </a:solidFill>
                </a:rPr>
                <a:t>Task Tracker</a:t>
              </a:r>
              <a:endParaRPr lang="en-US" sz="1200" dirty="0" smtClean="0">
                <a:solidFill>
                  <a:srgbClr val="333333"/>
                </a:solidFill>
              </a:endParaRPr>
            </a:p>
          </p:txBody>
        </p:sp>
        <p:sp>
          <p:nvSpPr>
            <p:cNvPr id="155" name="U-Turn Arrow 154"/>
            <p:cNvSpPr/>
            <p:nvPr/>
          </p:nvSpPr>
          <p:spPr>
            <a:xfrm rot="5400000">
              <a:off x="6322029" y="3693339"/>
              <a:ext cx="803508" cy="134804"/>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en-US" sz="1600">
                <a:solidFill>
                  <a:srgbClr val="333333"/>
                </a:solidFill>
              </a:endParaRPr>
            </a:p>
          </p:txBody>
        </p:sp>
      </p:grpSp>
      <p:grpSp>
        <p:nvGrpSpPr>
          <p:cNvPr id="13" name="Group 12"/>
          <p:cNvGrpSpPr/>
          <p:nvPr/>
        </p:nvGrpSpPr>
        <p:grpSpPr>
          <a:xfrm>
            <a:off x="809600" y="2500509"/>
            <a:ext cx="3146146" cy="2738051"/>
            <a:chOff x="813064" y="2486575"/>
            <a:chExt cx="2111993" cy="2738051"/>
          </a:xfrm>
        </p:grpSpPr>
        <p:sp>
          <p:nvSpPr>
            <p:cNvPr id="3" name="Rounded Rectangle 2"/>
            <p:cNvSpPr/>
            <p:nvPr/>
          </p:nvSpPr>
          <p:spPr>
            <a:xfrm>
              <a:off x="813064" y="2486575"/>
              <a:ext cx="966626" cy="2738051"/>
            </a:xfrm>
            <a:prstGeom prst="roundRect">
              <a:avLst>
                <a:gd name="adj" fmla="val 10000"/>
              </a:avLst>
            </a:prstGeom>
            <a:solidFill>
              <a:schemeClr val="accent1">
                <a:tint val="40000"/>
                <a:hueOff val="0"/>
                <a:satOff val="0"/>
                <a:lumOff val="0"/>
                <a:alpha val="46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7" name="Rounded Rectangle 6"/>
            <p:cNvSpPr/>
            <p:nvPr/>
          </p:nvSpPr>
          <p:spPr>
            <a:xfrm>
              <a:off x="1911503" y="2486575"/>
              <a:ext cx="966626" cy="2738051"/>
            </a:xfrm>
            <a:prstGeom prst="roundRect">
              <a:avLst>
                <a:gd name="adj" fmla="val 10000"/>
              </a:avLst>
            </a:prstGeom>
            <a:solidFill>
              <a:schemeClr val="accent1">
                <a:tint val="40000"/>
                <a:hueOff val="0"/>
                <a:satOff val="0"/>
                <a:lumOff val="0"/>
                <a:alpha val="4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4" name="Rounded Rectangle 18"/>
            <p:cNvSpPr/>
            <p:nvPr/>
          </p:nvSpPr>
          <p:spPr>
            <a:xfrm>
              <a:off x="900939" y="2831418"/>
              <a:ext cx="790876" cy="1098856"/>
            </a:xfrm>
            <a:prstGeom prst="rect">
              <a:avLst/>
            </a:prstGeom>
            <a:solidFill>
              <a:schemeClr val="accent6"/>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defTabSz="577850">
                <a:lnSpc>
                  <a:spcPct val="90000"/>
                </a:lnSpc>
                <a:spcAft>
                  <a:spcPct val="35000"/>
                </a:spcAft>
              </a:pPr>
              <a:r>
                <a:rPr lang="en-US" sz="1200" dirty="0" smtClean="0">
                  <a:solidFill>
                    <a:srgbClr val="333333"/>
                  </a:solidFill>
                </a:rPr>
                <a:t>Task Tracker</a:t>
              </a:r>
              <a:endParaRPr lang="en-US" sz="1200" dirty="0" smtClean="0">
                <a:solidFill>
                  <a:srgbClr val="333333"/>
                </a:solidFill>
              </a:endParaRPr>
            </a:p>
          </p:txBody>
        </p:sp>
        <p:pic>
          <p:nvPicPr>
            <p:cNvPr id="28" name="Picture 27" descr="bladeserver.jpeg"/>
            <p:cNvPicPr>
              <a:picLocks noChangeAspect="1"/>
            </p:cNvPicPr>
            <p:nvPr/>
          </p:nvPicPr>
          <p:blipFill>
            <a:blip r:embed="rId3" cstate="print">
              <a:extLst>
                <a:ext uri="{BEBA8EAE-BF5A-486C-A8C5-ECC9F3942E4B}">
                  <a14:imgProps xmlns:a14="http://schemas.microsoft.com/office/drawing/2010/main">
                    <a14:imgLayer r:embed="rId4">
                      <a14:imgEffect>
                        <a14:backgroundRemoval t="4444" b="89778" l="0" r="100000">
                          <a14:foregroundMark x1="68444" y1="66667" x2="68444" y2="66667"/>
                        </a14:backgroundRemoval>
                      </a14:imgEffect>
                    </a14:imgLayer>
                  </a14:imgProps>
                </a:ext>
                <a:ext uri="{28A0092B-C50C-407E-A947-70E740481C1C}">
                  <a14:useLocalDpi xmlns:a14="http://schemas.microsoft.com/office/drawing/2010/main" val="0"/>
                </a:ext>
              </a:extLst>
            </a:blip>
            <a:stretch>
              <a:fillRect/>
            </a:stretch>
          </p:blipFill>
          <p:spPr>
            <a:xfrm>
              <a:off x="900939" y="4174221"/>
              <a:ext cx="790876" cy="896089"/>
            </a:xfrm>
            <a:prstGeom prst="rect">
              <a:avLst/>
            </a:prstGeom>
          </p:spPr>
        </p:pic>
        <p:pic>
          <p:nvPicPr>
            <p:cNvPr id="29" name="Picture 28" descr="bladeserver.jpeg"/>
            <p:cNvPicPr>
              <a:picLocks noChangeAspect="1"/>
            </p:cNvPicPr>
            <p:nvPr/>
          </p:nvPicPr>
          <p:blipFill>
            <a:blip r:embed="rId3" cstate="print">
              <a:extLst>
                <a:ext uri="{BEBA8EAE-BF5A-486C-A8C5-ECC9F3942E4B}">
                  <a14:imgProps xmlns:a14="http://schemas.microsoft.com/office/drawing/2010/main">
                    <a14:imgLayer r:embed="rId5">
                      <a14:imgEffect>
                        <a14:backgroundRemoval t="4444" b="89778" l="0" r="100000">
                          <a14:foregroundMark x1="68444" y1="66667" x2="68444" y2="66667"/>
                        </a14:backgroundRemoval>
                      </a14:imgEffect>
                    </a14:imgLayer>
                  </a14:imgProps>
                </a:ext>
                <a:ext uri="{28A0092B-C50C-407E-A947-70E740481C1C}">
                  <a14:useLocalDpi xmlns:a14="http://schemas.microsoft.com/office/drawing/2010/main" val="0"/>
                </a:ext>
              </a:extLst>
            </a:blip>
            <a:stretch>
              <a:fillRect/>
            </a:stretch>
          </p:blipFill>
          <p:spPr>
            <a:xfrm>
              <a:off x="1999378" y="4174221"/>
              <a:ext cx="790876" cy="896089"/>
            </a:xfrm>
            <a:prstGeom prst="rect">
              <a:avLst/>
            </a:prstGeom>
          </p:spPr>
        </p:pic>
        <p:pic>
          <p:nvPicPr>
            <p:cNvPr id="68" name="Picture 8" descr="Disk_icon"/>
            <p:cNvPicPr>
              <a:picLocks noChangeAspect="1" noChangeArrowheads="1"/>
            </p:cNvPicPr>
            <p:nvPr/>
          </p:nvPicPr>
          <p:blipFill>
            <a:blip r:embed="rId6"/>
            <a:srcRect/>
            <a:stretch>
              <a:fillRect/>
            </a:stretch>
          </p:blipFill>
          <p:spPr bwMode="auto">
            <a:xfrm>
              <a:off x="813065" y="4933384"/>
              <a:ext cx="327010" cy="275872"/>
            </a:xfrm>
            <a:prstGeom prst="rect">
              <a:avLst/>
            </a:prstGeom>
            <a:noFill/>
            <a:ln w="9525">
              <a:noFill/>
              <a:miter lim="800000"/>
              <a:headEnd/>
              <a:tailEnd/>
            </a:ln>
          </p:spPr>
        </p:pic>
        <p:pic>
          <p:nvPicPr>
            <p:cNvPr id="69" name="Picture 8" descr="Disk_icon"/>
            <p:cNvPicPr>
              <a:picLocks noChangeAspect="1" noChangeArrowheads="1"/>
            </p:cNvPicPr>
            <p:nvPr/>
          </p:nvPicPr>
          <p:blipFill>
            <a:blip r:embed="rId6"/>
            <a:srcRect/>
            <a:stretch>
              <a:fillRect/>
            </a:stretch>
          </p:blipFill>
          <p:spPr bwMode="auto">
            <a:xfrm>
              <a:off x="913133" y="4933384"/>
              <a:ext cx="327010" cy="275872"/>
            </a:xfrm>
            <a:prstGeom prst="rect">
              <a:avLst/>
            </a:prstGeom>
            <a:noFill/>
            <a:ln w="9525">
              <a:noFill/>
              <a:miter lim="800000"/>
              <a:headEnd/>
              <a:tailEnd/>
            </a:ln>
          </p:spPr>
        </p:pic>
        <p:pic>
          <p:nvPicPr>
            <p:cNvPr id="70" name="Picture 8" descr="Disk_icon"/>
            <p:cNvPicPr>
              <a:picLocks noChangeAspect="1" noChangeArrowheads="1"/>
            </p:cNvPicPr>
            <p:nvPr/>
          </p:nvPicPr>
          <p:blipFill>
            <a:blip r:embed="rId6"/>
            <a:srcRect/>
            <a:stretch>
              <a:fillRect/>
            </a:stretch>
          </p:blipFill>
          <p:spPr bwMode="auto">
            <a:xfrm>
              <a:off x="1013202" y="4933384"/>
              <a:ext cx="327010" cy="275872"/>
            </a:xfrm>
            <a:prstGeom prst="rect">
              <a:avLst/>
            </a:prstGeom>
            <a:noFill/>
            <a:ln w="9525">
              <a:noFill/>
              <a:miter lim="800000"/>
              <a:headEnd/>
              <a:tailEnd/>
            </a:ln>
          </p:spPr>
        </p:pic>
        <p:pic>
          <p:nvPicPr>
            <p:cNvPr id="71" name="Picture 8" descr="Disk_icon"/>
            <p:cNvPicPr>
              <a:picLocks noChangeAspect="1" noChangeArrowheads="1"/>
            </p:cNvPicPr>
            <p:nvPr/>
          </p:nvPicPr>
          <p:blipFill>
            <a:blip r:embed="rId6"/>
            <a:srcRect/>
            <a:stretch>
              <a:fillRect/>
            </a:stretch>
          </p:blipFill>
          <p:spPr bwMode="auto">
            <a:xfrm>
              <a:off x="1113270" y="4933384"/>
              <a:ext cx="327010" cy="275872"/>
            </a:xfrm>
            <a:prstGeom prst="rect">
              <a:avLst/>
            </a:prstGeom>
            <a:noFill/>
            <a:ln w="9525">
              <a:noFill/>
              <a:miter lim="800000"/>
              <a:headEnd/>
              <a:tailEnd/>
            </a:ln>
          </p:spPr>
        </p:pic>
        <p:pic>
          <p:nvPicPr>
            <p:cNvPr id="72" name="Picture 8" descr="Disk_icon"/>
            <p:cNvPicPr>
              <a:picLocks noChangeAspect="1" noChangeArrowheads="1"/>
            </p:cNvPicPr>
            <p:nvPr/>
          </p:nvPicPr>
          <p:blipFill>
            <a:blip r:embed="rId6"/>
            <a:srcRect/>
            <a:stretch>
              <a:fillRect/>
            </a:stretch>
          </p:blipFill>
          <p:spPr bwMode="auto">
            <a:xfrm>
              <a:off x="1213339" y="4933384"/>
              <a:ext cx="327010" cy="275872"/>
            </a:xfrm>
            <a:prstGeom prst="rect">
              <a:avLst/>
            </a:prstGeom>
            <a:noFill/>
            <a:ln w="9525">
              <a:noFill/>
              <a:miter lim="800000"/>
              <a:headEnd/>
              <a:tailEnd/>
            </a:ln>
          </p:spPr>
        </p:pic>
        <p:pic>
          <p:nvPicPr>
            <p:cNvPr id="73" name="Picture 8" descr="Disk_icon"/>
            <p:cNvPicPr>
              <a:picLocks noChangeAspect="1" noChangeArrowheads="1"/>
            </p:cNvPicPr>
            <p:nvPr/>
          </p:nvPicPr>
          <p:blipFill>
            <a:blip r:embed="rId6"/>
            <a:srcRect/>
            <a:stretch>
              <a:fillRect/>
            </a:stretch>
          </p:blipFill>
          <p:spPr bwMode="auto">
            <a:xfrm>
              <a:off x="1313408" y="4933384"/>
              <a:ext cx="327010" cy="275872"/>
            </a:xfrm>
            <a:prstGeom prst="rect">
              <a:avLst/>
            </a:prstGeom>
            <a:noFill/>
            <a:ln w="9525">
              <a:noFill/>
              <a:miter lim="800000"/>
              <a:headEnd/>
              <a:tailEnd/>
            </a:ln>
          </p:spPr>
        </p:pic>
        <p:pic>
          <p:nvPicPr>
            <p:cNvPr id="74" name="Picture 8" descr="Disk_icon"/>
            <p:cNvPicPr>
              <a:picLocks noChangeAspect="1" noChangeArrowheads="1"/>
            </p:cNvPicPr>
            <p:nvPr/>
          </p:nvPicPr>
          <p:blipFill>
            <a:blip r:embed="rId6"/>
            <a:srcRect/>
            <a:stretch>
              <a:fillRect/>
            </a:stretch>
          </p:blipFill>
          <p:spPr bwMode="auto">
            <a:xfrm>
              <a:off x="1413476" y="4933384"/>
              <a:ext cx="327010" cy="275872"/>
            </a:xfrm>
            <a:prstGeom prst="rect">
              <a:avLst/>
            </a:prstGeom>
            <a:noFill/>
            <a:ln w="9525">
              <a:noFill/>
              <a:miter lim="800000"/>
              <a:headEnd/>
              <a:tailEnd/>
            </a:ln>
          </p:spPr>
        </p:pic>
        <p:pic>
          <p:nvPicPr>
            <p:cNvPr id="75" name="Picture 8" descr="Disk_icon"/>
            <p:cNvPicPr>
              <a:picLocks noChangeAspect="1" noChangeArrowheads="1"/>
            </p:cNvPicPr>
            <p:nvPr/>
          </p:nvPicPr>
          <p:blipFill>
            <a:blip r:embed="rId6"/>
            <a:srcRect/>
            <a:stretch>
              <a:fillRect/>
            </a:stretch>
          </p:blipFill>
          <p:spPr bwMode="auto">
            <a:xfrm>
              <a:off x="1513545" y="4933384"/>
              <a:ext cx="327010" cy="275872"/>
            </a:xfrm>
            <a:prstGeom prst="rect">
              <a:avLst/>
            </a:prstGeom>
            <a:noFill/>
            <a:ln w="9525">
              <a:noFill/>
              <a:miter lim="800000"/>
              <a:headEnd/>
              <a:tailEnd/>
            </a:ln>
          </p:spPr>
        </p:pic>
        <p:pic>
          <p:nvPicPr>
            <p:cNvPr id="76" name="Picture 8" descr="Disk_icon"/>
            <p:cNvPicPr>
              <a:picLocks noChangeAspect="1" noChangeArrowheads="1"/>
            </p:cNvPicPr>
            <p:nvPr/>
          </p:nvPicPr>
          <p:blipFill>
            <a:blip r:embed="rId6"/>
            <a:srcRect/>
            <a:stretch>
              <a:fillRect/>
            </a:stretch>
          </p:blipFill>
          <p:spPr bwMode="auto">
            <a:xfrm>
              <a:off x="1897567" y="4923107"/>
              <a:ext cx="327010" cy="275872"/>
            </a:xfrm>
            <a:prstGeom prst="rect">
              <a:avLst/>
            </a:prstGeom>
            <a:noFill/>
            <a:ln w="9525">
              <a:noFill/>
              <a:miter lim="800000"/>
              <a:headEnd/>
              <a:tailEnd/>
            </a:ln>
          </p:spPr>
        </p:pic>
        <p:pic>
          <p:nvPicPr>
            <p:cNvPr id="77" name="Picture 8" descr="Disk_icon"/>
            <p:cNvPicPr>
              <a:picLocks noChangeAspect="1" noChangeArrowheads="1"/>
            </p:cNvPicPr>
            <p:nvPr/>
          </p:nvPicPr>
          <p:blipFill>
            <a:blip r:embed="rId6"/>
            <a:srcRect/>
            <a:stretch>
              <a:fillRect/>
            </a:stretch>
          </p:blipFill>
          <p:spPr bwMode="auto">
            <a:xfrm>
              <a:off x="1997635" y="4923107"/>
              <a:ext cx="327010" cy="275872"/>
            </a:xfrm>
            <a:prstGeom prst="rect">
              <a:avLst/>
            </a:prstGeom>
            <a:noFill/>
            <a:ln w="9525">
              <a:noFill/>
              <a:miter lim="800000"/>
              <a:headEnd/>
              <a:tailEnd/>
            </a:ln>
          </p:spPr>
        </p:pic>
        <p:pic>
          <p:nvPicPr>
            <p:cNvPr id="78" name="Picture 8" descr="Disk_icon"/>
            <p:cNvPicPr>
              <a:picLocks noChangeAspect="1" noChangeArrowheads="1"/>
            </p:cNvPicPr>
            <p:nvPr/>
          </p:nvPicPr>
          <p:blipFill>
            <a:blip r:embed="rId6"/>
            <a:srcRect/>
            <a:stretch>
              <a:fillRect/>
            </a:stretch>
          </p:blipFill>
          <p:spPr bwMode="auto">
            <a:xfrm>
              <a:off x="2097704" y="4923107"/>
              <a:ext cx="327010" cy="275872"/>
            </a:xfrm>
            <a:prstGeom prst="rect">
              <a:avLst/>
            </a:prstGeom>
            <a:noFill/>
            <a:ln w="9525">
              <a:noFill/>
              <a:miter lim="800000"/>
              <a:headEnd/>
              <a:tailEnd/>
            </a:ln>
          </p:spPr>
        </p:pic>
        <p:pic>
          <p:nvPicPr>
            <p:cNvPr id="79" name="Picture 8" descr="Disk_icon"/>
            <p:cNvPicPr>
              <a:picLocks noChangeAspect="1" noChangeArrowheads="1"/>
            </p:cNvPicPr>
            <p:nvPr/>
          </p:nvPicPr>
          <p:blipFill>
            <a:blip r:embed="rId6"/>
            <a:srcRect/>
            <a:stretch>
              <a:fillRect/>
            </a:stretch>
          </p:blipFill>
          <p:spPr bwMode="auto">
            <a:xfrm>
              <a:off x="2197773" y="4923107"/>
              <a:ext cx="327010" cy="275872"/>
            </a:xfrm>
            <a:prstGeom prst="rect">
              <a:avLst/>
            </a:prstGeom>
            <a:noFill/>
            <a:ln w="9525">
              <a:noFill/>
              <a:miter lim="800000"/>
              <a:headEnd/>
              <a:tailEnd/>
            </a:ln>
          </p:spPr>
        </p:pic>
        <p:pic>
          <p:nvPicPr>
            <p:cNvPr id="80" name="Picture 8" descr="Disk_icon"/>
            <p:cNvPicPr>
              <a:picLocks noChangeAspect="1" noChangeArrowheads="1"/>
            </p:cNvPicPr>
            <p:nvPr/>
          </p:nvPicPr>
          <p:blipFill>
            <a:blip r:embed="rId6"/>
            <a:srcRect/>
            <a:stretch>
              <a:fillRect/>
            </a:stretch>
          </p:blipFill>
          <p:spPr bwMode="auto">
            <a:xfrm>
              <a:off x="2297841" y="4923107"/>
              <a:ext cx="327010" cy="275872"/>
            </a:xfrm>
            <a:prstGeom prst="rect">
              <a:avLst/>
            </a:prstGeom>
            <a:noFill/>
            <a:ln w="9525">
              <a:noFill/>
              <a:miter lim="800000"/>
              <a:headEnd/>
              <a:tailEnd/>
            </a:ln>
          </p:spPr>
        </p:pic>
        <p:pic>
          <p:nvPicPr>
            <p:cNvPr id="81" name="Picture 8" descr="Disk_icon"/>
            <p:cNvPicPr>
              <a:picLocks noChangeAspect="1" noChangeArrowheads="1"/>
            </p:cNvPicPr>
            <p:nvPr/>
          </p:nvPicPr>
          <p:blipFill>
            <a:blip r:embed="rId6"/>
            <a:srcRect/>
            <a:stretch>
              <a:fillRect/>
            </a:stretch>
          </p:blipFill>
          <p:spPr bwMode="auto">
            <a:xfrm>
              <a:off x="2397910" y="4923107"/>
              <a:ext cx="327010" cy="275872"/>
            </a:xfrm>
            <a:prstGeom prst="rect">
              <a:avLst/>
            </a:prstGeom>
            <a:noFill/>
            <a:ln w="9525">
              <a:noFill/>
              <a:miter lim="800000"/>
              <a:headEnd/>
              <a:tailEnd/>
            </a:ln>
          </p:spPr>
        </p:pic>
        <p:pic>
          <p:nvPicPr>
            <p:cNvPr id="82" name="Picture 8" descr="Disk_icon"/>
            <p:cNvPicPr>
              <a:picLocks noChangeAspect="1" noChangeArrowheads="1"/>
            </p:cNvPicPr>
            <p:nvPr/>
          </p:nvPicPr>
          <p:blipFill>
            <a:blip r:embed="rId6"/>
            <a:srcRect/>
            <a:stretch>
              <a:fillRect/>
            </a:stretch>
          </p:blipFill>
          <p:spPr bwMode="auto">
            <a:xfrm>
              <a:off x="2497978" y="4923107"/>
              <a:ext cx="327010" cy="275872"/>
            </a:xfrm>
            <a:prstGeom prst="rect">
              <a:avLst/>
            </a:prstGeom>
            <a:noFill/>
            <a:ln w="9525">
              <a:noFill/>
              <a:miter lim="800000"/>
              <a:headEnd/>
              <a:tailEnd/>
            </a:ln>
          </p:spPr>
        </p:pic>
        <p:pic>
          <p:nvPicPr>
            <p:cNvPr id="83" name="Picture 8" descr="Disk_icon"/>
            <p:cNvPicPr>
              <a:picLocks noChangeAspect="1" noChangeArrowheads="1"/>
            </p:cNvPicPr>
            <p:nvPr/>
          </p:nvPicPr>
          <p:blipFill>
            <a:blip r:embed="rId6"/>
            <a:srcRect/>
            <a:stretch>
              <a:fillRect/>
            </a:stretch>
          </p:blipFill>
          <p:spPr bwMode="auto">
            <a:xfrm>
              <a:off x="2598047" y="4923107"/>
              <a:ext cx="327010" cy="275872"/>
            </a:xfrm>
            <a:prstGeom prst="rect">
              <a:avLst/>
            </a:prstGeom>
            <a:noFill/>
            <a:ln w="9525">
              <a:noFill/>
              <a:miter lim="800000"/>
              <a:headEnd/>
              <a:tailEnd/>
            </a:ln>
          </p:spPr>
        </p:pic>
        <p:sp>
          <p:nvSpPr>
            <p:cNvPr id="101" name="Rounded Rectangle 18"/>
            <p:cNvSpPr/>
            <p:nvPr/>
          </p:nvSpPr>
          <p:spPr>
            <a:xfrm>
              <a:off x="2002472" y="2831418"/>
              <a:ext cx="790876" cy="1098856"/>
            </a:xfrm>
            <a:prstGeom prst="rect">
              <a:avLst/>
            </a:prstGeom>
            <a:solidFill>
              <a:schemeClr val="accent6"/>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defTabSz="577850">
                <a:lnSpc>
                  <a:spcPct val="90000"/>
                </a:lnSpc>
                <a:spcAft>
                  <a:spcPct val="35000"/>
                </a:spcAft>
              </a:pPr>
              <a:r>
                <a:rPr lang="en-US" sz="1200" dirty="0" smtClean="0">
                  <a:solidFill>
                    <a:srgbClr val="333333"/>
                  </a:solidFill>
                </a:rPr>
                <a:t>Task Tracker</a:t>
              </a:r>
              <a:endParaRPr lang="en-US" sz="1200" dirty="0" smtClean="0">
                <a:solidFill>
                  <a:srgbClr val="333333"/>
                </a:solidFill>
              </a:endParaRPr>
            </a:p>
          </p:txBody>
        </p:sp>
        <p:sp>
          <p:nvSpPr>
            <p:cNvPr id="4" name="Rounded Rectangle 18"/>
            <p:cNvSpPr/>
            <p:nvPr/>
          </p:nvSpPr>
          <p:spPr>
            <a:xfrm>
              <a:off x="974101" y="3710160"/>
              <a:ext cx="666317" cy="144381"/>
            </a:xfrm>
            <a:prstGeom prst="rect">
              <a:avLst/>
            </a:prstGeom>
            <a:solidFill>
              <a:schemeClr val="accent4"/>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defTabSz="577850">
                <a:lnSpc>
                  <a:spcPct val="90000"/>
                </a:lnSpc>
                <a:spcAft>
                  <a:spcPct val="35000"/>
                </a:spcAft>
              </a:pPr>
              <a:r>
                <a:rPr lang="en-US" sz="1100" dirty="0" err="1" smtClean="0">
                  <a:solidFill>
                    <a:srgbClr val="FFFFFF"/>
                  </a:solidFill>
                </a:rPr>
                <a:t>Datanode</a:t>
              </a:r>
              <a:endParaRPr lang="en-US" sz="1100" dirty="0">
                <a:solidFill>
                  <a:srgbClr val="FFFFFF"/>
                </a:solidFill>
              </a:endParaRPr>
            </a:p>
          </p:txBody>
        </p:sp>
        <p:sp>
          <p:nvSpPr>
            <p:cNvPr id="160" name="Rounded Rectangle 18"/>
            <p:cNvSpPr/>
            <p:nvPr/>
          </p:nvSpPr>
          <p:spPr>
            <a:xfrm>
              <a:off x="2049293" y="3717991"/>
              <a:ext cx="666317" cy="144381"/>
            </a:xfrm>
            <a:prstGeom prst="rect">
              <a:avLst/>
            </a:prstGeom>
            <a:solidFill>
              <a:schemeClr val="accent4"/>
            </a:solidFill>
            <a:ln>
              <a:noFill/>
            </a:ln>
            <a:effectLst>
              <a:outerShdw blurRad="50800" dist="38100" dir="2700000" algn="tl" rotWithShape="0">
                <a:srgbClr val="000000">
                  <a:alpha val="43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33020" tIns="24765" rIns="33020" bIns="24765" numCol="1" spcCol="1270" anchor="ctr" anchorCtr="0">
              <a:noAutofit/>
            </a:bodyPr>
            <a:lstStyle/>
            <a:p>
              <a:pPr defTabSz="577850">
                <a:lnSpc>
                  <a:spcPct val="90000"/>
                </a:lnSpc>
                <a:spcAft>
                  <a:spcPct val="35000"/>
                </a:spcAft>
              </a:pPr>
              <a:r>
                <a:rPr lang="en-US" sz="1100" dirty="0" err="1" smtClean="0">
                  <a:solidFill>
                    <a:srgbClr val="FFFFFF"/>
                  </a:solidFill>
                </a:rPr>
                <a:t>Datanode</a:t>
              </a:r>
              <a:endParaRPr lang="en-US" sz="1100" dirty="0">
                <a:solidFill>
                  <a:srgbClr val="FFFFFF"/>
                </a:solidFill>
              </a:endParaRPr>
            </a:p>
          </p:txBody>
        </p:sp>
      </p:grpSp>
      <p:cxnSp>
        <p:nvCxnSpPr>
          <p:cNvPr id="9" name="Straight Connector 8"/>
          <p:cNvCxnSpPr/>
          <p:nvPr/>
        </p:nvCxnSpPr>
        <p:spPr>
          <a:xfrm>
            <a:off x="4574542" y="2045403"/>
            <a:ext cx="0" cy="340416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234684" y="1585560"/>
            <a:ext cx="4254681" cy="307777"/>
          </a:xfrm>
          <a:prstGeom prst="rect">
            <a:avLst/>
          </a:prstGeom>
          <a:noFill/>
        </p:spPr>
        <p:txBody>
          <a:bodyPr wrap="square" rtlCol="0">
            <a:spAutoFit/>
          </a:bodyPr>
          <a:lstStyle/>
          <a:p>
            <a:pPr algn="l" fontAlgn="auto">
              <a:spcBef>
                <a:spcPts val="0"/>
              </a:spcBef>
              <a:spcAft>
                <a:spcPts val="0"/>
              </a:spcAft>
            </a:pPr>
            <a:r>
              <a:rPr lang="en-US" sz="1400" dirty="0" smtClean="0">
                <a:solidFill>
                  <a:srgbClr val="FFFFFF"/>
                </a:solidFill>
                <a:latin typeface="Arial"/>
                <a:ea typeface="ＭＳ Ｐゴシック"/>
                <a:cs typeface="Arial Black"/>
              </a:rPr>
              <a:t>1 Combined Compute/</a:t>
            </a:r>
            <a:r>
              <a:rPr lang="en-US" sz="1400" dirty="0" err="1" smtClean="0">
                <a:solidFill>
                  <a:srgbClr val="FFFFFF"/>
                </a:solidFill>
                <a:latin typeface="Arial"/>
                <a:ea typeface="ＭＳ Ｐゴシック"/>
                <a:cs typeface="Arial Black"/>
              </a:rPr>
              <a:t>Datanode</a:t>
            </a:r>
            <a:r>
              <a:rPr lang="en-US" sz="1400" dirty="0" smtClean="0">
                <a:solidFill>
                  <a:srgbClr val="FFFFFF"/>
                </a:solidFill>
                <a:latin typeface="Arial"/>
                <a:ea typeface="ＭＳ Ｐゴシック"/>
                <a:cs typeface="Arial Black"/>
              </a:rPr>
              <a:t> VM per Host</a:t>
            </a:r>
          </a:p>
        </p:txBody>
      </p:sp>
      <p:sp>
        <p:nvSpPr>
          <p:cNvPr id="164" name="TextBox 163"/>
          <p:cNvSpPr txBox="1"/>
          <p:nvPr/>
        </p:nvSpPr>
        <p:spPr>
          <a:xfrm>
            <a:off x="388624" y="5469222"/>
            <a:ext cx="8414378" cy="707886"/>
          </a:xfrm>
          <a:prstGeom prst="rect">
            <a:avLst/>
          </a:prstGeom>
          <a:noFill/>
        </p:spPr>
        <p:txBody>
          <a:bodyPr wrap="square" rtlCol="0">
            <a:spAutoFit/>
          </a:bodyPr>
          <a:lstStyle/>
          <a:p>
            <a:pPr algn="l" fontAlgn="auto">
              <a:spcBef>
                <a:spcPts val="0"/>
              </a:spcBef>
              <a:spcAft>
                <a:spcPts val="0"/>
              </a:spcAft>
            </a:pPr>
            <a:r>
              <a:rPr lang="en-US" sz="2000" dirty="0" smtClean="0">
                <a:solidFill>
                  <a:srgbClr val="FFFFFF"/>
                </a:solidFill>
                <a:latin typeface="Arial"/>
                <a:ea typeface="ＭＳ Ｐゴシック"/>
                <a:cs typeface="Arial Black"/>
              </a:rPr>
              <a:t>Workload: Teragen, Terasort, Teravalidate</a:t>
            </a:r>
          </a:p>
          <a:p>
            <a:pPr algn="l" fontAlgn="auto">
              <a:spcBef>
                <a:spcPts val="0"/>
              </a:spcBef>
              <a:spcAft>
                <a:spcPts val="0"/>
              </a:spcAft>
            </a:pPr>
            <a:r>
              <a:rPr lang="en-US" sz="2000" dirty="0">
                <a:solidFill>
                  <a:srgbClr val="FFFFFF"/>
                </a:solidFill>
                <a:latin typeface="Arial"/>
                <a:ea typeface="ＭＳ Ｐゴシック"/>
                <a:cs typeface="Arial Black"/>
              </a:rPr>
              <a:t>HW Configuration: 8 cores, 96GB RAM, 16 disks per host x 2 nodes</a:t>
            </a:r>
            <a:endParaRPr lang="en-US" sz="2000" dirty="0" smtClean="0">
              <a:solidFill>
                <a:srgbClr val="FFFFFF"/>
              </a:solidFill>
              <a:latin typeface="Arial"/>
              <a:ea typeface="ＭＳ Ｐゴシック"/>
              <a:cs typeface="Arial Black"/>
            </a:endParaRPr>
          </a:p>
        </p:txBody>
      </p:sp>
      <p:sp>
        <p:nvSpPr>
          <p:cNvPr id="59" name="TextBox 58"/>
          <p:cNvSpPr txBox="1"/>
          <p:nvPr/>
        </p:nvSpPr>
        <p:spPr>
          <a:xfrm>
            <a:off x="4723171" y="1047890"/>
            <a:ext cx="4254681" cy="338554"/>
          </a:xfrm>
          <a:prstGeom prst="rect">
            <a:avLst/>
          </a:prstGeom>
          <a:noFill/>
        </p:spPr>
        <p:txBody>
          <a:bodyPr wrap="square" rtlCol="0">
            <a:spAutoFit/>
          </a:bodyPr>
          <a:lstStyle/>
          <a:p>
            <a:pPr fontAlgn="auto">
              <a:spcBef>
                <a:spcPts val="0"/>
              </a:spcBef>
              <a:spcAft>
                <a:spcPts val="0"/>
              </a:spcAft>
            </a:pPr>
            <a:r>
              <a:rPr lang="en-US" sz="1600" b="1" dirty="0" smtClean="0">
                <a:solidFill>
                  <a:srgbClr val="FFFFFF"/>
                </a:solidFill>
                <a:latin typeface="Arial"/>
                <a:ea typeface="ＭＳ Ｐゴシック"/>
                <a:cs typeface="Arial Black"/>
              </a:rPr>
              <a:t>Split Mode</a:t>
            </a:r>
          </a:p>
        </p:txBody>
      </p:sp>
      <p:sp>
        <p:nvSpPr>
          <p:cNvPr id="60" name="TextBox 59"/>
          <p:cNvSpPr txBox="1"/>
          <p:nvPr/>
        </p:nvSpPr>
        <p:spPr>
          <a:xfrm>
            <a:off x="270640" y="1047890"/>
            <a:ext cx="4254681" cy="338554"/>
          </a:xfrm>
          <a:prstGeom prst="rect">
            <a:avLst/>
          </a:prstGeom>
          <a:noFill/>
        </p:spPr>
        <p:txBody>
          <a:bodyPr wrap="square" rtlCol="0">
            <a:spAutoFit/>
          </a:bodyPr>
          <a:lstStyle/>
          <a:p>
            <a:pPr fontAlgn="auto">
              <a:spcBef>
                <a:spcPts val="0"/>
              </a:spcBef>
              <a:spcAft>
                <a:spcPts val="0"/>
              </a:spcAft>
            </a:pPr>
            <a:r>
              <a:rPr lang="en-US" sz="1600" b="1" dirty="0" smtClean="0">
                <a:solidFill>
                  <a:srgbClr val="FFFFFF"/>
                </a:solidFill>
                <a:latin typeface="Arial"/>
                <a:ea typeface="ＭＳ Ｐゴシック"/>
                <a:cs typeface="Arial Black"/>
              </a:rPr>
              <a:t>Combined mode</a:t>
            </a:r>
          </a:p>
        </p:txBody>
      </p:sp>
    </p:spTree>
    <p:extLst>
      <p:ext uri="{BB962C8B-B14F-4D97-AF65-F5344CB8AC3E}">
        <p14:creationId xmlns:p14="http://schemas.microsoft.com/office/powerpoint/2010/main" val="21216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Performance Analysis of </a:t>
            </a:r>
            <a:r>
              <a:rPr lang="en-US" sz="2800" dirty="0" smtClean="0"/>
              <a:t>Separation</a:t>
            </a:r>
            <a:endParaRPr lang="en-US" sz="2800" dirty="0"/>
          </a:p>
        </p:txBody>
      </p:sp>
      <p:graphicFrame>
        <p:nvGraphicFramePr>
          <p:cNvPr id="5" name="Chart 4"/>
          <p:cNvGraphicFramePr/>
          <p:nvPr>
            <p:extLst>
              <p:ext uri="{D42A27DB-BD31-4B8C-83A1-F6EECF244321}">
                <p14:modId xmlns:p14="http://schemas.microsoft.com/office/powerpoint/2010/main" val="1927455445"/>
              </p:ext>
            </p:extLst>
          </p:nvPr>
        </p:nvGraphicFramePr>
        <p:xfrm>
          <a:off x="923525" y="1700776"/>
          <a:ext cx="8002830" cy="487976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rot="16200000">
            <a:off x="-1734234" y="3105835"/>
            <a:ext cx="4572000" cy="646331"/>
          </a:xfrm>
          <a:prstGeom prst="rect">
            <a:avLst/>
          </a:prstGeom>
        </p:spPr>
        <p:txBody>
          <a:bodyPr>
            <a:spAutoFit/>
          </a:bodyPr>
          <a:lstStyle/>
          <a:p>
            <a:pPr algn="l" fontAlgn="auto">
              <a:spcBef>
                <a:spcPts val="0"/>
              </a:spcBef>
              <a:spcAft>
                <a:spcPts val="0"/>
              </a:spcAft>
            </a:pPr>
            <a:r>
              <a:rPr lang="en-US" sz="1800" dirty="0">
                <a:solidFill>
                  <a:srgbClr val="FFFFFF"/>
                </a:solidFill>
                <a:latin typeface="Arial"/>
                <a:ea typeface="ＭＳ Ｐゴシック"/>
              </a:rPr>
              <a:t/>
            </a:r>
            <a:br>
              <a:rPr lang="en-US" sz="1800" dirty="0">
                <a:solidFill>
                  <a:srgbClr val="FFFFFF"/>
                </a:solidFill>
                <a:latin typeface="Arial"/>
                <a:ea typeface="ＭＳ Ｐゴシック"/>
              </a:rPr>
            </a:br>
            <a:r>
              <a:rPr lang="en-US" sz="1800" dirty="0" smtClean="0">
                <a:solidFill>
                  <a:srgbClr val="FFFFFF"/>
                </a:solidFill>
                <a:latin typeface="Arial"/>
                <a:ea typeface="ＭＳ Ｐゴシック"/>
              </a:rPr>
              <a:t>Elapsed </a:t>
            </a:r>
            <a:r>
              <a:rPr lang="en-US" sz="1800" dirty="0">
                <a:solidFill>
                  <a:srgbClr val="FFFFFF"/>
                </a:solidFill>
                <a:latin typeface="Arial"/>
                <a:ea typeface="ＭＳ Ｐゴシック"/>
              </a:rPr>
              <a:t>time: ratio to </a:t>
            </a:r>
            <a:r>
              <a:rPr lang="en-US" sz="1800" dirty="0" smtClean="0">
                <a:solidFill>
                  <a:srgbClr val="FFFFFF"/>
                </a:solidFill>
                <a:latin typeface="Arial"/>
                <a:ea typeface="ＭＳ Ｐゴシック"/>
              </a:rPr>
              <a:t>combined</a:t>
            </a:r>
            <a:endParaRPr lang="en-US" sz="1800" dirty="0">
              <a:solidFill>
                <a:srgbClr val="FFFFFF"/>
              </a:solidFill>
              <a:latin typeface="Arial"/>
              <a:ea typeface="ＭＳ Ｐゴシック"/>
            </a:endParaRPr>
          </a:p>
        </p:txBody>
      </p:sp>
      <p:sp>
        <p:nvSpPr>
          <p:cNvPr id="6" name="TextBox 5"/>
          <p:cNvSpPr txBox="1"/>
          <p:nvPr/>
        </p:nvSpPr>
        <p:spPr>
          <a:xfrm>
            <a:off x="347450" y="1201510"/>
            <a:ext cx="8410482" cy="36933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fontAlgn="auto">
              <a:spcBef>
                <a:spcPts val="0"/>
              </a:spcBef>
              <a:spcAft>
                <a:spcPts val="0"/>
              </a:spcAft>
            </a:pPr>
            <a:r>
              <a:rPr lang="en-US" sz="1800" b="1" dirty="0" smtClean="0">
                <a:solidFill>
                  <a:srgbClr val="FFFFFF"/>
                </a:solidFill>
              </a:rPr>
              <a:t>Minimum performance impact with separation of compute and data</a:t>
            </a:r>
          </a:p>
        </p:txBody>
      </p:sp>
    </p:spTree>
    <p:extLst>
      <p:ext uri="{BB962C8B-B14F-4D97-AF65-F5344CB8AC3E}">
        <p14:creationId xmlns:p14="http://schemas.microsoft.com/office/powerpoint/2010/main" val="42604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90800" y="2743200"/>
            <a:ext cx="1592362" cy="614480"/>
          </a:xfrm>
          <a:prstGeom prst="rect">
            <a:avLst/>
          </a:prstGeom>
          <a:noFill/>
          <a:ln w="9525">
            <a:noFill/>
            <a:miter lim="800000"/>
            <a:headEnd/>
            <a:tailEnd/>
          </a:ln>
        </p:spPr>
      </p:pic>
      <p:pic>
        <p:nvPicPr>
          <p:cNvPr id="1046" name="Picture 22"/>
          <p:cNvPicPr>
            <a:picLocks noChangeAspect="1" noChangeArrowheads="1"/>
          </p:cNvPicPr>
          <p:nvPr/>
        </p:nvPicPr>
        <p:blipFill>
          <a:blip r:embed="rId3" cstate="print"/>
          <a:srcRect/>
          <a:stretch>
            <a:fillRect/>
          </a:stretch>
        </p:blipFill>
        <p:spPr bwMode="auto">
          <a:xfrm>
            <a:off x="1143000" y="2286000"/>
            <a:ext cx="2122123" cy="5760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Freedom of Choice and Open Source</a:t>
            </a:r>
            <a:endParaRPr lang="en-US" dirty="0"/>
          </a:p>
        </p:txBody>
      </p:sp>
      <p:pic>
        <p:nvPicPr>
          <p:cNvPr id="1038" name="Picture 14"/>
          <p:cNvPicPr>
            <a:picLocks noChangeAspect="1" noChangeArrowheads="1"/>
          </p:cNvPicPr>
          <p:nvPr/>
        </p:nvPicPr>
        <p:blipFill>
          <a:blip r:embed="rId4" cstate="print"/>
          <a:srcRect/>
          <a:stretch>
            <a:fillRect/>
          </a:stretch>
        </p:blipFill>
        <p:spPr bwMode="auto">
          <a:xfrm>
            <a:off x="4830792" y="1554020"/>
            <a:ext cx="1282186" cy="1077037"/>
          </a:xfrm>
          <a:prstGeom prst="rect">
            <a:avLst/>
          </a:prstGeom>
          <a:noFill/>
          <a:ln w="9525">
            <a:noFill/>
            <a:miter lim="800000"/>
            <a:headEnd/>
            <a:tailEnd/>
          </a:ln>
        </p:spPr>
      </p:pic>
      <p:sp>
        <p:nvSpPr>
          <p:cNvPr id="38" name="Rounded Rectangle 37"/>
          <p:cNvSpPr/>
          <p:nvPr/>
        </p:nvSpPr>
        <p:spPr bwMode="auto">
          <a:xfrm>
            <a:off x="4533595" y="899677"/>
            <a:ext cx="3110405" cy="3110805"/>
          </a:xfrm>
          <a:prstGeom prst="roundRect">
            <a:avLst>
              <a:gd name="adj" fmla="val 8731"/>
            </a:avLst>
          </a:prstGeom>
          <a:noFill/>
          <a:ln>
            <a:solidFill>
              <a:srgbClr val="F2F2F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a:lnSpc>
                <a:spcPts val="1000"/>
              </a:lnSpc>
              <a:defRPr/>
            </a:pPr>
            <a:endParaRPr lang="en-US" sz="900" b="1" dirty="0">
              <a:solidFill>
                <a:schemeClr val="tx1"/>
              </a:solidFill>
            </a:endParaRPr>
          </a:p>
        </p:txBody>
      </p:sp>
      <p:sp>
        <p:nvSpPr>
          <p:cNvPr id="42" name="Rounded Rectangle 41"/>
          <p:cNvSpPr/>
          <p:nvPr/>
        </p:nvSpPr>
        <p:spPr bwMode="auto">
          <a:xfrm>
            <a:off x="4533595" y="899677"/>
            <a:ext cx="3110405" cy="422455"/>
          </a:xfrm>
          <a:prstGeom prst="roundRect">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43" name="TextBox 42"/>
          <p:cNvSpPr txBox="1"/>
          <p:nvPr/>
        </p:nvSpPr>
        <p:spPr>
          <a:xfrm>
            <a:off x="4533595" y="914395"/>
            <a:ext cx="3072400" cy="369332"/>
          </a:xfrm>
          <a:prstGeom prst="rect">
            <a:avLst/>
          </a:prstGeom>
          <a:noFill/>
        </p:spPr>
        <p:txBody>
          <a:bodyPr wrap="square" rtlCol="0">
            <a:spAutoFit/>
          </a:bodyPr>
          <a:lstStyle/>
          <a:p>
            <a:pPr algn="ctr"/>
            <a:r>
              <a:rPr lang="en-US" b="1" dirty="0" smtClean="0">
                <a:solidFill>
                  <a:schemeClr val="bg1"/>
                </a:solidFill>
                <a:latin typeface="+mn-lt"/>
                <a:ea typeface="+mn-ea"/>
              </a:rPr>
              <a:t>Community </a:t>
            </a:r>
            <a:r>
              <a:rPr lang="en-US" b="1" dirty="0" smtClean="0">
                <a:solidFill>
                  <a:schemeClr val="bg1"/>
                </a:solidFill>
              </a:rPr>
              <a:t>Projects</a:t>
            </a:r>
            <a:endParaRPr lang="en-US" b="1" dirty="0" smtClean="0">
              <a:solidFill>
                <a:schemeClr val="bg1"/>
              </a:solidFill>
              <a:latin typeface="+mn-lt"/>
              <a:ea typeface="+mn-ea"/>
            </a:endParaRPr>
          </a:p>
        </p:txBody>
      </p:sp>
      <p:sp>
        <p:nvSpPr>
          <p:cNvPr id="49" name="Rounded Rectangle 48"/>
          <p:cNvSpPr/>
          <p:nvPr/>
        </p:nvSpPr>
        <p:spPr bwMode="auto">
          <a:xfrm>
            <a:off x="1115550" y="899677"/>
            <a:ext cx="3110405" cy="3110805"/>
          </a:xfrm>
          <a:prstGeom prst="roundRect">
            <a:avLst>
              <a:gd name="adj" fmla="val 8731"/>
            </a:avLst>
          </a:prstGeom>
          <a:noFill/>
          <a:ln>
            <a:solidFill>
              <a:srgbClr val="F2F2F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lstStyle/>
          <a:p>
            <a:pPr algn="ctr">
              <a:lnSpc>
                <a:spcPts val="1000"/>
              </a:lnSpc>
              <a:defRPr/>
            </a:pPr>
            <a:endParaRPr lang="en-US" sz="900" b="1" dirty="0">
              <a:solidFill>
                <a:schemeClr val="tx1"/>
              </a:solidFill>
            </a:endParaRPr>
          </a:p>
        </p:txBody>
      </p:sp>
      <p:sp>
        <p:nvSpPr>
          <p:cNvPr id="50" name="Rounded Rectangle 49"/>
          <p:cNvSpPr/>
          <p:nvPr/>
        </p:nvSpPr>
        <p:spPr bwMode="auto">
          <a:xfrm>
            <a:off x="1115550" y="899677"/>
            <a:ext cx="3110405" cy="422455"/>
          </a:xfrm>
          <a:prstGeom prst="roundRect">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51" name="TextBox 50"/>
          <p:cNvSpPr txBox="1"/>
          <p:nvPr/>
        </p:nvSpPr>
        <p:spPr>
          <a:xfrm>
            <a:off x="1115550" y="914395"/>
            <a:ext cx="3149210" cy="369332"/>
          </a:xfrm>
          <a:prstGeom prst="rect">
            <a:avLst/>
          </a:prstGeom>
          <a:noFill/>
        </p:spPr>
        <p:txBody>
          <a:bodyPr wrap="square" rtlCol="0">
            <a:spAutoFit/>
          </a:bodyPr>
          <a:lstStyle/>
          <a:p>
            <a:pPr algn="ctr"/>
            <a:r>
              <a:rPr lang="en-US" b="1" dirty="0" smtClean="0">
                <a:solidFill>
                  <a:schemeClr val="bg1"/>
                </a:solidFill>
                <a:latin typeface="+mn-lt"/>
                <a:ea typeface="+mn-ea"/>
              </a:rPr>
              <a:t>Distributions</a:t>
            </a:r>
          </a:p>
        </p:txBody>
      </p:sp>
      <p:sp>
        <p:nvSpPr>
          <p:cNvPr id="59" name="TextBox 58"/>
          <p:cNvSpPr txBox="1"/>
          <p:nvPr/>
        </p:nvSpPr>
        <p:spPr>
          <a:xfrm>
            <a:off x="347663" y="4094097"/>
            <a:ext cx="8295267" cy="2246769"/>
          </a:xfrm>
          <a:prstGeom prst="rect">
            <a:avLst/>
          </a:prstGeom>
          <a:noFill/>
        </p:spPr>
        <p:txBody>
          <a:bodyPr wrap="square" rtlCol="0">
            <a:spAutoFit/>
          </a:bodyPr>
          <a:lstStyle/>
          <a:p>
            <a:pPr marL="228600" indent="-228600" algn="l">
              <a:spcAft>
                <a:spcPts val="600"/>
              </a:spcAft>
              <a:buFont typeface="Arial" pitchFamily="34" charset="0"/>
              <a:buChar char="•"/>
            </a:pPr>
            <a:r>
              <a:rPr lang="en-US" sz="2000" b="1" dirty="0" smtClean="0">
                <a:solidFill>
                  <a:srgbClr val="FFFFFF"/>
                </a:solidFill>
                <a:latin typeface="+mn-lt"/>
                <a:ea typeface="+mn-ea"/>
              </a:rPr>
              <a:t>Flexibility to choose from major distributions</a:t>
            </a:r>
          </a:p>
          <a:p>
            <a:pPr marL="228600" indent="-228600" algn="l">
              <a:spcAft>
                <a:spcPts val="600"/>
              </a:spcAft>
              <a:buFont typeface="Arial" pitchFamily="34" charset="0"/>
              <a:buChar char="•"/>
            </a:pPr>
            <a:endParaRPr lang="en-US" sz="2000" b="1" dirty="0" smtClean="0">
              <a:solidFill>
                <a:srgbClr val="FFFFFF"/>
              </a:solidFill>
              <a:latin typeface="+mn-lt"/>
              <a:ea typeface="+mn-ea"/>
            </a:endParaRPr>
          </a:p>
          <a:p>
            <a:pPr marL="228600" indent="-228600" algn="l">
              <a:spcAft>
                <a:spcPts val="600"/>
              </a:spcAft>
              <a:buFont typeface="Arial" pitchFamily="34" charset="0"/>
              <a:buChar char="•"/>
            </a:pPr>
            <a:r>
              <a:rPr lang="en-US" sz="2000" b="1" dirty="0" smtClean="0">
                <a:solidFill>
                  <a:srgbClr val="FFFFFF"/>
                </a:solidFill>
                <a:latin typeface="+mn-lt"/>
                <a:ea typeface="+mn-ea"/>
              </a:rPr>
              <a:t>Support for multiple projects</a:t>
            </a:r>
          </a:p>
          <a:p>
            <a:pPr marL="228600" indent="-228600" algn="l">
              <a:spcAft>
                <a:spcPts val="600"/>
              </a:spcAft>
              <a:buFont typeface="Arial" pitchFamily="34" charset="0"/>
              <a:buChar char="•"/>
            </a:pPr>
            <a:r>
              <a:rPr lang="en-US" sz="2000" b="1" dirty="0" smtClean="0">
                <a:solidFill>
                  <a:srgbClr val="FFFFFF"/>
                </a:solidFill>
              </a:rPr>
              <a:t>Open architecture to welcome industry participation</a:t>
            </a:r>
          </a:p>
          <a:p>
            <a:pPr marL="228600" indent="-228600" algn="l">
              <a:spcAft>
                <a:spcPts val="600"/>
              </a:spcAft>
              <a:buFont typeface="Arial" pitchFamily="34" charset="0"/>
              <a:buChar char="•"/>
            </a:pPr>
            <a:r>
              <a:rPr lang="en-US" sz="2000" b="1" dirty="0" smtClean="0">
                <a:solidFill>
                  <a:srgbClr val="FFFFFF"/>
                </a:solidFill>
              </a:rPr>
              <a:t>Contributing </a:t>
            </a:r>
            <a:r>
              <a:rPr lang="en-US" sz="2000" b="1" dirty="0" err="1" smtClean="0">
                <a:solidFill>
                  <a:srgbClr val="FFFFFF"/>
                </a:solidFill>
              </a:rPr>
              <a:t>Hadoop</a:t>
            </a:r>
            <a:r>
              <a:rPr lang="en-US" sz="2000" b="1" dirty="0" smtClean="0">
                <a:solidFill>
                  <a:srgbClr val="FFFFFF"/>
                </a:solidFill>
              </a:rPr>
              <a:t> Virtualization Extensions (HVE) to open source community </a:t>
            </a:r>
          </a:p>
        </p:txBody>
      </p:sp>
      <p:pic>
        <p:nvPicPr>
          <p:cNvPr id="5" name="Picture 4"/>
          <p:cNvPicPr>
            <a:picLocks noChangeAspect="1"/>
          </p:cNvPicPr>
          <p:nvPr/>
        </p:nvPicPr>
        <p:blipFill>
          <a:blip r:embed="rId5" cstate="print"/>
          <a:stretch>
            <a:fillRect/>
          </a:stretch>
        </p:blipFill>
        <p:spPr>
          <a:xfrm>
            <a:off x="1192361" y="1398942"/>
            <a:ext cx="2236640" cy="529338"/>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2743200" y="1981200"/>
            <a:ext cx="1350275" cy="293537"/>
          </a:xfrm>
          <a:prstGeom prst="rect">
            <a:avLst/>
          </a:prstGeom>
          <a:noFill/>
          <a:ln w="9525">
            <a:noFill/>
            <a:miter lim="800000"/>
            <a:headEnd/>
            <a:tailEnd/>
          </a:ln>
        </p:spPr>
      </p:pic>
      <p:pic>
        <p:nvPicPr>
          <p:cNvPr id="3" name="Picture 2" descr="Pig"/>
          <p:cNvPicPr>
            <a:picLocks noChangeAspect="1" noChangeArrowheads="1"/>
          </p:cNvPicPr>
          <p:nvPr/>
        </p:nvPicPr>
        <p:blipFill>
          <a:blip r:embed="rId7" cstate="print"/>
          <a:srcRect/>
          <a:stretch>
            <a:fillRect/>
          </a:stretch>
        </p:blipFill>
        <p:spPr bwMode="auto">
          <a:xfrm>
            <a:off x="6462276" y="1575883"/>
            <a:ext cx="795415" cy="1124186"/>
          </a:xfrm>
          <a:prstGeom prst="rect">
            <a:avLst/>
          </a:prstGeom>
          <a:noFill/>
        </p:spPr>
      </p:pic>
      <p:pic>
        <p:nvPicPr>
          <p:cNvPr id="1028" name="Picture 4" descr="HBase"/>
          <p:cNvPicPr>
            <a:picLocks noChangeAspect="1" noChangeArrowheads="1"/>
          </p:cNvPicPr>
          <p:nvPr/>
        </p:nvPicPr>
        <p:blipFill>
          <a:blip r:embed="rId8" cstate="print"/>
          <a:srcRect/>
          <a:stretch>
            <a:fillRect/>
          </a:stretch>
        </p:blipFill>
        <p:spPr bwMode="auto">
          <a:xfrm>
            <a:off x="4724400" y="3048000"/>
            <a:ext cx="1774166" cy="440207"/>
          </a:xfrm>
          <a:prstGeom prst="rect">
            <a:avLst/>
          </a:prstGeom>
          <a:noFill/>
        </p:spPr>
      </p:pic>
      <p:sp>
        <p:nvSpPr>
          <p:cNvPr id="17" name="TextBox 16"/>
          <p:cNvSpPr txBox="1"/>
          <p:nvPr/>
        </p:nvSpPr>
        <p:spPr>
          <a:xfrm>
            <a:off x="1143000" y="4495800"/>
            <a:ext cx="4600940" cy="338554"/>
          </a:xfrm>
          <a:prstGeom prst="rect">
            <a:avLst/>
          </a:prstGeom>
          <a:noFill/>
          <a:ln>
            <a:noFill/>
          </a:ln>
        </p:spPr>
        <p:txBody>
          <a:bodyPr wrap="none" rtlCol="0">
            <a:spAutoFit/>
          </a:bodyPr>
          <a:lstStyle/>
          <a:p>
            <a:r>
              <a:rPr lang="en-US" sz="1600" dirty="0" smtClean="0">
                <a:solidFill>
                  <a:srgbClr val="FFFFFF"/>
                </a:solidFill>
              </a:rPr>
              <a:t>cluster create --name </a:t>
            </a:r>
            <a:r>
              <a:rPr lang="en-US" sz="1600" dirty="0" err="1" smtClean="0">
                <a:solidFill>
                  <a:srgbClr val="FFFFFF"/>
                </a:solidFill>
              </a:rPr>
              <a:t>myHadoop</a:t>
            </a:r>
            <a:r>
              <a:rPr lang="en-US" sz="1600" dirty="0" smtClean="0">
                <a:solidFill>
                  <a:srgbClr val="FFFFFF"/>
                </a:solidFill>
              </a:rPr>
              <a:t> --</a:t>
            </a:r>
            <a:r>
              <a:rPr lang="en-US" sz="1600" dirty="0" err="1" smtClean="0">
                <a:solidFill>
                  <a:srgbClr val="FFFFFF"/>
                </a:solidFill>
              </a:rPr>
              <a:t>distro</a:t>
            </a:r>
            <a:r>
              <a:rPr lang="en-US" sz="1600" dirty="0" smtClean="0">
                <a:solidFill>
                  <a:srgbClr val="FFFFFF"/>
                </a:solidFill>
              </a:rPr>
              <a:t> apache</a:t>
            </a:r>
          </a:p>
        </p:txBody>
      </p:sp>
      <p:pic>
        <p:nvPicPr>
          <p:cNvPr id="4" name="Picture 2" descr="http://siliconangle.com/files/2011/11/zookeeper_logo.png"/>
          <p:cNvPicPr>
            <a:picLocks noChangeAspect="1" noChangeArrowheads="1"/>
          </p:cNvPicPr>
          <p:nvPr/>
        </p:nvPicPr>
        <p:blipFill>
          <a:blip r:embed="rId9" cstate="print"/>
          <a:srcRect/>
          <a:stretch>
            <a:fillRect/>
          </a:stretch>
        </p:blipFill>
        <p:spPr bwMode="auto">
          <a:xfrm>
            <a:off x="6781800" y="2895600"/>
            <a:ext cx="685800" cy="975796"/>
          </a:xfrm>
          <a:prstGeom prst="rect">
            <a:avLst/>
          </a:prstGeom>
          <a:noFill/>
        </p:spPr>
      </p:pic>
      <p:pic>
        <p:nvPicPr>
          <p:cNvPr id="6" name="Picture 4" descr="http://cloudcomputing.info/en/files/2012/09/mapr_logo.png"/>
          <p:cNvPicPr>
            <a:picLocks noChangeAspect="1" noChangeArrowheads="1"/>
          </p:cNvPicPr>
          <p:nvPr/>
        </p:nvPicPr>
        <p:blipFill>
          <a:blip r:embed="rId10" cstate="print"/>
          <a:srcRect/>
          <a:stretch>
            <a:fillRect/>
          </a:stretch>
        </p:blipFill>
        <p:spPr bwMode="auto">
          <a:xfrm>
            <a:off x="1371600" y="3429000"/>
            <a:ext cx="1600200" cy="433953"/>
          </a:xfrm>
          <a:prstGeom prst="rect">
            <a:avLst/>
          </a:prstGeom>
          <a:noFill/>
        </p:spPr>
      </p:pic>
    </p:spTree>
    <p:extLst>
      <p:ext uri="{BB962C8B-B14F-4D97-AF65-F5344CB8AC3E}">
        <p14:creationId xmlns:p14="http://schemas.microsoft.com/office/powerpoint/2010/main" val="38764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1009485"/>
            <a:ext cx="7772400" cy="1470025"/>
          </a:xfrm>
        </p:spPr>
        <p:txBody>
          <a:bodyPr>
            <a:noAutofit/>
          </a:bodyPr>
          <a:lstStyle/>
          <a:p>
            <a:r>
              <a:rPr lang="en-US" sz="4800" dirty="0" smtClean="0">
                <a:solidFill>
                  <a:srgbClr val="FFFFFF"/>
                </a:solidFill>
                <a:latin typeface="Gill Sans"/>
                <a:cs typeface="Gill Sans"/>
              </a:rPr>
              <a:t>Elastic, Multi-tenant </a:t>
            </a:r>
            <a:r>
              <a:rPr lang="en-US" sz="4800" dirty="0" err="1" smtClean="0">
                <a:solidFill>
                  <a:srgbClr val="FFFFFF"/>
                </a:solidFill>
                <a:latin typeface="Gill Sans"/>
                <a:cs typeface="Gill Sans"/>
              </a:rPr>
              <a:t>Hadoop</a:t>
            </a:r>
            <a:r>
              <a:rPr lang="en-US" sz="4800" dirty="0" smtClean="0">
                <a:solidFill>
                  <a:srgbClr val="FFFFFF"/>
                </a:solidFill>
                <a:latin typeface="Gill Sans"/>
                <a:cs typeface="Gill Sans"/>
              </a:rPr>
              <a:t> on Demand</a:t>
            </a:r>
            <a:endParaRPr lang="en-US" sz="4800" dirty="0">
              <a:solidFill>
                <a:srgbClr val="FFFFFF"/>
              </a:solidFill>
              <a:latin typeface="Gill Sans"/>
              <a:cs typeface="Gill Sans"/>
            </a:endParaRPr>
          </a:p>
        </p:txBody>
      </p:sp>
      <p:sp>
        <p:nvSpPr>
          <p:cNvPr id="3" name="Subtitle 2"/>
          <p:cNvSpPr>
            <a:spLocks noGrp="1"/>
          </p:cNvSpPr>
          <p:nvPr>
            <p:ph type="subTitle" idx="1"/>
          </p:nvPr>
        </p:nvSpPr>
        <p:spPr>
          <a:xfrm>
            <a:off x="769905" y="2737710"/>
            <a:ext cx="6400800" cy="2304300"/>
          </a:xfrm>
        </p:spPr>
        <p:txBody>
          <a:bodyPr>
            <a:normAutofit/>
          </a:bodyPr>
          <a:lstStyle/>
          <a:p>
            <a:pPr>
              <a:lnSpc>
                <a:spcPct val="100000"/>
              </a:lnSpc>
            </a:pPr>
            <a:r>
              <a:rPr lang="en-US" dirty="0" smtClean="0">
                <a:solidFill>
                  <a:srgbClr val="FFFFFF"/>
                </a:solidFill>
                <a:latin typeface="Gill Sans"/>
                <a:cs typeface="Gill Sans"/>
              </a:rPr>
              <a:t>Richard McDougall, </a:t>
            </a:r>
            <a:endParaRPr lang="en-US" dirty="0" smtClean="0">
              <a:solidFill>
                <a:srgbClr val="FFFFFF"/>
              </a:solidFill>
              <a:latin typeface="Gill Sans"/>
              <a:cs typeface="Gill Sans"/>
            </a:endParaRPr>
          </a:p>
          <a:p>
            <a:pPr>
              <a:lnSpc>
                <a:spcPct val="100000"/>
              </a:lnSpc>
            </a:pPr>
            <a:r>
              <a:rPr lang="en-US" dirty="0" smtClean="0">
                <a:solidFill>
                  <a:srgbClr val="FFFFFF"/>
                </a:solidFill>
                <a:latin typeface="Gill Sans"/>
                <a:cs typeface="Gill Sans"/>
              </a:rPr>
              <a:t>Chief Architect, Application Infrastructure and Big Data, </a:t>
            </a:r>
            <a:r>
              <a:rPr lang="en-US" dirty="0" smtClean="0">
                <a:solidFill>
                  <a:srgbClr val="FFFFFF"/>
                </a:solidFill>
                <a:latin typeface="Gill Sans"/>
                <a:cs typeface="Gill Sans"/>
              </a:rPr>
              <a:t>VMware, </a:t>
            </a:r>
            <a:r>
              <a:rPr lang="en-US" dirty="0" err="1" smtClean="0">
                <a:solidFill>
                  <a:srgbClr val="FFFFFF"/>
                </a:solidFill>
                <a:latin typeface="Gill Sans"/>
                <a:cs typeface="Gill Sans"/>
              </a:rPr>
              <a:t>Inc</a:t>
            </a:r>
            <a:endParaRPr lang="en-US" dirty="0" smtClean="0">
              <a:solidFill>
                <a:srgbClr val="FFFFFF"/>
              </a:solidFill>
              <a:latin typeface="Gill Sans"/>
              <a:cs typeface="Gill Sans"/>
            </a:endParaRPr>
          </a:p>
          <a:p>
            <a:pPr>
              <a:lnSpc>
                <a:spcPct val="100000"/>
              </a:lnSpc>
            </a:pPr>
            <a:r>
              <a:rPr lang="en-US" dirty="0" smtClean="0">
                <a:solidFill>
                  <a:srgbClr val="FFFFFF"/>
                </a:solidFill>
                <a:latin typeface="Gill Sans"/>
                <a:cs typeface="Gill Sans"/>
              </a:rPr>
              <a:t>@</a:t>
            </a:r>
            <a:r>
              <a:rPr lang="en-US" dirty="0" err="1" smtClean="0">
                <a:solidFill>
                  <a:srgbClr val="FFFFFF"/>
                </a:solidFill>
                <a:latin typeface="Gill Sans"/>
                <a:cs typeface="Gill Sans"/>
              </a:rPr>
              <a:t>richardmcdougll</a:t>
            </a:r>
            <a:endParaRPr lang="en-US" dirty="0" smtClean="0">
              <a:solidFill>
                <a:srgbClr val="FFFFFF"/>
              </a:solidFill>
              <a:latin typeface="Gill Sans"/>
              <a:cs typeface="Gill Sans"/>
            </a:endParaRPr>
          </a:p>
          <a:p>
            <a:pPr>
              <a:lnSpc>
                <a:spcPct val="100000"/>
              </a:lnSpc>
            </a:pPr>
            <a:r>
              <a:rPr lang="en-US" dirty="0" err="1" smtClean="0">
                <a:solidFill>
                  <a:srgbClr val="FFFFFF"/>
                </a:solidFill>
                <a:latin typeface="Gill Sans"/>
                <a:cs typeface="Gill Sans"/>
              </a:rPr>
              <a:t>ApacheCon</a:t>
            </a:r>
            <a:r>
              <a:rPr lang="en-US" dirty="0" smtClean="0">
                <a:solidFill>
                  <a:srgbClr val="FFFFFF"/>
                </a:solidFill>
                <a:latin typeface="Gill Sans"/>
                <a:cs typeface="Gill Sans"/>
              </a:rPr>
              <a:t> Europe, </a:t>
            </a:r>
            <a:r>
              <a:rPr lang="en-US" dirty="0">
                <a:solidFill>
                  <a:srgbClr val="FFFFFF"/>
                </a:solidFill>
                <a:latin typeface="Gill Sans"/>
                <a:cs typeface="Gill Sans"/>
              </a:rPr>
              <a:t>2012</a:t>
            </a:r>
            <a:endParaRPr lang="en-US" dirty="0" smtClean="0">
              <a:solidFill>
                <a:srgbClr val="FFFFFF"/>
              </a:solidFill>
              <a:latin typeface="Gill Sans"/>
              <a:cs typeface="Gill Sans"/>
            </a:endParaRPr>
          </a:p>
          <a:p>
            <a:endParaRPr lang="en-US" sz="1900" dirty="0">
              <a:latin typeface="Gill Sans"/>
              <a:cs typeface="Gill Sans"/>
            </a:endParaRPr>
          </a:p>
        </p:txBody>
      </p:sp>
      <p:pic>
        <p:nvPicPr>
          <p:cNvPr id="6" name="Picture 5" descr="vmware-logo-green.png"/>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38630" y="5003605"/>
            <a:ext cx="2353906" cy="2353906"/>
          </a:xfrm>
          <a:prstGeom prst="rect">
            <a:avLst/>
          </a:prstGeom>
        </p:spPr>
      </p:pic>
      <p:sp>
        <p:nvSpPr>
          <p:cNvPr id="4" name="Rectangle 3"/>
          <p:cNvSpPr/>
          <p:nvPr/>
        </p:nvSpPr>
        <p:spPr>
          <a:xfrm>
            <a:off x="232235" y="5618085"/>
            <a:ext cx="2802270" cy="369332"/>
          </a:xfrm>
          <a:prstGeom prst="rect">
            <a:avLst/>
          </a:prstGeom>
        </p:spPr>
        <p:txBody>
          <a:bodyPr wrap="none">
            <a:spAutoFit/>
          </a:bodyPr>
          <a:lstStyle/>
          <a:p>
            <a:pPr lvl="1"/>
            <a:r>
              <a:rPr lang="en-US" dirty="0">
                <a:solidFill>
                  <a:srgbClr val="FFFFFF"/>
                </a:solidFill>
              </a:rPr>
              <a:t>http://</a:t>
            </a:r>
            <a:r>
              <a:rPr lang="en-US" dirty="0" err="1">
                <a:solidFill>
                  <a:srgbClr val="FFFFFF"/>
                </a:solidFill>
              </a:rPr>
              <a:t>projectserengeti.org</a:t>
            </a:r>
            <a:endParaRPr lang="en-US" dirty="0">
              <a:solidFill>
                <a:srgbClr val="FFFFFF"/>
              </a:solidFill>
            </a:endParaRPr>
          </a:p>
        </p:txBody>
      </p:sp>
      <p:sp>
        <p:nvSpPr>
          <p:cNvPr id="5" name="Rectangle 4"/>
          <p:cNvSpPr/>
          <p:nvPr/>
        </p:nvSpPr>
        <p:spPr>
          <a:xfrm>
            <a:off x="232235" y="6002135"/>
            <a:ext cx="5435210" cy="369332"/>
          </a:xfrm>
          <a:prstGeom prst="rect">
            <a:avLst/>
          </a:prstGeom>
        </p:spPr>
        <p:txBody>
          <a:bodyPr wrap="square">
            <a:spAutoFit/>
          </a:bodyPr>
          <a:lstStyle/>
          <a:p>
            <a:pPr lvl="1"/>
            <a:r>
              <a:rPr lang="en-US" dirty="0">
                <a:solidFill>
                  <a:srgbClr val="FFFFFF"/>
                </a:solidFill>
              </a:rPr>
              <a:t>http://</a:t>
            </a:r>
            <a:r>
              <a:rPr lang="en-US" dirty="0" err="1">
                <a:solidFill>
                  <a:srgbClr val="FFFFFF"/>
                </a:solidFill>
              </a:rPr>
              <a:t>github.com</a:t>
            </a:r>
            <a:r>
              <a:rPr lang="en-US" dirty="0">
                <a:solidFill>
                  <a:srgbClr val="FFFFFF"/>
                </a:solidFill>
              </a:rPr>
              <a:t>/</a:t>
            </a:r>
            <a:r>
              <a:rPr lang="en-US" dirty="0" err="1">
                <a:solidFill>
                  <a:srgbClr val="FFFFFF"/>
                </a:solidFill>
              </a:rPr>
              <a:t>vmware-serengeti</a:t>
            </a:r>
            <a:endParaRPr lang="en-US" dirty="0">
              <a:solidFill>
                <a:srgbClr val="FFFFFF"/>
              </a:solidFill>
            </a:endParaRPr>
          </a:p>
        </p:txBody>
      </p:sp>
      <p:sp>
        <p:nvSpPr>
          <p:cNvPr id="7" name="Rectangle 6"/>
          <p:cNvSpPr/>
          <p:nvPr/>
        </p:nvSpPr>
        <p:spPr>
          <a:xfrm>
            <a:off x="232235" y="5272440"/>
            <a:ext cx="2518638" cy="369332"/>
          </a:xfrm>
          <a:prstGeom prst="rect">
            <a:avLst/>
          </a:prstGeom>
        </p:spPr>
        <p:txBody>
          <a:bodyPr wrap="none">
            <a:spAutoFit/>
          </a:bodyPr>
          <a:lstStyle/>
          <a:p>
            <a:pPr lvl="1"/>
            <a:r>
              <a:rPr lang="en-US" dirty="0" smtClean="0">
                <a:solidFill>
                  <a:srgbClr val="FFFFFF"/>
                </a:solidFill>
              </a:rPr>
              <a:t>http://</a:t>
            </a:r>
            <a:r>
              <a:rPr lang="en-US" dirty="0" err="1" smtClean="0">
                <a:solidFill>
                  <a:srgbClr val="FFFFFF"/>
                </a:solidFill>
              </a:rPr>
              <a:t>cto.vmware.com</a:t>
            </a:r>
            <a:r>
              <a:rPr lang="en-US" dirty="0" smtClean="0">
                <a:solidFill>
                  <a:srgbClr val="FFFFFF"/>
                </a:solidFill>
              </a:rPr>
              <a:t>/</a:t>
            </a:r>
            <a:endParaRPr lang="en-US" dirty="0">
              <a:solidFill>
                <a:srgbClr val="FFFFFF"/>
              </a:solidFill>
            </a:endParaRPr>
          </a:p>
        </p:txBody>
      </p:sp>
      <p:sp>
        <p:nvSpPr>
          <p:cNvPr id="8" name="Rectangle 7"/>
          <p:cNvSpPr/>
          <p:nvPr/>
        </p:nvSpPr>
        <p:spPr>
          <a:xfrm>
            <a:off x="232234" y="4888390"/>
            <a:ext cx="4032525" cy="369332"/>
          </a:xfrm>
          <a:prstGeom prst="rect">
            <a:avLst/>
          </a:prstGeom>
        </p:spPr>
        <p:txBody>
          <a:bodyPr wrap="square">
            <a:spAutoFit/>
          </a:bodyPr>
          <a:lstStyle/>
          <a:p>
            <a:pPr lvl="1"/>
            <a:r>
              <a:rPr lang="en-US" dirty="0" smtClean="0">
                <a:solidFill>
                  <a:srgbClr val="FFFFFF"/>
                </a:solidFill>
              </a:rPr>
              <a:t>http://</a:t>
            </a:r>
            <a:r>
              <a:rPr lang="en-US" dirty="0" err="1" smtClean="0">
                <a:solidFill>
                  <a:srgbClr val="FFFFFF"/>
                </a:solidFill>
              </a:rPr>
              <a:t>www.vmware.com</a:t>
            </a:r>
            <a:r>
              <a:rPr lang="en-US" dirty="0" smtClean="0">
                <a:solidFill>
                  <a:srgbClr val="FFFFFF"/>
                </a:solidFill>
              </a:rPr>
              <a:t>/</a:t>
            </a:r>
            <a:r>
              <a:rPr lang="en-US" dirty="0" err="1" smtClean="0">
                <a:solidFill>
                  <a:srgbClr val="FFFFFF"/>
                </a:solidFill>
              </a:rPr>
              <a:t>hadoop</a:t>
            </a:r>
            <a:endParaRPr lang="en-US" dirty="0">
              <a:solidFill>
                <a:srgbClr val="FFFFFF"/>
              </a:solidFill>
            </a:endParaRPr>
          </a:p>
        </p:txBody>
      </p:sp>
    </p:spTree>
    <p:extLst>
      <p:ext uri="{BB962C8B-B14F-4D97-AF65-F5344CB8AC3E}">
        <p14:creationId xmlns:p14="http://schemas.microsoft.com/office/powerpoint/2010/main" val="22070526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Hadoop</a:t>
            </a:r>
            <a:r>
              <a:rPr lang="en-US" dirty="0" smtClean="0"/>
              <a:t> Distributed File System</a:t>
            </a:r>
            <a:endParaRPr lang="en-US" dirty="0"/>
          </a:p>
        </p:txBody>
      </p:sp>
      <p:pic>
        <p:nvPicPr>
          <p:cNvPr id="5" name="Picture 4" descr="hdfs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 y="1163105"/>
            <a:ext cx="9144000" cy="5162831"/>
          </a:xfrm>
          <a:prstGeom prst="rect">
            <a:avLst/>
          </a:prstGeom>
        </p:spPr>
      </p:pic>
    </p:spTree>
    <p:extLst>
      <p:ext uri="{BB962C8B-B14F-4D97-AF65-F5344CB8AC3E}">
        <p14:creationId xmlns:p14="http://schemas.microsoft.com/office/powerpoint/2010/main" val="18129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Data Locality and Replication</a:t>
            </a:r>
            <a:endParaRPr lang="en-US" dirty="0"/>
          </a:p>
        </p:txBody>
      </p:sp>
      <p:pic>
        <p:nvPicPr>
          <p:cNvPr id="3" name="Picture 2" descr="hdfs_diagram2.png"/>
          <p:cNvPicPr>
            <a:picLocks noChangeAspect="1"/>
          </p:cNvPicPr>
          <p:nvPr/>
        </p:nvPicPr>
        <p:blipFill rotWithShape="1">
          <a:blip r:embed="rId2">
            <a:extLst>
              <a:ext uri="{28A0092B-C50C-407E-A947-70E740481C1C}">
                <a14:useLocalDpi xmlns:a14="http://schemas.microsoft.com/office/drawing/2010/main" val="0"/>
              </a:ext>
            </a:extLst>
          </a:blip>
          <a:srcRect l="1240"/>
          <a:stretch/>
        </p:blipFill>
        <p:spPr>
          <a:xfrm>
            <a:off x="0" y="1086295"/>
            <a:ext cx="9030590" cy="5138338"/>
          </a:xfrm>
          <a:prstGeom prst="rect">
            <a:avLst/>
          </a:prstGeom>
        </p:spPr>
      </p:pic>
    </p:spTree>
    <p:extLst>
      <p:ext uri="{BB962C8B-B14F-4D97-AF65-F5344CB8AC3E}">
        <p14:creationId xmlns:p14="http://schemas.microsoft.com/office/powerpoint/2010/main" val="254220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7105" y="1046255"/>
            <a:ext cx="8797143" cy="5660265"/>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5" name="Picture 44" descr="animatedarrow.gif"/>
          <p:cNvPicPr>
            <a:picLocks noChangeAspect="1"/>
          </p:cNvPicPr>
          <p:nvPr/>
        </p:nvPicPr>
        <p:blipFill>
          <a:blip r:embed="rId8" cstate="print">
            <a:alphaModFix amt="27000"/>
            <a:extLst>
              <a:ext uri="{28A0092B-C50C-407E-A947-70E740481C1C}">
                <a14:useLocalDpi xmlns:a14="http://schemas.microsoft.com/office/drawing/2010/main" val="0"/>
              </a:ext>
            </a:extLst>
          </a:blip>
          <a:stretch>
            <a:fillRect/>
          </a:stretch>
        </p:blipFill>
        <p:spPr>
          <a:xfrm rot="16200000">
            <a:off x="3028309" y="3709144"/>
            <a:ext cx="2867892" cy="519783"/>
          </a:xfrm>
          <a:prstGeom prst="rect">
            <a:avLst/>
          </a:prstGeom>
        </p:spPr>
      </p:pic>
      <p:pic>
        <p:nvPicPr>
          <p:cNvPr id="41" name="Picture 40" descr="animatedarrow.gif"/>
          <p:cNvPicPr>
            <a:picLocks noChangeAspect="1"/>
          </p:cNvPicPr>
          <p:nvPr/>
        </p:nvPicPr>
        <p:blipFill>
          <a:blip r:embed="rId8" cstate="print">
            <a:alphaModFix amt="27000"/>
            <a:extLst>
              <a:ext uri="{28A0092B-C50C-407E-A947-70E740481C1C}">
                <a14:useLocalDpi xmlns:a14="http://schemas.microsoft.com/office/drawing/2010/main" val="0"/>
              </a:ext>
            </a:extLst>
          </a:blip>
          <a:stretch>
            <a:fillRect/>
          </a:stretch>
        </p:blipFill>
        <p:spPr>
          <a:xfrm rot="16200000">
            <a:off x="5309400" y="3861544"/>
            <a:ext cx="2867892" cy="519783"/>
          </a:xfrm>
          <a:prstGeom prst="rect">
            <a:avLst/>
          </a:prstGeom>
        </p:spPr>
      </p:pic>
      <p:pic>
        <p:nvPicPr>
          <p:cNvPr id="25" name="Picture 24" descr="animatedarrow.gif"/>
          <p:cNvPicPr>
            <a:picLocks noChangeAspect="1"/>
          </p:cNvPicPr>
          <p:nvPr/>
        </p:nvPicPr>
        <p:blipFill>
          <a:blip r:embed="rId8" cstate="print">
            <a:alphaModFix amt="27000"/>
            <a:extLst>
              <a:ext uri="{28A0092B-C50C-407E-A947-70E740481C1C}">
                <a14:useLocalDpi xmlns:a14="http://schemas.microsoft.com/office/drawing/2010/main" val="0"/>
              </a:ext>
            </a:extLst>
          </a:blip>
          <a:stretch>
            <a:fillRect/>
          </a:stretch>
        </p:blipFill>
        <p:spPr>
          <a:xfrm rot="2214980">
            <a:off x="2613071" y="3703257"/>
            <a:ext cx="1496292" cy="226930"/>
          </a:xfrm>
          <a:prstGeom prst="rect">
            <a:avLst/>
          </a:prstGeom>
        </p:spPr>
      </p:pic>
      <p:pic>
        <p:nvPicPr>
          <p:cNvPr id="18" name="Picture 17" descr="animatedarrow.gif"/>
          <p:cNvPicPr>
            <a:picLocks noChangeAspect="1"/>
          </p:cNvPicPr>
          <p:nvPr/>
        </p:nvPicPr>
        <p:blipFill>
          <a:blip r:embed="rId8" cstate="print">
            <a:alphaModFix amt="27000"/>
            <a:extLst>
              <a:ext uri="{28A0092B-C50C-407E-A947-70E740481C1C}">
                <a14:useLocalDpi xmlns:a14="http://schemas.microsoft.com/office/drawing/2010/main" val="0"/>
              </a:ext>
            </a:extLst>
          </a:blip>
          <a:stretch>
            <a:fillRect/>
          </a:stretch>
        </p:blipFill>
        <p:spPr>
          <a:xfrm rot="5400000">
            <a:off x="1393472" y="4207907"/>
            <a:ext cx="1870365" cy="519783"/>
          </a:xfrm>
          <a:prstGeom prst="rect">
            <a:avLst/>
          </a:prstGeom>
        </p:spPr>
      </p:pic>
      <p:pic>
        <p:nvPicPr>
          <p:cNvPr id="15" name="Picture 14" descr="animatedarrow.gif"/>
          <p:cNvPicPr>
            <a:picLocks noChangeAspect="1"/>
          </p:cNvPicPr>
          <p:nvPr/>
        </p:nvPicPr>
        <p:blipFill>
          <a:blip r:embed="rId8" cstate="print">
            <a:alphaModFix amt="27000"/>
            <a:extLst>
              <a:ext uri="{28A0092B-C50C-407E-A947-70E740481C1C}">
                <a14:useLocalDpi xmlns:a14="http://schemas.microsoft.com/office/drawing/2010/main" val="0"/>
              </a:ext>
            </a:extLst>
          </a:blip>
          <a:stretch>
            <a:fillRect/>
          </a:stretch>
        </p:blipFill>
        <p:spPr>
          <a:xfrm>
            <a:off x="844891" y="3384888"/>
            <a:ext cx="1870365" cy="519783"/>
          </a:xfrm>
          <a:prstGeom prst="rect">
            <a:avLst/>
          </a:prstGeom>
        </p:spPr>
      </p:pic>
      <p:sp>
        <p:nvSpPr>
          <p:cNvPr id="2" name="Title 1"/>
          <p:cNvSpPr>
            <a:spLocks noGrp="1"/>
          </p:cNvSpPr>
          <p:nvPr>
            <p:ph type="title"/>
          </p:nvPr>
        </p:nvSpPr>
        <p:spPr>
          <a:xfrm>
            <a:off x="414477" y="70535"/>
            <a:ext cx="8229600" cy="1143000"/>
          </a:xfrm>
        </p:spPr>
        <p:txBody>
          <a:bodyPr>
            <a:normAutofit/>
          </a:bodyPr>
          <a:lstStyle/>
          <a:p>
            <a:r>
              <a:rPr lang="en-US" sz="2800" dirty="0" smtClean="0"/>
              <a:t>The Right Big Data Tools for the Right Job…</a:t>
            </a:r>
            <a:endParaRPr lang="en-US" sz="2800" dirty="0"/>
          </a:p>
        </p:txBody>
      </p:sp>
      <p:grpSp>
        <p:nvGrpSpPr>
          <p:cNvPr id="7" name="Group 6"/>
          <p:cNvGrpSpPr/>
          <p:nvPr/>
        </p:nvGrpSpPr>
        <p:grpSpPr>
          <a:xfrm>
            <a:off x="581655" y="1204212"/>
            <a:ext cx="2057401" cy="1531769"/>
            <a:chOff x="152400" y="914400"/>
            <a:chExt cx="2514600" cy="2133600"/>
          </a:xfrm>
        </p:grpSpPr>
        <p:pic>
          <p:nvPicPr>
            <p:cNvPr id="5" name="Picture 4" descr="Social-Media-Data-Flow.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914400"/>
              <a:ext cx="2396814" cy="2095500"/>
            </a:xfrm>
            <a:prstGeom prst="rect">
              <a:avLst/>
            </a:prstGeom>
          </p:spPr>
        </p:pic>
        <p:sp>
          <p:nvSpPr>
            <p:cNvPr id="6" name="Rectangle 5"/>
            <p:cNvSpPr/>
            <p:nvPr/>
          </p:nvSpPr>
          <p:spPr bwMode="auto">
            <a:xfrm>
              <a:off x="1752600" y="2667000"/>
              <a:ext cx="914400" cy="381000"/>
            </a:xfrm>
            <a:prstGeom prst="rect">
              <a:avLst/>
            </a:prstGeom>
            <a:solidFill>
              <a:schemeClr val="bg1"/>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grpSp>
      <p:pic>
        <p:nvPicPr>
          <p:cNvPr id="13" name="Picture 12" descr="animatedarrow.gif"/>
          <p:cNvPicPr>
            <a:picLocks noChangeAspect="1"/>
          </p:cNvPicPr>
          <p:nvPr/>
        </p:nvPicPr>
        <p:blipFill>
          <a:blip r:embed="rId8" cstate="print">
            <a:alphaModFix amt="27000"/>
            <a:extLst>
              <a:ext uri="{28A0092B-C50C-407E-A947-70E740481C1C}">
                <a14:useLocalDpi xmlns:a14="http://schemas.microsoft.com/office/drawing/2010/main" val="0"/>
              </a:ext>
            </a:extLst>
          </a:blip>
          <a:stretch>
            <a:fillRect/>
          </a:stretch>
        </p:blipFill>
        <p:spPr>
          <a:xfrm rot="3322444">
            <a:off x="768220" y="2226823"/>
            <a:ext cx="2469832" cy="686378"/>
          </a:xfrm>
          <a:prstGeom prst="rect">
            <a:avLst/>
          </a:prstGeom>
        </p:spPr>
      </p:pic>
      <p:pic>
        <p:nvPicPr>
          <p:cNvPr id="4" name="Picture 4" descr="http://netanimations.net/large%20gears.gi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2793" y="2602632"/>
            <a:ext cx="1470314"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nector 23"/>
          <p:cNvSpPr/>
          <p:nvPr/>
        </p:nvSpPr>
        <p:spPr bwMode="auto">
          <a:xfrm>
            <a:off x="354985" y="3441334"/>
            <a:ext cx="694479" cy="437648"/>
          </a:xfrm>
          <a:prstGeom prst="roundRect">
            <a:avLst>
              <a:gd name="adj" fmla="val 9558"/>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rgbClr val="FFFFFF"/>
                </a:solidFill>
              </a:rPr>
              <a:t>ETL</a:t>
            </a:r>
            <a:endParaRPr lang="en-US" sz="1600" b="1" dirty="0">
              <a:solidFill>
                <a:srgbClr val="FFFFFF"/>
              </a:solidFill>
            </a:endParaRPr>
          </a:p>
        </p:txBody>
      </p:sp>
      <p:sp>
        <p:nvSpPr>
          <p:cNvPr id="19" name="Rectangle 18"/>
          <p:cNvSpPr/>
          <p:nvPr/>
        </p:nvSpPr>
        <p:spPr>
          <a:xfrm>
            <a:off x="2511146" y="1153721"/>
            <a:ext cx="1215944" cy="1354217"/>
          </a:xfrm>
          <a:prstGeom prst="rect">
            <a:avLst/>
          </a:prstGeom>
        </p:spPr>
        <p:txBody>
          <a:bodyPr wrap="square">
            <a:spAutoFit/>
          </a:bodyPr>
          <a:lstStyle/>
          <a:p>
            <a:pPr algn="ctr"/>
            <a:r>
              <a:rPr lang="en-US" b="1" dirty="0" err="1"/>
              <a:t>Real Time</a:t>
            </a:r>
          </a:p>
          <a:p>
            <a:pPr algn="ctr"/>
            <a:r>
              <a:rPr lang="en-US" b="1" dirty="0" smtClean="0"/>
              <a:t>Streams</a:t>
            </a:r>
          </a:p>
          <a:p>
            <a:pPr algn="ctr"/>
            <a:r>
              <a:rPr lang="en-US" sz="1400" b="1" dirty="0" smtClean="0"/>
              <a:t>(Social,</a:t>
            </a:r>
          </a:p>
          <a:p>
            <a:pPr algn="ctr"/>
            <a:r>
              <a:rPr lang="en-US" sz="1400" b="1" dirty="0"/>
              <a:t>s</a:t>
            </a:r>
            <a:r>
              <a:rPr lang="en-US" sz="1400" b="1" dirty="0" smtClean="0"/>
              <a:t>ensors)</a:t>
            </a:r>
            <a:endParaRPr lang="en-US" sz="1400" dirty="0"/>
          </a:p>
        </p:txBody>
      </p:sp>
      <p:sp>
        <p:nvSpPr>
          <p:cNvPr id="24" name="Rounded Rectangle 23"/>
          <p:cNvSpPr/>
          <p:nvPr/>
        </p:nvSpPr>
        <p:spPr bwMode="auto">
          <a:xfrm>
            <a:off x="1890910" y="4814037"/>
            <a:ext cx="6615547" cy="490810"/>
          </a:xfrm>
          <a:prstGeom prst="roundRect">
            <a:avLst>
              <a:gd name="adj" fmla="val 11209"/>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Structured and Unstructured Data</a:t>
            </a:r>
            <a:br>
              <a:rPr lang="en-US" altLang="zh-CN" sz="1600" b="1" dirty="0" smtClean="0">
                <a:solidFill>
                  <a:srgbClr val="FFFFFF"/>
                </a:solidFill>
              </a:rPr>
            </a:br>
            <a:r>
              <a:rPr lang="en-US" altLang="zh-CN" sz="1200" b="1" dirty="0" smtClean="0">
                <a:solidFill>
                  <a:srgbClr val="FFFFFF"/>
                </a:solidFill>
              </a:rPr>
              <a:t>(HDFS, MAPR)</a:t>
            </a:r>
            <a:endParaRPr lang="en-US" altLang="zh-CN" sz="1200" b="1" dirty="0">
              <a:solidFill>
                <a:srgbClr val="FFFFFF"/>
              </a:solidFill>
            </a:endParaRPr>
          </a:p>
        </p:txBody>
      </p:sp>
      <p:sp>
        <p:nvSpPr>
          <p:cNvPr id="23" name="Rounded Rectangle 22"/>
          <p:cNvSpPr/>
          <p:nvPr/>
        </p:nvSpPr>
        <p:spPr bwMode="auto">
          <a:xfrm>
            <a:off x="3740493" y="3532617"/>
            <a:ext cx="1413164" cy="1157750"/>
          </a:xfrm>
          <a:prstGeom prst="roundRect">
            <a:avLst>
              <a:gd name="adj" fmla="val 11793"/>
            </a:avLst>
          </a:prstGeom>
          <a:gradFill flip="none" rotWithShape="1">
            <a:gsLst>
              <a:gs pos="1000">
                <a:schemeClr val="bg2">
                  <a:lumMod val="75000"/>
                </a:schemeClr>
              </a:gs>
              <a:gs pos="99000">
                <a:schemeClr val="tx1">
                  <a:lumMod val="25000"/>
                  <a:lumOff val="75000"/>
                </a:schemeClr>
              </a:gs>
            </a:gsLst>
            <a:lin ang="16200000" scaled="0"/>
            <a:tileRect/>
          </a:gradFill>
          <a:ln w="12700">
            <a:solidFill>
              <a:schemeClr val="tx1">
                <a:lumMod val="50000"/>
                <a:lumOff val="50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Bef>
                <a:spcPts val="0"/>
              </a:spcBef>
              <a:defRPr/>
            </a:pPr>
            <a:r>
              <a:rPr lang="en-US" sz="1400" b="1" dirty="0" smtClean="0">
                <a:solidFill>
                  <a:schemeClr val="tx1"/>
                </a:solidFill>
              </a:rPr>
              <a:t>Real </a:t>
            </a:r>
            <a:r>
              <a:rPr lang="en-US" sz="1400" b="1" dirty="0">
                <a:solidFill>
                  <a:schemeClr val="tx1"/>
                </a:solidFill>
              </a:rPr>
              <a:t>Time </a:t>
            </a:r>
          </a:p>
          <a:p>
            <a:pPr algn="ctr" fontAlgn="auto">
              <a:spcBef>
                <a:spcPts val="0"/>
              </a:spcBef>
              <a:defRPr/>
            </a:pPr>
            <a:r>
              <a:rPr lang="en-US" sz="1400" b="1" dirty="0">
                <a:solidFill>
                  <a:schemeClr val="tx1"/>
                </a:solidFill>
              </a:rPr>
              <a:t>Database</a:t>
            </a:r>
          </a:p>
          <a:p>
            <a:pPr algn="ctr" fontAlgn="auto">
              <a:spcBef>
                <a:spcPts val="0"/>
              </a:spcBef>
              <a:defRPr/>
            </a:pPr>
            <a:r>
              <a:rPr lang="en-US" sz="1100" b="1" dirty="0" smtClean="0">
                <a:solidFill>
                  <a:schemeClr val="tx1"/>
                </a:solidFill>
              </a:rPr>
              <a:t>(Shark, </a:t>
            </a:r>
          </a:p>
          <a:p>
            <a:pPr algn="ctr" fontAlgn="auto">
              <a:spcBef>
                <a:spcPts val="0"/>
              </a:spcBef>
              <a:defRPr/>
            </a:pPr>
            <a:r>
              <a:rPr lang="en-US" sz="1100" b="1" dirty="0" err="1" smtClean="0">
                <a:solidFill>
                  <a:schemeClr val="tx1"/>
                </a:solidFill>
              </a:rPr>
              <a:t>Gemfire</a:t>
            </a:r>
            <a:r>
              <a:rPr lang="en-US" sz="1100" b="1" dirty="0" smtClean="0">
                <a:solidFill>
                  <a:schemeClr val="tx1"/>
                </a:solidFill>
              </a:rPr>
              <a:t>, </a:t>
            </a:r>
            <a:r>
              <a:rPr lang="en-US" sz="1100" b="1" dirty="0" err="1" smtClean="0">
                <a:solidFill>
                  <a:schemeClr val="tx1"/>
                </a:solidFill>
              </a:rPr>
              <a:t>hBase</a:t>
            </a:r>
            <a:r>
              <a:rPr lang="en-US" sz="1100" b="1" dirty="0" smtClean="0">
                <a:solidFill>
                  <a:schemeClr val="tx1"/>
                </a:solidFill>
              </a:rPr>
              <a:t>, </a:t>
            </a:r>
            <a:r>
              <a:rPr lang="en-US" sz="1100" b="1" dirty="0">
                <a:solidFill>
                  <a:schemeClr val="tx1"/>
                </a:solidFill>
              </a:rPr>
              <a:t>Cassandra)</a:t>
            </a:r>
          </a:p>
        </p:txBody>
      </p:sp>
      <p:sp>
        <p:nvSpPr>
          <p:cNvPr id="28" name="Rounded Rectangle 27"/>
          <p:cNvSpPr/>
          <p:nvPr/>
        </p:nvSpPr>
        <p:spPr bwMode="auto">
          <a:xfrm>
            <a:off x="5340692" y="3532617"/>
            <a:ext cx="1331041" cy="1157749"/>
          </a:xfrm>
          <a:prstGeom prst="roundRect">
            <a:avLst>
              <a:gd name="adj" fmla="val 10819"/>
            </a:avLst>
          </a:prstGeom>
          <a:gradFill flip="none" rotWithShape="1">
            <a:gsLst>
              <a:gs pos="0">
                <a:schemeClr val="accent4">
                  <a:lumMod val="50000"/>
                </a:schemeClr>
              </a:gs>
              <a:gs pos="99000">
                <a:schemeClr val="accent4">
                  <a:lumMod val="75000"/>
                </a:schemeClr>
              </a:gs>
            </a:gsLst>
            <a:lin ang="16200000" scaled="0"/>
            <a:tileRect/>
          </a:gradFill>
          <a:ln w="12700">
            <a:solidFill>
              <a:schemeClr val="accent4">
                <a:lumMod val="75000"/>
              </a:schemeClr>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Interactive Analytics</a:t>
            </a:r>
          </a:p>
          <a:p>
            <a:pPr algn="ctr">
              <a:defRPr/>
            </a:pPr>
            <a:r>
              <a:rPr lang="en-US" altLang="zh-CN" sz="1200" b="1" dirty="0" smtClean="0">
                <a:solidFill>
                  <a:srgbClr val="FFFFFF"/>
                </a:solidFill>
              </a:rPr>
              <a:t>(Impala,</a:t>
            </a:r>
          </a:p>
          <a:p>
            <a:pPr algn="ctr">
              <a:defRPr/>
            </a:pPr>
            <a:r>
              <a:rPr lang="en-US" altLang="zh-CN" sz="1200" b="1" dirty="0" err="1" smtClean="0">
                <a:solidFill>
                  <a:srgbClr val="FFFFFF"/>
                </a:solidFill>
              </a:rPr>
              <a:t>Greenplum</a:t>
            </a:r>
            <a:r>
              <a:rPr lang="en-US" altLang="zh-CN" sz="1200" b="1" dirty="0" smtClean="0">
                <a:solidFill>
                  <a:srgbClr val="FFFFFF"/>
                </a:solidFill>
              </a:rPr>
              <a:t>,</a:t>
            </a:r>
          </a:p>
          <a:p>
            <a:pPr algn="ctr">
              <a:defRPr/>
            </a:pPr>
            <a:r>
              <a:rPr lang="en-US" altLang="zh-CN" sz="1200" b="1" dirty="0" err="1" smtClean="0">
                <a:solidFill>
                  <a:srgbClr val="FFFFFF"/>
                </a:solidFill>
              </a:rPr>
              <a:t>AsterData</a:t>
            </a:r>
            <a:r>
              <a:rPr lang="en-US" altLang="zh-CN" sz="1200" b="1" dirty="0" smtClean="0">
                <a:solidFill>
                  <a:srgbClr val="FFFFFF"/>
                </a:solidFill>
              </a:rPr>
              <a:t>,</a:t>
            </a:r>
          </a:p>
          <a:p>
            <a:pPr algn="ctr">
              <a:defRPr/>
            </a:pPr>
            <a:r>
              <a:rPr lang="en-US" altLang="zh-CN" sz="1200" b="1" dirty="0" err="1" smtClean="0">
                <a:solidFill>
                  <a:srgbClr val="FFFFFF"/>
                </a:solidFill>
              </a:rPr>
              <a:t>Netezza</a:t>
            </a:r>
            <a:r>
              <a:rPr lang="en-US" altLang="zh-CN" sz="1200" b="1" dirty="0" smtClean="0">
                <a:solidFill>
                  <a:srgbClr val="FFFFFF"/>
                </a:solidFill>
              </a:rPr>
              <a:t>…)</a:t>
            </a:r>
          </a:p>
        </p:txBody>
      </p:sp>
      <p:grpSp>
        <p:nvGrpSpPr>
          <p:cNvPr id="29" name="Group 28"/>
          <p:cNvGrpSpPr>
            <a:grpSpLocks/>
          </p:cNvGrpSpPr>
          <p:nvPr/>
        </p:nvGrpSpPr>
        <p:grpSpPr bwMode="auto">
          <a:xfrm>
            <a:off x="6581351" y="1848959"/>
            <a:ext cx="1582017" cy="941400"/>
            <a:chOff x="6357964" y="1521630"/>
            <a:chExt cx="2126210" cy="987552"/>
          </a:xfrm>
        </p:grpSpPr>
        <p:pic>
          <p:nvPicPr>
            <p:cNvPr id="30" name="Picture 29" descr="app3.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7964" y="1521630"/>
              <a:ext cx="1136423" cy="759196"/>
            </a:xfrm>
            <a:prstGeom prst="rect">
              <a:avLst/>
            </a:prstGeom>
            <a:noFill/>
            <a:ln w="6350">
              <a:solidFill>
                <a:schemeClr val="tx2"/>
              </a:solidFill>
              <a:miter lim="800000"/>
              <a:headEnd/>
              <a:tailEnd/>
            </a:ln>
            <a:effectLst>
              <a:outerShdw blurRad="63500" sy="23000" kx="-1199993" algn="bl" rotWithShape="0">
                <a:srgbClr val="000000">
                  <a:alpha val="20000"/>
                </a:srgbClr>
              </a:outerShdw>
            </a:effectLst>
            <a:extLst>
              <a:ext uri="{909E8E84-426E-40dd-AFC4-6F175D3DCCD1}">
                <a14:hiddenFill xmlns:a14="http://schemas.microsoft.com/office/drawing/2010/main">
                  <a:solidFill>
                    <a:srgbClr val="FFFFFF"/>
                  </a:solidFill>
                </a14:hiddenFill>
              </a:ext>
            </a:extLst>
          </p:spPr>
        </p:pic>
        <p:pic>
          <p:nvPicPr>
            <p:cNvPr id="31" name="Picture 30" descr="app2.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7752" y="1749987"/>
              <a:ext cx="1136422" cy="759195"/>
            </a:xfrm>
            <a:prstGeom prst="rect">
              <a:avLst/>
            </a:prstGeom>
            <a:noFill/>
            <a:ln w="6350">
              <a:solidFill>
                <a:schemeClr val="tx2"/>
              </a:solidFill>
              <a:miter lim="800000"/>
              <a:headEnd/>
              <a:tailEnd/>
            </a:ln>
            <a:effectLst>
              <a:outerShdw blurRad="63500" sy="23000" kx="-1199993" algn="bl" rotWithShape="0">
                <a:srgbClr val="000000">
                  <a:alpha val="20000"/>
                </a:srgbClr>
              </a:outerShdw>
            </a:effectLst>
            <a:extLst>
              <a:ext uri="{909E8E84-426E-40dd-AFC4-6F175D3DCCD1}">
                <a14:hiddenFill xmlns:a14="http://schemas.microsoft.com/office/drawing/2010/main">
                  <a:solidFill>
                    <a:srgbClr val="FFFFFF"/>
                  </a:solidFill>
                </a14:hiddenFill>
              </a:ext>
            </a:extLst>
          </p:spPr>
        </p:pic>
      </p:grpSp>
      <p:sp>
        <p:nvSpPr>
          <p:cNvPr id="42" name="Connector 23"/>
          <p:cNvSpPr/>
          <p:nvPr/>
        </p:nvSpPr>
        <p:spPr bwMode="auto">
          <a:xfrm>
            <a:off x="7003236" y="3889860"/>
            <a:ext cx="1409263" cy="800506"/>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err="1" smtClean="0">
                <a:solidFill>
                  <a:schemeClr val="tx1">
                    <a:lumMod val="90000"/>
                    <a:lumOff val="10000"/>
                  </a:schemeClr>
                </a:solidFill>
              </a:rPr>
              <a:t>Batch</a:t>
            </a:r>
          </a:p>
          <a:p>
            <a:pPr algn="ctr">
              <a:lnSpc>
                <a:spcPct val="85000"/>
              </a:lnSpc>
              <a:buClr>
                <a:srgbClr val="000000"/>
              </a:buClr>
              <a:defRPr/>
            </a:pPr>
            <a:r>
              <a:rPr lang="en-US" sz="1600" b="1" dirty="0" smtClean="0">
                <a:solidFill>
                  <a:schemeClr val="tx1">
                    <a:lumMod val="90000"/>
                    <a:lumOff val="10000"/>
                  </a:schemeClr>
                </a:solidFill>
              </a:rPr>
              <a:t>Processing</a:t>
            </a:r>
          </a:p>
          <a:p>
            <a:pPr algn="ctr">
              <a:lnSpc>
                <a:spcPct val="85000"/>
              </a:lnSpc>
              <a:buClr>
                <a:srgbClr val="000000"/>
              </a:buClr>
              <a:defRPr/>
            </a:pPr>
            <a:r>
              <a:rPr lang="en-US" sz="1200" b="1" dirty="0" smtClean="0">
                <a:solidFill>
                  <a:schemeClr val="tx1">
                    <a:lumMod val="90000"/>
                    <a:lumOff val="10000"/>
                  </a:schemeClr>
                </a:solidFill>
              </a:rPr>
              <a:t>(Map-Reduce)</a:t>
            </a:r>
            <a:endParaRPr lang="en-US" sz="1200" b="1" dirty="0">
              <a:solidFill>
                <a:schemeClr val="tx1">
                  <a:lumMod val="90000"/>
                  <a:lumOff val="10000"/>
                </a:schemeClr>
              </a:solidFill>
            </a:endParaRPr>
          </a:p>
        </p:txBody>
      </p:sp>
      <p:sp>
        <p:nvSpPr>
          <p:cNvPr id="44" name="Rectangle 43"/>
          <p:cNvSpPr/>
          <p:nvPr/>
        </p:nvSpPr>
        <p:spPr>
          <a:xfrm>
            <a:off x="3279895" y="2354036"/>
            <a:ext cx="1442252" cy="1077218"/>
          </a:xfrm>
          <a:prstGeom prst="rect">
            <a:avLst/>
          </a:prstGeom>
        </p:spPr>
        <p:txBody>
          <a:bodyPr wrap="square">
            <a:spAutoFit/>
          </a:bodyPr>
          <a:lstStyle/>
          <a:p>
            <a:pPr algn="ctr"/>
            <a:r>
              <a:rPr lang="en-US" b="1" dirty="0" err="1"/>
              <a:t>Real-Time</a:t>
            </a:r>
          </a:p>
          <a:p>
            <a:pPr algn="ctr"/>
            <a:r>
              <a:rPr lang="en-US" b="1" dirty="0" err="1"/>
              <a:t>Processing</a:t>
            </a:r>
          </a:p>
          <a:p>
            <a:pPr algn="ctr"/>
            <a:r>
              <a:rPr lang="en-US" sz="1400" b="1" dirty="0"/>
              <a:t>(s4, </a:t>
            </a:r>
            <a:r>
              <a:rPr lang="en-US" sz="1400" b="1" dirty="0" smtClean="0"/>
              <a:t>storm,</a:t>
            </a:r>
          </a:p>
          <a:p>
            <a:pPr algn="ctr"/>
            <a:r>
              <a:rPr lang="en-US" sz="1400" b="1" dirty="0" smtClean="0"/>
              <a:t>spark)</a:t>
            </a:r>
            <a:endParaRPr lang="en-US" sz="1400" dirty="0"/>
          </a:p>
        </p:txBody>
      </p:sp>
      <p:pic>
        <p:nvPicPr>
          <p:cNvPr id="46" name="Picture 14"/>
          <p:cNvPicPr>
            <a:picLocks noChangeAspect="1"/>
          </p:cNvPicPr>
          <p:nvPr/>
        </p:nvPicPr>
        <p:blipFill>
          <a:blip r:embed="rId13" cstate="print">
            <a:extLst>
              <a:ext uri="{28A0092B-C50C-407E-A947-70E740481C1C}">
                <a14:useLocalDpi xmlns:a14="http://schemas.microsoft.com/office/drawing/2010/main" val="0"/>
              </a:ext>
            </a:extLst>
          </a:blip>
          <a:srcRect r="40337" b="51955"/>
          <a:stretch>
            <a:fillRect/>
          </a:stretch>
        </p:blipFill>
        <p:spPr bwMode="auto">
          <a:xfrm>
            <a:off x="6671734" y="1046256"/>
            <a:ext cx="1410567" cy="76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46"/>
          <p:cNvSpPr/>
          <p:nvPr/>
        </p:nvSpPr>
        <p:spPr bwMode="auto">
          <a:xfrm>
            <a:off x="5631637" y="2879026"/>
            <a:ext cx="2493819" cy="505862"/>
          </a:xfrm>
          <a:prstGeom prst="roundRect">
            <a:avLst/>
          </a:prstGeom>
          <a:gradFill>
            <a:gsLst>
              <a:gs pos="0">
                <a:srgbClr val="C34B1B">
                  <a:alpha val="62000"/>
                </a:srgbClr>
              </a:gs>
              <a:gs pos="100000">
                <a:srgbClr val="E7893F"/>
              </a:gs>
            </a:gsLst>
          </a:gradFill>
          <a:ln w="12700">
            <a:solidFill>
              <a:schemeClr val="accent6"/>
            </a:solidFill>
            <a:headEnd type="none" w="med" len="med"/>
            <a:tailEnd type="none" w="med" len="med"/>
          </a:ln>
          <a:effectLst>
            <a:outerShdw blurRad="50800" dist="38100" dir="5400000" algn="t" rotWithShape="0">
              <a:schemeClr val="bg1">
                <a:lumMod val="50000"/>
                <a:lumOff val="50000"/>
                <a:alpha val="40000"/>
              </a:scheme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CN" sz="1600" b="1" dirty="0" smtClean="0">
                <a:solidFill>
                  <a:srgbClr val="FFFFFF"/>
                </a:solidFill>
              </a:rPr>
              <a:t>Data Visualization</a:t>
            </a:r>
            <a:br>
              <a:rPr lang="en-US" altLang="zh-CN" sz="1600" b="1" dirty="0" smtClean="0">
                <a:solidFill>
                  <a:srgbClr val="FFFFFF"/>
                </a:solidFill>
              </a:rPr>
            </a:br>
            <a:r>
              <a:rPr lang="en-US" altLang="zh-CN" sz="1200" b="1" dirty="0" smtClean="0">
                <a:solidFill>
                  <a:srgbClr val="FFFFFF"/>
                </a:solidFill>
              </a:rPr>
              <a:t>(Excel, Tableau)</a:t>
            </a:r>
            <a:endParaRPr lang="en-US" altLang="zh-CN" sz="1200" b="1" dirty="0">
              <a:solidFill>
                <a:srgbClr val="FFFFFF"/>
              </a:solidFill>
            </a:endParaRPr>
          </a:p>
        </p:txBody>
      </p:sp>
      <p:sp>
        <p:nvSpPr>
          <p:cNvPr id="3" name="Rectangle 2"/>
          <p:cNvSpPr/>
          <p:nvPr/>
        </p:nvSpPr>
        <p:spPr>
          <a:xfrm>
            <a:off x="167105" y="4167706"/>
            <a:ext cx="1382581" cy="646331"/>
          </a:xfrm>
          <a:prstGeom prst="rect">
            <a:avLst/>
          </a:prstGeom>
        </p:spPr>
        <p:txBody>
          <a:bodyPr wrap="square">
            <a:spAutoFit/>
          </a:bodyPr>
          <a:lstStyle/>
          <a:p>
            <a:r>
              <a:rPr lang="en-US" sz="1200" b="1" dirty="0" smtClean="0"/>
              <a:t>(</a:t>
            </a:r>
            <a:r>
              <a:rPr lang="en-US" sz="1200" b="1" dirty="0" err="1" smtClean="0"/>
              <a:t>Informatica</a:t>
            </a:r>
            <a:r>
              <a:rPr lang="en-US" sz="1200" b="1" dirty="0" smtClean="0"/>
              <a:t>, </a:t>
            </a:r>
            <a:r>
              <a:rPr lang="en-US" sz="1200" b="1" dirty="0" err="1" smtClean="0"/>
              <a:t>Talend</a:t>
            </a:r>
            <a:r>
              <a:rPr lang="en-US" sz="1200" b="1" dirty="0" smtClean="0"/>
              <a:t>, Spring Integration)</a:t>
            </a:r>
            <a:endParaRPr lang="en-US" sz="1200" dirty="0"/>
          </a:p>
        </p:txBody>
      </p:sp>
      <p:pic>
        <p:nvPicPr>
          <p:cNvPr id="32" name="Picture 13" descr="ICON_Storage_1up_Q308.png"/>
          <p:cNvPicPr>
            <a:picLocks/>
          </p:cNvPicPr>
          <p:nvPr>
            <p:custDataLst>
              <p:tags r:id="rId1"/>
            </p:custDataLst>
          </p:nvPr>
        </p:nvPicPr>
        <p:blipFill>
          <a:blip r:embed="rId14" cstate="email"/>
          <a:srcRect/>
          <a:stretch>
            <a:fillRect/>
          </a:stretch>
        </p:blipFill>
        <p:spPr bwMode="auto">
          <a:xfrm>
            <a:off x="4366466" y="6164129"/>
            <a:ext cx="462072" cy="296008"/>
          </a:xfrm>
          <a:prstGeom prst="rect">
            <a:avLst/>
          </a:prstGeom>
          <a:noFill/>
          <a:ln w="9525">
            <a:noFill/>
            <a:miter lim="800000"/>
            <a:headEnd/>
            <a:tailEnd/>
          </a:ln>
        </p:spPr>
      </p:pic>
      <p:pic>
        <p:nvPicPr>
          <p:cNvPr id="33" name="Picture 5" descr="ICON_NetworkSwitch_Q308"/>
          <p:cNvPicPr>
            <a:picLocks noChangeArrowheads="1"/>
          </p:cNvPicPr>
          <p:nvPr>
            <p:custDataLst>
              <p:tags r:id="rId2"/>
            </p:custDataLst>
          </p:nvPr>
        </p:nvPicPr>
        <p:blipFill>
          <a:blip r:embed="rId15" cstate="email"/>
          <a:srcRect/>
          <a:stretch>
            <a:fillRect/>
          </a:stretch>
        </p:blipFill>
        <p:spPr bwMode="auto">
          <a:xfrm>
            <a:off x="6020242" y="6162712"/>
            <a:ext cx="561109" cy="297425"/>
          </a:xfrm>
          <a:prstGeom prst="rect">
            <a:avLst/>
          </a:prstGeom>
          <a:noFill/>
          <a:ln w="9525">
            <a:noFill/>
            <a:miter lim="800000"/>
            <a:headEnd/>
            <a:tailEnd/>
          </a:ln>
        </p:spPr>
      </p:pic>
      <p:pic>
        <p:nvPicPr>
          <p:cNvPr id="34" name="Picture 384" descr="ICON_Server_Rack_Q308"/>
          <p:cNvPicPr>
            <a:picLocks noChangeArrowheads="1"/>
          </p:cNvPicPr>
          <p:nvPr>
            <p:custDataLst>
              <p:tags r:id="rId3"/>
            </p:custDataLst>
          </p:nvPr>
        </p:nvPicPr>
        <p:blipFill>
          <a:blip r:embed="rId16" cstate="email"/>
          <a:srcRect/>
          <a:stretch>
            <a:fillRect/>
          </a:stretch>
        </p:blipFill>
        <p:spPr bwMode="auto">
          <a:xfrm>
            <a:off x="2717257" y="6164129"/>
            <a:ext cx="584437" cy="296008"/>
          </a:xfrm>
          <a:prstGeom prst="rect">
            <a:avLst/>
          </a:prstGeom>
          <a:noFill/>
          <a:ln w="9525">
            <a:noFill/>
            <a:miter lim="800000"/>
            <a:headEnd/>
            <a:tailEnd/>
          </a:ln>
        </p:spPr>
      </p:pic>
      <p:sp>
        <p:nvSpPr>
          <p:cNvPr id="35" name="TextBox 34"/>
          <p:cNvSpPr txBox="1"/>
          <p:nvPr>
            <p:custDataLst>
              <p:tags r:id="rId4"/>
            </p:custDataLst>
          </p:nvPr>
        </p:nvSpPr>
        <p:spPr>
          <a:xfrm>
            <a:off x="2689412" y="5882246"/>
            <a:ext cx="864677" cy="276999"/>
          </a:xfrm>
          <a:prstGeom prst="rect">
            <a:avLst/>
          </a:prstGeom>
          <a:noFill/>
        </p:spPr>
        <p:txBody>
          <a:bodyPr wrap="square" rtlCol="0">
            <a:spAutoFit/>
          </a:bodyPr>
          <a:lstStyle/>
          <a:p>
            <a:pPr algn="l"/>
            <a:r>
              <a:rPr lang="en-US" sz="1200" dirty="0" smtClean="0">
                <a:solidFill>
                  <a:srgbClr val="333333"/>
                </a:solidFill>
                <a:latin typeface="+mn-lt"/>
                <a:ea typeface="+mn-ea"/>
              </a:rPr>
              <a:t>Compute</a:t>
            </a:r>
          </a:p>
        </p:txBody>
      </p:sp>
      <p:sp>
        <p:nvSpPr>
          <p:cNvPr id="36" name="TextBox 35"/>
          <p:cNvSpPr txBox="1"/>
          <p:nvPr>
            <p:custDataLst>
              <p:tags r:id="rId5"/>
            </p:custDataLst>
          </p:nvPr>
        </p:nvSpPr>
        <p:spPr>
          <a:xfrm>
            <a:off x="4274164" y="5882246"/>
            <a:ext cx="650893" cy="461665"/>
          </a:xfrm>
          <a:prstGeom prst="rect">
            <a:avLst/>
          </a:prstGeom>
          <a:noFill/>
        </p:spPr>
        <p:txBody>
          <a:bodyPr wrap="square" rtlCol="0">
            <a:spAutoFit/>
          </a:bodyPr>
          <a:lstStyle/>
          <a:p>
            <a:pPr algn="l"/>
            <a:r>
              <a:rPr lang="en-US" sz="1200" dirty="0" smtClean="0">
                <a:solidFill>
                  <a:srgbClr val="333333"/>
                </a:solidFill>
                <a:latin typeface="+mn-lt"/>
                <a:ea typeface="+mn-ea"/>
              </a:rPr>
              <a:t>Storage</a:t>
            </a:r>
          </a:p>
        </p:txBody>
      </p:sp>
      <p:sp>
        <p:nvSpPr>
          <p:cNvPr id="37" name="TextBox 36"/>
          <p:cNvSpPr txBox="1"/>
          <p:nvPr>
            <p:custDataLst>
              <p:tags r:id="rId6"/>
            </p:custDataLst>
          </p:nvPr>
        </p:nvSpPr>
        <p:spPr>
          <a:xfrm>
            <a:off x="5879541" y="5882246"/>
            <a:ext cx="1052405" cy="276999"/>
          </a:xfrm>
          <a:prstGeom prst="rect">
            <a:avLst/>
          </a:prstGeom>
          <a:noFill/>
        </p:spPr>
        <p:txBody>
          <a:bodyPr wrap="square" rtlCol="0">
            <a:spAutoFit/>
          </a:bodyPr>
          <a:lstStyle/>
          <a:p>
            <a:pPr algn="l"/>
            <a:r>
              <a:rPr lang="en-US" sz="1200" dirty="0" smtClean="0">
                <a:solidFill>
                  <a:srgbClr val="333333"/>
                </a:solidFill>
                <a:latin typeface="+mn-lt"/>
                <a:ea typeface="+mn-ea"/>
              </a:rPr>
              <a:t>Networking</a:t>
            </a:r>
          </a:p>
        </p:txBody>
      </p:sp>
      <p:sp>
        <p:nvSpPr>
          <p:cNvPr id="39" name="Rounded Rectangle 38"/>
          <p:cNvSpPr/>
          <p:nvPr/>
        </p:nvSpPr>
        <p:spPr bwMode="auto">
          <a:xfrm>
            <a:off x="1890910" y="5489986"/>
            <a:ext cx="6571677" cy="392259"/>
          </a:xfrm>
          <a:prstGeom prst="roundRect">
            <a:avLst/>
          </a:prstGeom>
          <a:solidFill>
            <a:schemeClr val="accent3"/>
          </a:solidFill>
          <a:ln w="1905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600" b="1" dirty="0" smtClean="0">
                <a:solidFill>
                  <a:schemeClr val="bg1"/>
                </a:solidFill>
              </a:rPr>
              <a:t>Cloud Infrastructure</a:t>
            </a:r>
          </a:p>
        </p:txBody>
      </p:sp>
      <p:pic>
        <p:nvPicPr>
          <p:cNvPr id="38" name="Picture 37" descr="algorithm.gif"/>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69093" y="1469080"/>
            <a:ext cx="1184564" cy="888423"/>
          </a:xfrm>
          <a:prstGeom prst="rect">
            <a:avLst/>
          </a:prstGeom>
        </p:spPr>
      </p:pic>
      <p:sp>
        <p:nvSpPr>
          <p:cNvPr id="40" name="Connector 23"/>
          <p:cNvSpPr/>
          <p:nvPr/>
        </p:nvSpPr>
        <p:spPr bwMode="auto">
          <a:xfrm>
            <a:off x="7183540" y="3465698"/>
            <a:ext cx="940697" cy="308947"/>
          </a:xfrm>
          <a:prstGeom prst="roundRect">
            <a:avLst>
              <a:gd name="adj" fmla="val 9558"/>
            </a:avLst>
          </a:prstGeom>
          <a:gradFill flip="none" rotWithShape="1">
            <a:gsLst>
              <a:gs pos="99000">
                <a:schemeClr val="accent5">
                  <a:lumMod val="40000"/>
                  <a:lumOff val="60000"/>
                </a:schemeClr>
              </a:gs>
              <a:gs pos="0">
                <a:schemeClr val="accent5">
                  <a:lumMod val="60000"/>
                  <a:lumOff val="40000"/>
                </a:schemeClr>
              </a:gs>
            </a:gsLst>
            <a:lin ang="16200000" scaled="0"/>
            <a:tileRect/>
          </a:gradFill>
          <a:ln w="12700">
            <a:solidFill>
              <a:schemeClr val="accent5">
                <a:lumMod val="60000"/>
                <a:lumOff val="40000"/>
              </a:schemeClr>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nchorCtr="1"/>
          <a:lstStyle/>
          <a:p>
            <a:pPr algn="ctr">
              <a:lnSpc>
                <a:spcPct val="85000"/>
              </a:lnSpc>
              <a:buClr>
                <a:srgbClr val="000000"/>
              </a:buClr>
              <a:defRPr/>
            </a:pPr>
            <a:r>
              <a:rPr lang="en-US" sz="1600" b="1" dirty="0" smtClean="0">
                <a:solidFill>
                  <a:schemeClr val="tx1">
                    <a:lumMod val="90000"/>
                    <a:lumOff val="10000"/>
                  </a:schemeClr>
                </a:solidFill>
              </a:rPr>
              <a:t>HIVE</a:t>
            </a:r>
            <a:endParaRPr lang="en-US" sz="1200" b="1" dirty="0">
              <a:solidFill>
                <a:schemeClr val="tx1">
                  <a:lumMod val="90000"/>
                  <a:lumOff val="10000"/>
                </a:schemeClr>
              </a:solidFill>
            </a:endParaRPr>
          </a:p>
        </p:txBody>
      </p:sp>
      <p:pic>
        <p:nvPicPr>
          <p:cNvPr id="43" name="Picture 42" descr="hadoop.gif"/>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89810" y="3451873"/>
            <a:ext cx="810491" cy="648393"/>
          </a:xfrm>
          <a:prstGeom prst="rect">
            <a:avLst/>
          </a:prstGeom>
        </p:spPr>
      </p:pic>
      <p:sp>
        <p:nvSpPr>
          <p:cNvPr id="48" name="Rectangle 47"/>
          <p:cNvSpPr/>
          <p:nvPr/>
        </p:nvSpPr>
        <p:spPr>
          <a:xfrm>
            <a:off x="4591064" y="1455916"/>
            <a:ext cx="1756703" cy="861774"/>
          </a:xfrm>
          <a:prstGeom prst="rect">
            <a:avLst/>
          </a:prstGeom>
        </p:spPr>
        <p:txBody>
          <a:bodyPr wrap="square">
            <a:spAutoFit/>
          </a:bodyPr>
          <a:lstStyle/>
          <a:p>
            <a:pPr algn="ctr"/>
            <a:r>
              <a:rPr lang="en-US" b="1" dirty="0" smtClean="0"/>
              <a:t>Machine Learning</a:t>
            </a:r>
          </a:p>
          <a:p>
            <a:pPr algn="ctr"/>
            <a:r>
              <a:rPr lang="en-US" sz="1400" b="1" dirty="0" smtClean="0"/>
              <a:t>(Mahout, etc…)</a:t>
            </a:r>
            <a:endParaRPr lang="en-US" sz="1400" dirty="0"/>
          </a:p>
        </p:txBody>
      </p:sp>
    </p:spTree>
    <p:extLst>
      <p:ext uri="{BB962C8B-B14F-4D97-AF65-F5344CB8AC3E}">
        <p14:creationId xmlns:p14="http://schemas.microsoft.com/office/powerpoint/2010/main" val="8322619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auto">
          <a:xfrm>
            <a:off x="1279820" y="2929735"/>
            <a:ext cx="2422566" cy="700644"/>
          </a:xfrm>
          <a:prstGeom prst="roundRect">
            <a:avLst/>
          </a:prstGeom>
          <a:solidFill>
            <a:schemeClr val="bg1"/>
          </a:solidFill>
          <a:ln w="19050">
            <a:solidFill>
              <a:schemeClr val="accent5"/>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101" name="Rounded Rectangle 100"/>
          <p:cNvSpPr/>
          <p:nvPr/>
        </p:nvSpPr>
        <p:spPr bwMode="auto">
          <a:xfrm>
            <a:off x="606885" y="2000492"/>
            <a:ext cx="2422566" cy="700644"/>
          </a:xfrm>
          <a:prstGeom prst="roundRect">
            <a:avLst/>
          </a:prstGeom>
          <a:solidFill>
            <a:schemeClr val="bg1"/>
          </a:solidFill>
          <a:ln w="19050">
            <a:solidFill>
              <a:schemeClr val="accent3">
                <a:lumMod val="75000"/>
              </a:schemeClr>
            </a:solidFill>
            <a:prstDash val="sysDash"/>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70" name="Rounded Rectangle 69"/>
          <p:cNvSpPr/>
          <p:nvPr/>
        </p:nvSpPr>
        <p:spPr bwMode="auto">
          <a:xfrm>
            <a:off x="606898" y="1998526"/>
            <a:ext cx="2006950" cy="712518"/>
          </a:xfrm>
          <a:prstGeom prst="roundRect">
            <a:avLst/>
          </a:prstGeom>
          <a:solidFill>
            <a:schemeClr val="accent3"/>
          </a:solidFill>
          <a:ln w="19050">
            <a:solidFill>
              <a:schemeClr val="accent3">
                <a:lumMod val="75000"/>
              </a:schemeClr>
            </a:solidFill>
            <a:round/>
            <a:headEnd/>
            <a:tailEnd/>
          </a:ln>
        </p:spPr>
        <p:txBody>
          <a:bodyPr wrap="none" lIns="0" tIns="0" rIns="0" bIns="0" rtlCol="0" anchor="ctr"/>
          <a:lstStyle/>
          <a:p>
            <a:pPr algn="ctr"/>
            <a:r>
              <a:rPr lang="en-US" dirty="0" err="1" smtClean="0">
                <a:solidFill>
                  <a:srgbClr val="FFFFFF"/>
                </a:solidFill>
                <a:latin typeface="Arial"/>
                <a:ea typeface="ＭＳ Ｐゴシック"/>
              </a:rPr>
              <a:t>Hadoop</a:t>
            </a:r>
            <a:endParaRPr lang="en-US" dirty="0" smtClean="0">
              <a:solidFill>
                <a:srgbClr val="FFFFFF"/>
              </a:solidFill>
              <a:latin typeface="Arial"/>
              <a:ea typeface="ＭＳ Ｐゴシック"/>
            </a:endParaRPr>
          </a:p>
          <a:p>
            <a:pPr algn="ctr"/>
            <a:r>
              <a:rPr lang="en-US" dirty="0" smtClean="0">
                <a:solidFill>
                  <a:srgbClr val="FFFFFF"/>
                </a:solidFill>
                <a:latin typeface="Arial"/>
                <a:ea typeface="ＭＳ Ｐゴシック"/>
              </a:rPr>
              <a:t>batch analysis</a:t>
            </a:r>
          </a:p>
        </p:txBody>
      </p:sp>
      <p:sp>
        <p:nvSpPr>
          <p:cNvPr id="2" name="Title 1"/>
          <p:cNvSpPr>
            <a:spLocks noGrp="1"/>
          </p:cNvSpPr>
          <p:nvPr>
            <p:ph type="title"/>
          </p:nvPr>
        </p:nvSpPr>
        <p:spPr>
          <a:xfrm>
            <a:off x="424260" y="510220"/>
            <a:ext cx="8473821" cy="333375"/>
          </a:xfrm>
        </p:spPr>
        <p:txBody>
          <a:bodyPr/>
          <a:lstStyle/>
          <a:p>
            <a:r>
              <a:rPr lang="en-US" sz="3200" dirty="0" smtClean="0"/>
              <a:t>So yes, there’s a lot more than just Map-Reduce…</a:t>
            </a:r>
            <a:endParaRPr lang="en-US" sz="3200" dirty="0"/>
          </a:p>
        </p:txBody>
      </p:sp>
      <p:pic>
        <p:nvPicPr>
          <p:cNvPr id="25" name="Picture 216" descr="ICON_People_MedBlue_Q408"/>
          <p:cNvPicPr>
            <a:picLocks noChangeAspect="1" noChangeArrowheads="1"/>
          </p:cNvPicPr>
          <p:nvPr/>
        </p:nvPicPr>
        <p:blipFill>
          <a:blip r:embed="rId3" cstate="print"/>
          <a:srcRect/>
          <a:stretch>
            <a:fillRect/>
          </a:stretch>
        </p:blipFill>
        <p:spPr bwMode="auto">
          <a:xfrm>
            <a:off x="1122479" y="1347347"/>
            <a:ext cx="578923" cy="617517"/>
          </a:xfrm>
          <a:prstGeom prst="rect">
            <a:avLst/>
          </a:prstGeom>
          <a:noFill/>
          <a:ln w="9525">
            <a:noFill/>
            <a:miter lim="800000"/>
            <a:headEnd/>
            <a:tailEnd/>
          </a:ln>
        </p:spPr>
      </p:pic>
      <p:pic>
        <p:nvPicPr>
          <p:cNvPr id="26" name="Picture 217" descr="ICON_People_Orange_Q408"/>
          <p:cNvPicPr>
            <a:picLocks noChangeAspect="1" noChangeArrowheads="1"/>
          </p:cNvPicPr>
          <p:nvPr/>
        </p:nvPicPr>
        <p:blipFill>
          <a:blip r:embed="rId4" cstate="print"/>
          <a:srcRect/>
          <a:stretch>
            <a:fillRect/>
          </a:stretch>
        </p:blipFill>
        <p:spPr bwMode="auto">
          <a:xfrm>
            <a:off x="3522026" y="2273622"/>
            <a:ext cx="561379" cy="617517"/>
          </a:xfrm>
          <a:prstGeom prst="rect">
            <a:avLst/>
          </a:prstGeom>
          <a:noFill/>
          <a:ln w="9525">
            <a:noFill/>
            <a:miter lim="800000"/>
            <a:headEnd/>
            <a:tailEnd/>
          </a:ln>
        </p:spPr>
      </p:pic>
      <p:sp>
        <p:nvSpPr>
          <p:cNvPr id="43" name="Rounded Rectangle 42"/>
          <p:cNvSpPr/>
          <p:nvPr/>
        </p:nvSpPr>
        <p:spPr bwMode="auto">
          <a:xfrm>
            <a:off x="785017" y="3948041"/>
            <a:ext cx="4980167" cy="712518"/>
          </a:xfrm>
          <a:prstGeom prst="roundRect">
            <a:avLst/>
          </a:prstGeom>
          <a:solidFill>
            <a:schemeClr val="accent1"/>
          </a:solidFill>
          <a:ln w="19050">
            <a:solidFill>
              <a:schemeClr val="accent1">
                <a:lumMod val="75000"/>
              </a:schemeClr>
            </a:solidFill>
            <a:round/>
            <a:headEnd/>
            <a:tailEnd/>
          </a:ln>
        </p:spPr>
        <p:txBody>
          <a:bodyPr wrap="none" lIns="0" tIns="0" rIns="0" bIns="0" rtlCol="0" anchor="ctr"/>
          <a:lstStyle/>
          <a:p>
            <a:pPr algn="ctr"/>
            <a:r>
              <a:rPr lang="en-US" dirty="0" smtClean="0">
                <a:latin typeface="Arial"/>
                <a:ea typeface="ＭＳ Ｐゴシック"/>
              </a:rPr>
              <a:t>HDFS</a:t>
            </a:r>
          </a:p>
        </p:txBody>
      </p:sp>
      <p:grpSp>
        <p:nvGrpSpPr>
          <p:cNvPr id="3" name="Group 46"/>
          <p:cNvGrpSpPr/>
          <p:nvPr/>
        </p:nvGrpSpPr>
        <p:grpSpPr>
          <a:xfrm>
            <a:off x="937422" y="5253305"/>
            <a:ext cx="1035132" cy="1086222"/>
            <a:chOff x="876796" y="3930730"/>
            <a:chExt cx="1035132" cy="1086222"/>
          </a:xfrm>
        </p:grpSpPr>
        <p:sp>
          <p:nvSpPr>
            <p:cNvPr id="44" name="Rounded Rectangle 43"/>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33"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4" name="Group 47"/>
          <p:cNvGrpSpPr/>
          <p:nvPr/>
        </p:nvGrpSpPr>
        <p:grpSpPr>
          <a:xfrm>
            <a:off x="2099225" y="5251326"/>
            <a:ext cx="1035132" cy="1086222"/>
            <a:chOff x="876796" y="3930730"/>
            <a:chExt cx="1035132" cy="1086222"/>
          </a:xfrm>
        </p:grpSpPr>
        <p:sp>
          <p:nvSpPr>
            <p:cNvPr id="49" name="Rounded Rectangle 48"/>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0"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5" name="Group 50"/>
          <p:cNvGrpSpPr/>
          <p:nvPr/>
        </p:nvGrpSpPr>
        <p:grpSpPr>
          <a:xfrm>
            <a:off x="3263006" y="5251326"/>
            <a:ext cx="1035132" cy="1086222"/>
            <a:chOff x="876796" y="3930730"/>
            <a:chExt cx="1035132" cy="1086222"/>
          </a:xfrm>
        </p:grpSpPr>
        <p:sp>
          <p:nvSpPr>
            <p:cNvPr id="52" name="Rounded Rectangle 51"/>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3"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6" name="Group 53"/>
          <p:cNvGrpSpPr/>
          <p:nvPr/>
        </p:nvGrpSpPr>
        <p:grpSpPr>
          <a:xfrm>
            <a:off x="4403037" y="5251326"/>
            <a:ext cx="1035132" cy="1086222"/>
            <a:chOff x="876796" y="3930730"/>
            <a:chExt cx="1035132" cy="1086222"/>
          </a:xfrm>
        </p:grpSpPr>
        <p:sp>
          <p:nvSpPr>
            <p:cNvPr id="55" name="Rounded Rectangle 54"/>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6"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7" name="Group 56"/>
          <p:cNvGrpSpPr/>
          <p:nvPr/>
        </p:nvGrpSpPr>
        <p:grpSpPr>
          <a:xfrm>
            <a:off x="5564840" y="5249347"/>
            <a:ext cx="1035132" cy="1086222"/>
            <a:chOff x="876796" y="3930730"/>
            <a:chExt cx="1035132" cy="1086222"/>
          </a:xfrm>
        </p:grpSpPr>
        <p:sp>
          <p:nvSpPr>
            <p:cNvPr id="58" name="Rounded Rectangle 57"/>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59"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grpSp>
        <p:nvGrpSpPr>
          <p:cNvPr id="8" name="Group 59"/>
          <p:cNvGrpSpPr/>
          <p:nvPr/>
        </p:nvGrpSpPr>
        <p:grpSpPr>
          <a:xfrm>
            <a:off x="6728621" y="5249347"/>
            <a:ext cx="1035132" cy="1086222"/>
            <a:chOff x="876796" y="3930730"/>
            <a:chExt cx="1035132" cy="1086222"/>
          </a:xfrm>
        </p:grpSpPr>
        <p:sp>
          <p:nvSpPr>
            <p:cNvPr id="61" name="Rounded Rectangle 60"/>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62"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pic>
        <p:nvPicPr>
          <p:cNvPr id="1028" name="Picture 4" descr="https://svn.apache.org/repos/asf/hadoop/logos/out_rgb/elephant_rgb.jpg"/>
          <p:cNvPicPr>
            <a:picLocks noChangeAspect="1" noChangeArrowheads="1"/>
          </p:cNvPicPr>
          <p:nvPr/>
        </p:nvPicPr>
        <p:blipFill>
          <a:blip r:embed="rId6" cstate="print"/>
          <a:srcRect/>
          <a:stretch>
            <a:fillRect/>
          </a:stretch>
        </p:blipFill>
        <p:spPr bwMode="auto">
          <a:xfrm>
            <a:off x="2169517" y="2077313"/>
            <a:ext cx="373099" cy="279452"/>
          </a:xfrm>
          <a:prstGeom prst="rect">
            <a:avLst/>
          </a:prstGeom>
          <a:noFill/>
        </p:spPr>
      </p:pic>
      <p:sp>
        <p:nvSpPr>
          <p:cNvPr id="75" name="Rounded Rectangle 74"/>
          <p:cNvSpPr/>
          <p:nvPr/>
        </p:nvSpPr>
        <p:spPr bwMode="auto">
          <a:xfrm>
            <a:off x="1818169" y="2910944"/>
            <a:ext cx="2493838" cy="712518"/>
          </a:xfrm>
          <a:prstGeom prst="roundRect">
            <a:avLst/>
          </a:prstGeom>
          <a:solidFill>
            <a:schemeClr val="accent5"/>
          </a:solidFill>
          <a:ln w="19050">
            <a:solidFill>
              <a:schemeClr val="accent5">
                <a:lumMod val="75000"/>
              </a:schemeClr>
            </a:solidFill>
            <a:round/>
            <a:headEnd/>
            <a:tailEnd/>
          </a:ln>
        </p:spPr>
        <p:txBody>
          <a:bodyPr wrap="none" lIns="0" tIns="0" rIns="0" bIns="0" rtlCol="0" anchor="ctr"/>
          <a:lstStyle/>
          <a:p>
            <a:pPr algn="ctr"/>
            <a:r>
              <a:rPr lang="en-US" dirty="0" err="1" smtClean="0">
                <a:solidFill>
                  <a:srgbClr val="FFFFFF"/>
                </a:solidFill>
                <a:latin typeface="Arial"/>
                <a:ea typeface="ＭＳ Ｐゴシック"/>
              </a:rPr>
              <a:t>HBase</a:t>
            </a:r>
            <a:endParaRPr lang="en-US" dirty="0" smtClean="0">
              <a:solidFill>
                <a:srgbClr val="FFFFFF"/>
              </a:solidFill>
              <a:latin typeface="Arial"/>
              <a:ea typeface="ＭＳ Ｐゴシック"/>
            </a:endParaRPr>
          </a:p>
          <a:p>
            <a:pPr algn="ctr"/>
            <a:r>
              <a:rPr lang="en-US" dirty="0" smtClean="0">
                <a:solidFill>
                  <a:srgbClr val="FFFFFF"/>
                </a:solidFill>
                <a:latin typeface="Arial"/>
                <a:ea typeface="ＭＳ Ｐゴシック"/>
              </a:rPr>
              <a:t>real-time queries</a:t>
            </a:r>
          </a:p>
        </p:txBody>
      </p:sp>
      <p:sp>
        <p:nvSpPr>
          <p:cNvPr id="77" name="Right Arrow 76"/>
          <p:cNvSpPr/>
          <p:nvPr/>
        </p:nvSpPr>
        <p:spPr bwMode="auto">
          <a:xfrm>
            <a:off x="2683105" y="2152903"/>
            <a:ext cx="285008" cy="391886"/>
          </a:xfrm>
          <a:prstGeom prst="rightArrow">
            <a:avLst/>
          </a:prstGeom>
          <a:solidFill>
            <a:schemeClr val="bg2"/>
          </a:solidFill>
          <a:ln w="19050">
            <a:solidFill>
              <a:schemeClr val="bg2">
                <a:lumMod val="75000"/>
              </a:schemeClr>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80" name="Rounded Rectangle 79"/>
          <p:cNvSpPr/>
          <p:nvPr/>
        </p:nvSpPr>
        <p:spPr bwMode="auto">
          <a:xfrm>
            <a:off x="5995614" y="2660900"/>
            <a:ext cx="1216827" cy="1983180"/>
          </a:xfrm>
          <a:prstGeom prst="roundRect">
            <a:avLst/>
          </a:prstGeom>
          <a:solidFill>
            <a:schemeClr val="accent1">
              <a:lumMod val="60000"/>
              <a:lumOff val="40000"/>
            </a:schemeClr>
          </a:solidFill>
          <a:ln w="19050">
            <a:solidFill>
              <a:schemeClr val="accent1">
                <a:lumMod val="75000"/>
              </a:schemeClr>
            </a:solidFill>
            <a:round/>
            <a:headEnd/>
            <a:tailEnd/>
          </a:ln>
        </p:spPr>
        <p:txBody>
          <a:bodyPr wrap="none" lIns="0" tIns="0" rIns="0" bIns="0" rtlCol="0" anchor="ctr"/>
          <a:lstStyle/>
          <a:p>
            <a:pPr algn="ctr"/>
            <a:r>
              <a:rPr lang="en-US" dirty="0" err="1" smtClean="0">
                <a:solidFill>
                  <a:srgbClr val="000000"/>
                </a:solidFill>
                <a:latin typeface="Arial"/>
                <a:ea typeface="ＭＳ Ｐゴシック"/>
              </a:rPr>
              <a:t>NoSQL</a:t>
            </a:r>
            <a:r>
              <a:rPr lang="en-US" dirty="0" smtClean="0">
                <a:solidFill>
                  <a:srgbClr val="000000"/>
                </a:solidFill>
                <a:latin typeface="Arial"/>
                <a:ea typeface="ＭＳ Ｐゴシック"/>
              </a:rPr>
              <a:t> –</a:t>
            </a:r>
          </a:p>
          <a:p>
            <a:pPr algn="ctr"/>
            <a:r>
              <a:rPr lang="en-US" sz="1600" dirty="0" smtClean="0">
                <a:solidFill>
                  <a:srgbClr val="000000"/>
                </a:solidFill>
                <a:latin typeface="Arial"/>
                <a:ea typeface="ＭＳ Ｐゴシック"/>
              </a:rPr>
              <a:t>Cassandra, </a:t>
            </a:r>
          </a:p>
          <a:p>
            <a:pPr algn="ctr"/>
            <a:r>
              <a:rPr lang="en-US" sz="1600" dirty="0" smtClean="0">
                <a:solidFill>
                  <a:srgbClr val="000000"/>
                </a:solidFill>
                <a:latin typeface="Arial"/>
                <a:ea typeface="ＭＳ Ｐゴシック"/>
              </a:rPr>
              <a:t>Mongo, </a:t>
            </a:r>
            <a:r>
              <a:rPr lang="en-US" sz="1600" dirty="0" err="1" smtClean="0">
                <a:solidFill>
                  <a:srgbClr val="000000"/>
                </a:solidFill>
                <a:latin typeface="Arial"/>
                <a:ea typeface="ＭＳ Ｐゴシック"/>
              </a:rPr>
              <a:t>etc</a:t>
            </a:r>
            <a:endParaRPr lang="en-US" sz="1600" dirty="0" smtClean="0">
              <a:solidFill>
                <a:srgbClr val="000000"/>
              </a:solidFill>
              <a:latin typeface="Arial"/>
              <a:ea typeface="ＭＳ Ｐゴシック"/>
            </a:endParaRPr>
          </a:p>
        </p:txBody>
      </p:sp>
      <p:pic>
        <p:nvPicPr>
          <p:cNvPr id="24580" name="Picture 4" descr="https://encrypted-tbn0.google.com/images?q=tbn:ANd9GcRJbNkKvss7p-yMDtm_9LPHb_qdm9QJZDKT2OcmlIy-AgcSB-Dm"/>
          <p:cNvPicPr>
            <a:picLocks noChangeAspect="1" noChangeArrowheads="1"/>
          </p:cNvPicPr>
          <p:nvPr/>
        </p:nvPicPr>
        <p:blipFill>
          <a:blip r:embed="rId7" cstate="print"/>
          <a:srcRect l="11549" t="31104" r="10160" b="33777"/>
          <a:stretch>
            <a:fillRect/>
          </a:stretch>
        </p:blipFill>
        <p:spPr bwMode="auto">
          <a:xfrm>
            <a:off x="3464443" y="2962393"/>
            <a:ext cx="788182" cy="273132"/>
          </a:xfrm>
          <a:prstGeom prst="rect">
            <a:avLst/>
          </a:prstGeom>
          <a:noFill/>
        </p:spPr>
      </p:pic>
      <p:pic>
        <p:nvPicPr>
          <p:cNvPr id="24582" name="Picture 6" descr="http://cdn.adrianotto.com/wp-content/uploads/2009/11/cassandra1.png"/>
          <p:cNvPicPr>
            <a:picLocks noChangeAspect="1" noChangeArrowheads="1"/>
          </p:cNvPicPr>
          <p:nvPr/>
        </p:nvPicPr>
        <p:blipFill>
          <a:blip r:embed="rId8" cstate="print"/>
          <a:srcRect/>
          <a:stretch>
            <a:fillRect/>
          </a:stretch>
        </p:blipFill>
        <p:spPr bwMode="auto">
          <a:xfrm>
            <a:off x="6161083" y="2741001"/>
            <a:ext cx="407182" cy="221104"/>
          </a:xfrm>
          <a:prstGeom prst="rect">
            <a:avLst/>
          </a:prstGeom>
          <a:noFill/>
        </p:spPr>
      </p:pic>
      <p:pic>
        <p:nvPicPr>
          <p:cNvPr id="45" name="Picture 214" descr="ICON_People_Green_Q408"/>
          <p:cNvPicPr>
            <a:picLocks noChangeAspect="1" noChangeArrowheads="1"/>
          </p:cNvPicPr>
          <p:nvPr/>
        </p:nvPicPr>
        <p:blipFill>
          <a:blip r:embed="rId9" cstate="print"/>
          <a:srcRect/>
          <a:stretch>
            <a:fillRect/>
          </a:stretch>
        </p:blipFill>
        <p:spPr bwMode="auto">
          <a:xfrm>
            <a:off x="4992197" y="1987953"/>
            <a:ext cx="537754" cy="634542"/>
          </a:xfrm>
          <a:prstGeom prst="rect">
            <a:avLst/>
          </a:prstGeom>
          <a:noFill/>
          <a:ln w="9525">
            <a:noFill/>
            <a:miter lim="800000"/>
            <a:headEnd/>
            <a:tailEnd/>
          </a:ln>
        </p:spPr>
      </p:pic>
      <p:sp>
        <p:nvSpPr>
          <p:cNvPr id="47" name="Rounded Rectangle 46"/>
          <p:cNvSpPr/>
          <p:nvPr/>
        </p:nvSpPr>
        <p:spPr bwMode="auto">
          <a:xfrm>
            <a:off x="4421009" y="2660900"/>
            <a:ext cx="1339007" cy="1036935"/>
          </a:xfrm>
          <a:prstGeom prst="roundRect">
            <a:avLst/>
          </a:prstGeom>
          <a:solidFill>
            <a:schemeClr val="accent4">
              <a:lumMod val="75000"/>
            </a:schemeClr>
          </a:solidFill>
          <a:ln w="19050">
            <a:solidFill>
              <a:schemeClr val="accent4">
                <a:lumMod val="50000"/>
              </a:schemeClr>
            </a:solidFill>
            <a:round/>
            <a:headEnd/>
            <a:tailEnd/>
          </a:ln>
        </p:spPr>
        <p:txBody>
          <a:bodyPr wrap="none" lIns="0" tIns="0" rIns="0" bIns="0" rtlCol="0" anchor="ctr"/>
          <a:lstStyle/>
          <a:p>
            <a:pPr algn="ctr"/>
            <a:r>
              <a:rPr lang="en-US" dirty="0" smtClean="0">
                <a:solidFill>
                  <a:srgbClr val="FFFFFF"/>
                </a:solidFill>
                <a:latin typeface="Arial"/>
                <a:ea typeface="ＭＳ Ｐゴシック"/>
              </a:rPr>
              <a:t>Big SQL –</a:t>
            </a:r>
          </a:p>
          <a:p>
            <a:pPr algn="ctr"/>
            <a:r>
              <a:rPr lang="en-US" dirty="0" smtClean="0">
                <a:solidFill>
                  <a:srgbClr val="FFFFFF"/>
                </a:solidFill>
                <a:latin typeface="Arial"/>
                <a:ea typeface="ＭＳ Ｐゴシック"/>
              </a:rPr>
              <a:t>Impala</a:t>
            </a:r>
          </a:p>
        </p:txBody>
      </p:sp>
      <p:pic>
        <p:nvPicPr>
          <p:cNvPr id="51" name="Picture 215" descr="ICON_People_LtBlue_Q408"/>
          <p:cNvPicPr>
            <a:picLocks noChangeAspect="1" noChangeArrowheads="1"/>
          </p:cNvPicPr>
          <p:nvPr/>
        </p:nvPicPr>
        <p:blipFill>
          <a:blip r:embed="rId10" cstate="print"/>
          <a:srcRect/>
          <a:stretch>
            <a:fillRect/>
          </a:stretch>
        </p:blipFill>
        <p:spPr bwMode="auto">
          <a:xfrm>
            <a:off x="6488288" y="1995881"/>
            <a:ext cx="540493" cy="625901"/>
          </a:xfrm>
          <a:prstGeom prst="rect">
            <a:avLst/>
          </a:prstGeom>
          <a:noFill/>
          <a:ln w="9525">
            <a:noFill/>
            <a:miter lim="800000"/>
            <a:headEnd/>
            <a:tailEnd/>
          </a:ln>
        </p:spPr>
      </p:pic>
      <p:pic>
        <p:nvPicPr>
          <p:cNvPr id="24584" name="Picture 8" descr="http://cdn5.iconfinder.com/data/icons/gloss-basic-icons-by-momentum/32/table.png"/>
          <p:cNvPicPr>
            <a:picLocks noChangeAspect="1" noChangeArrowheads="1"/>
          </p:cNvPicPr>
          <p:nvPr/>
        </p:nvPicPr>
        <p:blipFill>
          <a:blip r:embed="rId11" cstate="print"/>
          <a:srcRect/>
          <a:stretch>
            <a:fillRect/>
          </a:stretch>
        </p:blipFill>
        <p:spPr bwMode="auto">
          <a:xfrm>
            <a:off x="5331714" y="2747994"/>
            <a:ext cx="346343" cy="180552"/>
          </a:xfrm>
          <a:prstGeom prst="rect">
            <a:avLst/>
          </a:prstGeom>
          <a:noFill/>
        </p:spPr>
      </p:pic>
      <p:cxnSp>
        <p:nvCxnSpPr>
          <p:cNvPr id="60" name="Straight Arrow Connector 59"/>
          <p:cNvCxnSpPr/>
          <p:nvPr/>
        </p:nvCxnSpPr>
        <p:spPr bwMode="auto">
          <a:xfrm>
            <a:off x="1390657" y="2724885"/>
            <a:ext cx="320633" cy="1246910"/>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cxnSp>
        <p:nvCxnSpPr>
          <p:cNvPr id="64" name="Straight Arrow Connector 63"/>
          <p:cNvCxnSpPr/>
          <p:nvPr/>
        </p:nvCxnSpPr>
        <p:spPr bwMode="auto">
          <a:xfrm flipH="1">
            <a:off x="2756319" y="3627410"/>
            <a:ext cx="213757" cy="320634"/>
          </a:xfrm>
          <a:prstGeom prst="straightConnector1">
            <a:avLst/>
          </a:prstGeom>
          <a:solidFill>
            <a:srgbClr val="0095D3"/>
          </a:solidFill>
          <a:ln w="19050" cap="flat" cmpd="sng" algn="ctr">
            <a:solidFill>
              <a:schemeClr val="accent3"/>
            </a:solidFill>
            <a:prstDash val="solid"/>
            <a:round/>
            <a:headEnd type="none" w="med" len="med"/>
            <a:tailEnd type="arrow"/>
          </a:ln>
          <a:effectLst/>
        </p:spPr>
      </p:cxnSp>
      <p:sp>
        <p:nvSpPr>
          <p:cNvPr id="88" name="TextBox 87"/>
          <p:cNvSpPr txBox="1"/>
          <p:nvPr/>
        </p:nvSpPr>
        <p:spPr>
          <a:xfrm>
            <a:off x="73399" y="2798342"/>
            <a:ext cx="1225015" cy="707886"/>
          </a:xfrm>
          <a:prstGeom prst="rect">
            <a:avLst/>
          </a:prstGeom>
          <a:noFill/>
        </p:spPr>
        <p:txBody>
          <a:bodyPr wrap="none" rtlCol="0">
            <a:spAutoFit/>
          </a:bodyPr>
          <a:lstStyle/>
          <a:p>
            <a:r>
              <a:rPr lang="en-US" sz="2000" dirty="0" smtClean="0">
                <a:solidFill>
                  <a:srgbClr val="FFFFFF"/>
                </a:solidFill>
                <a:latin typeface="Arial"/>
                <a:ea typeface="ＭＳ Ｐゴシック"/>
              </a:rPr>
              <a:t>Compute</a:t>
            </a:r>
          </a:p>
          <a:p>
            <a:r>
              <a:rPr lang="en-US" sz="2000" dirty="0" smtClean="0">
                <a:solidFill>
                  <a:srgbClr val="FFFFFF"/>
                </a:solidFill>
                <a:latin typeface="Arial"/>
                <a:ea typeface="ＭＳ Ｐゴシック"/>
              </a:rPr>
              <a:t>layer</a:t>
            </a:r>
          </a:p>
        </p:txBody>
      </p:sp>
      <p:sp>
        <p:nvSpPr>
          <p:cNvPr id="89" name="TextBox 88"/>
          <p:cNvSpPr txBox="1"/>
          <p:nvPr/>
        </p:nvSpPr>
        <p:spPr>
          <a:xfrm>
            <a:off x="62162" y="4078896"/>
            <a:ext cx="748923" cy="707886"/>
          </a:xfrm>
          <a:prstGeom prst="rect">
            <a:avLst/>
          </a:prstGeom>
          <a:noFill/>
        </p:spPr>
        <p:txBody>
          <a:bodyPr wrap="none" rtlCol="0">
            <a:spAutoFit/>
          </a:bodyPr>
          <a:lstStyle/>
          <a:p>
            <a:r>
              <a:rPr lang="en-US" sz="2000" dirty="0" smtClean="0">
                <a:solidFill>
                  <a:srgbClr val="FFFFFF"/>
                </a:solidFill>
                <a:latin typeface="Arial"/>
                <a:ea typeface="ＭＳ Ｐゴシック"/>
              </a:rPr>
              <a:t>Data</a:t>
            </a:r>
          </a:p>
          <a:p>
            <a:r>
              <a:rPr lang="en-US" sz="2000" dirty="0" smtClean="0">
                <a:solidFill>
                  <a:srgbClr val="FFFFFF"/>
                </a:solidFill>
                <a:latin typeface="Arial"/>
                <a:ea typeface="ＭＳ Ｐゴシック"/>
              </a:rPr>
              <a:t>layer</a:t>
            </a:r>
          </a:p>
        </p:txBody>
      </p:sp>
      <p:cxnSp>
        <p:nvCxnSpPr>
          <p:cNvPr id="90" name="Straight Connector 89"/>
          <p:cNvCxnSpPr/>
          <p:nvPr/>
        </p:nvCxnSpPr>
        <p:spPr bwMode="auto">
          <a:xfrm flipV="1">
            <a:off x="2629" y="3813050"/>
            <a:ext cx="5877770" cy="2"/>
          </a:xfrm>
          <a:prstGeom prst="line">
            <a:avLst/>
          </a:prstGeom>
          <a:solidFill>
            <a:srgbClr val="0095D3"/>
          </a:solidFill>
          <a:ln w="19050" cap="flat" cmpd="sng" algn="ctr">
            <a:solidFill>
              <a:schemeClr val="accent6"/>
            </a:solidFill>
            <a:prstDash val="solid"/>
            <a:round/>
            <a:headEnd type="none" w="med" len="med"/>
            <a:tailEnd type="none" w="med" len="med"/>
          </a:ln>
          <a:effectLst/>
        </p:spPr>
      </p:cxnSp>
      <p:sp>
        <p:nvSpPr>
          <p:cNvPr id="48" name="Right Arrow 47"/>
          <p:cNvSpPr/>
          <p:nvPr/>
        </p:nvSpPr>
        <p:spPr bwMode="auto">
          <a:xfrm flipH="1">
            <a:off x="1432220" y="3082135"/>
            <a:ext cx="285008" cy="391886"/>
          </a:xfrm>
          <a:prstGeom prst="rightArrow">
            <a:avLst/>
          </a:prstGeom>
          <a:solidFill>
            <a:schemeClr val="bg2"/>
          </a:solidFill>
          <a:ln w="19050">
            <a:solidFill>
              <a:schemeClr val="accent5"/>
            </a:solidFill>
            <a:round/>
            <a:headEnd/>
            <a:tailEnd/>
          </a:ln>
        </p:spPr>
        <p:txBody>
          <a:bodyPr wrap="none" lIns="0" tIns="0" rIns="0" bIns="0" rtlCol="0" anchor="ctr"/>
          <a:lstStyle/>
          <a:p>
            <a:pPr algn="ctr"/>
            <a:endParaRPr lang="en-US" dirty="0" err="1" smtClean="0">
              <a:solidFill>
                <a:srgbClr val="FFFFFF"/>
              </a:solidFill>
              <a:latin typeface="Arial"/>
              <a:ea typeface="ＭＳ Ｐゴシック"/>
            </a:endParaRPr>
          </a:p>
        </p:txBody>
      </p:sp>
      <p:sp>
        <p:nvSpPr>
          <p:cNvPr id="57" name="Rounded Rectangle 56"/>
          <p:cNvSpPr/>
          <p:nvPr/>
        </p:nvSpPr>
        <p:spPr bwMode="auto">
          <a:xfrm>
            <a:off x="782499" y="4747393"/>
            <a:ext cx="8170299" cy="418652"/>
          </a:xfrm>
          <a:prstGeom prst="roundRect">
            <a:avLst/>
          </a:prstGeom>
          <a:solidFill>
            <a:srgbClr val="FFFF00"/>
          </a:solidFill>
          <a:ln w="19050">
            <a:solidFill>
              <a:srgbClr val="FFFF00"/>
            </a:solidFill>
            <a:round/>
            <a:headEnd/>
            <a:tailEnd/>
          </a:ln>
        </p:spPr>
        <p:txBody>
          <a:bodyPr wrap="none" lIns="0" tIns="0" rIns="0" bIns="0" rtlCol="0" anchor="ctr"/>
          <a:lstStyle/>
          <a:p>
            <a:pPr algn="ctr"/>
            <a:r>
              <a:rPr lang="en-US" dirty="0" smtClean="0">
                <a:solidFill>
                  <a:srgbClr val="333333"/>
                </a:solidFill>
                <a:latin typeface="Arial"/>
                <a:ea typeface="ＭＳ Ｐゴシック"/>
              </a:rPr>
              <a:t>Some sort of distributed, resource management OS + </a:t>
            </a:r>
            <a:r>
              <a:rPr lang="en-US" dirty="0" err="1" smtClean="0">
                <a:solidFill>
                  <a:srgbClr val="333333"/>
                </a:solidFill>
                <a:latin typeface="Arial"/>
                <a:ea typeface="ＭＳ Ｐゴシック"/>
              </a:rPr>
              <a:t>Filesystem</a:t>
            </a:r>
            <a:endParaRPr lang="en-US" dirty="0" smtClean="0">
              <a:solidFill>
                <a:srgbClr val="333333"/>
              </a:solidFill>
              <a:latin typeface="Arial"/>
              <a:ea typeface="ＭＳ Ｐゴシック"/>
            </a:endParaRPr>
          </a:p>
        </p:txBody>
      </p:sp>
      <p:grpSp>
        <p:nvGrpSpPr>
          <p:cNvPr id="54" name="Group 59"/>
          <p:cNvGrpSpPr/>
          <p:nvPr/>
        </p:nvGrpSpPr>
        <p:grpSpPr>
          <a:xfrm>
            <a:off x="7851537" y="5253811"/>
            <a:ext cx="1035132" cy="1086222"/>
            <a:chOff x="876796" y="3930730"/>
            <a:chExt cx="1035132" cy="1086222"/>
          </a:xfrm>
        </p:grpSpPr>
        <p:sp>
          <p:nvSpPr>
            <p:cNvPr id="65" name="Rounded Rectangle 64"/>
            <p:cNvSpPr/>
            <p:nvPr/>
          </p:nvSpPr>
          <p:spPr bwMode="auto">
            <a:xfrm>
              <a:off x="876796" y="3930730"/>
              <a:ext cx="1035132" cy="475013"/>
            </a:xfrm>
            <a:prstGeom prst="roundRect">
              <a:avLst/>
            </a:prstGeom>
            <a:solidFill>
              <a:schemeClr val="accent4"/>
            </a:solidFill>
            <a:ln w="19050">
              <a:solidFill>
                <a:schemeClr val="accent4">
                  <a:lumMod val="75000"/>
                </a:schemeClr>
              </a:solidFill>
              <a:round/>
              <a:headEnd/>
              <a:tailEnd/>
            </a:ln>
          </p:spPr>
          <p:txBody>
            <a:bodyPr wrap="none" lIns="0" tIns="0" rIns="0" bIns="0" rtlCol="0" anchor="ctr"/>
            <a:lstStyle/>
            <a:p>
              <a:pPr algn="ctr"/>
              <a:r>
                <a:rPr lang="en-US" sz="1600" dirty="0" smtClean="0">
                  <a:solidFill>
                    <a:srgbClr val="FFFFFF"/>
                  </a:solidFill>
                  <a:latin typeface="Arial"/>
                  <a:ea typeface="ＭＳ Ｐゴシック"/>
                </a:rPr>
                <a:t>Host</a:t>
              </a:r>
            </a:p>
          </p:txBody>
        </p:sp>
        <p:pic>
          <p:nvPicPr>
            <p:cNvPr id="66" name="Picture 14" descr="ICON_Storage_3up_Q408.png"/>
            <p:cNvPicPr>
              <a:picLocks noChangeAspect="1"/>
            </p:cNvPicPr>
            <p:nvPr/>
          </p:nvPicPr>
          <p:blipFill>
            <a:blip r:embed="rId5" cstate="print"/>
            <a:srcRect/>
            <a:stretch>
              <a:fillRect/>
            </a:stretch>
          </p:blipFill>
          <p:spPr bwMode="auto">
            <a:xfrm>
              <a:off x="1033154" y="4301581"/>
              <a:ext cx="724394" cy="715371"/>
            </a:xfrm>
            <a:prstGeom prst="rect">
              <a:avLst/>
            </a:prstGeom>
            <a:noFill/>
            <a:ln w="9525">
              <a:noFill/>
              <a:miter lim="800000"/>
              <a:headEnd/>
              <a:tailEnd/>
            </a:ln>
          </p:spPr>
        </p:pic>
      </p:grpSp>
      <p:sp>
        <p:nvSpPr>
          <p:cNvPr id="67" name="Rounded Rectangle 66"/>
          <p:cNvSpPr/>
          <p:nvPr/>
        </p:nvSpPr>
        <p:spPr bwMode="auto">
          <a:xfrm>
            <a:off x="7455004" y="2660900"/>
            <a:ext cx="1216827" cy="1983180"/>
          </a:xfrm>
          <a:prstGeom prst="roundRect">
            <a:avLst/>
          </a:prstGeom>
          <a:solidFill>
            <a:schemeClr val="accent5">
              <a:lumMod val="60000"/>
              <a:lumOff val="40000"/>
            </a:schemeClr>
          </a:solidFill>
          <a:ln w="19050">
            <a:solidFill>
              <a:schemeClr val="accent5">
                <a:lumMod val="60000"/>
                <a:lumOff val="40000"/>
              </a:schemeClr>
            </a:solidFill>
            <a:round/>
            <a:headEnd/>
            <a:tailEnd/>
          </a:ln>
        </p:spPr>
        <p:txBody>
          <a:bodyPr wrap="none" lIns="0" tIns="0" rIns="0" bIns="0" rtlCol="0" anchor="ctr"/>
          <a:lstStyle/>
          <a:p>
            <a:pPr algn="ctr"/>
            <a:r>
              <a:rPr lang="en-US" dirty="0" smtClean="0">
                <a:latin typeface="Arial"/>
                <a:ea typeface="ＭＳ Ｐゴシック"/>
              </a:rPr>
              <a:t>Other</a:t>
            </a:r>
          </a:p>
          <a:p>
            <a:pPr algn="ctr"/>
            <a:r>
              <a:rPr lang="en-US" sz="1400" dirty="0" smtClean="0">
                <a:latin typeface="Arial"/>
                <a:ea typeface="ＭＳ Ｐゴシック"/>
              </a:rPr>
              <a:t>Spark,</a:t>
            </a:r>
          </a:p>
          <a:p>
            <a:pPr algn="ctr"/>
            <a:r>
              <a:rPr lang="en-US" sz="1400" dirty="0" smtClean="0">
                <a:latin typeface="Arial"/>
                <a:ea typeface="ＭＳ Ｐゴシック"/>
              </a:rPr>
              <a:t>Shark,</a:t>
            </a:r>
          </a:p>
          <a:p>
            <a:pPr algn="ctr"/>
            <a:r>
              <a:rPr lang="en-US" sz="1400" dirty="0" err="1" smtClean="0">
                <a:latin typeface="Arial"/>
                <a:ea typeface="ＭＳ Ｐゴシック"/>
              </a:rPr>
              <a:t>Solr</a:t>
            </a:r>
            <a:r>
              <a:rPr lang="en-US" sz="1400" dirty="0" smtClean="0">
                <a:latin typeface="Arial"/>
                <a:ea typeface="ＭＳ Ｐゴシック"/>
              </a:rPr>
              <a:t>,</a:t>
            </a:r>
          </a:p>
          <a:p>
            <a:pPr algn="ctr"/>
            <a:r>
              <a:rPr lang="en-US" sz="1400" dirty="0" err="1" smtClean="0">
                <a:latin typeface="Arial"/>
                <a:ea typeface="ＭＳ Ｐゴシック"/>
              </a:rPr>
              <a:t>Platfora</a:t>
            </a:r>
            <a:r>
              <a:rPr lang="en-US" sz="1400" dirty="0" smtClean="0">
                <a:latin typeface="Arial"/>
                <a:ea typeface="ＭＳ Ｐゴシック"/>
              </a:rPr>
              <a:t>,</a:t>
            </a:r>
          </a:p>
          <a:p>
            <a:pPr algn="ctr"/>
            <a:r>
              <a:rPr lang="en-US" sz="1400" dirty="0" err="1" smtClean="0">
                <a:latin typeface="Arial"/>
                <a:ea typeface="ＭＳ Ｐゴシック"/>
              </a:rPr>
              <a:t>Etc</a:t>
            </a:r>
            <a:r>
              <a:rPr lang="en-US" sz="1400" dirty="0" smtClean="0">
                <a:latin typeface="Arial"/>
                <a:ea typeface="ＭＳ Ｐゴシック"/>
              </a:rPr>
              <a:t>,…</a:t>
            </a:r>
          </a:p>
        </p:txBody>
      </p:sp>
    </p:spTree>
    <p:extLst>
      <p:ext uri="{BB962C8B-B14F-4D97-AF65-F5344CB8AC3E}">
        <p14:creationId xmlns:p14="http://schemas.microsoft.com/office/powerpoint/2010/main" val="9615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Xl.i2LvEEKe7Dc.3TwUO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NGjvM_vYkSyl.rWBMdu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3oY.4VrWUa0L4NkGF4Y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qH.KIQGsU0CRXygTe8vD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GdKtiENPE2Di0EsZpO6O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uQ9HCxSd0u9IXLJWOGQYg"/>
</p:tagLst>
</file>

<file path=ppt/theme/theme1.xml><?xml version="1.0" encoding="utf-8"?>
<a:theme xmlns:a="http://schemas.openxmlformats.org/drawingml/2006/main" name="VMware Non-Confid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Hadoop and VMware</Template>
  <TotalTime>49937</TotalTime>
  <Words>3416</Words>
  <Application>Microsoft Macintosh PowerPoint</Application>
  <PresentationFormat>On-screen Show (4:3)</PresentationFormat>
  <Paragraphs>954</Paragraphs>
  <Slides>58</Slides>
  <Notes>12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62" baseType="lpstr">
      <vt:lpstr>VMware Non-Confidential</vt:lpstr>
      <vt:lpstr>VMware Confidential</vt:lpstr>
      <vt:lpstr>Blank</vt:lpstr>
      <vt:lpstr>Microsoft Word Document</vt:lpstr>
      <vt:lpstr>Elastic, Multi-tenant Hadoop on Demand</vt:lpstr>
      <vt:lpstr>Broad Application of Hadoop technology</vt:lpstr>
      <vt:lpstr>How does Hadoop enable parallel processing?</vt:lpstr>
      <vt:lpstr>Hadoop System Architecture</vt:lpstr>
      <vt:lpstr>Job Tracker Schedules Tasks Where the Data Resides</vt:lpstr>
      <vt:lpstr>Hadoop Distributed File System</vt:lpstr>
      <vt:lpstr>Hadoop Data Locality and Replication</vt:lpstr>
      <vt:lpstr>The Right Big Data Tools for the Right Job…</vt:lpstr>
      <vt:lpstr>So yes, there’s a lot more than just Map-Reduce…</vt:lpstr>
      <vt:lpstr>Elasticity Enables Sharing of Resources</vt:lpstr>
      <vt:lpstr>Containers with Isolation are a Tried and Tested Approach</vt:lpstr>
      <vt:lpstr>Mixing Workloads: Three big types of Isolation are Required</vt:lpstr>
      <vt:lpstr>Community activity in Isolation and Resource Management</vt:lpstr>
      <vt:lpstr>Project Serengeti – Hadoop on Virtualization</vt:lpstr>
      <vt:lpstr>Common Infrastructure for Big Data</vt:lpstr>
      <vt:lpstr>Evolution of Hadoop on VMs</vt:lpstr>
      <vt:lpstr>In-house Hadoop as a Service “Enterprise EMR” – (Hadoop + Hadoop)</vt:lpstr>
      <vt:lpstr>Integrated Hadoop and Webapps – (Hadoop + Other Workloads)</vt:lpstr>
      <vt:lpstr>Integrated Big Data Production – (Hadoop + other big data)</vt:lpstr>
      <vt:lpstr>Deploy a Hadoop Cluster in under 30 Minutes</vt:lpstr>
      <vt:lpstr>A Tour Through Serengeti</vt:lpstr>
      <vt:lpstr>A Tour Through Serengeti</vt:lpstr>
      <vt:lpstr>Serengeti Spec File</vt:lpstr>
      <vt:lpstr>Fully Customizable Configuration Profile</vt:lpstr>
      <vt:lpstr>Getting to Insights</vt:lpstr>
      <vt:lpstr>Configuring Distro’s</vt:lpstr>
      <vt:lpstr>Serengeti Demo</vt:lpstr>
      <vt:lpstr>Serengeti Architecture http://github.com/vmware-serengeti</vt:lpstr>
      <vt:lpstr>Use Local Disk where it’s Needed</vt:lpstr>
      <vt:lpstr>Rules of Thumb: Sizing for Hadoop</vt:lpstr>
      <vt:lpstr>Extend Virtual Storage Architecture to Include Local Disk</vt:lpstr>
      <vt:lpstr>Hadoop Using Local Disks</vt:lpstr>
      <vt:lpstr>Native versus Virtual Platforms, 24 hosts, 12 disks/host</vt:lpstr>
      <vt:lpstr>Local vs Various SAN Storage Configurations</vt:lpstr>
      <vt:lpstr>Hadoop Virtualization Extensions: Topology Awareness</vt:lpstr>
      <vt:lpstr>Virtual Topologies</vt:lpstr>
      <vt:lpstr>Hadoop Topology Changes for Virtualization</vt:lpstr>
      <vt:lpstr>Hadoop Virtualization Extensions for Topology</vt:lpstr>
      <vt:lpstr>Why Virtualize Hadoop?</vt:lpstr>
      <vt:lpstr>Live Machine Migration Reduces Planned Downtime</vt:lpstr>
      <vt:lpstr>vSphere High Availability (HA) - protection against unplanned downtime</vt:lpstr>
      <vt:lpstr>Example HA Failover for Hadoop</vt:lpstr>
      <vt:lpstr>vSphere Fault Tolerance provides continuous protection</vt:lpstr>
      <vt:lpstr>High Availability for the Hadoop Stack</vt:lpstr>
      <vt:lpstr>Performance Effect of FT for Master Daemons</vt:lpstr>
      <vt:lpstr>Why Virtualize Hadoop?</vt:lpstr>
      <vt:lpstr>“Time Share”</vt:lpstr>
      <vt:lpstr>Hadoop Task Tracker and Data Node in a VM</vt:lpstr>
      <vt:lpstr>Add/remove Virtual Nodes</vt:lpstr>
      <vt:lpstr>But State makes it hard to power-off a node</vt:lpstr>
      <vt:lpstr>Adding a node needs data…</vt:lpstr>
      <vt:lpstr>Separated Compute and Data</vt:lpstr>
      <vt:lpstr>Dataflow with separated Compute/Data</vt:lpstr>
      <vt:lpstr>Elastic Compute</vt:lpstr>
      <vt:lpstr>Performance Analysis of Separation</vt:lpstr>
      <vt:lpstr>Performance Analysis of Separation</vt:lpstr>
      <vt:lpstr>Freedom of Choice and Open Source</vt:lpstr>
      <vt:lpstr>Elastic, Multi-tenant Hadoop on Demand</vt:lpstr>
    </vt:vector>
  </TitlesOfParts>
  <Company>VMWare,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Hadoop and VMware</dc:title>
  <dc:creator>Devaki Kulkarni</dc:creator>
  <cp:lastModifiedBy>Richard McDougall</cp:lastModifiedBy>
  <cp:revision>1118</cp:revision>
  <dcterms:created xsi:type="dcterms:W3CDTF">2011-08-14T22:14:27Z</dcterms:created>
  <dcterms:modified xsi:type="dcterms:W3CDTF">2012-11-06T09:11:28Z</dcterms:modified>
</cp:coreProperties>
</file>