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diagrams/drawing2.xml" ContentType="application/vnd.ms-office.drawingml.diagramDrawing+xml"/>
  <Override PartName="/ppt/diagrams/drawing4.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slideLayouts/slideLayout23.xml" ContentType="application/vnd.openxmlformats-officedocument.presentationml.slideLayout+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charts/chart2.xml" ContentType="application/vnd.openxmlformats-officedocument.drawingml.char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Default Extension="wmf" ContentType="image/x-wmf"/>
  <Override PartName="/ppt/diagrams/data1.xml" ContentType="application/vnd.openxmlformats-officedocument.drawingml.diagramData+xml"/>
  <Override PartName="/ppt/diagrams/quickStyle3.xml" ContentType="application/vnd.openxmlformats-officedocument.drawingml.diagramStyle+xml"/>
  <Override PartName="/ppt/diagrams/layout4.xml" ContentType="application/vnd.openxmlformats-officedocument.drawingml.diagram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Layouts/slideLayout14.xml" ContentType="application/vnd.openxmlformats-officedocument.presentationml.slideLayout+xml"/>
  <Override PartName="/ppt/slides/slide10.xml" ContentType="application/vnd.openxmlformats-officedocument.presentationml.slide+xml"/>
  <Override PartName="/ppt/charts/chart4.xml" ContentType="application/vnd.openxmlformats-officedocument.drawingml.chart+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embeddings/Microsoft_Equation1.bin" ContentType="application/vnd.openxmlformats-officedocument.oleObject"/>
  <Override PartName="/ppt/tags/tag7.xml" ContentType="application/vnd.openxmlformats-officedocument.presentationml.tags+xml"/>
  <Override PartName="/ppt/slides/slide27.xml" ContentType="application/vnd.openxmlformats-officedocument.presentationml.slide+xml"/>
  <Override PartName="/ppt/tags/tag5.xml" ContentType="application/vnd.openxmlformats-officedocument.presentationml.tags+xml"/>
  <Override PartName="/docProps/core.xml" ContentType="application/vnd.openxmlformats-package.core-properties+xml"/>
  <Override PartName="/ppt/slideLayouts/slideLayout1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tags/tag6.xml" ContentType="application/vnd.openxmlformats-officedocument.presentationml.tags+xml"/>
  <Override PartName="/ppt/slides/slide19.xml" ContentType="application/vnd.openxmlformats-officedocument.presentationml.slide+xml"/>
  <Override PartName="/ppt/slides/slide12.xml" ContentType="application/vnd.openxmlformats-officedocument.presentationml.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theme/theme4.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diagrams/colors4.xml" ContentType="application/vnd.openxmlformats-officedocument.drawingml.diagramColors+xml"/>
  <Override PartName="/ppt/drawings/drawing1.xml" ContentType="application/vnd.openxmlformats-officedocument.drawingml.chartshapes+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tags/tag3.xml" ContentType="application/vnd.openxmlformats-officedocument.presentationml.tags+xml"/>
  <Override PartName="/ppt/diagrams/layout2.xml" ContentType="application/vnd.openxmlformats-officedocument.drawingml.diagram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tags/tag4.xml" ContentType="application/vnd.openxmlformats-officedocument.presentationml.tags+xml"/>
  <Override PartName="/ppt/notesSlides/notesSlide19.xml" ContentType="application/vnd.openxmlformats-officedocument.presentationml.notesSlide+xml"/>
  <Override PartName="/ppt/slides/slide14.xml" ContentType="application/vnd.openxmlformats-officedocument.presentationml.slide+xml"/>
  <Override PartName="/ppt/slideLayouts/slideLayout18.xml" ContentType="application/vnd.openxmlformats-officedocument.presentationml.slideLayout+xml"/>
  <Override PartName="/ppt/diagrams/drawing3.xml" ContentType="application/vnd.ms-office.drawingml.diagramDrawing+xml"/>
  <Override PartName="/ppt/diagrams/quickStyle4.xml" ContentType="application/vnd.openxmlformats-officedocument.drawingml.diagramStyl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data4.xml" ContentType="application/vnd.openxmlformats-officedocument.drawingml.diagramData+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tags/tag1.xml" ContentType="application/vnd.openxmlformats-officedocument.presentationml.tags+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diagrams/data2.xml" ContentType="application/vnd.openxmlformats-officedocument.drawingml.diagramData+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50" r:id="rId1"/>
    <p:sldMasterId id="2147483843" r:id="rId2"/>
  </p:sldMasterIdLst>
  <p:notesMasterIdLst>
    <p:notesMasterId r:id="rId35"/>
  </p:notesMasterIdLst>
  <p:handoutMasterIdLst>
    <p:handoutMasterId r:id="rId36"/>
  </p:handoutMasterIdLst>
  <p:sldIdLst>
    <p:sldId id="513" r:id="rId3"/>
    <p:sldId id="514" r:id="rId4"/>
    <p:sldId id="523" r:id="rId5"/>
    <p:sldId id="549" r:id="rId6"/>
    <p:sldId id="555" r:id="rId7"/>
    <p:sldId id="551" r:id="rId8"/>
    <p:sldId id="554" r:id="rId9"/>
    <p:sldId id="552" r:id="rId10"/>
    <p:sldId id="553" r:id="rId11"/>
    <p:sldId id="564" r:id="rId12"/>
    <p:sldId id="527" r:id="rId13"/>
    <p:sldId id="528" r:id="rId14"/>
    <p:sldId id="533" r:id="rId15"/>
    <p:sldId id="557" r:id="rId16"/>
    <p:sldId id="534" r:id="rId17"/>
    <p:sldId id="560" r:id="rId18"/>
    <p:sldId id="559" r:id="rId19"/>
    <p:sldId id="544" r:id="rId20"/>
    <p:sldId id="530" r:id="rId21"/>
    <p:sldId id="535" r:id="rId22"/>
    <p:sldId id="536" r:id="rId23"/>
    <p:sldId id="531" r:id="rId24"/>
    <p:sldId id="537" r:id="rId25"/>
    <p:sldId id="538" r:id="rId26"/>
    <p:sldId id="532" r:id="rId27"/>
    <p:sldId id="539" r:id="rId28"/>
    <p:sldId id="562" r:id="rId29"/>
    <p:sldId id="540" r:id="rId30"/>
    <p:sldId id="563" r:id="rId31"/>
    <p:sldId id="546" r:id="rId32"/>
    <p:sldId id="565" r:id="rId33"/>
    <p:sldId id="556" r:id="rId34"/>
  </p:sldIdLst>
  <p:sldSz cx="9144000" cy="6858000" type="screen4x3"/>
  <p:notesSz cx="9296400" cy="6881813"/>
  <p:defaultTextStyle>
    <a:defPPr>
      <a:defRPr lang="en-US"/>
    </a:defPPr>
    <a:lvl1pPr algn="ctr" rtl="0" eaLnBrk="0" fontAlgn="base" hangingPunct="0">
      <a:spcBef>
        <a:spcPct val="50000"/>
      </a:spcBef>
      <a:spcAft>
        <a:spcPct val="0"/>
      </a:spcAft>
      <a:defRPr sz="1600" kern="1200">
        <a:solidFill>
          <a:schemeClr val="tx1"/>
        </a:solidFill>
        <a:latin typeface="Arial" charset="0"/>
        <a:ea typeface="ＭＳ Ｐゴシック" charset="-128"/>
        <a:cs typeface="+mn-cs"/>
      </a:defRPr>
    </a:lvl1pPr>
    <a:lvl2pPr marL="457200" algn="ctr" rtl="0" eaLnBrk="0" fontAlgn="base" hangingPunct="0">
      <a:spcBef>
        <a:spcPct val="50000"/>
      </a:spcBef>
      <a:spcAft>
        <a:spcPct val="0"/>
      </a:spcAft>
      <a:defRPr sz="1600" kern="1200">
        <a:solidFill>
          <a:schemeClr val="tx1"/>
        </a:solidFill>
        <a:latin typeface="Arial" charset="0"/>
        <a:ea typeface="ＭＳ Ｐゴシック" charset="-128"/>
        <a:cs typeface="+mn-cs"/>
      </a:defRPr>
    </a:lvl2pPr>
    <a:lvl3pPr marL="914400" algn="ctr" rtl="0" eaLnBrk="0" fontAlgn="base" hangingPunct="0">
      <a:spcBef>
        <a:spcPct val="50000"/>
      </a:spcBef>
      <a:spcAft>
        <a:spcPct val="0"/>
      </a:spcAft>
      <a:defRPr sz="1600" kern="1200">
        <a:solidFill>
          <a:schemeClr val="tx1"/>
        </a:solidFill>
        <a:latin typeface="Arial" charset="0"/>
        <a:ea typeface="ＭＳ Ｐゴシック" charset="-128"/>
        <a:cs typeface="+mn-cs"/>
      </a:defRPr>
    </a:lvl3pPr>
    <a:lvl4pPr marL="1371600" algn="ctr" rtl="0" eaLnBrk="0" fontAlgn="base" hangingPunct="0">
      <a:spcBef>
        <a:spcPct val="50000"/>
      </a:spcBef>
      <a:spcAft>
        <a:spcPct val="0"/>
      </a:spcAft>
      <a:defRPr sz="1600" kern="1200">
        <a:solidFill>
          <a:schemeClr val="tx1"/>
        </a:solidFill>
        <a:latin typeface="Arial" charset="0"/>
        <a:ea typeface="ＭＳ Ｐゴシック" charset="-128"/>
        <a:cs typeface="+mn-cs"/>
      </a:defRPr>
    </a:lvl4pPr>
    <a:lvl5pPr marL="1828800" algn="ctr" rtl="0" eaLnBrk="0" fontAlgn="base" hangingPunct="0">
      <a:spcBef>
        <a:spcPct val="50000"/>
      </a:spcBef>
      <a:spcAft>
        <a:spcPct val="0"/>
      </a:spcAft>
      <a:defRPr sz="1600" kern="1200">
        <a:solidFill>
          <a:schemeClr val="tx1"/>
        </a:solidFill>
        <a:latin typeface="Arial" charset="0"/>
        <a:ea typeface="ＭＳ Ｐゴシック" charset="-128"/>
        <a:cs typeface="+mn-cs"/>
      </a:defRPr>
    </a:lvl5pPr>
    <a:lvl6pPr marL="2286000" algn="l" defTabSz="914400" rtl="0" eaLnBrk="1" latinLnBrk="0" hangingPunct="1">
      <a:defRPr sz="1600" kern="1200">
        <a:solidFill>
          <a:schemeClr val="tx1"/>
        </a:solidFill>
        <a:latin typeface="Arial" charset="0"/>
        <a:ea typeface="ＭＳ Ｐゴシック" charset="-128"/>
        <a:cs typeface="+mn-cs"/>
      </a:defRPr>
    </a:lvl6pPr>
    <a:lvl7pPr marL="2743200" algn="l" defTabSz="914400" rtl="0" eaLnBrk="1" latinLnBrk="0" hangingPunct="1">
      <a:defRPr sz="1600" kern="1200">
        <a:solidFill>
          <a:schemeClr val="tx1"/>
        </a:solidFill>
        <a:latin typeface="Arial" charset="0"/>
        <a:ea typeface="ＭＳ Ｐゴシック" charset="-128"/>
        <a:cs typeface="+mn-cs"/>
      </a:defRPr>
    </a:lvl7pPr>
    <a:lvl8pPr marL="3200400" algn="l" defTabSz="914400" rtl="0" eaLnBrk="1" latinLnBrk="0" hangingPunct="1">
      <a:defRPr sz="1600" kern="1200">
        <a:solidFill>
          <a:schemeClr val="tx1"/>
        </a:solidFill>
        <a:latin typeface="Arial" charset="0"/>
        <a:ea typeface="ＭＳ Ｐゴシック" charset="-128"/>
        <a:cs typeface="+mn-cs"/>
      </a:defRPr>
    </a:lvl8pPr>
    <a:lvl9pPr marL="3657600" algn="l" defTabSz="914400" rtl="0" eaLnBrk="1" latinLnBrk="0" hangingPunct="1">
      <a:defRPr sz="16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clrMru>
    <a:srgbClr val="E44E46"/>
    <a:srgbClr val="E49B97"/>
    <a:srgbClr val="E3DF31"/>
    <a:srgbClr val="435CE3"/>
    <a:srgbClr val="AD7573"/>
    <a:srgbClr val="CA8987"/>
    <a:srgbClr val="6B6BCF"/>
    <a:srgbClr val="E39A97"/>
    <a:srgbClr val="E3AEAE"/>
    <a:srgbClr val="4E81B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7123" autoAdjust="0"/>
    <p:restoredTop sz="82615" autoAdjust="0"/>
  </p:normalViewPr>
  <p:slideViewPr>
    <p:cSldViewPr snapToGrid="0">
      <p:cViewPr varScale="1">
        <p:scale>
          <a:sx n="86" d="100"/>
          <a:sy n="86" d="100"/>
        </p:scale>
        <p:origin x="-1488" y="-112"/>
      </p:cViewPr>
      <p:guideLst>
        <p:guide orient="horz" pos="2208"/>
        <p:guide pos="2880"/>
      </p:guideLst>
    </p:cSldViewPr>
  </p:slideViewPr>
  <p:outlineViewPr>
    <p:cViewPr>
      <p:scale>
        <a:sx n="33" d="100"/>
        <a:sy n="33" d="100"/>
      </p:scale>
      <p:origin x="0" y="3432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notesMaster" Target="notesMasters/notesMaster1.xml"/><Relationship Id="rId31" Type="http://schemas.openxmlformats.org/officeDocument/2006/relationships/slide" Target="slides/slide29.xml"/><Relationship Id="rId34" Type="http://schemas.openxmlformats.org/officeDocument/2006/relationships/slide" Target="slides/slide32.xml"/><Relationship Id="rId39" Type="http://schemas.openxmlformats.org/officeDocument/2006/relationships/viewProps" Target="viewProps.xml"/><Relationship Id="rId40" Type="http://schemas.openxmlformats.org/officeDocument/2006/relationships/theme" Target="theme/theme1.xml"/><Relationship Id="rId7" Type="http://schemas.openxmlformats.org/officeDocument/2006/relationships/slide" Target="slides/slide5.xml"/><Relationship Id="rId36" Type="http://schemas.openxmlformats.org/officeDocument/2006/relationships/handoutMaster" Target="handoutMasters/handoutMaster1.xml"/><Relationship Id="rId1" Type="http://schemas.openxmlformats.org/officeDocument/2006/relationships/slideMaster" Target="slideMasters/slideMaster1.xml"/><Relationship Id="rId24" Type="http://schemas.openxmlformats.org/officeDocument/2006/relationships/slide" Target="slides/slide22.xml"/><Relationship Id="rId25" Type="http://schemas.openxmlformats.org/officeDocument/2006/relationships/slide" Target="slides/slide23.xml"/><Relationship Id="rId8" Type="http://schemas.openxmlformats.org/officeDocument/2006/relationships/slide" Target="slides/slide6.xml"/><Relationship Id="rId13" Type="http://schemas.openxmlformats.org/officeDocument/2006/relationships/slide" Target="slides/slide11.xml"/><Relationship Id="rId10" Type="http://schemas.openxmlformats.org/officeDocument/2006/relationships/slide" Target="slides/slide8.xml"/><Relationship Id="rId32" Type="http://schemas.openxmlformats.org/officeDocument/2006/relationships/slide" Target="slides/slide30.xml"/><Relationship Id="rId37" Type="http://schemas.openxmlformats.org/officeDocument/2006/relationships/printerSettings" Target="printerSettings/printerSettings1.bin"/><Relationship Id="rId12" Type="http://schemas.openxmlformats.org/officeDocument/2006/relationships/slide" Target="slides/slide10.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3" Type="http://schemas.openxmlformats.org/officeDocument/2006/relationships/slide" Target="slides/slide1.xml"/><Relationship Id="rId27" Type="http://schemas.openxmlformats.org/officeDocument/2006/relationships/slide" Target="slides/slide25.xml"/><Relationship Id="rId14" Type="http://schemas.openxmlformats.org/officeDocument/2006/relationships/slide" Target="slides/slide12.xml"/><Relationship Id="rId23" Type="http://schemas.openxmlformats.org/officeDocument/2006/relationships/slide" Target="slides/slide21.xml"/><Relationship Id="rId4" Type="http://schemas.openxmlformats.org/officeDocument/2006/relationships/slide" Target="slides/slide2.xml"/><Relationship Id="rId28" Type="http://schemas.openxmlformats.org/officeDocument/2006/relationships/slide" Target="slides/slide26.xml"/><Relationship Id="rId26" Type="http://schemas.openxmlformats.org/officeDocument/2006/relationships/slide" Target="slides/slide24.xml"/><Relationship Id="rId30" Type="http://schemas.openxmlformats.org/officeDocument/2006/relationships/slide" Target="slides/slide28.xml"/><Relationship Id="rId11" Type="http://schemas.openxmlformats.org/officeDocument/2006/relationships/slide" Target="slides/slide9.xml"/><Relationship Id="rId29" Type="http://schemas.openxmlformats.org/officeDocument/2006/relationships/slide" Target="slides/slide27.xml"/><Relationship Id="rId6" Type="http://schemas.openxmlformats.org/officeDocument/2006/relationships/slide" Target="slides/slide4.xml"/><Relationship Id="rId16" Type="http://schemas.openxmlformats.org/officeDocument/2006/relationships/slide" Target="slides/slide14.xml"/><Relationship Id="rId33" Type="http://schemas.openxmlformats.org/officeDocument/2006/relationships/slide" Target="slides/slide31.xml"/><Relationship Id="rId41"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19" Type="http://schemas.openxmlformats.org/officeDocument/2006/relationships/slide" Target="slides/slide17.xml"/><Relationship Id="rId38" Type="http://schemas.openxmlformats.org/officeDocument/2006/relationships/presProps" Target="presProps.xml"/><Relationship Id="rId20" Type="http://schemas.openxmlformats.org/officeDocument/2006/relationships/slide" Target="slides/slide18.xml"/><Relationship Id="rId22" Type="http://schemas.openxmlformats.org/officeDocument/2006/relationships/slide" Target="slides/slide20.xml"/><Relationship Id="rId21" Type="http://schemas.openxmlformats.org/officeDocument/2006/relationships/slide" Target="slides/slide19.xml"/><Relationship Id="rId2"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runc:Library:Mail%20Downloads:timelin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susheel\Local%20Settings\Temporary%20Internet%20Files\Content.Outlook\U2FHLE3L\gac_aggregate_2010_September.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htang:Desktop:hadoop-18-20-m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htang:Desktop:hadoop-18-20-m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dirty="0"/>
              <a:t>Apache Hadoop Patches</a:t>
            </a:r>
          </a:p>
        </c:rich>
      </c:tx>
      <c:layout/>
    </c:title>
    <c:plotArea>
      <c:layout/>
      <c:areaChart>
        <c:grouping val="stacked"/>
        <c:ser>
          <c:idx val="0"/>
          <c:order val="0"/>
          <c:tx>
            <c:strRef>
              <c:f>'timeline.dta'!$B$1</c:f>
              <c:strCache>
                <c:ptCount val="1"/>
                <c:pt idx="0">
                  <c:v>cloudera</c:v>
                </c:pt>
              </c:strCache>
            </c:strRef>
          </c:tx>
          <c:spPr>
            <a:solidFill>
              <a:schemeClr val="accent5"/>
            </a:solidFill>
          </c:spPr>
          <c:cat>
            <c:numRef>
              <c:f>'timeline.dta'!$A$2:$A$58</c:f>
              <c:numCache>
                <c:formatCode>mmm\-yy</c:formatCode>
                <c:ptCount val="57"/>
                <c:pt idx="0">
                  <c:v>37287.0</c:v>
                </c:pt>
                <c:pt idx="1">
                  <c:v>37315.0</c:v>
                </c:pt>
                <c:pt idx="2">
                  <c:v>37346.0</c:v>
                </c:pt>
                <c:pt idx="3">
                  <c:v>37376.0</c:v>
                </c:pt>
                <c:pt idx="4">
                  <c:v>37407.0</c:v>
                </c:pt>
                <c:pt idx="5">
                  <c:v>37437.0</c:v>
                </c:pt>
                <c:pt idx="6">
                  <c:v>37468.0</c:v>
                </c:pt>
                <c:pt idx="7">
                  <c:v>37499.0</c:v>
                </c:pt>
                <c:pt idx="8">
                  <c:v>37529.0</c:v>
                </c:pt>
                <c:pt idx="9">
                  <c:v>37560.0</c:v>
                </c:pt>
                <c:pt idx="10">
                  <c:v>37590.0</c:v>
                </c:pt>
                <c:pt idx="11">
                  <c:v>37621.0</c:v>
                </c:pt>
                <c:pt idx="12">
                  <c:v>37652.0</c:v>
                </c:pt>
                <c:pt idx="13">
                  <c:v>37680.0</c:v>
                </c:pt>
                <c:pt idx="14">
                  <c:v>37711.0</c:v>
                </c:pt>
                <c:pt idx="15">
                  <c:v>37741.0</c:v>
                </c:pt>
                <c:pt idx="16">
                  <c:v>37772.0</c:v>
                </c:pt>
                <c:pt idx="17">
                  <c:v>37802.0</c:v>
                </c:pt>
                <c:pt idx="18">
                  <c:v>37833.0</c:v>
                </c:pt>
                <c:pt idx="19">
                  <c:v>37864.0</c:v>
                </c:pt>
                <c:pt idx="20">
                  <c:v>37894.0</c:v>
                </c:pt>
                <c:pt idx="21">
                  <c:v>37925.0</c:v>
                </c:pt>
                <c:pt idx="22">
                  <c:v>37955.0</c:v>
                </c:pt>
                <c:pt idx="23">
                  <c:v>37986.0</c:v>
                </c:pt>
                <c:pt idx="24">
                  <c:v>38017.0</c:v>
                </c:pt>
                <c:pt idx="25">
                  <c:v>38046.0</c:v>
                </c:pt>
                <c:pt idx="26">
                  <c:v>38077.0</c:v>
                </c:pt>
                <c:pt idx="27">
                  <c:v>38107.0</c:v>
                </c:pt>
                <c:pt idx="28">
                  <c:v>38138.0</c:v>
                </c:pt>
                <c:pt idx="29">
                  <c:v>38168.0</c:v>
                </c:pt>
                <c:pt idx="30">
                  <c:v>38199.0</c:v>
                </c:pt>
                <c:pt idx="31">
                  <c:v>38230.0</c:v>
                </c:pt>
                <c:pt idx="32">
                  <c:v>38260.0</c:v>
                </c:pt>
                <c:pt idx="33">
                  <c:v>38291.0</c:v>
                </c:pt>
                <c:pt idx="34">
                  <c:v>38321.0</c:v>
                </c:pt>
                <c:pt idx="35">
                  <c:v>38352.0</c:v>
                </c:pt>
                <c:pt idx="36">
                  <c:v>38383.0</c:v>
                </c:pt>
                <c:pt idx="37">
                  <c:v>38411.0</c:v>
                </c:pt>
                <c:pt idx="38">
                  <c:v>38442.0</c:v>
                </c:pt>
                <c:pt idx="39">
                  <c:v>38472.0</c:v>
                </c:pt>
                <c:pt idx="40">
                  <c:v>38503.0</c:v>
                </c:pt>
                <c:pt idx="41">
                  <c:v>38533.0</c:v>
                </c:pt>
                <c:pt idx="42">
                  <c:v>38564.0</c:v>
                </c:pt>
                <c:pt idx="43">
                  <c:v>38595.0</c:v>
                </c:pt>
                <c:pt idx="44">
                  <c:v>38625.0</c:v>
                </c:pt>
                <c:pt idx="45">
                  <c:v>38656.0</c:v>
                </c:pt>
                <c:pt idx="46">
                  <c:v>38686.0</c:v>
                </c:pt>
                <c:pt idx="47">
                  <c:v>38717.0</c:v>
                </c:pt>
                <c:pt idx="48">
                  <c:v>38748.0</c:v>
                </c:pt>
                <c:pt idx="49">
                  <c:v>38776.0</c:v>
                </c:pt>
                <c:pt idx="50">
                  <c:v>38807.0</c:v>
                </c:pt>
                <c:pt idx="51">
                  <c:v>38837.0</c:v>
                </c:pt>
                <c:pt idx="52">
                  <c:v>38868.0</c:v>
                </c:pt>
                <c:pt idx="53">
                  <c:v>38898.0</c:v>
                </c:pt>
                <c:pt idx="54">
                  <c:v>38929.0</c:v>
                </c:pt>
                <c:pt idx="55">
                  <c:v>38960.0</c:v>
                </c:pt>
                <c:pt idx="56">
                  <c:v>38990.0</c:v>
                </c:pt>
              </c:numCache>
            </c:numRef>
          </c:cat>
          <c:val>
            <c:numRef>
              <c:f>'timeline.dta'!$B$2:$B$58</c:f>
              <c:numCache>
                <c:formatCode>General</c:formatCode>
                <c:ptCount val="57"/>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1.0</c:v>
                </c:pt>
                <c:pt idx="18">
                  <c:v>1.0</c:v>
                </c:pt>
                <c:pt idx="19">
                  <c:v>1.0</c:v>
                </c:pt>
                <c:pt idx="20">
                  <c:v>1.0</c:v>
                </c:pt>
                <c:pt idx="21">
                  <c:v>1.0</c:v>
                </c:pt>
                <c:pt idx="22">
                  <c:v>1.0</c:v>
                </c:pt>
                <c:pt idx="23">
                  <c:v>1.0</c:v>
                </c:pt>
                <c:pt idx="24">
                  <c:v>1.0</c:v>
                </c:pt>
                <c:pt idx="25">
                  <c:v>1.0</c:v>
                </c:pt>
                <c:pt idx="26">
                  <c:v>1.0</c:v>
                </c:pt>
                <c:pt idx="27">
                  <c:v>1.0</c:v>
                </c:pt>
                <c:pt idx="28">
                  <c:v>2.0</c:v>
                </c:pt>
                <c:pt idx="29">
                  <c:v>2.0</c:v>
                </c:pt>
                <c:pt idx="30">
                  <c:v>2.0</c:v>
                </c:pt>
                <c:pt idx="31">
                  <c:v>2.0</c:v>
                </c:pt>
                <c:pt idx="32">
                  <c:v>3.0</c:v>
                </c:pt>
                <c:pt idx="33">
                  <c:v>6.0</c:v>
                </c:pt>
                <c:pt idx="34">
                  <c:v>9.0</c:v>
                </c:pt>
                <c:pt idx="35">
                  <c:v>10.0</c:v>
                </c:pt>
                <c:pt idx="36">
                  <c:v>11.0</c:v>
                </c:pt>
                <c:pt idx="37">
                  <c:v>13.0</c:v>
                </c:pt>
                <c:pt idx="38">
                  <c:v>16.0</c:v>
                </c:pt>
                <c:pt idx="39">
                  <c:v>21.0</c:v>
                </c:pt>
                <c:pt idx="40">
                  <c:v>32.0</c:v>
                </c:pt>
                <c:pt idx="41">
                  <c:v>41.0</c:v>
                </c:pt>
                <c:pt idx="42">
                  <c:v>50.0</c:v>
                </c:pt>
                <c:pt idx="43">
                  <c:v>66.0</c:v>
                </c:pt>
                <c:pt idx="44">
                  <c:v>76.0</c:v>
                </c:pt>
                <c:pt idx="45">
                  <c:v>83.0</c:v>
                </c:pt>
                <c:pt idx="46">
                  <c:v>99.0</c:v>
                </c:pt>
                <c:pt idx="47">
                  <c:v>115.0</c:v>
                </c:pt>
                <c:pt idx="48">
                  <c:v>130.0</c:v>
                </c:pt>
                <c:pt idx="49">
                  <c:v>143.0</c:v>
                </c:pt>
                <c:pt idx="50">
                  <c:v>168.0</c:v>
                </c:pt>
                <c:pt idx="51">
                  <c:v>183.0</c:v>
                </c:pt>
                <c:pt idx="52">
                  <c:v>201.0</c:v>
                </c:pt>
                <c:pt idx="53">
                  <c:v>208.0</c:v>
                </c:pt>
                <c:pt idx="54">
                  <c:v>218.0</c:v>
                </c:pt>
                <c:pt idx="55">
                  <c:v>227.0</c:v>
                </c:pt>
                <c:pt idx="56">
                  <c:v>229.0</c:v>
                </c:pt>
              </c:numCache>
            </c:numRef>
          </c:val>
        </c:ser>
        <c:ser>
          <c:idx val="1"/>
          <c:order val="1"/>
          <c:tx>
            <c:strRef>
              <c:f>'timeline.dta'!$C$1</c:f>
              <c:strCache>
                <c:ptCount val="1"/>
                <c:pt idx="0">
                  <c:v>facebook</c:v>
                </c:pt>
              </c:strCache>
            </c:strRef>
          </c:tx>
          <c:spPr>
            <a:solidFill>
              <a:srgbClr val="3366FF"/>
            </a:solidFill>
          </c:spPr>
          <c:cat>
            <c:numRef>
              <c:f>'timeline.dta'!$A$2:$A$58</c:f>
              <c:numCache>
                <c:formatCode>mmm\-yy</c:formatCode>
                <c:ptCount val="57"/>
                <c:pt idx="0">
                  <c:v>37287.0</c:v>
                </c:pt>
                <c:pt idx="1">
                  <c:v>37315.0</c:v>
                </c:pt>
                <c:pt idx="2">
                  <c:v>37346.0</c:v>
                </c:pt>
                <c:pt idx="3">
                  <c:v>37376.0</c:v>
                </c:pt>
                <c:pt idx="4">
                  <c:v>37407.0</c:v>
                </c:pt>
                <c:pt idx="5">
                  <c:v>37437.0</c:v>
                </c:pt>
                <c:pt idx="6">
                  <c:v>37468.0</c:v>
                </c:pt>
                <c:pt idx="7">
                  <c:v>37499.0</c:v>
                </c:pt>
                <c:pt idx="8">
                  <c:v>37529.0</c:v>
                </c:pt>
                <c:pt idx="9">
                  <c:v>37560.0</c:v>
                </c:pt>
                <c:pt idx="10">
                  <c:v>37590.0</c:v>
                </c:pt>
                <c:pt idx="11">
                  <c:v>37621.0</c:v>
                </c:pt>
                <c:pt idx="12">
                  <c:v>37652.0</c:v>
                </c:pt>
                <c:pt idx="13">
                  <c:v>37680.0</c:v>
                </c:pt>
                <c:pt idx="14">
                  <c:v>37711.0</c:v>
                </c:pt>
                <c:pt idx="15">
                  <c:v>37741.0</c:v>
                </c:pt>
                <c:pt idx="16">
                  <c:v>37772.0</c:v>
                </c:pt>
                <c:pt idx="17">
                  <c:v>37802.0</c:v>
                </c:pt>
                <c:pt idx="18">
                  <c:v>37833.0</c:v>
                </c:pt>
                <c:pt idx="19">
                  <c:v>37864.0</c:v>
                </c:pt>
                <c:pt idx="20">
                  <c:v>37894.0</c:v>
                </c:pt>
                <c:pt idx="21">
                  <c:v>37925.0</c:v>
                </c:pt>
                <c:pt idx="22">
                  <c:v>37955.0</c:v>
                </c:pt>
                <c:pt idx="23">
                  <c:v>37986.0</c:v>
                </c:pt>
                <c:pt idx="24">
                  <c:v>38017.0</c:v>
                </c:pt>
                <c:pt idx="25">
                  <c:v>38046.0</c:v>
                </c:pt>
                <c:pt idx="26">
                  <c:v>38077.0</c:v>
                </c:pt>
                <c:pt idx="27">
                  <c:v>38107.0</c:v>
                </c:pt>
                <c:pt idx="28">
                  <c:v>38138.0</c:v>
                </c:pt>
                <c:pt idx="29">
                  <c:v>38168.0</c:v>
                </c:pt>
                <c:pt idx="30">
                  <c:v>38199.0</c:v>
                </c:pt>
                <c:pt idx="31">
                  <c:v>38230.0</c:v>
                </c:pt>
                <c:pt idx="32">
                  <c:v>38260.0</c:v>
                </c:pt>
                <c:pt idx="33">
                  <c:v>38291.0</c:v>
                </c:pt>
                <c:pt idx="34">
                  <c:v>38321.0</c:v>
                </c:pt>
                <c:pt idx="35">
                  <c:v>38352.0</c:v>
                </c:pt>
                <c:pt idx="36">
                  <c:v>38383.0</c:v>
                </c:pt>
                <c:pt idx="37">
                  <c:v>38411.0</c:v>
                </c:pt>
                <c:pt idx="38">
                  <c:v>38442.0</c:v>
                </c:pt>
                <c:pt idx="39">
                  <c:v>38472.0</c:v>
                </c:pt>
                <c:pt idx="40">
                  <c:v>38503.0</c:v>
                </c:pt>
                <c:pt idx="41">
                  <c:v>38533.0</c:v>
                </c:pt>
                <c:pt idx="42">
                  <c:v>38564.0</c:v>
                </c:pt>
                <c:pt idx="43">
                  <c:v>38595.0</c:v>
                </c:pt>
                <c:pt idx="44">
                  <c:v>38625.0</c:v>
                </c:pt>
                <c:pt idx="45">
                  <c:v>38656.0</c:v>
                </c:pt>
                <c:pt idx="46">
                  <c:v>38686.0</c:v>
                </c:pt>
                <c:pt idx="47">
                  <c:v>38717.0</c:v>
                </c:pt>
                <c:pt idx="48">
                  <c:v>38748.0</c:v>
                </c:pt>
                <c:pt idx="49">
                  <c:v>38776.0</c:v>
                </c:pt>
                <c:pt idx="50">
                  <c:v>38807.0</c:v>
                </c:pt>
                <c:pt idx="51">
                  <c:v>38837.0</c:v>
                </c:pt>
                <c:pt idx="52">
                  <c:v>38868.0</c:v>
                </c:pt>
                <c:pt idx="53">
                  <c:v>38898.0</c:v>
                </c:pt>
                <c:pt idx="54">
                  <c:v>38929.0</c:v>
                </c:pt>
                <c:pt idx="55">
                  <c:v>38960.0</c:v>
                </c:pt>
                <c:pt idx="56">
                  <c:v>38990.0</c:v>
                </c:pt>
              </c:numCache>
            </c:numRef>
          </c:cat>
          <c:val>
            <c:numRef>
              <c:f>'timeline.dta'!$C$2:$C$58</c:f>
              <c:numCache>
                <c:formatCode>General</c:formatCode>
                <c:ptCount val="57"/>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1.0</c:v>
                </c:pt>
                <c:pt idx="27">
                  <c:v>10.0</c:v>
                </c:pt>
                <c:pt idx="28">
                  <c:v>16.0</c:v>
                </c:pt>
                <c:pt idx="29">
                  <c:v>22.0</c:v>
                </c:pt>
                <c:pt idx="30">
                  <c:v>32.0</c:v>
                </c:pt>
                <c:pt idx="31">
                  <c:v>49.0</c:v>
                </c:pt>
                <c:pt idx="32">
                  <c:v>58.0</c:v>
                </c:pt>
                <c:pt idx="33">
                  <c:v>65.0</c:v>
                </c:pt>
                <c:pt idx="34">
                  <c:v>68.0</c:v>
                </c:pt>
                <c:pt idx="35">
                  <c:v>69.0</c:v>
                </c:pt>
                <c:pt idx="36">
                  <c:v>75.0</c:v>
                </c:pt>
                <c:pt idx="37">
                  <c:v>82.0</c:v>
                </c:pt>
                <c:pt idx="38">
                  <c:v>83.0</c:v>
                </c:pt>
                <c:pt idx="39">
                  <c:v>87.0</c:v>
                </c:pt>
                <c:pt idx="40">
                  <c:v>89.0</c:v>
                </c:pt>
                <c:pt idx="41">
                  <c:v>93.0</c:v>
                </c:pt>
                <c:pt idx="42">
                  <c:v>96.0</c:v>
                </c:pt>
                <c:pt idx="43">
                  <c:v>100.0</c:v>
                </c:pt>
                <c:pt idx="44">
                  <c:v>101.0</c:v>
                </c:pt>
                <c:pt idx="45">
                  <c:v>108.0</c:v>
                </c:pt>
                <c:pt idx="46">
                  <c:v>113.0</c:v>
                </c:pt>
                <c:pt idx="47">
                  <c:v>115.0</c:v>
                </c:pt>
                <c:pt idx="48">
                  <c:v>118.0</c:v>
                </c:pt>
                <c:pt idx="49">
                  <c:v>128.0</c:v>
                </c:pt>
                <c:pt idx="50">
                  <c:v>139.0</c:v>
                </c:pt>
                <c:pt idx="51">
                  <c:v>142.0</c:v>
                </c:pt>
                <c:pt idx="52">
                  <c:v>148.0</c:v>
                </c:pt>
                <c:pt idx="53">
                  <c:v>152.0</c:v>
                </c:pt>
                <c:pt idx="54">
                  <c:v>159.0</c:v>
                </c:pt>
                <c:pt idx="55">
                  <c:v>164.0</c:v>
                </c:pt>
                <c:pt idx="56">
                  <c:v>164.0</c:v>
                </c:pt>
              </c:numCache>
            </c:numRef>
          </c:val>
        </c:ser>
        <c:ser>
          <c:idx val="4"/>
          <c:order val="2"/>
          <c:tx>
            <c:strRef>
              <c:f>'timeline.dta'!$F$1</c:f>
              <c:strCache>
                <c:ptCount val="1"/>
                <c:pt idx="0">
                  <c:v>other</c:v>
                </c:pt>
              </c:strCache>
            </c:strRef>
          </c:tx>
          <c:spPr>
            <a:solidFill>
              <a:srgbClr val="FDFF5D"/>
            </a:solidFill>
          </c:spPr>
          <c:cat>
            <c:numRef>
              <c:f>'timeline.dta'!$A$2:$A$58</c:f>
              <c:numCache>
                <c:formatCode>mmm\-yy</c:formatCode>
                <c:ptCount val="57"/>
                <c:pt idx="0">
                  <c:v>37287.0</c:v>
                </c:pt>
                <c:pt idx="1">
                  <c:v>37315.0</c:v>
                </c:pt>
                <c:pt idx="2">
                  <c:v>37346.0</c:v>
                </c:pt>
                <c:pt idx="3">
                  <c:v>37376.0</c:v>
                </c:pt>
                <c:pt idx="4">
                  <c:v>37407.0</c:v>
                </c:pt>
                <c:pt idx="5">
                  <c:v>37437.0</c:v>
                </c:pt>
                <c:pt idx="6">
                  <c:v>37468.0</c:v>
                </c:pt>
                <c:pt idx="7">
                  <c:v>37499.0</c:v>
                </c:pt>
                <c:pt idx="8">
                  <c:v>37529.0</c:v>
                </c:pt>
                <c:pt idx="9">
                  <c:v>37560.0</c:v>
                </c:pt>
                <c:pt idx="10">
                  <c:v>37590.0</c:v>
                </c:pt>
                <c:pt idx="11">
                  <c:v>37621.0</c:v>
                </c:pt>
                <c:pt idx="12">
                  <c:v>37652.0</c:v>
                </c:pt>
                <c:pt idx="13">
                  <c:v>37680.0</c:v>
                </c:pt>
                <c:pt idx="14">
                  <c:v>37711.0</c:v>
                </c:pt>
                <c:pt idx="15">
                  <c:v>37741.0</c:v>
                </c:pt>
                <c:pt idx="16">
                  <c:v>37772.0</c:v>
                </c:pt>
                <c:pt idx="17">
                  <c:v>37802.0</c:v>
                </c:pt>
                <c:pt idx="18">
                  <c:v>37833.0</c:v>
                </c:pt>
                <c:pt idx="19">
                  <c:v>37864.0</c:v>
                </c:pt>
                <c:pt idx="20">
                  <c:v>37894.0</c:v>
                </c:pt>
                <c:pt idx="21">
                  <c:v>37925.0</c:v>
                </c:pt>
                <c:pt idx="22">
                  <c:v>37955.0</c:v>
                </c:pt>
                <c:pt idx="23">
                  <c:v>37986.0</c:v>
                </c:pt>
                <c:pt idx="24">
                  <c:v>38017.0</c:v>
                </c:pt>
                <c:pt idx="25">
                  <c:v>38046.0</c:v>
                </c:pt>
                <c:pt idx="26">
                  <c:v>38077.0</c:v>
                </c:pt>
                <c:pt idx="27">
                  <c:v>38107.0</c:v>
                </c:pt>
                <c:pt idx="28">
                  <c:v>38138.0</c:v>
                </c:pt>
                <c:pt idx="29">
                  <c:v>38168.0</c:v>
                </c:pt>
                <c:pt idx="30">
                  <c:v>38199.0</c:v>
                </c:pt>
                <c:pt idx="31">
                  <c:v>38230.0</c:v>
                </c:pt>
                <c:pt idx="32">
                  <c:v>38260.0</c:v>
                </c:pt>
                <c:pt idx="33">
                  <c:v>38291.0</c:v>
                </c:pt>
                <c:pt idx="34">
                  <c:v>38321.0</c:v>
                </c:pt>
                <c:pt idx="35">
                  <c:v>38352.0</c:v>
                </c:pt>
                <c:pt idx="36">
                  <c:v>38383.0</c:v>
                </c:pt>
                <c:pt idx="37">
                  <c:v>38411.0</c:v>
                </c:pt>
                <c:pt idx="38">
                  <c:v>38442.0</c:v>
                </c:pt>
                <c:pt idx="39">
                  <c:v>38472.0</c:v>
                </c:pt>
                <c:pt idx="40">
                  <c:v>38503.0</c:v>
                </c:pt>
                <c:pt idx="41">
                  <c:v>38533.0</c:v>
                </c:pt>
                <c:pt idx="42">
                  <c:v>38564.0</c:v>
                </c:pt>
                <c:pt idx="43">
                  <c:v>38595.0</c:v>
                </c:pt>
                <c:pt idx="44">
                  <c:v>38625.0</c:v>
                </c:pt>
                <c:pt idx="45">
                  <c:v>38656.0</c:v>
                </c:pt>
                <c:pt idx="46">
                  <c:v>38686.0</c:v>
                </c:pt>
                <c:pt idx="47">
                  <c:v>38717.0</c:v>
                </c:pt>
                <c:pt idx="48">
                  <c:v>38748.0</c:v>
                </c:pt>
                <c:pt idx="49">
                  <c:v>38776.0</c:v>
                </c:pt>
                <c:pt idx="50">
                  <c:v>38807.0</c:v>
                </c:pt>
                <c:pt idx="51">
                  <c:v>38837.0</c:v>
                </c:pt>
                <c:pt idx="52">
                  <c:v>38868.0</c:v>
                </c:pt>
                <c:pt idx="53">
                  <c:v>38898.0</c:v>
                </c:pt>
                <c:pt idx="54">
                  <c:v>38929.0</c:v>
                </c:pt>
                <c:pt idx="55">
                  <c:v>38960.0</c:v>
                </c:pt>
                <c:pt idx="56">
                  <c:v>38990.0</c:v>
                </c:pt>
              </c:numCache>
            </c:numRef>
          </c:cat>
          <c:val>
            <c:numRef>
              <c:f>'timeline.dta'!$F$2:$F$58</c:f>
              <c:numCache>
                <c:formatCode>General</c:formatCode>
                <c:ptCount val="57"/>
                <c:pt idx="0">
                  <c:v>3.0</c:v>
                </c:pt>
                <c:pt idx="1">
                  <c:v>7.0</c:v>
                </c:pt>
                <c:pt idx="2">
                  <c:v>13.0</c:v>
                </c:pt>
                <c:pt idx="3">
                  <c:v>15.0</c:v>
                </c:pt>
                <c:pt idx="4">
                  <c:v>18.0</c:v>
                </c:pt>
                <c:pt idx="5">
                  <c:v>23.0</c:v>
                </c:pt>
                <c:pt idx="6">
                  <c:v>32.0</c:v>
                </c:pt>
                <c:pt idx="7">
                  <c:v>37.0</c:v>
                </c:pt>
                <c:pt idx="8">
                  <c:v>39.0</c:v>
                </c:pt>
                <c:pt idx="9">
                  <c:v>43.0</c:v>
                </c:pt>
                <c:pt idx="10">
                  <c:v>46.0</c:v>
                </c:pt>
                <c:pt idx="11">
                  <c:v>53.0</c:v>
                </c:pt>
                <c:pt idx="12">
                  <c:v>62.0</c:v>
                </c:pt>
                <c:pt idx="13">
                  <c:v>73.0</c:v>
                </c:pt>
                <c:pt idx="14">
                  <c:v>80.0</c:v>
                </c:pt>
                <c:pt idx="15">
                  <c:v>91.0</c:v>
                </c:pt>
                <c:pt idx="16">
                  <c:v>102.0</c:v>
                </c:pt>
                <c:pt idx="17">
                  <c:v>117.0</c:v>
                </c:pt>
                <c:pt idx="18">
                  <c:v>131.0</c:v>
                </c:pt>
                <c:pt idx="19">
                  <c:v>146.0</c:v>
                </c:pt>
                <c:pt idx="20">
                  <c:v>154.0</c:v>
                </c:pt>
                <c:pt idx="21">
                  <c:v>162.0</c:v>
                </c:pt>
                <c:pt idx="22">
                  <c:v>168.0</c:v>
                </c:pt>
                <c:pt idx="23">
                  <c:v>182.0</c:v>
                </c:pt>
                <c:pt idx="24">
                  <c:v>195.0</c:v>
                </c:pt>
                <c:pt idx="25">
                  <c:v>209.0</c:v>
                </c:pt>
                <c:pt idx="26">
                  <c:v>230.0</c:v>
                </c:pt>
                <c:pt idx="27">
                  <c:v>242.0</c:v>
                </c:pt>
                <c:pt idx="28">
                  <c:v>262.0</c:v>
                </c:pt>
                <c:pt idx="29">
                  <c:v>278.0</c:v>
                </c:pt>
                <c:pt idx="30">
                  <c:v>299.0</c:v>
                </c:pt>
                <c:pt idx="31">
                  <c:v>324.0</c:v>
                </c:pt>
                <c:pt idx="32">
                  <c:v>336.0</c:v>
                </c:pt>
                <c:pt idx="33">
                  <c:v>347.0</c:v>
                </c:pt>
                <c:pt idx="34">
                  <c:v>362.0</c:v>
                </c:pt>
                <c:pt idx="35">
                  <c:v>371.0</c:v>
                </c:pt>
                <c:pt idx="36">
                  <c:v>387.0</c:v>
                </c:pt>
                <c:pt idx="37">
                  <c:v>398.0</c:v>
                </c:pt>
                <c:pt idx="38">
                  <c:v>404.0</c:v>
                </c:pt>
                <c:pt idx="39">
                  <c:v>427.0</c:v>
                </c:pt>
                <c:pt idx="40">
                  <c:v>431.0</c:v>
                </c:pt>
                <c:pt idx="41">
                  <c:v>440.0</c:v>
                </c:pt>
                <c:pt idx="42">
                  <c:v>449.0</c:v>
                </c:pt>
                <c:pt idx="43">
                  <c:v>476.0</c:v>
                </c:pt>
                <c:pt idx="44">
                  <c:v>477.0</c:v>
                </c:pt>
                <c:pt idx="45">
                  <c:v>483.0</c:v>
                </c:pt>
                <c:pt idx="46">
                  <c:v>496.0</c:v>
                </c:pt>
                <c:pt idx="47">
                  <c:v>508.0</c:v>
                </c:pt>
                <c:pt idx="48">
                  <c:v>514.0</c:v>
                </c:pt>
                <c:pt idx="49">
                  <c:v>537.0</c:v>
                </c:pt>
                <c:pt idx="50">
                  <c:v>549.0</c:v>
                </c:pt>
                <c:pt idx="51">
                  <c:v>560.0</c:v>
                </c:pt>
                <c:pt idx="52">
                  <c:v>581.0</c:v>
                </c:pt>
                <c:pt idx="53">
                  <c:v>596.0</c:v>
                </c:pt>
                <c:pt idx="54">
                  <c:v>599.0</c:v>
                </c:pt>
                <c:pt idx="55">
                  <c:v>608.0</c:v>
                </c:pt>
                <c:pt idx="56">
                  <c:v>609.0</c:v>
                </c:pt>
              </c:numCache>
            </c:numRef>
          </c:val>
        </c:ser>
        <c:ser>
          <c:idx val="5"/>
          <c:order val="3"/>
          <c:tx>
            <c:strRef>
              <c:f>'timeline.dta'!$G$1</c:f>
              <c:strCache>
                <c:ptCount val="1"/>
                <c:pt idx="0">
                  <c:v>powerset</c:v>
                </c:pt>
              </c:strCache>
            </c:strRef>
          </c:tx>
          <c:spPr>
            <a:solidFill>
              <a:srgbClr val="FF6600"/>
            </a:solidFill>
          </c:spPr>
          <c:cat>
            <c:numRef>
              <c:f>'timeline.dta'!$A$2:$A$58</c:f>
              <c:numCache>
                <c:formatCode>mmm\-yy</c:formatCode>
                <c:ptCount val="57"/>
                <c:pt idx="0">
                  <c:v>37287.0</c:v>
                </c:pt>
                <c:pt idx="1">
                  <c:v>37315.0</c:v>
                </c:pt>
                <c:pt idx="2">
                  <c:v>37346.0</c:v>
                </c:pt>
                <c:pt idx="3">
                  <c:v>37376.0</c:v>
                </c:pt>
                <c:pt idx="4">
                  <c:v>37407.0</c:v>
                </c:pt>
                <c:pt idx="5">
                  <c:v>37437.0</c:v>
                </c:pt>
                <c:pt idx="6">
                  <c:v>37468.0</c:v>
                </c:pt>
                <c:pt idx="7">
                  <c:v>37499.0</c:v>
                </c:pt>
                <c:pt idx="8">
                  <c:v>37529.0</c:v>
                </c:pt>
                <c:pt idx="9">
                  <c:v>37560.0</c:v>
                </c:pt>
                <c:pt idx="10">
                  <c:v>37590.0</c:v>
                </c:pt>
                <c:pt idx="11">
                  <c:v>37621.0</c:v>
                </c:pt>
                <c:pt idx="12">
                  <c:v>37652.0</c:v>
                </c:pt>
                <c:pt idx="13">
                  <c:v>37680.0</c:v>
                </c:pt>
                <c:pt idx="14">
                  <c:v>37711.0</c:v>
                </c:pt>
                <c:pt idx="15">
                  <c:v>37741.0</c:v>
                </c:pt>
                <c:pt idx="16">
                  <c:v>37772.0</c:v>
                </c:pt>
                <c:pt idx="17">
                  <c:v>37802.0</c:v>
                </c:pt>
                <c:pt idx="18">
                  <c:v>37833.0</c:v>
                </c:pt>
                <c:pt idx="19">
                  <c:v>37864.0</c:v>
                </c:pt>
                <c:pt idx="20">
                  <c:v>37894.0</c:v>
                </c:pt>
                <c:pt idx="21">
                  <c:v>37925.0</c:v>
                </c:pt>
                <c:pt idx="22">
                  <c:v>37955.0</c:v>
                </c:pt>
                <c:pt idx="23">
                  <c:v>37986.0</c:v>
                </c:pt>
                <c:pt idx="24">
                  <c:v>38017.0</c:v>
                </c:pt>
                <c:pt idx="25">
                  <c:v>38046.0</c:v>
                </c:pt>
                <c:pt idx="26">
                  <c:v>38077.0</c:v>
                </c:pt>
                <c:pt idx="27">
                  <c:v>38107.0</c:v>
                </c:pt>
                <c:pt idx="28">
                  <c:v>38138.0</c:v>
                </c:pt>
                <c:pt idx="29">
                  <c:v>38168.0</c:v>
                </c:pt>
                <c:pt idx="30">
                  <c:v>38199.0</c:v>
                </c:pt>
                <c:pt idx="31">
                  <c:v>38230.0</c:v>
                </c:pt>
                <c:pt idx="32">
                  <c:v>38260.0</c:v>
                </c:pt>
                <c:pt idx="33">
                  <c:v>38291.0</c:v>
                </c:pt>
                <c:pt idx="34">
                  <c:v>38321.0</c:v>
                </c:pt>
                <c:pt idx="35">
                  <c:v>38352.0</c:v>
                </c:pt>
                <c:pt idx="36">
                  <c:v>38383.0</c:v>
                </c:pt>
                <c:pt idx="37">
                  <c:v>38411.0</c:v>
                </c:pt>
                <c:pt idx="38">
                  <c:v>38442.0</c:v>
                </c:pt>
                <c:pt idx="39">
                  <c:v>38472.0</c:v>
                </c:pt>
                <c:pt idx="40">
                  <c:v>38503.0</c:v>
                </c:pt>
                <c:pt idx="41">
                  <c:v>38533.0</c:v>
                </c:pt>
                <c:pt idx="42">
                  <c:v>38564.0</c:v>
                </c:pt>
                <c:pt idx="43">
                  <c:v>38595.0</c:v>
                </c:pt>
                <c:pt idx="44">
                  <c:v>38625.0</c:v>
                </c:pt>
                <c:pt idx="45">
                  <c:v>38656.0</c:v>
                </c:pt>
                <c:pt idx="46">
                  <c:v>38686.0</c:v>
                </c:pt>
                <c:pt idx="47">
                  <c:v>38717.0</c:v>
                </c:pt>
                <c:pt idx="48">
                  <c:v>38748.0</c:v>
                </c:pt>
                <c:pt idx="49">
                  <c:v>38776.0</c:v>
                </c:pt>
                <c:pt idx="50">
                  <c:v>38807.0</c:v>
                </c:pt>
                <c:pt idx="51">
                  <c:v>38837.0</c:v>
                </c:pt>
                <c:pt idx="52">
                  <c:v>38868.0</c:v>
                </c:pt>
                <c:pt idx="53">
                  <c:v>38898.0</c:v>
                </c:pt>
                <c:pt idx="54">
                  <c:v>38929.0</c:v>
                </c:pt>
                <c:pt idx="55">
                  <c:v>38960.0</c:v>
                </c:pt>
                <c:pt idx="56">
                  <c:v>38990.0</c:v>
                </c:pt>
              </c:numCache>
            </c:numRef>
          </c:cat>
          <c:val>
            <c:numRef>
              <c:f>'timeline.dta'!$G$2:$G$58</c:f>
              <c:numCache>
                <c:formatCode>General</c:formatCode>
                <c:ptCount val="57"/>
                <c:pt idx="0">
                  <c:v>1.0</c:v>
                </c:pt>
                <c:pt idx="1">
                  <c:v>3.0</c:v>
                </c:pt>
                <c:pt idx="2">
                  <c:v>3.0</c:v>
                </c:pt>
                <c:pt idx="3">
                  <c:v>6.0</c:v>
                </c:pt>
                <c:pt idx="4">
                  <c:v>6.0</c:v>
                </c:pt>
                <c:pt idx="5">
                  <c:v>6.0</c:v>
                </c:pt>
                <c:pt idx="6">
                  <c:v>6.0</c:v>
                </c:pt>
                <c:pt idx="7">
                  <c:v>6.0</c:v>
                </c:pt>
                <c:pt idx="8">
                  <c:v>6.0</c:v>
                </c:pt>
                <c:pt idx="9">
                  <c:v>6.0</c:v>
                </c:pt>
                <c:pt idx="10">
                  <c:v>6.0</c:v>
                </c:pt>
                <c:pt idx="11">
                  <c:v>6.0</c:v>
                </c:pt>
                <c:pt idx="12">
                  <c:v>8.0</c:v>
                </c:pt>
                <c:pt idx="13">
                  <c:v>9.0</c:v>
                </c:pt>
                <c:pt idx="14">
                  <c:v>13.0</c:v>
                </c:pt>
                <c:pt idx="15">
                  <c:v>17.0</c:v>
                </c:pt>
                <c:pt idx="16">
                  <c:v>19.0</c:v>
                </c:pt>
                <c:pt idx="17">
                  <c:v>20.0</c:v>
                </c:pt>
                <c:pt idx="18">
                  <c:v>23.0</c:v>
                </c:pt>
                <c:pt idx="19">
                  <c:v>23.0</c:v>
                </c:pt>
                <c:pt idx="20">
                  <c:v>25.0</c:v>
                </c:pt>
                <c:pt idx="21">
                  <c:v>27.0</c:v>
                </c:pt>
                <c:pt idx="22">
                  <c:v>29.0</c:v>
                </c:pt>
                <c:pt idx="23">
                  <c:v>35.0</c:v>
                </c:pt>
                <c:pt idx="24">
                  <c:v>35.0</c:v>
                </c:pt>
                <c:pt idx="25">
                  <c:v>36.0</c:v>
                </c:pt>
                <c:pt idx="26">
                  <c:v>36.0</c:v>
                </c:pt>
                <c:pt idx="27">
                  <c:v>36.0</c:v>
                </c:pt>
                <c:pt idx="28">
                  <c:v>36.0</c:v>
                </c:pt>
                <c:pt idx="29">
                  <c:v>36.0</c:v>
                </c:pt>
                <c:pt idx="30">
                  <c:v>36.0</c:v>
                </c:pt>
                <c:pt idx="31">
                  <c:v>36.0</c:v>
                </c:pt>
                <c:pt idx="32">
                  <c:v>36.0</c:v>
                </c:pt>
                <c:pt idx="33">
                  <c:v>36.0</c:v>
                </c:pt>
                <c:pt idx="34">
                  <c:v>36.0</c:v>
                </c:pt>
                <c:pt idx="35">
                  <c:v>36.0</c:v>
                </c:pt>
                <c:pt idx="36">
                  <c:v>36.0</c:v>
                </c:pt>
                <c:pt idx="37">
                  <c:v>36.0</c:v>
                </c:pt>
                <c:pt idx="38">
                  <c:v>36.0</c:v>
                </c:pt>
                <c:pt idx="39">
                  <c:v>36.0</c:v>
                </c:pt>
                <c:pt idx="40">
                  <c:v>36.0</c:v>
                </c:pt>
                <c:pt idx="41">
                  <c:v>36.0</c:v>
                </c:pt>
                <c:pt idx="42">
                  <c:v>36.0</c:v>
                </c:pt>
                <c:pt idx="43">
                  <c:v>36.0</c:v>
                </c:pt>
                <c:pt idx="44">
                  <c:v>36.0</c:v>
                </c:pt>
                <c:pt idx="45">
                  <c:v>36.0</c:v>
                </c:pt>
                <c:pt idx="46">
                  <c:v>36.0</c:v>
                </c:pt>
                <c:pt idx="47">
                  <c:v>36.0</c:v>
                </c:pt>
                <c:pt idx="48">
                  <c:v>36.0</c:v>
                </c:pt>
                <c:pt idx="49">
                  <c:v>36.0</c:v>
                </c:pt>
                <c:pt idx="50">
                  <c:v>36.0</c:v>
                </c:pt>
                <c:pt idx="51">
                  <c:v>36.0</c:v>
                </c:pt>
                <c:pt idx="52">
                  <c:v>36.0</c:v>
                </c:pt>
                <c:pt idx="53">
                  <c:v>36.0</c:v>
                </c:pt>
                <c:pt idx="54">
                  <c:v>36.0</c:v>
                </c:pt>
                <c:pt idx="55">
                  <c:v>36.0</c:v>
                </c:pt>
                <c:pt idx="56">
                  <c:v>36.0</c:v>
                </c:pt>
              </c:numCache>
            </c:numRef>
          </c:val>
        </c:ser>
        <c:ser>
          <c:idx val="6"/>
          <c:order val="4"/>
          <c:tx>
            <c:strRef>
              <c:f>'timeline.dta'!$H$1</c:f>
              <c:strCache>
                <c:ptCount val="1"/>
                <c:pt idx="0">
                  <c:v>yahoo</c:v>
                </c:pt>
              </c:strCache>
            </c:strRef>
          </c:tx>
          <c:spPr>
            <a:solidFill>
              <a:srgbClr val="900DC0"/>
            </a:solidFill>
          </c:spPr>
          <c:cat>
            <c:numRef>
              <c:f>'timeline.dta'!$A$2:$A$58</c:f>
              <c:numCache>
                <c:formatCode>mmm\-yy</c:formatCode>
                <c:ptCount val="57"/>
                <c:pt idx="0">
                  <c:v>37287.0</c:v>
                </c:pt>
                <c:pt idx="1">
                  <c:v>37315.0</c:v>
                </c:pt>
                <c:pt idx="2">
                  <c:v>37346.0</c:v>
                </c:pt>
                <c:pt idx="3">
                  <c:v>37376.0</c:v>
                </c:pt>
                <c:pt idx="4">
                  <c:v>37407.0</c:v>
                </c:pt>
                <c:pt idx="5">
                  <c:v>37437.0</c:v>
                </c:pt>
                <c:pt idx="6">
                  <c:v>37468.0</c:v>
                </c:pt>
                <c:pt idx="7">
                  <c:v>37499.0</c:v>
                </c:pt>
                <c:pt idx="8">
                  <c:v>37529.0</c:v>
                </c:pt>
                <c:pt idx="9">
                  <c:v>37560.0</c:v>
                </c:pt>
                <c:pt idx="10">
                  <c:v>37590.0</c:v>
                </c:pt>
                <c:pt idx="11">
                  <c:v>37621.0</c:v>
                </c:pt>
                <c:pt idx="12">
                  <c:v>37652.0</c:v>
                </c:pt>
                <c:pt idx="13">
                  <c:v>37680.0</c:v>
                </c:pt>
                <c:pt idx="14">
                  <c:v>37711.0</c:v>
                </c:pt>
                <c:pt idx="15">
                  <c:v>37741.0</c:v>
                </c:pt>
                <c:pt idx="16">
                  <c:v>37772.0</c:v>
                </c:pt>
                <c:pt idx="17">
                  <c:v>37802.0</c:v>
                </c:pt>
                <c:pt idx="18">
                  <c:v>37833.0</c:v>
                </c:pt>
                <c:pt idx="19">
                  <c:v>37864.0</c:v>
                </c:pt>
                <c:pt idx="20">
                  <c:v>37894.0</c:v>
                </c:pt>
                <c:pt idx="21">
                  <c:v>37925.0</c:v>
                </c:pt>
                <c:pt idx="22">
                  <c:v>37955.0</c:v>
                </c:pt>
                <c:pt idx="23">
                  <c:v>37986.0</c:v>
                </c:pt>
                <c:pt idx="24">
                  <c:v>38017.0</c:v>
                </c:pt>
                <c:pt idx="25">
                  <c:v>38046.0</c:v>
                </c:pt>
                <c:pt idx="26">
                  <c:v>38077.0</c:v>
                </c:pt>
                <c:pt idx="27">
                  <c:v>38107.0</c:v>
                </c:pt>
                <c:pt idx="28">
                  <c:v>38138.0</c:v>
                </c:pt>
                <c:pt idx="29">
                  <c:v>38168.0</c:v>
                </c:pt>
                <c:pt idx="30">
                  <c:v>38199.0</c:v>
                </c:pt>
                <c:pt idx="31">
                  <c:v>38230.0</c:v>
                </c:pt>
                <c:pt idx="32">
                  <c:v>38260.0</c:v>
                </c:pt>
                <c:pt idx="33">
                  <c:v>38291.0</c:v>
                </c:pt>
                <c:pt idx="34">
                  <c:v>38321.0</c:v>
                </c:pt>
                <c:pt idx="35">
                  <c:v>38352.0</c:v>
                </c:pt>
                <c:pt idx="36">
                  <c:v>38383.0</c:v>
                </c:pt>
                <c:pt idx="37">
                  <c:v>38411.0</c:v>
                </c:pt>
                <c:pt idx="38">
                  <c:v>38442.0</c:v>
                </c:pt>
                <c:pt idx="39">
                  <c:v>38472.0</c:v>
                </c:pt>
                <c:pt idx="40">
                  <c:v>38503.0</c:v>
                </c:pt>
                <c:pt idx="41">
                  <c:v>38533.0</c:v>
                </c:pt>
                <c:pt idx="42">
                  <c:v>38564.0</c:v>
                </c:pt>
                <c:pt idx="43">
                  <c:v>38595.0</c:v>
                </c:pt>
                <c:pt idx="44">
                  <c:v>38625.0</c:v>
                </c:pt>
                <c:pt idx="45">
                  <c:v>38656.0</c:v>
                </c:pt>
                <c:pt idx="46">
                  <c:v>38686.0</c:v>
                </c:pt>
                <c:pt idx="47">
                  <c:v>38717.0</c:v>
                </c:pt>
                <c:pt idx="48">
                  <c:v>38748.0</c:v>
                </c:pt>
                <c:pt idx="49">
                  <c:v>38776.0</c:v>
                </c:pt>
                <c:pt idx="50">
                  <c:v>38807.0</c:v>
                </c:pt>
                <c:pt idx="51">
                  <c:v>38837.0</c:v>
                </c:pt>
                <c:pt idx="52">
                  <c:v>38868.0</c:v>
                </c:pt>
                <c:pt idx="53">
                  <c:v>38898.0</c:v>
                </c:pt>
                <c:pt idx="54">
                  <c:v>38929.0</c:v>
                </c:pt>
                <c:pt idx="55">
                  <c:v>38960.0</c:v>
                </c:pt>
                <c:pt idx="56">
                  <c:v>38990.0</c:v>
                </c:pt>
              </c:numCache>
            </c:numRef>
          </c:cat>
          <c:val>
            <c:numRef>
              <c:f>'timeline.dta'!$H$2:$H$58</c:f>
              <c:numCache>
                <c:formatCode>General</c:formatCode>
                <c:ptCount val="57"/>
                <c:pt idx="0">
                  <c:v>14.0</c:v>
                </c:pt>
                <c:pt idx="1">
                  <c:v>40.0</c:v>
                </c:pt>
                <c:pt idx="2">
                  <c:v>66.0</c:v>
                </c:pt>
                <c:pt idx="3">
                  <c:v>104.0</c:v>
                </c:pt>
                <c:pt idx="4">
                  <c:v>140.0</c:v>
                </c:pt>
                <c:pt idx="5">
                  <c:v>166.0</c:v>
                </c:pt>
                <c:pt idx="6">
                  <c:v>194.0</c:v>
                </c:pt>
                <c:pt idx="7">
                  <c:v>235.0</c:v>
                </c:pt>
                <c:pt idx="8">
                  <c:v>285.0</c:v>
                </c:pt>
                <c:pt idx="9">
                  <c:v>331.0</c:v>
                </c:pt>
                <c:pt idx="10">
                  <c:v>377.0</c:v>
                </c:pt>
                <c:pt idx="11">
                  <c:v>437.0</c:v>
                </c:pt>
                <c:pt idx="12">
                  <c:v>490.0</c:v>
                </c:pt>
                <c:pt idx="13">
                  <c:v>544.0</c:v>
                </c:pt>
                <c:pt idx="14">
                  <c:v>599.0</c:v>
                </c:pt>
                <c:pt idx="15">
                  <c:v>655.0</c:v>
                </c:pt>
                <c:pt idx="16">
                  <c:v>706.0</c:v>
                </c:pt>
                <c:pt idx="17">
                  <c:v>746.0</c:v>
                </c:pt>
                <c:pt idx="18">
                  <c:v>786.0</c:v>
                </c:pt>
                <c:pt idx="19">
                  <c:v>823.0</c:v>
                </c:pt>
                <c:pt idx="20">
                  <c:v>880.0</c:v>
                </c:pt>
                <c:pt idx="21">
                  <c:v>909.0</c:v>
                </c:pt>
                <c:pt idx="22">
                  <c:v>952.0</c:v>
                </c:pt>
                <c:pt idx="23">
                  <c:v>1029.0</c:v>
                </c:pt>
                <c:pt idx="24">
                  <c:v>1074.0</c:v>
                </c:pt>
                <c:pt idx="25">
                  <c:v>1175.0</c:v>
                </c:pt>
                <c:pt idx="26">
                  <c:v>1254.0</c:v>
                </c:pt>
                <c:pt idx="27">
                  <c:v>1309.0</c:v>
                </c:pt>
                <c:pt idx="28">
                  <c:v>1408.0</c:v>
                </c:pt>
                <c:pt idx="29">
                  <c:v>1471.0</c:v>
                </c:pt>
                <c:pt idx="30">
                  <c:v>1526.0</c:v>
                </c:pt>
                <c:pt idx="31">
                  <c:v>1607.0</c:v>
                </c:pt>
                <c:pt idx="32">
                  <c:v>1671.0</c:v>
                </c:pt>
                <c:pt idx="33">
                  <c:v>1723.0</c:v>
                </c:pt>
                <c:pt idx="34">
                  <c:v>1813.0</c:v>
                </c:pt>
                <c:pt idx="35">
                  <c:v>1863.0</c:v>
                </c:pt>
                <c:pt idx="36">
                  <c:v>1933.0</c:v>
                </c:pt>
                <c:pt idx="37">
                  <c:v>2017.0</c:v>
                </c:pt>
                <c:pt idx="38">
                  <c:v>2072.0</c:v>
                </c:pt>
                <c:pt idx="39">
                  <c:v>2144.0</c:v>
                </c:pt>
                <c:pt idx="40">
                  <c:v>2216.0</c:v>
                </c:pt>
                <c:pt idx="41">
                  <c:v>2301.0</c:v>
                </c:pt>
                <c:pt idx="42">
                  <c:v>2387.0</c:v>
                </c:pt>
                <c:pt idx="43">
                  <c:v>2509.0</c:v>
                </c:pt>
                <c:pt idx="44">
                  <c:v>2585.0</c:v>
                </c:pt>
                <c:pt idx="45">
                  <c:v>2631.0</c:v>
                </c:pt>
                <c:pt idx="46">
                  <c:v>2690.0</c:v>
                </c:pt>
                <c:pt idx="47">
                  <c:v>2733.0</c:v>
                </c:pt>
                <c:pt idx="48">
                  <c:v>2792.0</c:v>
                </c:pt>
                <c:pt idx="49">
                  <c:v>2831.0</c:v>
                </c:pt>
                <c:pt idx="50">
                  <c:v>2889.0</c:v>
                </c:pt>
                <c:pt idx="51">
                  <c:v>2929.0</c:v>
                </c:pt>
                <c:pt idx="52">
                  <c:v>2986.0</c:v>
                </c:pt>
                <c:pt idx="53">
                  <c:v>3057.0</c:v>
                </c:pt>
                <c:pt idx="54">
                  <c:v>3100.0</c:v>
                </c:pt>
                <c:pt idx="55">
                  <c:v>3133.0</c:v>
                </c:pt>
                <c:pt idx="56">
                  <c:v>3142.0</c:v>
                </c:pt>
              </c:numCache>
            </c:numRef>
          </c:val>
        </c:ser>
        <c:axId val="396765288"/>
        <c:axId val="396768504"/>
      </c:areaChart>
      <c:dateAx>
        <c:axId val="396765288"/>
        <c:scaling>
          <c:orientation val="minMax"/>
        </c:scaling>
        <c:axPos val="b"/>
        <c:numFmt formatCode="mmm\-yy" sourceLinked="1"/>
        <c:tickLblPos val="nextTo"/>
        <c:crossAx val="396768504"/>
        <c:crosses val="autoZero"/>
        <c:auto val="1"/>
        <c:lblOffset val="100"/>
      </c:dateAx>
      <c:valAx>
        <c:axId val="396768504"/>
        <c:scaling>
          <c:orientation val="minMax"/>
        </c:scaling>
        <c:axPos val="l"/>
        <c:majorGridlines/>
        <c:title>
          <c:tx>
            <c:rich>
              <a:bodyPr/>
              <a:lstStyle/>
              <a:p>
                <a:pPr>
                  <a:defRPr/>
                </a:pPr>
                <a:r>
                  <a:rPr lang="en-US"/>
                  <a:t>Patches</a:t>
                </a:r>
              </a:p>
            </c:rich>
          </c:tx>
          <c:layout/>
        </c:title>
        <c:numFmt formatCode="General" sourceLinked="1"/>
        <c:tickLblPos val="nextTo"/>
        <c:crossAx val="396765288"/>
        <c:crosses val="autoZero"/>
        <c:crossBetween val="midCat"/>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pivotSource>
    <c:name>[gac_aggregate_2010_September.xlsx]Sheet6!PivotTable2</c:name>
    <c:fmtId val="-1"/>
  </c:pivotSource>
  <c:chart>
    <c:title>
      <c:tx>
        <c:rich>
          <a:bodyPr/>
          <a:lstStyle/>
          <a:p>
            <a:pPr>
              <a:defRPr/>
            </a:pPr>
            <a:r>
              <a:rPr lang="en-US"/>
              <a:t>Availability SLA</a:t>
            </a:r>
          </a:p>
        </c:rich>
      </c:tx>
      <c:layout/>
    </c:title>
    <c:pivotFmts>
      <c:pivotFmt>
        <c:idx val="0"/>
        <c:marker>
          <c:symbol val="none"/>
        </c:marker>
        <c:dLbl>
          <c:idx val="0"/>
          <c:numFmt formatCode="#,##0.00" sourceLinked="0"/>
          <c:spPr/>
          <c:txPr>
            <a:bodyPr/>
            <a:lstStyle/>
            <a:p>
              <a:pPr>
                <a:defRPr/>
              </a:pPr>
              <a:endParaRPr lang="en-US"/>
            </a:p>
          </c:txPr>
          <c:showVal val="1"/>
        </c:dLbl>
      </c:pivotFmt>
      <c:pivotFmt>
        <c:idx val="1"/>
        <c:spPr>
          <a:solidFill>
            <a:srgbClr val="FFC000"/>
          </a:solidFill>
        </c:spPr>
      </c:pivotFmt>
      <c:pivotFmt>
        <c:idx val="2"/>
        <c:spPr>
          <a:solidFill>
            <a:srgbClr val="00B050"/>
          </a:solidFill>
        </c:spPr>
      </c:pivotFmt>
      <c:pivotFmt>
        <c:idx val="3"/>
        <c:spPr>
          <a:solidFill>
            <a:srgbClr val="7030A0"/>
          </a:solidFill>
        </c:spPr>
      </c:pivotFmt>
      <c:pivotFmt>
        <c:idx val="4"/>
        <c:marker>
          <c:symbol val="none"/>
        </c:marker>
        <c:dLbl>
          <c:idx val="0"/>
          <c:numFmt formatCode="#,##0.00" sourceLinked="0"/>
          <c:spPr/>
          <c:txPr>
            <a:bodyPr/>
            <a:lstStyle/>
            <a:p>
              <a:pPr>
                <a:defRPr/>
              </a:pPr>
              <a:endParaRPr lang="en-US"/>
            </a:p>
          </c:txPr>
          <c:showVal val="1"/>
        </c:dLbl>
      </c:pivotFmt>
      <c:pivotFmt>
        <c:idx val="5"/>
        <c:spPr>
          <a:solidFill>
            <a:srgbClr val="7030A0"/>
          </a:solidFill>
        </c:spPr>
      </c:pivotFmt>
      <c:pivotFmt>
        <c:idx val="6"/>
        <c:spPr>
          <a:solidFill>
            <a:srgbClr val="00B050"/>
          </a:solidFill>
        </c:spPr>
      </c:pivotFmt>
      <c:pivotFmt>
        <c:idx val="7"/>
        <c:spPr>
          <a:solidFill>
            <a:srgbClr val="FFC000"/>
          </a:solidFill>
        </c:spPr>
      </c:pivotFmt>
      <c:pivotFmt>
        <c:idx val="8"/>
        <c:marker>
          <c:symbol val="none"/>
        </c:marker>
        <c:dLbl>
          <c:idx val="0"/>
          <c:numFmt formatCode="#,##0.00" sourceLinked="0"/>
          <c:spPr/>
          <c:txPr>
            <a:bodyPr/>
            <a:lstStyle/>
            <a:p>
              <a:pPr>
                <a:defRPr/>
              </a:pPr>
              <a:endParaRPr lang="en-US"/>
            </a:p>
          </c:txPr>
          <c:showVal val="1"/>
        </c:dLbl>
      </c:pivotFmt>
      <c:pivotFmt>
        <c:idx val="9"/>
        <c:spPr>
          <a:solidFill>
            <a:srgbClr val="7030A0"/>
          </a:solidFill>
        </c:spPr>
      </c:pivotFmt>
      <c:pivotFmt>
        <c:idx val="10"/>
        <c:spPr>
          <a:solidFill>
            <a:srgbClr val="00B050"/>
          </a:solidFill>
        </c:spPr>
      </c:pivotFmt>
      <c:pivotFmt>
        <c:idx val="11"/>
        <c:spPr>
          <a:solidFill>
            <a:srgbClr val="FFC000"/>
          </a:solidFill>
        </c:spPr>
      </c:pivotFmt>
    </c:pivotFmts>
    <c:plotArea>
      <c:layout/>
      <c:barChart>
        <c:barDir val="bar"/>
        <c:grouping val="clustered"/>
        <c:ser>
          <c:idx val="0"/>
          <c:order val="0"/>
          <c:tx>
            <c:strRef>
              <c:f>Sheet6!$B$3:$B$4</c:f>
              <c:strCache>
                <c:ptCount val="1"/>
                <c:pt idx="0">
                  <c:v>Total</c:v>
                </c:pt>
              </c:strCache>
            </c:strRef>
          </c:tx>
          <c:dPt>
            <c:idx val="0"/>
            <c:spPr>
              <a:solidFill>
                <a:srgbClr val="7030A0"/>
              </a:solidFill>
            </c:spPr>
          </c:dPt>
          <c:dPt>
            <c:idx val="1"/>
            <c:spPr>
              <a:solidFill>
                <a:srgbClr val="00B050"/>
              </a:solidFill>
            </c:spPr>
          </c:dPt>
          <c:dPt>
            <c:idx val="2"/>
            <c:spPr>
              <a:solidFill>
                <a:srgbClr val="FFC000"/>
              </a:solidFill>
            </c:spPr>
          </c:dPt>
          <c:dLbls>
            <c:numFmt formatCode="#,##0.00" sourceLinked="0"/>
            <c:txPr>
              <a:bodyPr/>
              <a:lstStyle/>
              <a:p>
                <a:pPr>
                  <a:defRPr/>
                </a:pPr>
                <a:endParaRPr lang="en-US"/>
              </a:p>
            </c:txPr>
            <c:showVal val="1"/>
          </c:dLbls>
          <c:cat>
            <c:strRef>
              <c:f>Sheet6!$A$5:$A$8</c:f>
              <c:strCache>
                <c:ptCount val="3"/>
                <c:pt idx="0">
                  <c:v>Production</c:v>
                </c:pt>
                <c:pt idx="1">
                  <c:v>Research</c:v>
                </c:pt>
                <c:pt idx="2">
                  <c:v>Sandbox</c:v>
                </c:pt>
              </c:strCache>
            </c:strRef>
          </c:cat>
          <c:val>
            <c:numRef>
              <c:f>Sheet6!$B$5:$B$8</c:f>
              <c:numCache>
                <c:formatCode>General</c:formatCode>
                <c:ptCount val="3"/>
                <c:pt idx="0">
                  <c:v>99.85103448275858</c:v>
                </c:pt>
                <c:pt idx="1">
                  <c:v>99.47344827586207</c:v>
                </c:pt>
                <c:pt idx="2">
                  <c:v>99.68919540229885</c:v>
                </c:pt>
              </c:numCache>
            </c:numRef>
          </c:val>
        </c:ser>
        <c:axId val="396875352"/>
        <c:axId val="396878312"/>
      </c:barChart>
      <c:catAx>
        <c:axId val="396875352"/>
        <c:scaling>
          <c:orientation val="minMax"/>
        </c:scaling>
        <c:axPos val="l"/>
        <c:tickLblPos val="nextTo"/>
        <c:crossAx val="396878312"/>
        <c:crosses val="autoZero"/>
        <c:auto val="1"/>
        <c:lblAlgn val="ctr"/>
        <c:lblOffset val="100"/>
      </c:catAx>
      <c:valAx>
        <c:axId val="396878312"/>
        <c:scaling>
          <c:orientation val="minMax"/>
        </c:scaling>
        <c:axPos val="b"/>
        <c:majorGridlines/>
        <c:numFmt formatCode="General" sourceLinked="1"/>
        <c:tickLblPos val="nextTo"/>
        <c:crossAx val="396875352"/>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309337371290127"/>
          <c:y val="0.0495495495495495"/>
          <c:w val="0.539610973285874"/>
          <c:h val="0.711636873093566"/>
        </c:manualLayout>
      </c:layout>
      <c:barChart>
        <c:barDir val="bar"/>
        <c:grouping val="clustered"/>
        <c:ser>
          <c:idx val="0"/>
          <c:order val="0"/>
          <c:tx>
            <c:strRef>
              <c:f>Sheet1!$B$15</c:f>
              <c:strCache>
                <c:ptCount val="1"/>
                <c:pt idx="0">
                  <c:v>Hadoop 18</c:v>
                </c:pt>
              </c:strCache>
            </c:strRef>
          </c:tx>
          <c:cat>
            <c:strRef>
              <c:f>Sheet1!$A$16:$A$18</c:f>
              <c:strCache>
                <c:ptCount val="3"/>
                <c:pt idx="0">
                  <c:v>Job throughput</c:v>
                </c:pt>
                <c:pt idx="1">
                  <c:v>InputBytes throughput</c:v>
                </c:pt>
                <c:pt idx="2">
                  <c:v>OutputBytes throughput</c:v>
                </c:pt>
              </c:strCache>
            </c:strRef>
          </c:cat>
          <c:val>
            <c:numRef>
              <c:f>Sheet1!$B$16:$B$18</c:f>
              <c:numCache>
                <c:formatCode>0.00</c:formatCode>
                <c:ptCount val="3"/>
                <c:pt idx="0">
                  <c:v>1.0</c:v>
                </c:pt>
                <c:pt idx="1">
                  <c:v>1.0</c:v>
                </c:pt>
                <c:pt idx="2">
                  <c:v>1.0</c:v>
                </c:pt>
              </c:numCache>
            </c:numRef>
          </c:val>
        </c:ser>
        <c:ser>
          <c:idx val="1"/>
          <c:order val="1"/>
          <c:tx>
            <c:strRef>
              <c:f>Sheet1!$C$15</c:f>
              <c:strCache>
                <c:ptCount val="1"/>
                <c:pt idx="0">
                  <c:v>Hadoop 20</c:v>
                </c:pt>
              </c:strCache>
            </c:strRef>
          </c:tx>
          <c:cat>
            <c:strRef>
              <c:f>Sheet1!$A$16:$A$18</c:f>
              <c:strCache>
                <c:ptCount val="3"/>
                <c:pt idx="0">
                  <c:v>Job throughput</c:v>
                </c:pt>
                <c:pt idx="1">
                  <c:v>InputBytes throughput</c:v>
                </c:pt>
                <c:pt idx="2">
                  <c:v>OutputBytes throughput</c:v>
                </c:pt>
              </c:strCache>
            </c:strRef>
          </c:cat>
          <c:val>
            <c:numRef>
              <c:f>Sheet1!$C$16:$C$18</c:f>
              <c:numCache>
                <c:formatCode>0.00</c:formatCode>
                <c:ptCount val="3"/>
                <c:pt idx="0">
                  <c:v>1.402439024390244</c:v>
                </c:pt>
                <c:pt idx="1">
                  <c:v>2.12621359223301</c:v>
                </c:pt>
                <c:pt idx="2">
                  <c:v>2.509383378016088</c:v>
                </c:pt>
              </c:numCache>
            </c:numRef>
          </c:val>
        </c:ser>
        <c:axId val="396898904"/>
        <c:axId val="396901928"/>
      </c:barChart>
      <c:catAx>
        <c:axId val="396898904"/>
        <c:scaling>
          <c:orientation val="minMax"/>
        </c:scaling>
        <c:axPos val="l"/>
        <c:tickLblPos val="nextTo"/>
        <c:crossAx val="396901928"/>
        <c:crosses val="autoZero"/>
        <c:auto val="1"/>
        <c:lblAlgn val="ctr"/>
        <c:lblOffset val="100"/>
      </c:catAx>
      <c:valAx>
        <c:axId val="396901928"/>
        <c:scaling>
          <c:orientation val="minMax"/>
        </c:scaling>
        <c:axPos val="b"/>
        <c:majorGridlines/>
        <c:title>
          <c:tx>
            <c:rich>
              <a:bodyPr/>
              <a:lstStyle/>
              <a:p>
                <a:pPr>
                  <a:defRPr/>
                </a:pPr>
                <a:r>
                  <a:rPr lang="en-US" dirty="0"/>
                  <a:t>Normalized Throughput</a:t>
                </a:r>
              </a:p>
            </c:rich>
          </c:tx>
          <c:layout/>
        </c:title>
        <c:numFmt formatCode="0.00" sourceLinked="1"/>
        <c:tickLblPos val="nextTo"/>
        <c:crossAx val="396898904"/>
        <c:crosses val="autoZero"/>
        <c:crossBetween val="between"/>
      </c:valAx>
    </c:plotArea>
    <c:legend>
      <c:legendPos val="r"/>
      <c:layout>
        <c:manualLayout>
          <c:xMode val="edge"/>
          <c:yMode val="edge"/>
          <c:x val="0.753899656773674"/>
          <c:y val="0.513273391501738"/>
          <c:w val="0.166613163739148"/>
          <c:h val="0.153633397176704"/>
        </c:manualLayout>
      </c:layout>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307291540480517"/>
          <c:y val="0.0611111111111111"/>
          <c:w val="0.642285483545326"/>
          <c:h val="0.644352143482065"/>
        </c:manualLayout>
      </c:layout>
      <c:barChart>
        <c:barDir val="bar"/>
        <c:grouping val="clustered"/>
        <c:ser>
          <c:idx val="0"/>
          <c:order val="0"/>
          <c:tx>
            <c:strRef>
              <c:f>Sheet1!$B$2</c:f>
              <c:strCache>
                <c:ptCount val="1"/>
                <c:pt idx="0">
                  <c:v>Hadoop 18</c:v>
                </c:pt>
              </c:strCache>
            </c:strRef>
          </c:tx>
          <c:cat>
            <c:strRef>
              <c:f>Sheet1!$A$6:$A$7</c:f>
              <c:strCache>
                <c:ptCount val="2"/>
                <c:pt idx="0">
                  <c:v>MapSlot Utilization</c:v>
                </c:pt>
                <c:pt idx="1">
                  <c:v>ReduceSlot Utilization</c:v>
                </c:pt>
              </c:strCache>
            </c:strRef>
          </c:cat>
          <c:val>
            <c:numRef>
              <c:f>Sheet1!$B$6:$B$7</c:f>
              <c:numCache>
                <c:formatCode>0.0%</c:formatCode>
                <c:ptCount val="2"/>
                <c:pt idx="0">
                  <c:v>0.751</c:v>
                </c:pt>
                <c:pt idx="1">
                  <c:v>0.751</c:v>
                </c:pt>
              </c:numCache>
            </c:numRef>
          </c:val>
        </c:ser>
        <c:ser>
          <c:idx val="1"/>
          <c:order val="1"/>
          <c:tx>
            <c:strRef>
              <c:f>Sheet1!$C$2</c:f>
              <c:strCache>
                <c:ptCount val="1"/>
                <c:pt idx="0">
                  <c:v>Hadoop 20</c:v>
                </c:pt>
              </c:strCache>
            </c:strRef>
          </c:tx>
          <c:cat>
            <c:strRef>
              <c:f>Sheet1!$A$6:$A$7</c:f>
              <c:strCache>
                <c:ptCount val="2"/>
                <c:pt idx="0">
                  <c:v>MapSlot Utilization</c:v>
                </c:pt>
                <c:pt idx="1">
                  <c:v>ReduceSlot Utilization</c:v>
                </c:pt>
              </c:strCache>
            </c:strRef>
          </c:cat>
          <c:val>
            <c:numRef>
              <c:f>Sheet1!$C$6:$C$7</c:f>
              <c:numCache>
                <c:formatCode>0.0%</c:formatCode>
                <c:ptCount val="2"/>
                <c:pt idx="0">
                  <c:v>0.314</c:v>
                </c:pt>
                <c:pt idx="1">
                  <c:v>0.296</c:v>
                </c:pt>
              </c:numCache>
            </c:numRef>
          </c:val>
        </c:ser>
        <c:axId val="396926920"/>
        <c:axId val="396919880"/>
      </c:barChart>
      <c:catAx>
        <c:axId val="396926920"/>
        <c:scaling>
          <c:orientation val="minMax"/>
        </c:scaling>
        <c:axPos val="l"/>
        <c:tickLblPos val="nextTo"/>
        <c:crossAx val="396919880"/>
        <c:crosses val="autoZero"/>
        <c:auto val="1"/>
        <c:lblAlgn val="ctr"/>
        <c:lblOffset val="100"/>
      </c:catAx>
      <c:valAx>
        <c:axId val="396919880"/>
        <c:scaling>
          <c:orientation val="minMax"/>
        </c:scaling>
        <c:axPos val="b"/>
        <c:majorGridlines/>
        <c:title>
          <c:tx>
            <c:rich>
              <a:bodyPr/>
              <a:lstStyle/>
              <a:p>
                <a:pPr>
                  <a:defRPr/>
                </a:pPr>
                <a:r>
                  <a:rPr lang="en-US" dirty="0"/>
                  <a:t>Slot Utilization (%)</a:t>
                </a:r>
              </a:p>
            </c:rich>
          </c:tx>
          <c:layout/>
        </c:title>
        <c:numFmt formatCode="0.0%" sourceLinked="1"/>
        <c:tickLblPos val="nextTo"/>
        <c:crossAx val="396926920"/>
        <c:crosses val="autoZero"/>
        <c:crossBetween val="between"/>
      </c:valAx>
    </c:plotArea>
    <c:legend>
      <c:legendPos val="r"/>
      <c:layout>
        <c:manualLayout>
          <c:xMode val="edge"/>
          <c:yMode val="edge"/>
          <c:x val="0.766720169594185"/>
          <c:y val="0.00525940507436571"/>
          <c:w val="0.166613163739148"/>
          <c:h val="0.189481189851269"/>
        </c:manualLayout>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94D3F-9C33-4468-B250-D8201061735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92487C75-E2D0-4887-9954-F51425919EC9}">
      <dgm:prSet phldrT="[Text]"/>
      <dgm:spPr/>
      <dgm:t>
        <a:bodyPr/>
        <a:lstStyle/>
        <a:p>
          <a:r>
            <a:rPr lang="en-US" dirty="0" smtClean="0"/>
            <a:t>ETL / Warehouse</a:t>
          </a:r>
          <a:endParaRPr lang="en-US" dirty="0"/>
        </a:p>
      </dgm:t>
    </dgm:pt>
    <dgm:pt modelId="{AF919DE9-326B-4EB8-ADF1-37E8E7EB6EC1}" type="parTrans" cxnId="{96621858-FC4D-4272-9177-2C04527866B7}">
      <dgm:prSet/>
      <dgm:spPr/>
      <dgm:t>
        <a:bodyPr/>
        <a:lstStyle/>
        <a:p>
          <a:endParaRPr lang="en-US"/>
        </a:p>
      </dgm:t>
    </dgm:pt>
    <dgm:pt modelId="{765BDD06-D440-4D88-908B-22A4EEA7DBC0}" type="sibTrans" cxnId="{96621858-FC4D-4272-9177-2C04527866B7}">
      <dgm:prSet/>
      <dgm:spPr/>
      <dgm:t>
        <a:bodyPr/>
        <a:lstStyle/>
        <a:p>
          <a:endParaRPr lang="en-US"/>
        </a:p>
      </dgm:t>
    </dgm:pt>
    <dgm:pt modelId="{19F412FB-ADB6-447E-882C-71A9F1863BE8}">
      <dgm:prSet phldrT="[Text]"/>
      <dgm:spPr/>
      <dgm:t>
        <a:bodyPr/>
        <a:lstStyle/>
        <a:p>
          <a:r>
            <a:rPr lang="en-US" dirty="0" smtClean="0"/>
            <a:t>Derive Insights from the production data</a:t>
          </a:r>
          <a:endParaRPr lang="en-US" dirty="0"/>
        </a:p>
      </dgm:t>
    </dgm:pt>
    <dgm:pt modelId="{95256949-4FD7-4C72-90D0-FC41F16D48FA}" type="parTrans" cxnId="{3D5D2A5F-4411-4E0B-9FB7-104B820F986C}">
      <dgm:prSet/>
      <dgm:spPr/>
      <dgm:t>
        <a:bodyPr/>
        <a:lstStyle/>
        <a:p>
          <a:endParaRPr lang="en-US"/>
        </a:p>
      </dgm:t>
    </dgm:pt>
    <dgm:pt modelId="{767EEB3C-D5E9-404A-8DEF-C0276E2CD447}" type="sibTrans" cxnId="{3D5D2A5F-4411-4E0B-9FB7-104B820F986C}">
      <dgm:prSet/>
      <dgm:spPr/>
      <dgm:t>
        <a:bodyPr/>
        <a:lstStyle/>
        <a:p>
          <a:endParaRPr lang="en-US"/>
        </a:p>
      </dgm:t>
    </dgm:pt>
    <dgm:pt modelId="{1BE86595-CE9E-4728-BE05-6C56EF27D857}">
      <dgm:prSet phldrT="[Text]"/>
      <dgm:spPr/>
      <dgm:t>
        <a:bodyPr/>
        <a:lstStyle/>
        <a:p>
          <a:r>
            <a:rPr lang="en-US" dirty="0" smtClean="0"/>
            <a:t>Analytics &amp; Sciences</a:t>
          </a:r>
          <a:endParaRPr lang="en-US" dirty="0"/>
        </a:p>
      </dgm:t>
    </dgm:pt>
    <dgm:pt modelId="{8534A0CA-1BA8-4DBF-B40B-3188D8EB4085}" type="parTrans" cxnId="{77EFC74C-E24E-4179-B08B-5F54BA803630}">
      <dgm:prSet/>
      <dgm:spPr/>
      <dgm:t>
        <a:bodyPr/>
        <a:lstStyle/>
        <a:p>
          <a:endParaRPr lang="en-US"/>
        </a:p>
      </dgm:t>
    </dgm:pt>
    <dgm:pt modelId="{5697864C-3DA8-4265-90D8-F3439646CEFC}" type="sibTrans" cxnId="{77EFC74C-E24E-4179-B08B-5F54BA803630}">
      <dgm:prSet/>
      <dgm:spPr/>
      <dgm:t>
        <a:bodyPr/>
        <a:lstStyle/>
        <a:p>
          <a:endParaRPr lang="en-US"/>
        </a:p>
      </dgm:t>
    </dgm:pt>
    <dgm:pt modelId="{AEC62241-EFAD-4631-B80B-9096EACC5689}">
      <dgm:prSet phldrT="[Text]"/>
      <dgm:spPr/>
      <dgm:t>
        <a:bodyPr/>
        <a:lstStyle/>
        <a:p>
          <a:r>
            <a:rPr lang="en-US" dirty="0" err="1" smtClean="0"/>
            <a:t>Nearline</a:t>
          </a:r>
          <a:r>
            <a:rPr lang="en-US" dirty="0" smtClean="0"/>
            <a:t> Production</a:t>
          </a:r>
          <a:endParaRPr lang="en-US" dirty="0"/>
        </a:p>
      </dgm:t>
    </dgm:pt>
    <dgm:pt modelId="{2D2A0E10-A365-4227-BE15-B49B58841CAA}" type="parTrans" cxnId="{3268A876-E813-472C-89E8-0E685A7E7D27}">
      <dgm:prSet/>
      <dgm:spPr/>
      <dgm:t>
        <a:bodyPr/>
        <a:lstStyle/>
        <a:p>
          <a:endParaRPr lang="en-US"/>
        </a:p>
      </dgm:t>
    </dgm:pt>
    <dgm:pt modelId="{4EA4A4FC-C3A0-4144-8E45-ABE2576FFF76}" type="sibTrans" cxnId="{3268A876-E813-472C-89E8-0E685A7E7D27}">
      <dgm:prSet/>
      <dgm:spPr/>
      <dgm:t>
        <a:bodyPr/>
        <a:lstStyle/>
        <a:p>
          <a:endParaRPr lang="en-US"/>
        </a:p>
      </dgm:t>
    </dgm:pt>
    <dgm:pt modelId="{B2236600-B155-49D2-B096-28B8B745E72C}">
      <dgm:prSet phldrT="[Text]"/>
      <dgm:spPr/>
      <dgm:t>
        <a:bodyPr/>
        <a:lstStyle/>
        <a:p>
          <a:r>
            <a:rPr lang="en-US" dirty="0" smtClean="0"/>
            <a:t>Data Processing and Aggregations</a:t>
          </a:r>
          <a:endParaRPr lang="en-US" dirty="0"/>
        </a:p>
      </dgm:t>
    </dgm:pt>
    <dgm:pt modelId="{F608EC05-1DE2-4FAA-B79C-600025CF9F74}" type="parTrans" cxnId="{CF4DCF78-C1C1-42B9-9A09-FD603558752D}">
      <dgm:prSet/>
      <dgm:spPr/>
      <dgm:t>
        <a:bodyPr/>
        <a:lstStyle/>
        <a:p>
          <a:endParaRPr lang="en-US"/>
        </a:p>
      </dgm:t>
    </dgm:pt>
    <dgm:pt modelId="{C9C682F6-2525-4CC0-A3DA-228A316F2FFD}" type="sibTrans" cxnId="{CF4DCF78-C1C1-42B9-9A09-FD603558752D}">
      <dgm:prSet/>
      <dgm:spPr/>
      <dgm:t>
        <a:bodyPr/>
        <a:lstStyle/>
        <a:p>
          <a:endParaRPr lang="en-US"/>
        </a:p>
      </dgm:t>
    </dgm:pt>
    <dgm:pt modelId="{3CFD6592-B252-4E2E-B384-AE4DEBD1F9EB}">
      <dgm:prSet phldrT="[Text]"/>
      <dgm:spPr/>
      <dgm:t>
        <a:bodyPr/>
        <a:lstStyle/>
        <a:p>
          <a:r>
            <a:rPr lang="en-US" dirty="0" smtClean="0"/>
            <a:t>Modeling and Machine Learning Algorithms</a:t>
          </a:r>
          <a:endParaRPr lang="en-US" dirty="0"/>
        </a:p>
      </dgm:t>
    </dgm:pt>
    <dgm:pt modelId="{C85ADE8E-D4AD-4A33-A0E6-48513E90239F}" type="parTrans" cxnId="{2ED85BBF-8694-400C-9768-AC22BD9A1173}">
      <dgm:prSet/>
      <dgm:spPr/>
      <dgm:t>
        <a:bodyPr/>
        <a:lstStyle/>
        <a:p>
          <a:endParaRPr lang="en-US"/>
        </a:p>
      </dgm:t>
    </dgm:pt>
    <dgm:pt modelId="{6FE54A3F-292C-42AC-86A5-1D41AD47DDE9}" type="sibTrans" cxnId="{2ED85BBF-8694-400C-9768-AC22BD9A1173}">
      <dgm:prSet/>
      <dgm:spPr/>
      <dgm:t>
        <a:bodyPr/>
        <a:lstStyle/>
        <a:p>
          <a:endParaRPr lang="en-US"/>
        </a:p>
      </dgm:t>
    </dgm:pt>
    <dgm:pt modelId="{4E8CF989-8B49-4D30-BB25-045CD291B1F3}">
      <dgm:prSet phldrT="[Text]"/>
      <dgm:spPr/>
      <dgm:t>
        <a:bodyPr/>
        <a:lstStyle/>
        <a:p>
          <a:r>
            <a:rPr lang="en-US" dirty="0" smtClean="0"/>
            <a:t>Weekly/Monthly run of algorithms</a:t>
          </a:r>
          <a:endParaRPr lang="en-US" dirty="0"/>
        </a:p>
      </dgm:t>
    </dgm:pt>
    <dgm:pt modelId="{66B5E013-575A-4B42-AC94-EFEDDDF92D65}" type="parTrans" cxnId="{7A051923-F0E0-4BC5-A873-F05DC7BABFCE}">
      <dgm:prSet/>
      <dgm:spPr/>
      <dgm:t>
        <a:bodyPr/>
        <a:lstStyle/>
        <a:p>
          <a:endParaRPr lang="en-US"/>
        </a:p>
      </dgm:t>
    </dgm:pt>
    <dgm:pt modelId="{B5EF969C-BFFE-4162-9EB3-AC784E8780D7}" type="sibTrans" cxnId="{7A051923-F0E0-4BC5-A873-F05DC7BABFCE}">
      <dgm:prSet/>
      <dgm:spPr/>
      <dgm:t>
        <a:bodyPr/>
        <a:lstStyle/>
        <a:p>
          <a:endParaRPr lang="en-US"/>
        </a:p>
      </dgm:t>
    </dgm:pt>
    <dgm:pt modelId="{2FAAFFDE-437F-4ED1-BE30-50EBE5989DEF}">
      <dgm:prSet phldrT="[Text]"/>
      <dgm:spPr/>
      <dgm:t>
        <a:bodyPr/>
        <a:lstStyle/>
        <a:p>
          <a:r>
            <a:rPr lang="en-US" dirty="0" smtClean="0"/>
            <a:t>Data co-located in a shared environment</a:t>
          </a:r>
          <a:endParaRPr lang="en-US" dirty="0"/>
        </a:p>
      </dgm:t>
    </dgm:pt>
    <dgm:pt modelId="{58BFED00-1A0D-4146-9173-AE6DF91A0656}" type="parTrans" cxnId="{D45D71A9-388D-4D85-B177-24F0B9C2584E}">
      <dgm:prSet/>
      <dgm:spPr/>
      <dgm:t>
        <a:bodyPr/>
        <a:lstStyle/>
        <a:p>
          <a:endParaRPr lang="en-US"/>
        </a:p>
      </dgm:t>
    </dgm:pt>
    <dgm:pt modelId="{E3A0BDB3-E9E9-4C00-A232-8535700A9E44}" type="sibTrans" cxnId="{D45D71A9-388D-4D85-B177-24F0B9C2584E}">
      <dgm:prSet/>
      <dgm:spPr/>
      <dgm:t>
        <a:bodyPr/>
        <a:lstStyle/>
        <a:p>
          <a:endParaRPr lang="en-US"/>
        </a:p>
      </dgm:t>
    </dgm:pt>
    <dgm:pt modelId="{CEE2127F-5447-4C81-AF24-5B77105BFB3A}">
      <dgm:prSet phldrT="[Text]"/>
      <dgm:spPr/>
      <dgm:t>
        <a:bodyPr/>
        <a:lstStyle/>
        <a:p>
          <a:r>
            <a:rPr lang="en-US" dirty="0" smtClean="0"/>
            <a:t>Feedback for Optimizations in the production environments</a:t>
          </a:r>
          <a:endParaRPr lang="en-US" dirty="0"/>
        </a:p>
      </dgm:t>
    </dgm:pt>
    <dgm:pt modelId="{8DED0557-7F85-4FED-8FED-E7DCFC546C3E}" type="parTrans" cxnId="{3C3F34F3-D085-43ED-8127-7986F4B649E7}">
      <dgm:prSet/>
      <dgm:spPr/>
      <dgm:t>
        <a:bodyPr/>
        <a:lstStyle/>
        <a:p>
          <a:endParaRPr lang="en-US"/>
        </a:p>
      </dgm:t>
    </dgm:pt>
    <dgm:pt modelId="{197983AF-EBC9-4AD1-AA33-E87FCC3963A1}" type="sibTrans" cxnId="{3C3F34F3-D085-43ED-8127-7986F4B649E7}">
      <dgm:prSet/>
      <dgm:spPr/>
      <dgm:t>
        <a:bodyPr/>
        <a:lstStyle/>
        <a:p>
          <a:endParaRPr lang="en-US"/>
        </a:p>
      </dgm:t>
    </dgm:pt>
    <dgm:pt modelId="{70FA2BC0-B8A3-400C-BA08-D8FFEFF05982}">
      <dgm:prSet phldrT="[Text]"/>
      <dgm:spPr/>
      <dgm:t>
        <a:bodyPr/>
        <a:lstStyle/>
        <a:p>
          <a:r>
            <a:rPr lang="en-US" dirty="0" smtClean="0"/>
            <a:t>Batch processing of Data</a:t>
          </a:r>
          <a:endParaRPr lang="en-US" dirty="0"/>
        </a:p>
      </dgm:t>
    </dgm:pt>
    <dgm:pt modelId="{AA0ACBE8-2A4C-4CD4-AF67-6A5A128C6E1A}" type="parTrans" cxnId="{DA744148-C279-4949-B017-9FB54B3AB4B8}">
      <dgm:prSet/>
      <dgm:spPr/>
      <dgm:t>
        <a:bodyPr/>
        <a:lstStyle/>
        <a:p>
          <a:endParaRPr lang="en-US"/>
        </a:p>
      </dgm:t>
    </dgm:pt>
    <dgm:pt modelId="{0BFCC13E-E5A9-4723-A40F-2930AB9D8468}" type="sibTrans" cxnId="{DA744148-C279-4949-B017-9FB54B3AB4B8}">
      <dgm:prSet/>
      <dgm:spPr/>
      <dgm:t>
        <a:bodyPr/>
        <a:lstStyle/>
        <a:p>
          <a:endParaRPr lang="en-US"/>
        </a:p>
      </dgm:t>
    </dgm:pt>
    <dgm:pt modelId="{EC4C2676-3139-4493-8008-2BE0345573A8}">
      <dgm:prSet phldrT="[Text]"/>
      <dgm:spPr/>
      <dgm:t>
        <a:bodyPr/>
        <a:lstStyle/>
        <a:p>
          <a:r>
            <a:rPr lang="en-US" dirty="0" err="1" smtClean="0"/>
            <a:t>Nearline</a:t>
          </a:r>
          <a:r>
            <a:rPr lang="en-US" dirty="0" smtClean="0"/>
            <a:t> production optimizations</a:t>
          </a:r>
          <a:endParaRPr lang="en-US" dirty="0"/>
        </a:p>
      </dgm:t>
    </dgm:pt>
    <dgm:pt modelId="{A2523C50-6F98-41E3-BFD3-5BBE416CBF35}" type="parTrans" cxnId="{742D4E07-970F-49F5-A109-B25EACCDC7C2}">
      <dgm:prSet/>
      <dgm:spPr/>
      <dgm:t>
        <a:bodyPr/>
        <a:lstStyle/>
        <a:p>
          <a:endParaRPr lang="en-US"/>
        </a:p>
      </dgm:t>
    </dgm:pt>
    <dgm:pt modelId="{3D57FFE2-7258-452B-9B7E-4DDEF05D843E}" type="sibTrans" cxnId="{742D4E07-970F-49F5-A109-B25EACCDC7C2}">
      <dgm:prSet/>
      <dgm:spPr/>
      <dgm:t>
        <a:bodyPr/>
        <a:lstStyle/>
        <a:p>
          <a:endParaRPr lang="en-US"/>
        </a:p>
      </dgm:t>
    </dgm:pt>
    <dgm:pt modelId="{6A8209D5-FBA6-43A3-A590-271A2930B959}">
      <dgm:prSet phldrT="[Text]"/>
      <dgm:spPr/>
      <dgm:t>
        <a:bodyPr/>
        <a:lstStyle/>
        <a:p>
          <a:r>
            <a:rPr lang="en-US" dirty="0" smtClean="0"/>
            <a:t>Processing 100 Billion events per day</a:t>
          </a:r>
          <a:endParaRPr lang="en-US" dirty="0"/>
        </a:p>
      </dgm:t>
    </dgm:pt>
    <dgm:pt modelId="{6EF17FA0-C37C-40AD-8134-728E1A09DB63}" type="parTrans" cxnId="{F1C379AD-7C01-4504-B558-A4BF693BDEBC}">
      <dgm:prSet/>
      <dgm:spPr/>
      <dgm:t>
        <a:bodyPr/>
        <a:lstStyle/>
        <a:p>
          <a:endParaRPr lang="en-US"/>
        </a:p>
      </dgm:t>
    </dgm:pt>
    <dgm:pt modelId="{D79BC9A6-30C2-48E0-B79F-B2DA54C75190}" type="sibTrans" cxnId="{F1C379AD-7C01-4504-B558-A4BF693BDEBC}">
      <dgm:prSet/>
      <dgm:spPr/>
      <dgm:t>
        <a:bodyPr/>
        <a:lstStyle/>
        <a:p>
          <a:endParaRPr lang="en-US"/>
        </a:p>
      </dgm:t>
    </dgm:pt>
    <dgm:pt modelId="{C873DD53-B037-4FBB-B296-70490ED11EF5}" type="pres">
      <dgm:prSet presAssocID="{A0294D3F-9C33-4468-B250-D82010617353}" presName="Name0" presStyleCnt="0">
        <dgm:presLayoutVars>
          <dgm:dir/>
          <dgm:animLvl val="lvl"/>
          <dgm:resizeHandles val="exact"/>
        </dgm:presLayoutVars>
      </dgm:prSet>
      <dgm:spPr/>
      <dgm:t>
        <a:bodyPr/>
        <a:lstStyle/>
        <a:p>
          <a:endParaRPr lang="en-US"/>
        </a:p>
      </dgm:t>
    </dgm:pt>
    <dgm:pt modelId="{9111653E-655C-43FD-A65B-3ADF44D5D4E4}" type="pres">
      <dgm:prSet presAssocID="{92487C75-E2D0-4887-9954-F51425919EC9}" presName="linNode" presStyleCnt="0"/>
      <dgm:spPr/>
    </dgm:pt>
    <dgm:pt modelId="{28D2313E-9F16-4740-8F1F-94C55583E575}" type="pres">
      <dgm:prSet presAssocID="{92487C75-E2D0-4887-9954-F51425919EC9}" presName="parentText" presStyleLbl="node1" presStyleIdx="0" presStyleCnt="3">
        <dgm:presLayoutVars>
          <dgm:chMax val="1"/>
          <dgm:bulletEnabled val="1"/>
        </dgm:presLayoutVars>
      </dgm:prSet>
      <dgm:spPr/>
      <dgm:t>
        <a:bodyPr/>
        <a:lstStyle/>
        <a:p>
          <a:endParaRPr lang="en-US"/>
        </a:p>
      </dgm:t>
    </dgm:pt>
    <dgm:pt modelId="{74483D7A-A028-41F8-A5F8-2EF443646B37}" type="pres">
      <dgm:prSet presAssocID="{92487C75-E2D0-4887-9954-F51425919EC9}" presName="descendantText" presStyleLbl="alignAccFollowNode1" presStyleIdx="0" presStyleCnt="3">
        <dgm:presLayoutVars>
          <dgm:bulletEnabled val="1"/>
        </dgm:presLayoutVars>
      </dgm:prSet>
      <dgm:spPr/>
      <dgm:t>
        <a:bodyPr/>
        <a:lstStyle/>
        <a:p>
          <a:endParaRPr lang="en-US"/>
        </a:p>
      </dgm:t>
    </dgm:pt>
    <dgm:pt modelId="{1FD8B536-D74A-436D-B1BB-8C3F03927805}" type="pres">
      <dgm:prSet presAssocID="{765BDD06-D440-4D88-908B-22A4EEA7DBC0}" presName="sp" presStyleCnt="0"/>
      <dgm:spPr/>
    </dgm:pt>
    <dgm:pt modelId="{4B927F55-E7D6-4192-BC97-5FE10B042B1E}" type="pres">
      <dgm:prSet presAssocID="{1BE86595-CE9E-4728-BE05-6C56EF27D857}" presName="linNode" presStyleCnt="0"/>
      <dgm:spPr/>
    </dgm:pt>
    <dgm:pt modelId="{4ACC1724-21B0-46F3-8425-4AC9E394742C}" type="pres">
      <dgm:prSet presAssocID="{1BE86595-CE9E-4728-BE05-6C56EF27D857}" presName="parentText" presStyleLbl="node1" presStyleIdx="1" presStyleCnt="3">
        <dgm:presLayoutVars>
          <dgm:chMax val="1"/>
          <dgm:bulletEnabled val="1"/>
        </dgm:presLayoutVars>
      </dgm:prSet>
      <dgm:spPr/>
      <dgm:t>
        <a:bodyPr/>
        <a:lstStyle/>
        <a:p>
          <a:endParaRPr lang="en-US"/>
        </a:p>
      </dgm:t>
    </dgm:pt>
    <dgm:pt modelId="{00813F79-94BF-469A-8B88-F7A7D4842890}" type="pres">
      <dgm:prSet presAssocID="{1BE86595-CE9E-4728-BE05-6C56EF27D857}" presName="descendantText" presStyleLbl="alignAccFollowNode1" presStyleIdx="1" presStyleCnt="3">
        <dgm:presLayoutVars>
          <dgm:bulletEnabled val="1"/>
        </dgm:presLayoutVars>
      </dgm:prSet>
      <dgm:spPr/>
      <dgm:t>
        <a:bodyPr/>
        <a:lstStyle/>
        <a:p>
          <a:endParaRPr lang="en-US"/>
        </a:p>
      </dgm:t>
    </dgm:pt>
    <dgm:pt modelId="{A6957D79-098D-418E-98FF-F94A48D4E15C}" type="pres">
      <dgm:prSet presAssocID="{5697864C-3DA8-4265-90D8-F3439646CEFC}" presName="sp" presStyleCnt="0"/>
      <dgm:spPr/>
    </dgm:pt>
    <dgm:pt modelId="{63DF44DB-ED98-4C41-AD4C-06DDF688E579}" type="pres">
      <dgm:prSet presAssocID="{AEC62241-EFAD-4631-B80B-9096EACC5689}" presName="linNode" presStyleCnt="0"/>
      <dgm:spPr/>
    </dgm:pt>
    <dgm:pt modelId="{8FF1537D-CE3A-41B8-88CC-3F7857179E0F}" type="pres">
      <dgm:prSet presAssocID="{AEC62241-EFAD-4631-B80B-9096EACC5689}" presName="parentText" presStyleLbl="node1" presStyleIdx="2" presStyleCnt="3">
        <dgm:presLayoutVars>
          <dgm:chMax val="1"/>
          <dgm:bulletEnabled val="1"/>
        </dgm:presLayoutVars>
      </dgm:prSet>
      <dgm:spPr/>
      <dgm:t>
        <a:bodyPr/>
        <a:lstStyle/>
        <a:p>
          <a:endParaRPr lang="en-US"/>
        </a:p>
      </dgm:t>
    </dgm:pt>
    <dgm:pt modelId="{A5EC5444-408D-43A8-8EA3-940796234D80}" type="pres">
      <dgm:prSet presAssocID="{AEC62241-EFAD-4631-B80B-9096EACC5689}" presName="descendantText" presStyleLbl="alignAccFollowNode1" presStyleIdx="2" presStyleCnt="3">
        <dgm:presLayoutVars>
          <dgm:bulletEnabled val="1"/>
        </dgm:presLayoutVars>
      </dgm:prSet>
      <dgm:spPr/>
      <dgm:t>
        <a:bodyPr/>
        <a:lstStyle/>
        <a:p>
          <a:endParaRPr lang="en-US"/>
        </a:p>
      </dgm:t>
    </dgm:pt>
  </dgm:ptLst>
  <dgm:cxnLst>
    <dgm:cxn modelId="{CF4DCF78-C1C1-42B9-9A09-FD603558752D}" srcId="{92487C75-E2D0-4887-9954-F51425919EC9}" destId="{B2236600-B155-49D2-B096-28B8B745E72C}" srcOrd="0" destOrd="0" parTransId="{F608EC05-1DE2-4FAA-B79C-600025CF9F74}" sibTransId="{C9C682F6-2525-4CC0-A3DA-228A316F2FFD}"/>
    <dgm:cxn modelId="{3268A876-E813-472C-89E8-0E685A7E7D27}" srcId="{A0294D3F-9C33-4468-B250-D82010617353}" destId="{AEC62241-EFAD-4631-B80B-9096EACC5689}" srcOrd="2" destOrd="0" parTransId="{2D2A0E10-A365-4227-BE15-B49B58841CAA}" sibTransId="{4EA4A4FC-C3A0-4144-8E45-ABE2576FFF76}"/>
    <dgm:cxn modelId="{CB970ED4-DC0A-0E42-8A57-0C9498CF9174}" type="presOf" srcId="{3CFD6592-B252-4E2E-B384-AE4DEBD1F9EB}" destId="{00813F79-94BF-469A-8B88-F7A7D4842890}" srcOrd="0" destOrd="0" presId="urn:microsoft.com/office/officeart/2005/8/layout/vList5"/>
    <dgm:cxn modelId="{E732FE7E-1DA9-924F-8BE9-0145A20F022E}" type="presOf" srcId="{A0294D3F-9C33-4468-B250-D82010617353}" destId="{C873DD53-B037-4FBB-B296-70490ED11EF5}" srcOrd="0" destOrd="0" presId="urn:microsoft.com/office/officeart/2005/8/layout/vList5"/>
    <dgm:cxn modelId="{3D5D2A5F-4411-4E0B-9FB7-104B820F986C}" srcId="{AEC62241-EFAD-4631-B80B-9096EACC5689}" destId="{19F412FB-ADB6-447E-882C-71A9F1863BE8}" srcOrd="0" destOrd="0" parTransId="{95256949-4FD7-4C72-90D0-FC41F16D48FA}" sibTransId="{767EEB3C-D5E9-404A-8DEF-C0276E2CD447}"/>
    <dgm:cxn modelId="{742D4E07-970F-49F5-A109-B25EACCDC7C2}" srcId="{AEC62241-EFAD-4631-B80B-9096EACC5689}" destId="{EC4C2676-3139-4493-8008-2BE0345573A8}" srcOrd="2" destOrd="0" parTransId="{A2523C50-6F98-41E3-BFD3-5BBE416CBF35}" sibTransId="{3D57FFE2-7258-452B-9B7E-4DDEF05D843E}"/>
    <dgm:cxn modelId="{D45D71A9-388D-4D85-B177-24F0B9C2584E}" srcId="{92487C75-E2D0-4887-9954-F51425919EC9}" destId="{2FAAFFDE-437F-4ED1-BE30-50EBE5989DEF}" srcOrd="1" destOrd="0" parTransId="{58BFED00-1A0D-4146-9173-AE6DF91A0656}" sibTransId="{E3A0BDB3-E9E9-4C00-A232-8535700A9E44}"/>
    <dgm:cxn modelId="{F1C379AD-7C01-4504-B558-A4BF693BDEBC}" srcId="{92487C75-E2D0-4887-9954-F51425919EC9}" destId="{6A8209D5-FBA6-43A3-A590-271A2930B959}" srcOrd="3" destOrd="0" parTransId="{6EF17FA0-C37C-40AD-8134-728E1A09DB63}" sibTransId="{D79BC9A6-30C2-48E0-B79F-B2DA54C75190}"/>
    <dgm:cxn modelId="{124D9B23-5E09-B847-92A6-DD9884B689B4}" type="presOf" srcId="{70FA2BC0-B8A3-400C-BA08-D8FFEFF05982}" destId="{74483D7A-A028-41F8-A5F8-2EF443646B37}" srcOrd="0" destOrd="2" presId="urn:microsoft.com/office/officeart/2005/8/layout/vList5"/>
    <dgm:cxn modelId="{96621858-FC4D-4272-9177-2C04527866B7}" srcId="{A0294D3F-9C33-4468-B250-D82010617353}" destId="{92487C75-E2D0-4887-9954-F51425919EC9}" srcOrd="0" destOrd="0" parTransId="{AF919DE9-326B-4EB8-ADF1-37E8E7EB6EC1}" sibTransId="{765BDD06-D440-4D88-908B-22A4EEA7DBC0}"/>
    <dgm:cxn modelId="{3F867476-5079-CE4B-9F27-20293DD10142}" type="presOf" srcId="{1BE86595-CE9E-4728-BE05-6C56EF27D857}" destId="{4ACC1724-21B0-46F3-8425-4AC9E394742C}" srcOrd="0" destOrd="0" presId="urn:microsoft.com/office/officeart/2005/8/layout/vList5"/>
    <dgm:cxn modelId="{66240000-6A36-524F-B211-924DD10F3317}" type="presOf" srcId="{4E8CF989-8B49-4D30-BB25-045CD291B1F3}" destId="{00813F79-94BF-469A-8B88-F7A7D4842890}" srcOrd="0" destOrd="1" presId="urn:microsoft.com/office/officeart/2005/8/layout/vList5"/>
    <dgm:cxn modelId="{DA744148-C279-4949-B017-9FB54B3AB4B8}" srcId="{92487C75-E2D0-4887-9954-F51425919EC9}" destId="{70FA2BC0-B8A3-400C-BA08-D8FFEFF05982}" srcOrd="2" destOrd="0" parTransId="{AA0ACBE8-2A4C-4CD4-AF67-6A5A128C6E1A}" sibTransId="{0BFCC13E-E5A9-4723-A40F-2930AB9D8468}"/>
    <dgm:cxn modelId="{2ED85BBF-8694-400C-9768-AC22BD9A1173}" srcId="{1BE86595-CE9E-4728-BE05-6C56EF27D857}" destId="{3CFD6592-B252-4E2E-B384-AE4DEBD1F9EB}" srcOrd="0" destOrd="0" parTransId="{C85ADE8E-D4AD-4A33-A0E6-48513E90239F}" sibTransId="{6FE54A3F-292C-42AC-86A5-1D41AD47DDE9}"/>
    <dgm:cxn modelId="{3C3F34F3-D085-43ED-8127-7986F4B649E7}" srcId="{AEC62241-EFAD-4631-B80B-9096EACC5689}" destId="{CEE2127F-5447-4C81-AF24-5B77105BFB3A}" srcOrd="1" destOrd="0" parTransId="{8DED0557-7F85-4FED-8FED-E7DCFC546C3E}" sibTransId="{197983AF-EBC9-4AD1-AA33-E87FCC3963A1}"/>
    <dgm:cxn modelId="{77EFC74C-E24E-4179-B08B-5F54BA803630}" srcId="{A0294D3F-9C33-4468-B250-D82010617353}" destId="{1BE86595-CE9E-4728-BE05-6C56EF27D857}" srcOrd="1" destOrd="0" parTransId="{8534A0CA-1BA8-4DBF-B40B-3188D8EB4085}" sibTransId="{5697864C-3DA8-4265-90D8-F3439646CEFC}"/>
    <dgm:cxn modelId="{7A051923-F0E0-4BC5-A873-F05DC7BABFCE}" srcId="{1BE86595-CE9E-4728-BE05-6C56EF27D857}" destId="{4E8CF989-8B49-4D30-BB25-045CD291B1F3}" srcOrd="1" destOrd="0" parTransId="{66B5E013-575A-4B42-AC94-EFEDDDF92D65}" sibTransId="{B5EF969C-BFFE-4162-9EB3-AC784E8780D7}"/>
    <dgm:cxn modelId="{F987052D-FF21-6B49-B7DA-72AC0A7A9C19}" type="presOf" srcId="{19F412FB-ADB6-447E-882C-71A9F1863BE8}" destId="{A5EC5444-408D-43A8-8EA3-940796234D80}" srcOrd="0" destOrd="0" presId="urn:microsoft.com/office/officeart/2005/8/layout/vList5"/>
    <dgm:cxn modelId="{88C666F2-2115-EB4D-8CAD-1C1588BAD602}" type="presOf" srcId="{B2236600-B155-49D2-B096-28B8B745E72C}" destId="{74483D7A-A028-41F8-A5F8-2EF443646B37}" srcOrd="0" destOrd="0" presId="urn:microsoft.com/office/officeart/2005/8/layout/vList5"/>
    <dgm:cxn modelId="{04DA9CB8-8F12-D945-BA45-DB3770E1CE62}" type="presOf" srcId="{92487C75-E2D0-4887-9954-F51425919EC9}" destId="{28D2313E-9F16-4740-8F1F-94C55583E575}" srcOrd="0" destOrd="0" presId="urn:microsoft.com/office/officeart/2005/8/layout/vList5"/>
    <dgm:cxn modelId="{B9442A93-A410-E841-9579-9F6C00A70CD0}" type="presOf" srcId="{AEC62241-EFAD-4631-B80B-9096EACC5689}" destId="{8FF1537D-CE3A-41B8-88CC-3F7857179E0F}" srcOrd="0" destOrd="0" presId="urn:microsoft.com/office/officeart/2005/8/layout/vList5"/>
    <dgm:cxn modelId="{C2E04CD9-DC56-F843-92B1-A2AA124263F3}" type="presOf" srcId="{CEE2127F-5447-4C81-AF24-5B77105BFB3A}" destId="{A5EC5444-408D-43A8-8EA3-940796234D80}" srcOrd="0" destOrd="1" presId="urn:microsoft.com/office/officeart/2005/8/layout/vList5"/>
    <dgm:cxn modelId="{6AD3EAC6-5C2A-B74E-BB35-1D9506200D7A}" type="presOf" srcId="{EC4C2676-3139-4493-8008-2BE0345573A8}" destId="{A5EC5444-408D-43A8-8EA3-940796234D80}" srcOrd="0" destOrd="2" presId="urn:microsoft.com/office/officeart/2005/8/layout/vList5"/>
    <dgm:cxn modelId="{B2935559-8308-9843-8219-CFC246DC207D}" type="presOf" srcId="{2FAAFFDE-437F-4ED1-BE30-50EBE5989DEF}" destId="{74483D7A-A028-41F8-A5F8-2EF443646B37}" srcOrd="0" destOrd="1" presId="urn:microsoft.com/office/officeart/2005/8/layout/vList5"/>
    <dgm:cxn modelId="{B105A5B5-6761-4649-816D-CB48AE77C485}" type="presOf" srcId="{6A8209D5-FBA6-43A3-A590-271A2930B959}" destId="{74483D7A-A028-41F8-A5F8-2EF443646B37}" srcOrd="0" destOrd="3" presId="urn:microsoft.com/office/officeart/2005/8/layout/vList5"/>
    <dgm:cxn modelId="{23902A57-17BD-AB44-9D7B-24947DF3A9B8}" type="presParOf" srcId="{C873DD53-B037-4FBB-B296-70490ED11EF5}" destId="{9111653E-655C-43FD-A65B-3ADF44D5D4E4}" srcOrd="0" destOrd="0" presId="urn:microsoft.com/office/officeart/2005/8/layout/vList5"/>
    <dgm:cxn modelId="{CE4555E0-9A6C-0348-8526-060EA4F05019}" type="presParOf" srcId="{9111653E-655C-43FD-A65B-3ADF44D5D4E4}" destId="{28D2313E-9F16-4740-8F1F-94C55583E575}" srcOrd="0" destOrd="0" presId="urn:microsoft.com/office/officeart/2005/8/layout/vList5"/>
    <dgm:cxn modelId="{9897E7F1-0122-0E47-BBE2-DAF42C12A2A9}" type="presParOf" srcId="{9111653E-655C-43FD-A65B-3ADF44D5D4E4}" destId="{74483D7A-A028-41F8-A5F8-2EF443646B37}" srcOrd="1" destOrd="0" presId="urn:microsoft.com/office/officeart/2005/8/layout/vList5"/>
    <dgm:cxn modelId="{51C06FC3-CFE8-A445-A1AE-203A97EB3CB0}" type="presParOf" srcId="{C873DD53-B037-4FBB-B296-70490ED11EF5}" destId="{1FD8B536-D74A-436D-B1BB-8C3F03927805}" srcOrd="1" destOrd="0" presId="urn:microsoft.com/office/officeart/2005/8/layout/vList5"/>
    <dgm:cxn modelId="{1335BEE4-3588-CE48-8A9F-5E09487DA4F6}" type="presParOf" srcId="{C873DD53-B037-4FBB-B296-70490ED11EF5}" destId="{4B927F55-E7D6-4192-BC97-5FE10B042B1E}" srcOrd="2" destOrd="0" presId="urn:microsoft.com/office/officeart/2005/8/layout/vList5"/>
    <dgm:cxn modelId="{2C6649C5-5BAC-974C-BFCC-B2BE13335E11}" type="presParOf" srcId="{4B927F55-E7D6-4192-BC97-5FE10B042B1E}" destId="{4ACC1724-21B0-46F3-8425-4AC9E394742C}" srcOrd="0" destOrd="0" presId="urn:microsoft.com/office/officeart/2005/8/layout/vList5"/>
    <dgm:cxn modelId="{1A57B611-0FD7-484E-B39C-4B86D304299A}" type="presParOf" srcId="{4B927F55-E7D6-4192-BC97-5FE10B042B1E}" destId="{00813F79-94BF-469A-8B88-F7A7D4842890}" srcOrd="1" destOrd="0" presId="urn:microsoft.com/office/officeart/2005/8/layout/vList5"/>
    <dgm:cxn modelId="{0C91BCDE-CC23-D044-860C-9572A7E67B06}" type="presParOf" srcId="{C873DD53-B037-4FBB-B296-70490ED11EF5}" destId="{A6957D79-098D-418E-98FF-F94A48D4E15C}" srcOrd="3" destOrd="0" presId="urn:microsoft.com/office/officeart/2005/8/layout/vList5"/>
    <dgm:cxn modelId="{F8B518BF-B319-3B43-92C1-ABA59BE0A825}" type="presParOf" srcId="{C873DD53-B037-4FBB-B296-70490ED11EF5}" destId="{63DF44DB-ED98-4C41-AD4C-06DDF688E579}" srcOrd="4" destOrd="0" presId="urn:microsoft.com/office/officeart/2005/8/layout/vList5"/>
    <dgm:cxn modelId="{E52C12F6-61D7-804F-931C-CE1818A56E5D}" type="presParOf" srcId="{63DF44DB-ED98-4C41-AD4C-06DDF688E579}" destId="{8FF1537D-CE3A-41B8-88CC-3F7857179E0F}" srcOrd="0" destOrd="0" presId="urn:microsoft.com/office/officeart/2005/8/layout/vList5"/>
    <dgm:cxn modelId="{6ED1CD29-546A-B349-B2F3-B317C2158C83}" type="presParOf" srcId="{63DF44DB-ED98-4C41-AD4C-06DDF688E579}" destId="{A5EC5444-408D-43A8-8EA3-940796234D80}"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EB7D13-6DBA-44B7-BA31-B864D3F14E42}" type="doc">
      <dgm:prSet loTypeId="urn:microsoft.com/office/officeart/2005/8/layout/arrow2" loCatId="process" qsTypeId="urn:microsoft.com/office/officeart/2005/8/quickstyle/simple1" qsCatId="simple" csTypeId="urn:microsoft.com/office/officeart/2005/8/colors/accent1_2" csCatId="accent1" phldr="1"/>
      <dgm:spPr/>
    </dgm:pt>
    <dgm:pt modelId="{09976386-12B1-45EC-A787-353C2CE69786}">
      <dgm:prSet phldrT="[Text]" custT="1"/>
      <dgm:spPr/>
      <dgm:t>
        <a:bodyPr/>
        <a:lstStyle/>
        <a:p>
          <a:r>
            <a:rPr lang="en-US" sz="1800" dirty="0" smtClean="0"/>
            <a:t>Research</a:t>
          </a:r>
          <a:endParaRPr lang="en-US" sz="1800" dirty="0"/>
        </a:p>
      </dgm:t>
    </dgm:pt>
    <dgm:pt modelId="{19DF464E-5952-4C47-B675-5F2EC9824890}" type="parTrans" cxnId="{0E762D4B-7E0E-4A0A-8EA6-EE342FFDD180}">
      <dgm:prSet/>
      <dgm:spPr/>
      <dgm:t>
        <a:bodyPr/>
        <a:lstStyle/>
        <a:p>
          <a:endParaRPr lang="en-US"/>
        </a:p>
      </dgm:t>
    </dgm:pt>
    <dgm:pt modelId="{199A4836-BDAD-4F7B-8B43-06ECADC316E5}" type="sibTrans" cxnId="{0E762D4B-7E0E-4A0A-8EA6-EE342FFDD180}">
      <dgm:prSet/>
      <dgm:spPr/>
      <dgm:t>
        <a:bodyPr/>
        <a:lstStyle/>
        <a:p>
          <a:endParaRPr lang="en-US"/>
        </a:p>
      </dgm:t>
    </dgm:pt>
    <dgm:pt modelId="{BBB1FC5E-51C2-4DF4-BC34-26A88D78FC20}">
      <dgm:prSet phldrT="[Text]" custT="1"/>
      <dgm:spPr/>
      <dgm:t>
        <a:bodyPr/>
        <a:lstStyle/>
        <a:p>
          <a:r>
            <a:rPr lang="en-US" sz="1800" dirty="0" smtClean="0"/>
            <a:t>Science Impact</a:t>
          </a:r>
          <a:endParaRPr lang="en-US" sz="1800" dirty="0"/>
        </a:p>
      </dgm:t>
    </dgm:pt>
    <dgm:pt modelId="{AB7895D5-11FD-461E-BEC0-9EB9B5ABC056}" type="parTrans" cxnId="{C703AF1C-E9FC-4245-9BE7-2B94CFBCBDEF}">
      <dgm:prSet/>
      <dgm:spPr/>
      <dgm:t>
        <a:bodyPr/>
        <a:lstStyle/>
        <a:p>
          <a:endParaRPr lang="en-US"/>
        </a:p>
      </dgm:t>
    </dgm:pt>
    <dgm:pt modelId="{8B34F512-55C9-4F4F-8045-39F009DBE051}" type="sibTrans" cxnId="{C703AF1C-E9FC-4245-9BE7-2B94CFBCBDEF}">
      <dgm:prSet/>
      <dgm:spPr/>
      <dgm:t>
        <a:bodyPr/>
        <a:lstStyle/>
        <a:p>
          <a:endParaRPr lang="en-US"/>
        </a:p>
      </dgm:t>
    </dgm:pt>
    <dgm:pt modelId="{7F7649CF-9160-4ACA-A803-51661A421E8C}">
      <dgm:prSet phldrT="[Text]" custT="1"/>
      <dgm:spPr/>
      <dgm:t>
        <a:bodyPr/>
        <a:lstStyle/>
        <a:p>
          <a:r>
            <a:rPr lang="en-US" sz="1800" dirty="0" smtClean="0"/>
            <a:t>Daily Production</a:t>
          </a:r>
          <a:endParaRPr lang="en-US" sz="1800" dirty="0"/>
        </a:p>
      </dgm:t>
    </dgm:pt>
    <dgm:pt modelId="{8037FA91-9712-4368-9E86-2796DB54900E}" type="parTrans" cxnId="{38AE7359-7DC0-4CD0-89B4-BB7D25107703}">
      <dgm:prSet/>
      <dgm:spPr/>
      <dgm:t>
        <a:bodyPr/>
        <a:lstStyle/>
        <a:p>
          <a:endParaRPr lang="en-US"/>
        </a:p>
      </dgm:t>
    </dgm:pt>
    <dgm:pt modelId="{635F5B34-ED30-4E41-A835-0B3BEF27983C}" type="sibTrans" cxnId="{38AE7359-7DC0-4CD0-89B4-BB7D25107703}">
      <dgm:prSet/>
      <dgm:spPr/>
      <dgm:t>
        <a:bodyPr/>
        <a:lstStyle/>
        <a:p>
          <a:endParaRPr lang="en-US"/>
        </a:p>
      </dgm:t>
    </dgm:pt>
    <dgm:pt modelId="{158D08E0-858E-496A-8D61-F6CB012B3D69}">
      <dgm:prSet phldrT="[Text]" custT="1"/>
      <dgm:spPr/>
      <dgm:t>
        <a:bodyPr/>
        <a:lstStyle/>
        <a:p>
          <a:r>
            <a:rPr lang="en-US" sz="1800" dirty="0" smtClean="0"/>
            <a:t>“Behind every click”</a:t>
          </a:r>
          <a:r>
            <a:rPr lang="en-US" sz="2200" dirty="0" smtClean="0"/>
            <a:t/>
          </a:r>
          <a:br>
            <a:rPr lang="en-US" sz="2200" dirty="0" smtClean="0"/>
          </a:br>
          <a:endParaRPr lang="en-US" sz="2200" dirty="0"/>
        </a:p>
      </dgm:t>
    </dgm:pt>
    <dgm:pt modelId="{44250492-EDED-44F1-8E81-30D11796E1CC}" type="parTrans" cxnId="{13115C2A-41F5-4B0B-908F-EFC38CFA024E}">
      <dgm:prSet/>
      <dgm:spPr/>
      <dgm:t>
        <a:bodyPr/>
        <a:lstStyle/>
        <a:p>
          <a:endParaRPr lang="en-US"/>
        </a:p>
      </dgm:t>
    </dgm:pt>
    <dgm:pt modelId="{5FAFBCD3-8CC1-4EAC-9B31-8A7976BFDA39}" type="sibTrans" cxnId="{13115C2A-41F5-4B0B-908F-EFC38CFA024E}">
      <dgm:prSet/>
      <dgm:spPr/>
      <dgm:t>
        <a:bodyPr/>
        <a:lstStyle/>
        <a:p>
          <a:endParaRPr lang="en-US"/>
        </a:p>
      </dgm:t>
    </dgm:pt>
    <dgm:pt modelId="{8555CCA8-6331-4866-8FB4-1B4264CF312C}" type="pres">
      <dgm:prSet presAssocID="{6BEB7D13-6DBA-44B7-BA31-B864D3F14E42}" presName="arrowDiagram" presStyleCnt="0">
        <dgm:presLayoutVars>
          <dgm:chMax val="5"/>
          <dgm:dir/>
          <dgm:resizeHandles val="exact"/>
        </dgm:presLayoutVars>
      </dgm:prSet>
      <dgm:spPr/>
    </dgm:pt>
    <dgm:pt modelId="{DB71D44A-6FFF-4B99-B6C7-231E328D43B4}" type="pres">
      <dgm:prSet presAssocID="{6BEB7D13-6DBA-44B7-BA31-B864D3F14E42}" presName="arrow" presStyleLbl="bgShp" presStyleIdx="0" presStyleCnt="1" custLinFactNeighborX="-250"/>
      <dgm:spPr>
        <a:solidFill>
          <a:schemeClr val="accent1">
            <a:tint val="40000"/>
            <a:hueOff val="0"/>
            <a:satOff val="0"/>
            <a:lumOff val="0"/>
            <a:alpha val="50000"/>
          </a:schemeClr>
        </a:solidFill>
      </dgm:spPr>
    </dgm:pt>
    <dgm:pt modelId="{7C41DEDE-F128-4602-AE09-E64D0C36BA27}" type="pres">
      <dgm:prSet presAssocID="{6BEB7D13-6DBA-44B7-BA31-B864D3F14E42}" presName="arrowDiagram4" presStyleCnt="0"/>
      <dgm:spPr/>
    </dgm:pt>
    <dgm:pt modelId="{8DBDFA2A-9EE0-4BA2-BA52-AB8D4ACAB455}" type="pres">
      <dgm:prSet presAssocID="{09976386-12B1-45EC-A787-353C2CE69786}" presName="bullet4a" presStyleLbl="node1" presStyleIdx="0" presStyleCnt="4"/>
      <dgm:spPr>
        <a:solidFill>
          <a:schemeClr val="accent1">
            <a:hueOff val="0"/>
            <a:satOff val="0"/>
            <a:lumOff val="0"/>
            <a:alpha val="50000"/>
          </a:schemeClr>
        </a:solidFill>
      </dgm:spPr>
    </dgm:pt>
    <dgm:pt modelId="{A8A5723C-B3FF-44E2-B058-487F82556D1B}" type="pres">
      <dgm:prSet presAssocID="{09976386-12B1-45EC-A787-353C2CE69786}" presName="textBox4a" presStyleLbl="revTx" presStyleIdx="0" presStyleCnt="4">
        <dgm:presLayoutVars>
          <dgm:bulletEnabled val="1"/>
        </dgm:presLayoutVars>
      </dgm:prSet>
      <dgm:spPr/>
      <dgm:t>
        <a:bodyPr/>
        <a:lstStyle/>
        <a:p>
          <a:endParaRPr lang="en-US"/>
        </a:p>
      </dgm:t>
    </dgm:pt>
    <dgm:pt modelId="{287E476B-AB68-4879-8378-C422A96EB1E3}" type="pres">
      <dgm:prSet presAssocID="{BBB1FC5E-51C2-4DF4-BC34-26A88D78FC20}" presName="bullet4b" presStyleLbl="node1" presStyleIdx="1" presStyleCnt="4"/>
      <dgm:spPr>
        <a:solidFill>
          <a:schemeClr val="accent1">
            <a:hueOff val="0"/>
            <a:satOff val="0"/>
            <a:lumOff val="0"/>
            <a:alpha val="50000"/>
          </a:schemeClr>
        </a:solidFill>
      </dgm:spPr>
    </dgm:pt>
    <dgm:pt modelId="{CCA3EEF1-4561-4855-BE0D-B2FCE52EB327}" type="pres">
      <dgm:prSet presAssocID="{BBB1FC5E-51C2-4DF4-BC34-26A88D78FC20}" presName="textBox4b" presStyleLbl="revTx" presStyleIdx="1" presStyleCnt="4">
        <dgm:presLayoutVars>
          <dgm:bulletEnabled val="1"/>
        </dgm:presLayoutVars>
      </dgm:prSet>
      <dgm:spPr/>
      <dgm:t>
        <a:bodyPr/>
        <a:lstStyle/>
        <a:p>
          <a:endParaRPr lang="en-US"/>
        </a:p>
      </dgm:t>
    </dgm:pt>
    <dgm:pt modelId="{5502F339-EDC3-4791-A43B-63225001E7F4}" type="pres">
      <dgm:prSet presAssocID="{7F7649CF-9160-4ACA-A803-51661A421E8C}" presName="bullet4c" presStyleLbl="node1" presStyleIdx="2" presStyleCnt="4"/>
      <dgm:spPr>
        <a:solidFill>
          <a:schemeClr val="accent1">
            <a:hueOff val="0"/>
            <a:satOff val="0"/>
            <a:lumOff val="0"/>
            <a:alpha val="50000"/>
          </a:schemeClr>
        </a:solidFill>
      </dgm:spPr>
    </dgm:pt>
    <dgm:pt modelId="{9DC4AE0A-9911-4973-8C76-1723C67D19D4}" type="pres">
      <dgm:prSet presAssocID="{7F7649CF-9160-4ACA-A803-51661A421E8C}" presName="textBox4c" presStyleLbl="revTx" presStyleIdx="2" presStyleCnt="4">
        <dgm:presLayoutVars>
          <dgm:bulletEnabled val="1"/>
        </dgm:presLayoutVars>
      </dgm:prSet>
      <dgm:spPr/>
      <dgm:t>
        <a:bodyPr/>
        <a:lstStyle/>
        <a:p>
          <a:endParaRPr lang="en-US"/>
        </a:p>
      </dgm:t>
    </dgm:pt>
    <dgm:pt modelId="{7588DA3D-EDA2-4318-99B1-C10522616364}" type="pres">
      <dgm:prSet presAssocID="{158D08E0-858E-496A-8D61-F6CB012B3D69}" presName="bullet4d" presStyleLbl="node1" presStyleIdx="3" presStyleCnt="4" custLinFactNeighborX="35205"/>
      <dgm:spPr>
        <a:solidFill>
          <a:schemeClr val="accent1">
            <a:hueOff val="0"/>
            <a:satOff val="0"/>
            <a:lumOff val="0"/>
            <a:alpha val="50000"/>
          </a:schemeClr>
        </a:solidFill>
      </dgm:spPr>
    </dgm:pt>
    <dgm:pt modelId="{50141023-1884-4EAB-B807-96176DD3E102}" type="pres">
      <dgm:prSet presAssocID="{158D08E0-858E-496A-8D61-F6CB012B3D69}" presName="textBox4d" presStyleLbl="revTx" presStyleIdx="3" presStyleCnt="4" custScaleX="126289" custScaleY="42025" custLinFactNeighborX="15427" custLinFactNeighborY="-22290">
        <dgm:presLayoutVars>
          <dgm:bulletEnabled val="1"/>
        </dgm:presLayoutVars>
      </dgm:prSet>
      <dgm:spPr/>
      <dgm:t>
        <a:bodyPr/>
        <a:lstStyle/>
        <a:p>
          <a:endParaRPr lang="en-US"/>
        </a:p>
      </dgm:t>
    </dgm:pt>
  </dgm:ptLst>
  <dgm:cxnLst>
    <dgm:cxn modelId="{F5961B7F-B7FD-FC47-BB86-5FDB27F9B517}" type="presOf" srcId="{BBB1FC5E-51C2-4DF4-BC34-26A88D78FC20}" destId="{CCA3EEF1-4561-4855-BE0D-B2FCE52EB327}" srcOrd="0" destOrd="0" presId="urn:microsoft.com/office/officeart/2005/8/layout/arrow2"/>
    <dgm:cxn modelId="{B13BFD3D-5106-6447-8322-E932BF815A10}" type="presOf" srcId="{09976386-12B1-45EC-A787-353C2CE69786}" destId="{A8A5723C-B3FF-44E2-B058-487F82556D1B}" srcOrd="0" destOrd="0" presId="urn:microsoft.com/office/officeart/2005/8/layout/arrow2"/>
    <dgm:cxn modelId="{38AE7359-7DC0-4CD0-89B4-BB7D25107703}" srcId="{6BEB7D13-6DBA-44B7-BA31-B864D3F14E42}" destId="{7F7649CF-9160-4ACA-A803-51661A421E8C}" srcOrd="2" destOrd="0" parTransId="{8037FA91-9712-4368-9E86-2796DB54900E}" sibTransId="{635F5B34-ED30-4E41-A835-0B3BEF27983C}"/>
    <dgm:cxn modelId="{0E762D4B-7E0E-4A0A-8EA6-EE342FFDD180}" srcId="{6BEB7D13-6DBA-44B7-BA31-B864D3F14E42}" destId="{09976386-12B1-45EC-A787-353C2CE69786}" srcOrd="0" destOrd="0" parTransId="{19DF464E-5952-4C47-B675-5F2EC9824890}" sibTransId="{199A4836-BDAD-4F7B-8B43-06ECADC316E5}"/>
    <dgm:cxn modelId="{13115C2A-41F5-4B0B-908F-EFC38CFA024E}" srcId="{6BEB7D13-6DBA-44B7-BA31-B864D3F14E42}" destId="{158D08E0-858E-496A-8D61-F6CB012B3D69}" srcOrd="3" destOrd="0" parTransId="{44250492-EDED-44F1-8E81-30D11796E1CC}" sibTransId="{5FAFBCD3-8CC1-4EAC-9B31-8A7976BFDA39}"/>
    <dgm:cxn modelId="{C703AF1C-E9FC-4245-9BE7-2B94CFBCBDEF}" srcId="{6BEB7D13-6DBA-44B7-BA31-B864D3F14E42}" destId="{BBB1FC5E-51C2-4DF4-BC34-26A88D78FC20}" srcOrd="1" destOrd="0" parTransId="{AB7895D5-11FD-461E-BEC0-9EB9B5ABC056}" sibTransId="{8B34F512-55C9-4F4F-8045-39F009DBE051}"/>
    <dgm:cxn modelId="{36E5CD8E-4DAA-A045-8FB3-650533D11B4B}" type="presOf" srcId="{158D08E0-858E-496A-8D61-F6CB012B3D69}" destId="{50141023-1884-4EAB-B807-96176DD3E102}" srcOrd="0" destOrd="0" presId="urn:microsoft.com/office/officeart/2005/8/layout/arrow2"/>
    <dgm:cxn modelId="{965B375D-215D-E042-9708-6192CB240AE8}" type="presOf" srcId="{7F7649CF-9160-4ACA-A803-51661A421E8C}" destId="{9DC4AE0A-9911-4973-8C76-1723C67D19D4}" srcOrd="0" destOrd="0" presId="urn:microsoft.com/office/officeart/2005/8/layout/arrow2"/>
    <dgm:cxn modelId="{A085558A-D67E-5C46-B2C0-CA22790AD49C}" type="presOf" srcId="{6BEB7D13-6DBA-44B7-BA31-B864D3F14E42}" destId="{8555CCA8-6331-4866-8FB4-1B4264CF312C}" srcOrd="0" destOrd="0" presId="urn:microsoft.com/office/officeart/2005/8/layout/arrow2"/>
    <dgm:cxn modelId="{D2B97058-48D9-BB46-89CD-7624755ACA88}" type="presParOf" srcId="{8555CCA8-6331-4866-8FB4-1B4264CF312C}" destId="{DB71D44A-6FFF-4B99-B6C7-231E328D43B4}" srcOrd="0" destOrd="0" presId="urn:microsoft.com/office/officeart/2005/8/layout/arrow2"/>
    <dgm:cxn modelId="{B3AC64D9-5AF6-784F-9640-24CD9120AC5A}" type="presParOf" srcId="{8555CCA8-6331-4866-8FB4-1B4264CF312C}" destId="{7C41DEDE-F128-4602-AE09-E64D0C36BA27}" srcOrd="1" destOrd="0" presId="urn:microsoft.com/office/officeart/2005/8/layout/arrow2"/>
    <dgm:cxn modelId="{229C0892-EBDD-484B-9258-CBADCCA11193}" type="presParOf" srcId="{7C41DEDE-F128-4602-AE09-E64D0C36BA27}" destId="{8DBDFA2A-9EE0-4BA2-BA52-AB8D4ACAB455}" srcOrd="0" destOrd="0" presId="urn:microsoft.com/office/officeart/2005/8/layout/arrow2"/>
    <dgm:cxn modelId="{482FC5DC-AE9C-A647-A5BB-2AC65975A331}" type="presParOf" srcId="{7C41DEDE-F128-4602-AE09-E64D0C36BA27}" destId="{A8A5723C-B3FF-44E2-B058-487F82556D1B}" srcOrd="1" destOrd="0" presId="urn:microsoft.com/office/officeart/2005/8/layout/arrow2"/>
    <dgm:cxn modelId="{95CC473F-C940-AF43-B4E1-8CB3BBA4AF09}" type="presParOf" srcId="{7C41DEDE-F128-4602-AE09-E64D0C36BA27}" destId="{287E476B-AB68-4879-8378-C422A96EB1E3}" srcOrd="2" destOrd="0" presId="urn:microsoft.com/office/officeart/2005/8/layout/arrow2"/>
    <dgm:cxn modelId="{EE0A0391-D119-EB49-89F6-8462B27DC5AA}" type="presParOf" srcId="{7C41DEDE-F128-4602-AE09-E64D0C36BA27}" destId="{CCA3EEF1-4561-4855-BE0D-B2FCE52EB327}" srcOrd="3" destOrd="0" presId="urn:microsoft.com/office/officeart/2005/8/layout/arrow2"/>
    <dgm:cxn modelId="{1F740461-4A79-FB40-86AB-64E06428EF44}" type="presParOf" srcId="{7C41DEDE-F128-4602-AE09-E64D0C36BA27}" destId="{5502F339-EDC3-4791-A43B-63225001E7F4}" srcOrd="4" destOrd="0" presId="urn:microsoft.com/office/officeart/2005/8/layout/arrow2"/>
    <dgm:cxn modelId="{BEC717E3-2DD4-244E-9089-4BB0DE71ACB9}" type="presParOf" srcId="{7C41DEDE-F128-4602-AE09-E64D0C36BA27}" destId="{9DC4AE0A-9911-4973-8C76-1723C67D19D4}" srcOrd="5" destOrd="0" presId="urn:microsoft.com/office/officeart/2005/8/layout/arrow2"/>
    <dgm:cxn modelId="{A4A67DEE-DE7F-FB41-AB6E-D0FC3AFCF789}" type="presParOf" srcId="{7C41DEDE-F128-4602-AE09-E64D0C36BA27}" destId="{7588DA3D-EDA2-4318-99B1-C10522616364}" srcOrd="6" destOrd="0" presId="urn:microsoft.com/office/officeart/2005/8/layout/arrow2"/>
    <dgm:cxn modelId="{1256E2B0-841B-4F4C-BCE8-BE0E2B5A9183}" type="presParOf" srcId="{7C41DEDE-F128-4602-AE09-E64D0C36BA27}" destId="{50141023-1884-4EAB-B807-96176DD3E102}" srcOrd="7" destOrd="0" presId="urn:microsoft.com/office/officeart/2005/8/layout/arrow2"/>
  </dgm:cxnLst>
  <dgm:bg>
    <a:effectLst>
      <a:outerShdw blurRad="50800" dist="50800" dir="5400000" algn="ctr" rotWithShape="0">
        <a:srgbClr val="000000">
          <a:alpha val="48000"/>
        </a:srgbClr>
      </a:outerShdw>
    </a:effect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BEB7CD-41DC-4538-80A1-BE16E5302DAA}"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8F5A5039-F4DE-47EE-B2D0-D11EC1D492E7}">
      <dgm:prSet phldrT="[Text]"/>
      <dgm:spPr/>
      <dgm:t>
        <a:bodyPr/>
        <a:lstStyle/>
        <a:p>
          <a:r>
            <a:rPr lang="en-US" dirty="0" smtClean="0"/>
            <a:t>Research workloads</a:t>
          </a:r>
          <a:endParaRPr lang="en-US" dirty="0"/>
        </a:p>
      </dgm:t>
    </dgm:pt>
    <dgm:pt modelId="{5989FFE4-B018-4942-B7D4-70D959A71888}" type="parTrans" cxnId="{E58A34EE-177A-4E4E-B782-660456E66262}">
      <dgm:prSet/>
      <dgm:spPr/>
      <dgm:t>
        <a:bodyPr/>
        <a:lstStyle/>
        <a:p>
          <a:endParaRPr lang="en-US"/>
        </a:p>
      </dgm:t>
    </dgm:pt>
    <dgm:pt modelId="{2B8C9163-1023-4D58-8E5D-B18788FF2870}" type="sibTrans" cxnId="{E58A34EE-177A-4E4E-B782-660456E66262}">
      <dgm:prSet/>
      <dgm:spPr/>
      <dgm:t>
        <a:bodyPr/>
        <a:lstStyle/>
        <a:p>
          <a:endParaRPr lang="en-US"/>
        </a:p>
      </dgm:t>
    </dgm:pt>
    <dgm:pt modelId="{4A687E7A-527E-4299-B2AB-8E68078DC624}">
      <dgm:prSet phldrT="[Text]"/>
      <dgm:spPr/>
      <dgm:t>
        <a:bodyPr/>
        <a:lstStyle/>
        <a:p>
          <a:r>
            <a:rPr lang="en-US" dirty="0" smtClean="0"/>
            <a:t>Modeling</a:t>
          </a:r>
          <a:endParaRPr lang="en-US" dirty="0"/>
        </a:p>
      </dgm:t>
    </dgm:pt>
    <dgm:pt modelId="{FC35F427-36A7-4748-B262-84452743F8A5}" type="parTrans" cxnId="{422E7749-6963-4E07-9EAC-623D222F20B9}">
      <dgm:prSet/>
      <dgm:spPr/>
      <dgm:t>
        <a:bodyPr/>
        <a:lstStyle/>
        <a:p>
          <a:endParaRPr lang="en-US"/>
        </a:p>
      </dgm:t>
    </dgm:pt>
    <dgm:pt modelId="{85A0B393-E203-49B6-9CB7-5833C20AF4A8}" type="sibTrans" cxnId="{422E7749-6963-4E07-9EAC-623D222F20B9}">
      <dgm:prSet/>
      <dgm:spPr/>
      <dgm:t>
        <a:bodyPr/>
        <a:lstStyle/>
        <a:p>
          <a:endParaRPr lang="en-US"/>
        </a:p>
      </dgm:t>
    </dgm:pt>
    <dgm:pt modelId="{93888FB4-5348-43F0-8590-6F82B752A907}">
      <dgm:prSet phldrT="[Text]"/>
      <dgm:spPr>
        <a:solidFill>
          <a:srgbClr val="7030A0"/>
        </a:solidFill>
      </dgm:spPr>
      <dgm:t>
        <a:bodyPr/>
        <a:lstStyle/>
        <a:p>
          <a:r>
            <a:rPr lang="en-US" dirty="0" smtClean="0"/>
            <a:t>Increased user base</a:t>
          </a:r>
          <a:endParaRPr lang="en-US" dirty="0"/>
        </a:p>
      </dgm:t>
    </dgm:pt>
    <dgm:pt modelId="{1FAE3C58-D9C9-4B5B-80A1-0EF039432685}" type="parTrans" cxnId="{6C63F571-3779-498A-A5C8-DCDC71230AD5}">
      <dgm:prSet/>
      <dgm:spPr/>
      <dgm:t>
        <a:bodyPr/>
        <a:lstStyle/>
        <a:p>
          <a:endParaRPr lang="en-US"/>
        </a:p>
      </dgm:t>
    </dgm:pt>
    <dgm:pt modelId="{6A449A6F-0DA2-4F94-80AD-F48450B1A008}" type="sibTrans" cxnId="{6C63F571-3779-498A-A5C8-DCDC71230AD5}">
      <dgm:prSet/>
      <dgm:spPr/>
      <dgm:t>
        <a:bodyPr/>
        <a:lstStyle/>
        <a:p>
          <a:endParaRPr lang="en-US"/>
        </a:p>
      </dgm:t>
    </dgm:pt>
    <dgm:pt modelId="{3EEF0D3D-7247-468D-859A-0A37330B188D}">
      <dgm:prSet phldrT="[Text]"/>
      <dgm:spPr/>
      <dgm:t>
        <a:bodyPr/>
        <a:lstStyle/>
        <a:p>
          <a:r>
            <a:rPr lang="en-US" dirty="0" smtClean="0"/>
            <a:t>Partitioned Namespaces</a:t>
          </a:r>
          <a:endParaRPr lang="en-US" dirty="0"/>
        </a:p>
      </dgm:t>
    </dgm:pt>
    <dgm:pt modelId="{C4823F14-7971-4C4D-B1B1-C3974371F99C}" type="parTrans" cxnId="{1C3ADC27-7299-4A49-B65D-EBA8F67C9159}">
      <dgm:prSet/>
      <dgm:spPr/>
      <dgm:t>
        <a:bodyPr/>
        <a:lstStyle/>
        <a:p>
          <a:endParaRPr lang="en-US"/>
        </a:p>
      </dgm:t>
    </dgm:pt>
    <dgm:pt modelId="{BA00A520-34C1-48AB-B6D6-916DFB2306A4}" type="sibTrans" cxnId="{1C3ADC27-7299-4A49-B65D-EBA8F67C9159}">
      <dgm:prSet/>
      <dgm:spPr/>
      <dgm:t>
        <a:bodyPr/>
        <a:lstStyle/>
        <a:p>
          <a:endParaRPr lang="en-US"/>
        </a:p>
      </dgm:t>
    </dgm:pt>
    <dgm:pt modelId="{FF1F8E68-B5CF-4982-99A4-C0D40320A04E}">
      <dgm:prSet phldrT="[Text]"/>
      <dgm:spPr/>
      <dgm:t>
        <a:bodyPr/>
        <a:lstStyle/>
        <a:p>
          <a:r>
            <a:rPr lang="en-US" dirty="0" smtClean="0"/>
            <a:t>Search</a:t>
          </a:r>
          <a:endParaRPr lang="en-US" dirty="0"/>
        </a:p>
      </dgm:t>
    </dgm:pt>
    <dgm:pt modelId="{3F4D1968-2B40-4320-A40F-48ADFBB76538}" type="parTrans" cxnId="{8BECD507-DC8D-4D0A-9D6A-BFD387B80B2C}">
      <dgm:prSet/>
      <dgm:spPr/>
      <dgm:t>
        <a:bodyPr/>
        <a:lstStyle/>
        <a:p>
          <a:endParaRPr lang="en-US"/>
        </a:p>
      </dgm:t>
    </dgm:pt>
    <dgm:pt modelId="{9549F94E-6604-49B2-A72C-DCCE4C644FDA}" type="sibTrans" cxnId="{8BECD507-DC8D-4D0A-9D6A-BFD387B80B2C}">
      <dgm:prSet/>
      <dgm:spPr/>
      <dgm:t>
        <a:bodyPr/>
        <a:lstStyle/>
        <a:p>
          <a:endParaRPr lang="en-US"/>
        </a:p>
      </dgm:t>
    </dgm:pt>
    <dgm:pt modelId="{3E3A64FC-B9F0-481E-8ED0-47C87D98354C}">
      <dgm:prSet phldrT="[Text]"/>
      <dgm:spPr/>
      <dgm:t>
        <a:bodyPr/>
        <a:lstStyle/>
        <a:p>
          <a:r>
            <a:rPr lang="en-US" dirty="0" smtClean="0"/>
            <a:t>Machine Learning</a:t>
          </a:r>
          <a:endParaRPr lang="en-US" dirty="0"/>
        </a:p>
      </dgm:t>
    </dgm:pt>
    <dgm:pt modelId="{E1F8C843-2F1A-47BD-B379-B5DA904831B3}" type="parTrans" cxnId="{640FAE05-C1AE-4928-8135-E51BE2FA7F45}">
      <dgm:prSet/>
      <dgm:spPr/>
      <dgm:t>
        <a:bodyPr/>
        <a:lstStyle/>
        <a:p>
          <a:endParaRPr lang="en-US"/>
        </a:p>
      </dgm:t>
    </dgm:pt>
    <dgm:pt modelId="{4C0420BA-8FDC-4EB2-8A5F-9F0738B77F9A}" type="sibTrans" cxnId="{640FAE05-C1AE-4928-8135-E51BE2FA7F45}">
      <dgm:prSet/>
      <dgm:spPr/>
      <dgm:t>
        <a:bodyPr/>
        <a:lstStyle/>
        <a:p>
          <a:endParaRPr lang="en-US"/>
        </a:p>
      </dgm:t>
    </dgm:pt>
    <dgm:pt modelId="{9CC28431-98F5-415E-B1B9-7CF0E36784C7}">
      <dgm:prSet phldrT="[Text]"/>
      <dgm:spPr>
        <a:solidFill>
          <a:srgbClr val="7030A0"/>
        </a:solidFill>
      </dgm:spPr>
      <dgm:t>
        <a:bodyPr/>
        <a:lstStyle/>
        <a:p>
          <a:r>
            <a:rPr lang="en-US" dirty="0" smtClean="0"/>
            <a:t>Revenue Systems</a:t>
          </a:r>
          <a:endParaRPr lang="en-US" dirty="0"/>
        </a:p>
      </dgm:t>
    </dgm:pt>
    <dgm:pt modelId="{D53EEF9D-27AD-42E2-92A6-2D616178CDAD}" type="parTrans" cxnId="{938CEACC-2FEF-4CED-9852-A7619EFD0466}">
      <dgm:prSet/>
      <dgm:spPr/>
      <dgm:t>
        <a:bodyPr/>
        <a:lstStyle/>
        <a:p>
          <a:endParaRPr lang="en-US"/>
        </a:p>
      </dgm:t>
    </dgm:pt>
    <dgm:pt modelId="{C899487D-BC55-4CEA-806A-27A65FB68BD6}" type="sibTrans" cxnId="{938CEACC-2FEF-4CED-9852-A7619EFD0466}">
      <dgm:prSet/>
      <dgm:spPr/>
      <dgm:t>
        <a:bodyPr/>
        <a:lstStyle/>
        <a:p>
          <a:endParaRPr lang="en-US"/>
        </a:p>
      </dgm:t>
    </dgm:pt>
    <dgm:pt modelId="{79A59F34-D8C4-4501-9B7F-E9E3611521EF}">
      <dgm:prSet phldrT="[Text]"/>
      <dgm:spPr/>
      <dgm:t>
        <a:bodyPr/>
        <a:lstStyle/>
        <a:p>
          <a:r>
            <a:rPr lang="en-US" dirty="0" smtClean="0"/>
            <a:t>Strong Security</a:t>
          </a:r>
          <a:endParaRPr lang="en-US" dirty="0"/>
        </a:p>
      </dgm:t>
    </dgm:pt>
    <dgm:pt modelId="{EA77DBBC-3E51-48B6-8D59-65B08AA7E184}" type="parTrans" cxnId="{61A4697B-EDC1-40FD-991E-8C934682BAA2}">
      <dgm:prSet/>
      <dgm:spPr/>
      <dgm:t>
        <a:bodyPr/>
        <a:lstStyle/>
        <a:p>
          <a:endParaRPr lang="en-US"/>
        </a:p>
      </dgm:t>
    </dgm:pt>
    <dgm:pt modelId="{2EC29D9C-1269-44D2-9E12-0249D4250469}" type="sibTrans" cxnId="{61A4697B-EDC1-40FD-991E-8C934682BAA2}">
      <dgm:prSet/>
      <dgm:spPr/>
      <dgm:t>
        <a:bodyPr/>
        <a:lstStyle/>
        <a:p>
          <a:endParaRPr lang="en-US"/>
        </a:p>
      </dgm:t>
    </dgm:pt>
    <dgm:pt modelId="{0A32B113-164D-43DF-84C4-B8CE7CC87F05}">
      <dgm:prSet phldrT="[Text]"/>
      <dgm:spPr/>
      <dgm:t>
        <a:bodyPr/>
        <a:lstStyle/>
        <a:p>
          <a:r>
            <a:rPr lang="en-US" dirty="0" smtClean="0"/>
            <a:t>Improved SLAs</a:t>
          </a:r>
          <a:endParaRPr lang="en-US" dirty="0"/>
        </a:p>
      </dgm:t>
    </dgm:pt>
    <dgm:pt modelId="{7424D0C0-B96A-406A-9869-CB446C14B50A}" type="parTrans" cxnId="{3D42EB54-2F39-499C-8074-5191642EFAB9}">
      <dgm:prSet/>
      <dgm:spPr/>
      <dgm:t>
        <a:bodyPr/>
        <a:lstStyle/>
        <a:p>
          <a:endParaRPr lang="en-US"/>
        </a:p>
      </dgm:t>
    </dgm:pt>
    <dgm:pt modelId="{E2B0A3A6-AD47-4F62-939B-397DA0D2A558}" type="sibTrans" cxnId="{3D42EB54-2F39-499C-8074-5191642EFAB9}">
      <dgm:prSet/>
      <dgm:spPr/>
      <dgm:t>
        <a:bodyPr/>
        <a:lstStyle/>
        <a:p>
          <a:endParaRPr lang="en-US"/>
        </a:p>
      </dgm:t>
    </dgm:pt>
    <dgm:pt modelId="{FADC84BE-AC3D-4772-BA68-268306CDAB44}">
      <dgm:prSet phldrT="[Text]"/>
      <dgm:spPr/>
      <dgm:t>
        <a:bodyPr/>
        <a:lstStyle/>
        <a:p>
          <a:r>
            <a:rPr lang="en-US" dirty="0" smtClean="0"/>
            <a:t>Small Jobs</a:t>
          </a:r>
          <a:endParaRPr lang="en-US" dirty="0"/>
        </a:p>
      </dgm:t>
    </dgm:pt>
    <dgm:pt modelId="{205FFFCF-495A-4B2B-9839-699ED567BAA5}" type="parTrans" cxnId="{9DB3B802-7545-4D95-BDB1-F63EF1A4E770}">
      <dgm:prSet/>
      <dgm:spPr/>
      <dgm:t>
        <a:bodyPr/>
        <a:lstStyle/>
        <a:p>
          <a:endParaRPr lang="en-US"/>
        </a:p>
      </dgm:t>
    </dgm:pt>
    <dgm:pt modelId="{E0C1423E-702C-4D78-8640-E8721F7B4B84}" type="sibTrans" cxnId="{9DB3B802-7545-4D95-BDB1-F63EF1A4E770}">
      <dgm:prSet/>
      <dgm:spPr/>
      <dgm:t>
        <a:bodyPr/>
        <a:lstStyle/>
        <a:p>
          <a:endParaRPr lang="en-US"/>
        </a:p>
      </dgm:t>
    </dgm:pt>
    <dgm:pt modelId="{B9077120-E224-4E65-A135-6ECDBCF55770}">
      <dgm:prSet phldrT="[Text]"/>
      <dgm:spPr/>
      <dgm:t>
        <a:bodyPr/>
        <a:lstStyle/>
        <a:p>
          <a:r>
            <a:rPr lang="en-US" dirty="0" smtClean="0"/>
            <a:t>All data storage and processing</a:t>
          </a:r>
          <a:endParaRPr lang="en-US" dirty="0"/>
        </a:p>
      </dgm:t>
    </dgm:pt>
    <dgm:pt modelId="{DF87A2DF-5F9B-44F5-9DF8-E9470C7DC318}" type="parTrans" cxnId="{9A6BBDFD-6F7D-437F-9693-89D38D5B86C1}">
      <dgm:prSet/>
      <dgm:spPr/>
      <dgm:t>
        <a:bodyPr/>
        <a:lstStyle/>
        <a:p>
          <a:endParaRPr lang="en-US"/>
        </a:p>
      </dgm:t>
    </dgm:pt>
    <dgm:pt modelId="{25170B5A-F52E-48DD-929E-D63F903782D8}" type="sibTrans" cxnId="{9A6BBDFD-6F7D-437F-9693-89D38D5B86C1}">
      <dgm:prSet/>
      <dgm:spPr/>
      <dgm:t>
        <a:bodyPr/>
        <a:lstStyle/>
        <a:p>
          <a:endParaRPr lang="en-US"/>
        </a:p>
      </dgm:t>
    </dgm:pt>
    <dgm:pt modelId="{7ABE7AE4-64A3-4771-9B17-CB8EC295BA17}">
      <dgm:prSet phldrT="[Text]"/>
      <dgm:spPr/>
      <dgm:t>
        <a:bodyPr/>
        <a:lstStyle/>
        <a:p>
          <a:r>
            <a:rPr lang="en-US" dirty="0" smtClean="0"/>
            <a:t>Mainstream</a:t>
          </a:r>
          <a:endParaRPr lang="en-US" dirty="0"/>
        </a:p>
      </dgm:t>
    </dgm:pt>
    <dgm:pt modelId="{E3F4221F-BA72-4B6F-AA3F-BEB73EAA36D6}" type="parTrans" cxnId="{BA519579-D8A8-4C0E-BA2E-EB3EE76C8944}">
      <dgm:prSet/>
      <dgm:spPr/>
      <dgm:t>
        <a:bodyPr/>
        <a:lstStyle/>
        <a:p>
          <a:endParaRPr lang="en-US"/>
        </a:p>
      </dgm:t>
    </dgm:pt>
    <dgm:pt modelId="{2B726369-D7E2-42F6-BD24-5AF422AA975E}" type="sibTrans" cxnId="{BA519579-D8A8-4C0E-BA2E-EB3EE76C8944}">
      <dgm:prSet/>
      <dgm:spPr/>
      <dgm:t>
        <a:bodyPr/>
        <a:lstStyle/>
        <a:p>
          <a:endParaRPr lang="en-US"/>
        </a:p>
      </dgm:t>
    </dgm:pt>
    <dgm:pt modelId="{AD109226-6B24-A848-898A-FFE58002C1CC}">
      <dgm:prSet phldrT="[Text]"/>
      <dgm:spPr/>
      <dgm:t>
        <a:bodyPr/>
        <a:lstStyle/>
        <a:p>
          <a:r>
            <a:rPr lang="en-US" dirty="0" smtClean="0"/>
            <a:t>Advertising</a:t>
          </a:r>
          <a:endParaRPr lang="en-US" dirty="0"/>
        </a:p>
      </dgm:t>
    </dgm:pt>
    <dgm:pt modelId="{3BCAEE7E-DD09-6547-9248-A35615771C72}" type="parTrans" cxnId="{233F5218-EEE7-C742-A15D-E7F8923DCD97}">
      <dgm:prSet/>
      <dgm:spPr/>
      <dgm:t>
        <a:bodyPr/>
        <a:lstStyle/>
        <a:p>
          <a:endParaRPr lang="en-US"/>
        </a:p>
      </dgm:t>
    </dgm:pt>
    <dgm:pt modelId="{65524914-24A8-0641-A023-9F2CEA6CA9A5}" type="sibTrans" cxnId="{233F5218-EEE7-C742-A15D-E7F8923DCD97}">
      <dgm:prSet/>
      <dgm:spPr/>
      <dgm:t>
        <a:bodyPr/>
        <a:lstStyle/>
        <a:p>
          <a:endParaRPr lang="en-US"/>
        </a:p>
      </dgm:t>
    </dgm:pt>
    <dgm:pt modelId="{A52ED628-DEFB-434A-AA62-186A9DC3A297}">
      <dgm:prSet phldrT="[Text]"/>
      <dgm:spPr/>
      <dgm:t>
        <a:bodyPr/>
        <a:lstStyle/>
        <a:p>
          <a:r>
            <a:rPr lang="en-US" dirty="0" err="1" smtClean="0"/>
            <a:t>WebMap</a:t>
          </a:r>
          <a:r>
            <a:rPr lang="en-US" dirty="0" smtClean="0"/>
            <a:t> (production)</a:t>
          </a:r>
          <a:endParaRPr lang="en-US" dirty="0"/>
        </a:p>
      </dgm:t>
    </dgm:pt>
    <dgm:pt modelId="{5C34965E-FB1A-A94C-8EC7-28D4D8B0AACC}" type="parTrans" cxnId="{59B1D5D0-BE44-6346-820B-8F15EB72525A}">
      <dgm:prSet/>
      <dgm:spPr/>
      <dgm:t>
        <a:bodyPr/>
        <a:lstStyle/>
        <a:p>
          <a:endParaRPr lang="en-US"/>
        </a:p>
      </dgm:t>
    </dgm:pt>
    <dgm:pt modelId="{B20D74E3-524C-0249-ACC8-B7E05DA1981F}" type="sibTrans" cxnId="{59B1D5D0-BE44-6346-820B-8F15EB72525A}">
      <dgm:prSet/>
      <dgm:spPr/>
      <dgm:t>
        <a:bodyPr/>
        <a:lstStyle/>
        <a:p>
          <a:endParaRPr lang="en-US"/>
        </a:p>
      </dgm:t>
    </dgm:pt>
    <dgm:pt modelId="{BEF3CDDF-EC7A-4500-ADC9-D0EDA5108629}" type="pres">
      <dgm:prSet presAssocID="{03BEB7CD-41DC-4538-80A1-BE16E5302DAA}" presName="Name0" presStyleCnt="0">
        <dgm:presLayoutVars>
          <dgm:dir/>
          <dgm:animLvl val="lvl"/>
          <dgm:resizeHandles val="exact"/>
        </dgm:presLayoutVars>
      </dgm:prSet>
      <dgm:spPr/>
      <dgm:t>
        <a:bodyPr/>
        <a:lstStyle/>
        <a:p>
          <a:endParaRPr lang="en-US"/>
        </a:p>
      </dgm:t>
    </dgm:pt>
    <dgm:pt modelId="{06DD49AC-F384-4BBA-AB16-C4E1D5D1F12D}" type="pres">
      <dgm:prSet presAssocID="{8F5A5039-F4DE-47EE-B2D0-D11EC1D492E7}" presName="composite" presStyleCnt="0"/>
      <dgm:spPr/>
    </dgm:pt>
    <dgm:pt modelId="{643F179D-9451-4A09-95CA-544656551872}" type="pres">
      <dgm:prSet presAssocID="{8F5A5039-F4DE-47EE-B2D0-D11EC1D492E7}" presName="parTx" presStyleLbl="alignNode1" presStyleIdx="0" presStyleCnt="4">
        <dgm:presLayoutVars>
          <dgm:chMax val="0"/>
          <dgm:chPref val="0"/>
          <dgm:bulletEnabled val="1"/>
        </dgm:presLayoutVars>
      </dgm:prSet>
      <dgm:spPr/>
      <dgm:t>
        <a:bodyPr/>
        <a:lstStyle/>
        <a:p>
          <a:endParaRPr lang="en-US"/>
        </a:p>
      </dgm:t>
    </dgm:pt>
    <dgm:pt modelId="{2E4843F5-F0D2-4837-B83F-2A6DB3F41608}" type="pres">
      <dgm:prSet presAssocID="{8F5A5039-F4DE-47EE-B2D0-D11EC1D492E7}" presName="desTx" presStyleLbl="alignAccFollowNode1" presStyleIdx="0" presStyleCnt="4">
        <dgm:presLayoutVars>
          <dgm:bulletEnabled val="1"/>
        </dgm:presLayoutVars>
      </dgm:prSet>
      <dgm:spPr/>
      <dgm:t>
        <a:bodyPr/>
        <a:lstStyle/>
        <a:p>
          <a:endParaRPr lang="en-US"/>
        </a:p>
      </dgm:t>
    </dgm:pt>
    <dgm:pt modelId="{31F8BBF8-2327-4874-9DED-11FCD7796C1F}" type="pres">
      <dgm:prSet presAssocID="{2B8C9163-1023-4D58-8E5D-B18788FF2870}" presName="space" presStyleCnt="0"/>
      <dgm:spPr/>
    </dgm:pt>
    <dgm:pt modelId="{86C01837-7608-47E2-96BF-BB601E030D7A}" type="pres">
      <dgm:prSet presAssocID="{4A687E7A-527E-4299-B2AB-8E68078DC624}" presName="composite" presStyleCnt="0"/>
      <dgm:spPr/>
    </dgm:pt>
    <dgm:pt modelId="{2E7CC88C-57F3-415F-90C3-811024CE6275}" type="pres">
      <dgm:prSet presAssocID="{4A687E7A-527E-4299-B2AB-8E68078DC624}" presName="parTx" presStyleLbl="alignNode1" presStyleIdx="1" presStyleCnt="4">
        <dgm:presLayoutVars>
          <dgm:chMax val="0"/>
          <dgm:chPref val="0"/>
          <dgm:bulletEnabled val="1"/>
        </dgm:presLayoutVars>
      </dgm:prSet>
      <dgm:spPr/>
      <dgm:t>
        <a:bodyPr/>
        <a:lstStyle/>
        <a:p>
          <a:endParaRPr lang="en-US"/>
        </a:p>
      </dgm:t>
    </dgm:pt>
    <dgm:pt modelId="{DDB431C7-366A-4B58-9CC2-CFE49146A036}" type="pres">
      <dgm:prSet presAssocID="{4A687E7A-527E-4299-B2AB-8E68078DC624}" presName="desTx" presStyleLbl="alignAccFollowNode1" presStyleIdx="1" presStyleCnt="4">
        <dgm:presLayoutVars>
          <dgm:bulletEnabled val="1"/>
        </dgm:presLayoutVars>
      </dgm:prSet>
      <dgm:spPr/>
      <dgm:t>
        <a:bodyPr/>
        <a:lstStyle/>
        <a:p>
          <a:endParaRPr lang="en-US"/>
        </a:p>
      </dgm:t>
    </dgm:pt>
    <dgm:pt modelId="{686315C0-EB62-48A8-90BB-E9627BDCC23E}" type="pres">
      <dgm:prSet presAssocID="{85A0B393-E203-49B6-9CB7-5833C20AF4A8}" presName="space" presStyleCnt="0"/>
      <dgm:spPr/>
    </dgm:pt>
    <dgm:pt modelId="{E4AE72C6-F721-4849-969B-8BEBAE123BCF}" type="pres">
      <dgm:prSet presAssocID="{9CC28431-98F5-415E-B1B9-7CF0E36784C7}" presName="composite" presStyleCnt="0"/>
      <dgm:spPr/>
    </dgm:pt>
    <dgm:pt modelId="{16DB5211-CE52-42D0-BF77-72C6723842C7}" type="pres">
      <dgm:prSet presAssocID="{9CC28431-98F5-415E-B1B9-7CF0E36784C7}" presName="parTx" presStyleLbl="alignNode1" presStyleIdx="2" presStyleCnt="4">
        <dgm:presLayoutVars>
          <dgm:chMax val="0"/>
          <dgm:chPref val="0"/>
          <dgm:bulletEnabled val="1"/>
        </dgm:presLayoutVars>
      </dgm:prSet>
      <dgm:spPr/>
      <dgm:t>
        <a:bodyPr/>
        <a:lstStyle/>
        <a:p>
          <a:endParaRPr lang="en-US"/>
        </a:p>
      </dgm:t>
    </dgm:pt>
    <dgm:pt modelId="{3425857A-A06C-403B-83E4-E64C3B681155}" type="pres">
      <dgm:prSet presAssocID="{9CC28431-98F5-415E-B1B9-7CF0E36784C7}" presName="desTx" presStyleLbl="alignAccFollowNode1" presStyleIdx="2" presStyleCnt="4">
        <dgm:presLayoutVars>
          <dgm:bulletEnabled val="1"/>
        </dgm:presLayoutVars>
      </dgm:prSet>
      <dgm:spPr/>
      <dgm:t>
        <a:bodyPr/>
        <a:lstStyle/>
        <a:p>
          <a:endParaRPr lang="en-US"/>
        </a:p>
      </dgm:t>
    </dgm:pt>
    <dgm:pt modelId="{F2B6DB16-1917-43A2-8ECA-3D8D833B7ED0}" type="pres">
      <dgm:prSet presAssocID="{C899487D-BC55-4CEA-806A-27A65FB68BD6}" presName="space" presStyleCnt="0"/>
      <dgm:spPr/>
    </dgm:pt>
    <dgm:pt modelId="{E3544A06-5328-4CC1-8978-80060B54A79A}" type="pres">
      <dgm:prSet presAssocID="{93888FB4-5348-43F0-8590-6F82B752A907}" presName="composite" presStyleCnt="0"/>
      <dgm:spPr/>
    </dgm:pt>
    <dgm:pt modelId="{C4F9A164-1E68-4B24-A3F8-72B2F396B8F2}" type="pres">
      <dgm:prSet presAssocID="{93888FB4-5348-43F0-8590-6F82B752A907}" presName="parTx" presStyleLbl="alignNode1" presStyleIdx="3" presStyleCnt="4">
        <dgm:presLayoutVars>
          <dgm:chMax val="0"/>
          <dgm:chPref val="0"/>
          <dgm:bulletEnabled val="1"/>
        </dgm:presLayoutVars>
      </dgm:prSet>
      <dgm:spPr/>
      <dgm:t>
        <a:bodyPr/>
        <a:lstStyle/>
        <a:p>
          <a:endParaRPr lang="en-US"/>
        </a:p>
      </dgm:t>
    </dgm:pt>
    <dgm:pt modelId="{1C6EC2D7-7F74-49B7-8866-0D152FCEC924}" type="pres">
      <dgm:prSet presAssocID="{93888FB4-5348-43F0-8590-6F82B752A907}" presName="desTx" presStyleLbl="alignAccFollowNode1" presStyleIdx="3" presStyleCnt="4">
        <dgm:presLayoutVars>
          <dgm:bulletEnabled val="1"/>
        </dgm:presLayoutVars>
      </dgm:prSet>
      <dgm:spPr/>
      <dgm:t>
        <a:bodyPr/>
        <a:lstStyle/>
        <a:p>
          <a:endParaRPr lang="en-US"/>
        </a:p>
      </dgm:t>
    </dgm:pt>
  </dgm:ptLst>
  <dgm:cxnLst>
    <dgm:cxn modelId="{4B69DDC2-64AE-A84A-ABAA-BFC5B180B4DD}" type="presOf" srcId="{03BEB7CD-41DC-4538-80A1-BE16E5302DAA}" destId="{BEF3CDDF-EC7A-4500-ADC9-D0EDA5108629}" srcOrd="0" destOrd="0" presId="urn:microsoft.com/office/officeart/2005/8/layout/hList1"/>
    <dgm:cxn modelId="{1C3ADC27-7299-4A49-B65D-EBA8F67C9159}" srcId="{93888FB4-5348-43F0-8590-6F82B752A907}" destId="{3EEF0D3D-7247-468D-859A-0A37330B188D}" srcOrd="0" destOrd="0" parTransId="{C4823F14-7971-4C4D-B1B1-C3974371F99C}" sibTransId="{BA00A520-34C1-48AB-B6D6-916DFB2306A4}"/>
    <dgm:cxn modelId="{BFD626AE-4C79-944B-8B5B-471B99976957}" type="presOf" srcId="{7ABE7AE4-64A3-4771-9B17-CB8EC295BA17}" destId="{1C6EC2D7-7F74-49B7-8866-0D152FCEC924}" srcOrd="0" destOrd="2" presId="urn:microsoft.com/office/officeart/2005/8/layout/hList1"/>
    <dgm:cxn modelId="{313C2FD1-C314-2143-8211-8B59170D1E3B}" type="presOf" srcId="{0A32B113-164D-43DF-84C4-B8CE7CC87F05}" destId="{3425857A-A06C-403B-83E4-E64C3B681155}" srcOrd="0" destOrd="1" presId="urn:microsoft.com/office/officeart/2005/8/layout/hList1"/>
    <dgm:cxn modelId="{D8E6F5F7-650F-F441-B8DC-947E016368C3}" type="presOf" srcId="{3E3A64FC-B9F0-481E-8ED0-47C87D98354C}" destId="{DDB431C7-366A-4B58-9CC2-CFE49146A036}" srcOrd="0" destOrd="0" presId="urn:microsoft.com/office/officeart/2005/8/layout/hList1"/>
    <dgm:cxn modelId="{902796AB-FF99-454B-B93A-37B43FB04480}" type="presOf" srcId="{93888FB4-5348-43F0-8590-6F82B752A907}" destId="{C4F9A164-1E68-4B24-A3F8-72B2F396B8F2}" srcOrd="0" destOrd="0" presId="urn:microsoft.com/office/officeart/2005/8/layout/hList1"/>
    <dgm:cxn modelId="{A000E99E-0014-DA40-8744-4AB3F8A5FCA8}" type="presOf" srcId="{FADC84BE-AC3D-4772-BA68-268306CDAB44}" destId="{3425857A-A06C-403B-83E4-E64C3B681155}" srcOrd="0" destOrd="2" presId="urn:microsoft.com/office/officeart/2005/8/layout/hList1"/>
    <dgm:cxn modelId="{6C63F571-3779-498A-A5C8-DCDC71230AD5}" srcId="{03BEB7CD-41DC-4538-80A1-BE16E5302DAA}" destId="{93888FB4-5348-43F0-8590-6F82B752A907}" srcOrd="3" destOrd="0" parTransId="{1FAE3C58-D9C9-4B5B-80A1-0EF039432685}" sibTransId="{6A449A6F-0DA2-4F94-80AD-F48450B1A008}"/>
    <dgm:cxn modelId="{3D42EB54-2F39-499C-8074-5191642EFAB9}" srcId="{9CC28431-98F5-415E-B1B9-7CF0E36784C7}" destId="{0A32B113-164D-43DF-84C4-B8CE7CC87F05}" srcOrd="1" destOrd="0" parTransId="{7424D0C0-B96A-406A-9869-CB446C14B50A}" sibTransId="{E2B0A3A6-AD47-4F62-939B-397DA0D2A558}"/>
    <dgm:cxn modelId="{640FAE05-C1AE-4928-8135-E51BE2FA7F45}" srcId="{4A687E7A-527E-4299-B2AB-8E68078DC624}" destId="{3E3A64FC-B9F0-481E-8ED0-47C87D98354C}" srcOrd="0" destOrd="0" parTransId="{E1F8C843-2F1A-47BD-B379-B5DA904831B3}" sibTransId="{4C0420BA-8FDC-4EB2-8A5F-9F0738B77F9A}"/>
    <dgm:cxn modelId="{F33CB644-6140-C344-89EF-4BE17B66ADCB}" type="presOf" srcId="{9CC28431-98F5-415E-B1B9-7CF0E36784C7}" destId="{16DB5211-CE52-42D0-BF77-72C6723842C7}" srcOrd="0" destOrd="0" presId="urn:microsoft.com/office/officeart/2005/8/layout/hList1"/>
    <dgm:cxn modelId="{6594C35D-D9B5-6F4A-9784-3CDFC2F86155}" type="presOf" srcId="{A52ED628-DEFB-434A-AA62-186A9DC3A297}" destId="{DDB431C7-366A-4B58-9CC2-CFE49146A036}" srcOrd="0" destOrd="1" presId="urn:microsoft.com/office/officeart/2005/8/layout/hList1"/>
    <dgm:cxn modelId="{506B527D-F0C3-A04B-8C14-D60DA2F9B9C1}" type="presOf" srcId="{AD109226-6B24-A848-898A-FFE58002C1CC}" destId="{2E4843F5-F0D2-4837-B83F-2A6DB3F41608}" srcOrd="0" destOrd="1" presId="urn:microsoft.com/office/officeart/2005/8/layout/hList1"/>
    <dgm:cxn modelId="{9A6BBDFD-6F7D-437F-9693-89D38D5B86C1}" srcId="{93888FB4-5348-43F0-8590-6F82B752A907}" destId="{B9077120-E224-4E65-A135-6ECDBCF55770}" srcOrd="1" destOrd="0" parTransId="{DF87A2DF-5F9B-44F5-9DF8-E9470C7DC318}" sibTransId="{25170B5A-F52E-48DD-929E-D63F903782D8}"/>
    <dgm:cxn modelId="{BA519579-D8A8-4C0E-BA2E-EB3EE76C8944}" srcId="{93888FB4-5348-43F0-8590-6F82B752A907}" destId="{7ABE7AE4-64A3-4771-9B17-CB8EC295BA17}" srcOrd="2" destOrd="0" parTransId="{E3F4221F-BA72-4B6F-AA3F-BEB73EAA36D6}" sibTransId="{2B726369-D7E2-42F6-BD24-5AF422AA975E}"/>
    <dgm:cxn modelId="{E58A34EE-177A-4E4E-B782-660456E66262}" srcId="{03BEB7CD-41DC-4538-80A1-BE16E5302DAA}" destId="{8F5A5039-F4DE-47EE-B2D0-D11EC1D492E7}" srcOrd="0" destOrd="0" parTransId="{5989FFE4-B018-4942-B7D4-70D959A71888}" sibTransId="{2B8C9163-1023-4D58-8E5D-B18788FF2870}"/>
    <dgm:cxn modelId="{61A4697B-EDC1-40FD-991E-8C934682BAA2}" srcId="{9CC28431-98F5-415E-B1B9-7CF0E36784C7}" destId="{79A59F34-D8C4-4501-9B7F-E9E3611521EF}" srcOrd="0" destOrd="0" parTransId="{EA77DBBC-3E51-48B6-8D59-65B08AA7E184}" sibTransId="{2EC29D9C-1269-44D2-9E12-0249D4250469}"/>
    <dgm:cxn modelId="{59B1D5D0-BE44-6346-820B-8F15EB72525A}" srcId="{4A687E7A-527E-4299-B2AB-8E68078DC624}" destId="{A52ED628-DEFB-434A-AA62-186A9DC3A297}" srcOrd="1" destOrd="0" parTransId="{5C34965E-FB1A-A94C-8EC7-28D4D8B0AACC}" sibTransId="{B20D74E3-524C-0249-ACC8-B7E05DA1981F}"/>
    <dgm:cxn modelId="{9F7297C5-3DDE-0B43-AE07-4789D264D17D}" type="presOf" srcId="{4A687E7A-527E-4299-B2AB-8E68078DC624}" destId="{2E7CC88C-57F3-415F-90C3-811024CE6275}" srcOrd="0" destOrd="0" presId="urn:microsoft.com/office/officeart/2005/8/layout/hList1"/>
    <dgm:cxn modelId="{422E7749-6963-4E07-9EAC-623D222F20B9}" srcId="{03BEB7CD-41DC-4538-80A1-BE16E5302DAA}" destId="{4A687E7A-527E-4299-B2AB-8E68078DC624}" srcOrd="1" destOrd="0" parTransId="{FC35F427-36A7-4748-B262-84452743F8A5}" sibTransId="{85A0B393-E203-49B6-9CB7-5833C20AF4A8}"/>
    <dgm:cxn modelId="{9DB3B802-7545-4D95-BDB1-F63EF1A4E770}" srcId="{9CC28431-98F5-415E-B1B9-7CF0E36784C7}" destId="{FADC84BE-AC3D-4772-BA68-268306CDAB44}" srcOrd="2" destOrd="0" parTransId="{205FFFCF-495A-4B2B-9839-699ED567BAA5}" sibTransId="{E0C1423E-702C-4D78-8640-E8721F7B4B84}"/>
    <dgm:cxn modelId="{37A671F2-561E-9D43-A1D6-B7CC3815F21F}" type="presOf" srcId="{3EEF0D3D-7247-468D-859A-0A37330B188D}" destId="{1C6EC2D7-7F74-49B7-8866-0D152FCEC924}" srcOrd="0" destOrd="0" presId="urn:microsoft.com/office/officeart/2005/8/layout/hList1"/>
    <dgm:cxn modelId="{9F7CB1AB-B7DD-C640-B554-7411C58F0F96}" type="presOf" srcId="{8F5A5039-F4DE-47EE-B2D0-D11EC1D492E7}" destId="{643F179D-9451-4A09-95CA-544656551872}" srcOrd="0" destOrd="0" presId="urn:microsoft.com/office/officeart/2005/8/layout/hList1"/>
    <dgm:cxn modelId="{E8D0DB93-8A89-D14D-9E8F-F648BD2DFCB2}" type="presOf" srcId="{FF1F8E68-B5CF-4982-99A4-C0D40320A04E}" destId="{2E4843F5-F0D2-4837-B83F-2A6DB3F41608}" srcOrd="0" destOrd="0" presId="urn:microsoft.com/office/officeart/2005/8/layout/hList1"/>
    <dgm:cxn modelId="{938CEACC-2FEF-4CED-9852-A7619EFD0466}" srcId="{03BEB7CD-41DC-4538-80A1-BE16E5302DAA}" destId="{9CC28431-98F5-415E-B1B9-7CF0E36784C7}" srcOrd="2" destOrd="0" parTransId="{D53EEF9D-27AD-42E2-92A6-2D616178CDAD}" sibTransId="{C899487D-BC55-4CEA-806A-27A65FB68BD6}"/>
    <dgm:cxn modelId="{928FFFA1-C9F2-974A-B4C1-25A6393BEF80}" type="presOf" srcId="{B9077120-E224-4E65-A135-6ECDBCF55770}" destId="{1C6EC2D7-7F74-49B7-8866-0D152FCEC924}" srcOrd="0" destOrd="1" presId="urn:microsoft.com/office/officeart/2005/8/layout/hList1"/>
    <dgm:cxn modelId="{233F5218-EEE7-C742-A15D-E7F8923DCD97}" srcId="{8F5A5039-F4DE-47EE-B2D0-D11EC1D492E7}" destId="{AD109226-6B24-A848-898A-FFE58002C1CC}" srcOrd="1" destOrd="0" parTransId="{3BCAEE7E-DD09-6547-9248-A35615771C72}" sibTransId="{65524914-24A8-0641-A023-9F2CEA6CA9A5}"/>
    <dgm:cxn modelId="{7BFD8CEB-AA46-7B43-AED0-C1867D538B45}" type="presOf" srcId="{79A59F34-D8C4-4501-9B7F-E9E3611521EF}" destId="{3425857A-A06C-403B-83E4-E64C3B681155}" srcOrd="0" destOrd="0" presId="urn:microsoft.com/office/officeart/2005/8/layout/hList1"/>
    <dgm:cxn modelId="{8BECD507-DC8D-4D0A-9D6A-BFD387B80B2C}" srcId="{8F5A5039-F4DE-47EE-B2D0-D11EC1D492E7}" destId="{FF1F8E68-B5CF-4982-99A4-C0D40320A04E}" srcOrd="0" destOrd="0" parTransId="{3F4D1968-2B40-4320-A40F-48ADFBB76538}" sibTransId="{9549F94E-6604-49B2-A72C-DCCE4C644FDA}"/>
    <dgm:cxn modelId="{8DDF456A-9D1F-B148-927D-4C07C4E8C521}" type="presParOf" srcId="{BEF3CDDF-EC7A-4500-ADC9-D0EDA5108629}" destId="{06DD49AC-F384-4BBA-AB16-C4E1D5D1F12D}" srcOrd="0" destOrd="0" presId="urn:microsoft.com/office/officeart/2005/8/layout/hList1"/>
    <dgm:cxn modelId="{149B4927-A6FE-DC4C-8655-F36BFE5BB434}" type="presParOf" srcId="{06DD49AC-F384-4BBA-AB16-C4E1D5D1F12D}" destId="{643F179D-9451-4A09-95CA-544656551872}" srcOrd="0" destOrd="0" presId="urn:microsoft.com/office/officeart/2005/8/layout/hList1"/>
    <dgm:cxn modelId="{57C4174E-3C21-0148-AFA0-326626719782}" type="presParOf" srcId="{06DD49AC-F384-4BBA-AB16-C4E1D5D1F12D}" destId="{2E4843F5-F0D2-4837-B83F-2A6DB3F41608}" srcOrd="1" destOrd="0" presId="urn:microsoft.com/office/officeart/2005/8/layout/hList1"/>
    <dgm:cxn modelId="{B3205854-E82B-6943-9958-442501AE7E01}" type="presParOf" srcId="{BEF3CDDF-EC7A-4500-ADC9-D0EDA5108629}" destId="{31F8BBF8-2327-4874-9DED-11FCD7796C1F}" srcOrd="1" destOrd="0" presId="urn:microsoft.com/office/officeart/2005/8/layout/hList1"/>
    <dgm:cxn modelId="{CFE7DF20-189B-7D42-A5D1-668ECBCDA0CB}" type="presParOf" srcId="{BEF3CDDF-EC7A-4500-ADC9-D0EDA5108629}" destId="{86C01837-7608-47E2-96BF-BB601E030D7A}" srcOrd="2" destOrd="0" presId="urn:microsoft.com/office/officeart/2005/8/layout/hList1"/>
    <dgm:cxn modelId="{33A9E0DE-8F50-904C-B5AA-9D1E958A53DF}" type="presParOf" srcId="{86C01837-7608-47E2-96BF-BB601E030D7A}" destId="{2E7CC88C-57F3-415F-90C3-811024CE6275}" srcOrd="0" destOrd="0" presId="urn:microsoft.com/office/officeart/2005/8/layout/hList1"/>
    <dgm:cxn modelId="{5A06811C-3C95-1146-ACC4-B7E5940AE2C7}" type="presParOf" srcId="{86C01837-7608-47E2-96BF-BB601E030D7A}" destId="{DDB431C7-366A-4B58-9CC2-CFE49146A036}" srcOrd="1" destOrd="0" presId="urn:microsoft.com/office/officeart/2005/8/layout/hList1"/>
    <dgm:cxn modelId="{0BECEEB9-665A-C044-B731-DD84E3B45D54}" type="presParOf" srcId="{BEF3CDDF-EC7A-4500-ADC9-D0EDA5108629}" destId="{686315C0-EB62-48A8-90BB-E9627BDCC23E}" srcOrd="3" destOrd="0" presId="urn:microsoft.com/office/officeart/2005/8/layout/hList1"/>
    <dgm:cxn modelId="{9902593B-29C1-944B-AFC8-2F1BAE5D304B}" type="presParOf" srcId="{BEF3CDDF-EC7A-4500-ADC9-D0EDA5108629}" destId="{E4AE72C6-F721-4849-969B-8BEBAE123BCF}" srcOrd="4" destOrd="0" presId="urn:microsoft.com/office/officeart/2005/8/layout/hList1"/>
    <dgm:cxn modelId="{758E6F96-1A7D-074E-8137-D9785040F6F1}" type="presParOf" srcId="{E4AE72C6-F721-4849-969B-8BEBAE123BCF}" destId="{16DB5211-CE52-42D0-BF77-72C6723842C7}" srcOrd="0" destOrd="0" presId="urn:microsoft.com/office/officeart/2005/8/layout/hList1"/>
    <dgm:cxn modelId="{49B128C2-4576-F947-BD99-C94FA39F8EE4}" type="presParOf" srcId="{E4AE72C6-F721-4849-969B-8BEBAE123BCF}" destId="{3425857A-A06C-403B-83E4-E64C3B681155}" srcOrd="1" destOrd="0" presId="urn:microsoft.com/office/officeart/2005/8/layout/hList1"/>
    <dgm:cxn modelId="{E1B262B7-4741-B946-9650-C726BE9812A0}" type="presParOf" srcId="{BEF3CDDF-EC7A-4500-ADC9-D0EDA5108629}" destId="{F2B6DB16-1917-43A2-8ECA-3D8D833B7ED0}" srcOrd="5" destOrd="0" presId="urn:microsoft.com/office/officeart/2005/8/layout/hList1"/>
    <dgm:cxn modelId="{17D37D17-1179-FA4C-8577-EF4A1369DD90}" type="presParOf" srcId="{BEF3CDDF-EC7A-4500-ADC9-D0EDA5108629}" destId="{E3544A06-5328-4CC1-8978-80060B54A79A}" srcOrd="6" destOrd="0" presId="urn:microsoft.com/office/officeart/2005/8/layout/hList1"/>
    <dgm:cxn modelId="{C224C00B-3A05-F045-8E52-76571602E999}" type="presParOf" srcId="{E3544A06-5328-4CC1-8978-80060B54A79A}" destId="{C4F9A164-1E68-4B24-A3F8-72B2F396B8F2}" srcOrd="0" destOrd="0" presId="urn:microsoft.com/office/officeart/2005/8/layout/hList1"/>
    <dgm:cxn modelId="{AB6D2783-8813-D04D-9E9E-04C1D2F409C0}" type="presParOf" srcId="{E3544A06-5328-4CC1-8978-80060B54A79A}" destId="{1C6EC2D7-7F74-49B7-8866-0D152FCEC92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C0C3ED-BC0F-4121-8025-556122B484B0}" type="doc">
      <dgm:prSet loTypeId="urn:microsoft.com/office/officeart/2005/8/layout/chevron1" loCatId="process" qsTypeId="urn:microsoft.com/office/officeart/2005/8/quickstyle/simple1" qsCatId="simple" csTypeId="urn:microsoft.com/office/officeart/2005/8/colors/accent2_2" csCatId="accent2" phldr="1"/>
      <dgm:spPr/>
    </dgm:pt>
    <dgm:pt modelId="{22BD2562-0363-4EBB-8C34-041B63998B3E}">
      <dgm:prSet phldrT="[Text]"/>
      <dgm:spPr/>
      <dgm:t>
        <a:bodyPr/>
        <a:lstStyle/>
        <a:p>
          <a:r>
            <a:rPr lang="en-US" dirty="0" smtClean="0"/>
            <a:t>2006/2007</a:t>
          </a:r>
          <a:endParaRPr lang="en-US" dirty="0"/>
        </a:p>
      </dgm:t>
    </dgm:pt>
    <dgm:pt modelId="{C1AAF246-7DC7-4AA5-A986-9A68DDC6CF06}" type="parTrans" cxnId="{54C90312-D7CB-4729-B815-4572688B7DC2}">
      <dgm:prSet/>
      <dgm:spPr/>
      <dgm:t>
        <a:bodyPr/>
        <a:lstStyle/>
        <a:p>
          <a:endParaRPr lang="en-US"/>
        </a:p>
      </dgm:t>
    </dgm:pt>
    <dgm:pt modelId="{E953AC64-FC88-4940-9D7B-F48433BEB107}" type="sibTrans" cxnId="{54C90312-D7CB-4729-B815-4572688B7DC2}">
      <dgm:prSet/>
      <dgm:spPr/>
      <dgm:t>
        <a:bodyPr/>
        <a:lstStyle/>
        <a:p>
          <a:endParaRPr lang="en-US"/>
        </a:p>
      </dgm:t>
    </dgm:pt>
    <dgm:pt modelId="{266E54A8-5FD9-4B0D-8378-BC11C6D96185}">
      <dgm:prSet phldrT="[Text]"/>
      <dgm:spPr/>
      <dgm:t>
        <a:bodyPr/>
        <a:lstStyle/>
        <a:p>
          <a:r>
            <a:rPr lang="en-US" dirty="0" smtClean="0"/>
            <a:t>2008</a:t>
          </a:r>
          <a:endParaRPr lang="en-US" dirty="0"/>
        </a:p>
      </dgm:t>
    </dgm:pt>
    <dgm:pt modelId="{39308C0E-3EEB-4BEC-A774-A3195AC125BA}" type="parTrans" cxnId="{68444835-0FCF-4FB9-B8D8-B43826998B37}">
      <dgm:prSet/>
      <dgm:spPr/>
      <dgm:t>
        <a:bodyPr/>
        <a:lstStyle/>
        <a:p>
          <a:endParaRPr lang="en-US"/>
        </a:p>
      </dgm:t>
    </dgm:pt>
    <dgm:pt modelId="{17678825-7788-4BBE-93EE-1FC05ACD14D9}" type="sibTrans" cxnId="{68444835-0FCF-4FB9-B8D8-B43826998B37}">
      <dgm:prSet/>
      <dgm:spPr/>
      <dgm:t>
        <a:bodyPr/>
        <a:lstStyle/>
        <a:p>
          <a:endParaRPr lang="en-US"/>
        </a:p>
      </dgm:t>
    </dgm:pt>
    <dgm:pt modelId="{BDC6BB70-6F3B-4FBE-9FAF-B2DA549A2563}">
      <dgm:prSet phldrT="[Text]"/>
      <dgm:spPr>
        <a:solidFill>
          <a:srgbClr val="7030A0"/>
        </a:solidFill>
      </dgm:spPr>
      <dgm:t>
        <a:bodyPr/>
        <a:lstStyle/>
        <a:p>
          <a:r>
            <a:rPr lang="en-US" dirty="0" smtClean="0"/>
            <a:t>2009</a:t>
          </a:r>
          <a:endParaRPr lang="en-US" dirty="0"/>
        </a:p>
      </dgm:t>
    </dgm:pt>
    <dgm:pt modelId="{22820B23-FF00-49B8-A077-D5709ACE176C}" type="parTrans" cxnId="{CDB8D22A-A2BA-400B-89B2-16237FA906EB}">
      <dgm:prSet/>
      <dgm:spPr/>
      <dgm:t>
        <a:bodyPr/>
        <a:lstStyle/>
        <a:p>
          <a:endParaRPr lang="en-US"/>
        </a:p>
      </dgm:t>
    </dgm:pt>
    <dgm:pt modelId="{7FD78924-04C7-444A-BDD7-1843D9253EA6}" type="sibTrans" cxnId="{CDB8D22A-A2BA-400B-89B2-16237FA906EB}">
      <dgm:prSet/>
      <dgm:spPr/>
      <dgm:t>
        <a:bodyPr/>
        <a:lstStyle/>
        <a:p>
          <a:endParaRPr lang="en-US"/>
        </a:p>
      </dgm:t>
    </dgm:pt>
    <dgm:pt modelId="{91E45B40-28B3-47D0-ADF5-8079B4104B8B}">
      <dgm:prSet phldrT="[Text]"/>
      <dgm:spPr>
        <a:solidFill>
          <a:srgbClr val="7030A0"/>
        </a:solidFill>
      </dgm:spPr>
      <dgm:t>
        <a:bodyPr/>
        <a:lstStyle/>
        <a:p>
          <a:r>
            <a:rPr lang="en-US" dirty="0" smtClean="0"/>
            <a:t>2010</a:t>
          </a:r>
          <a:endParaRPr lang="en-US" dirty="0"/>
        </a:p>
      </dgm:t>
    </dgm:pt>
    <dgm:pt modelId="{26E19668-7C76-4E42-A739-1F15D2C18E61}" type="parTrans" cxnId="{F17C7D0A-C277-4E3C-B7BA-CE18BCD76D60}">
      <dgm:prSet/>
      <dgm:spPr/>
      <dgm:t>
        <a:bodyPr/>
        <a:lstStyle/>
        <a:p>
          <a:endParaRPr lang="en-US"/>
        </a:p>
      </dgm:t>
    </dgm:pt>
    <dgm:pt modelId="{2C257224-302F-4CC6-9149-7AC45819C822}" type="sibTrans" cxnId="{F17C7D0A-C277-4E3C-B7BA-CE18BCD76D60}">
      <dgm:prSet/>
      <dgm:spPr/>
      <dgm:t>
        <a:bodyPr/>
        <a:lstStyle/>
        <a:p>
          <a:endParaRPr lang="en-US"/>
        </a:p>
      </dgm:t>
    </dgm:pt>
    <dgm:pt modelId="{DFA77D65-A56D-4ABC-8777-F20F92D8D2D4}" type="pres">
      <dgm:prSet presAssocID="{6CC0C3ED-BC0F-4121-8025-556122B484B0}" presName="Name0" presStyleCnt="0">
        <dgm:presLayoutVars>
          <dgm:dir/>
          <dgm:animLvl val="lvl"/>
          <dgm:resizeHandles val="exact"/>
        </dgm:presLayoutVars>
      </dgm:prSet>
      <dgm:spPr/>
    </dgm:pt>
    <dgm:pt modelId="{A5FF5279-09C1-4872-B712-DD827BEB1588}" type="pres">
      <dgm:prSet presAssocID="{22BD2562-0363-4EBB-8C34-041B63998B3E}" presName="parTxOnly" presStyleLbl="node1" presStyleIdx="0" presStyleCnt="4">
        <dgm:presLayoutVars>
          <dgm:chMax val="0"/>
          <dgm:chPref val="0"/>
          <dgm:bulletEnabled val="1"/>
        </dgm:presLayoutVars>
      </dgm:prSet>
      <dgm:spPr/>
      <dgm:t>
        <a:bodyPr/>
        <a:lstStyle/>
        <a:p>
          <a:endParaRPr lang="en-US"/>
        </a:p>
      </dgm:t>
    </dgm:pt>
    <dgm:pt modelId="{047B9052-7E84-4776-950B-EA82A471BE40}" type="pres">
      <dgm:prSet presAssocID="{E953AC64-FC88-4940-9D7B-F48433BEB107}" presName="parTxOnlySpace" presStyleCnt="0"/>
      <dgm:spPr/>
    </dgm:pt>
    <dgm:pt modelId="{E0417EC4-8118-4F49-8BEC-88821B07E567}" type="pres">
      <dgm:prSet presAssocID="{266E54A8-5FD9-4B0D-8378-BC11C6D96185}" presName="parTxOnly" presStyleLbl="node1" presStyleIdx="1" presStyleCnt="4">
        <dgm:presLayoutVars>
          <dgm:chMax val="0"/>
          <dgm:chPref val="0"/>
          <dgm:bulletEnabled val="1"/>
        </dgm:presLayoutVars>
      </dgm:prSet>
      <dgm:spPr/>
      <dgm:t>
        <a:bodyPr/>
        <a:lstStyle/>
        <a:p>
          <a:endParaRPr lang="en-US"/>
        </a:p>
      </dgm:t>
    </dgm:pt>
    <dgm:pt modelId="{B168D8F0-4965-4B0F-9E72-A951CC80835A}" type="pres">
      <dgm:prSet presAssocID="{17678825-7788-4BBE-93EE-1FC05ACD14D9}" presName="parTxOnlySpace" presStyleCnt="0"/>
      <dgm:spPr/>
    </dgm:pt>
    <dgm:pt modelId="{01EF9163-F3C5-4C59-8FF9-9CD31ECAE9CF}" type="pres">
      <dgm:prSet presAssocID="{BDC6BB70-6F3B-4FBE-9FAF-B2DA549A2563}" presName="parTxOnly" presStyleLbl="node1" presStyleIdx="2" presStyleCnt="4">
        <dgm:presLayoutVars>
          <dgm:chMax val="0"/>
          <dgm:chPref val="0"/>
          <dgm:bulletEnabled val="1"/>
        </dgm:presLayoutVars>
      </dgm:prSet>
      <dgm:spPr/>
      <dgm:t>
        <a:bodyPr/>
        <a:lstStyle/>
        <a:p>
          <a:endParaRPr lang="en-US"/>
        </a:p>
      </dgm:t>
    </dgm:pt>
    <dgm:pt modelId="{0F9E28D4-76DF-46B5-8CB6-8FC063D11A0C}" type="pres">
      <dgm:prSet presAssocID="{7FD78924-04C7-444A-BDD7-1843D9253EA6}" presName="parTxOnlySpace" presStyleCnt="0"/>
      <dgm:spPr/>
    </dgm:pt>
    <dgm:pt modelId="{DC07423B-30D5-4990-97D1-7DF649F62CB6}" type="pres">
      <dgm:prSet presAssocID="{91E45B40-28B3-47D0-ADF5-8079B4104B8B}" presName="parTxOnly" presStyleLbl="node1" presStyleIdx="3" presStyleCnt="4">
        <dgm:presLayoutVars>
          <dgm:chMax val="0"/>
          <dgm:chPref val="0"/>
          <dgm:bulletEnabled val="1"/>
        </dgm:presLayoutVars>
      </dgm:prSet>
      <dgm:spPr/>
      <dgm:t>
        <a:bodyPr/>
        <a:lstStyle/>
        <a:p>
          <a:endParaRPr lang="en-US"/>
        </a:p>
      </dgm:t>
    </dgm:pt>
  </dgm:ptLst>
  <dgm:cxnLst>
    <dgm:cxn modelId="{F17C7D0A-C277-4E3C-B7BA-CE18BCD76D60}" srcId="{6CC0C3ED-BC0F-4121-8025-556122B484B0}" destId="{91E45B40-28B3-47D0-ADF5-8079B4104B8B}" srcOrd="3" destOrd="0" parTransId="{26E19668-7C76-4E42-A739-1F15D2C18E61}" sibTransId="{2C257224-302F-4CC6-9149-7AC45819C822}"/>
    <dgm:cxn modelId="{1AA439FF-E64F-AB47-B581-64F9C833FFC5}" type="presOf" srcId="{91E45B40-28B3-47D0-ADF5-8079B4104B8B}" destId="{DC07423B-30D5-4990-97D1-7DF649F62CB6}" srcOrd="0" destOrd="0" presId="urn:microsoft.com/office/officeart/2005/8/layout/chevron1"/>
    <dgm:cxn modelId="{68444835-0FCF-4FB9-B8D8-B43826998B37}" srcId="{6CC0C3ED-BC0F-4121-8025-556122B484B0}" destId="{266E54A8-5FD9-4B0D-8378-BC11C6D96185}" srcOrd="1" destOrd="0" parTransId="{39308C0E-3EEB-4BEC-A774-A3195AC125BA}" sibTransId="{17678825-7788-4BBE-93EE-1FC05ACD14D9}"/>
    <dgm:cxn modelId="{54C90312-D7CB-4729-B815-4572688B7DC2}" srcId="{6CC0C3ED-BC0F-4121-8025-556122B484B0}" destId="{22BD2562-0363-4EBB-8C34-041B63998B3E}" srcOrd="0" destOrd="0" parTransId="{C1AAF246-7DC7-4AA5-A986-9A68DDC6CF06}" sibTransId="{E953AC64-FC88-4940-9D7B-F48433BEB107}"/>
    <dgm:cxn modelId="{7AE784C7-76E3-444B-8444-FCAA5FFBF6E4}" type="presOf" srcId="{22BD2562-0363-4EBB-8C34-041B63998B3E}" destId="{A5FF5279-09C1-4872-B712-DD827BEB1588}" srcOrd="0" destOrd="0" presId="urn:microsoft.com/office/officeart/2005/8/layout/chevron1"/>
    <dgm:cxn modelId="{A18EF123-B3B6-1E4D-AAF5-A064D046DEC8}" type="presOf" srcId="{BDC6BB70-6F3B-4FBE-9FAF-B2DA549A2563}" destId="{01EF9163-F3C5-4C59-8FF9-9CD31ECAE9CF}" srcOrd="0" destOrd="0" presId="urn:microsoft.com/office/officeart/2005/8/layout/chevron1"/>
    <dgm:cxn modelId="{32F46631-E3BF-0943-AF48-57473B74AF72}" type="presOf" srcId="{6CC0C3ED-BC0F-4121-8025-556122B484B0}" destId="{DFA77D65-A56D-4ABC-8777-F20F92D8D2D4}" srcOrd="0" destOrd="0" presId="urn:microsoft.com/office/officeart/2005/8/layout/chevron1"/>
    <dgm:cxn modelId="{F6F50E31-176B-114D-B857-1E35E31BA835}" type="presOf" srcId="{266E54A8-5FD9-4B0D-8378-BC11C6D96185}" destId="{E0417EC4-8118-4F49-8BEC-88821B07E567}" srcOrd="0" destOrd="0" presId="urn:microsoft.com/office/officeart/2005/8/layout/chevron1"/>
    <dgm:cxn modelId="{CDB8D22A-A2BA-400B-89B2-16237FA906EB}" srcId="{6CC0C3ED-BC0F-4121-8025-556122B484B0}" destId="{BDC6BB70-6F3B-4FBE-9FAF-B2DA549A2563}" srcOrd="2" destOrd="0" parTransId="{22820B23-FF00-49B8-A077-D5709ACE176C}" sibTransId="{7FD78924-04C7-444A-BDD7-1843D9253EA6}"/>
    <dgm:cxn modelId="{432DDEA5-35E6-A248-B91D-B70A7D55D245}" type="presParOf" srcId="{DFA77D65-A56D-4ABC-8777-F20F92D8D2D4}" destId="{A5FF5279-09C1-4872-B712-DD827BEB1588}" srcOrd="0" destOrd="0" presId="urn:microsoft.com/office/officeart/2005/8/layout/chevron1"/>
    <dgm:cxn modelId="{6B48D098-6CDC-4C41-A38D-5A3D02596299}" type="presParOf" srcId="{DFA77D65-A56D-4ABC-8777-F20F92D8D2D4}" destId="{047B9052-7E84-4776-950B-EA82A471BE40}" srcOrd="1" destOrd="0" presId="urn:microsoft.com/office/officeart/2005/8/layout/chevron1"/>
    <dgm:cxn modelId="{8E227730-9C3C-7A42-8940-D23F06B8E8A5}" type="presParOf" srcId="{DFA77D65-A56D-4ABC-8777-F20F92D8D2D4}" destId="{E0417EC4-8118-4F49-8BEC-88821B07E567}" srcOrd="2" destOrd="0" presId="urn:microsoft.com/office/officeart/2005/8/layout/chevron1"/>
    <dgm:cxn modelId="{AA990611-A63C-214A-9C92-6E95AF9D82AF}" type="presParOf" srcId="{DFA77D65-A56D-4ABC-8777-F20F92D8D2D4}" destId="{B168D8F0-4965-4B0F-9E72-A951CC80835A}" srcOrd="3" destOrd="0" presId="urn:microsoft.com/office/officeart/2005/8/layout/chevron1"/>
    <dgm:cxn modelId="{29C0949C-352E-3041-BF07-C2AEE71D5308}" type="presParOf" srcId="{DFA77D65-A56D-4ABC-8777-F20F92D8D2D4}" destId="{01EF9163-F3C5-4C59-8FF9-9CD31ECAE9CF}" srcOrd="4" destOrd="0" presId="urn:microsoft.com/office/officeart/2005/8/layout/chevron1"/>
    <dgm:cxn modelId="{72C582AE-832D-194F-A665-71D621AD793D}" type="presParOf" srcId="{DFA77D65-A56D-4ABC-8777-F20F92D8D2D4}" destId="{0F9E28D4-76DF-46B5-8CB6-8FC063D11A0C}" srcOrd="5" destOrd="0" presId="urn:microsoft.com/office/officeart/2005/8/layout/chevron1"/>
    <dgm:cxn modelId="{DA8C2D44-4756-9345-AEDB-EBFA0703AF90}" type="presParOf" srcId="{DFA77D65-A56D-4ABC-8777-F20F92D8D2D4}" destId="{DC07423B-30D5-4990-97D1-7DF649F62CB6}" srcOrd="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483D7A-A028-41F8-A5F8-2EF443646B37}">
      <dsp:nvSpPr>
        <dsp:cNvPr id="0" name=""/>
        <dsp:cNvSpPr/>
      </dsp:nvSpPr>
      <dsp:spPr>
        <a:xfrm rot="5400000">
          <a:off x="5012703" y="-1901980"/>
          <a:ext cx="1166849" cy="526694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Data Processing and Aggregations</a:t>
          </a:r>
          <a:endParaRPr lang="en-US" sz="1600" kern="1200" dirty="0"/>
        </a:p>
        <a:p>
          <a:pPr marL="171450" lvl="1" indent="-171450" algn="l" defTabSz="711200">
            <a:lnSpc>
              <a:spcPct val="90000"/>
            </a:lnSpc>
            <a:spcBef>
              <a:spcPct val="0"/>
            </a:spcBef>
            <a:spcAft>
              <a:spcPct val="15000"/>
            </a:spcAft>
            <a:buChar char="••"/>
          </a:pPr>
          <a:r>
            <a:rPr lang="en-US" sz="1600" kern="1200" dirty="0" smtClean="0"/>
            <a:t>Data co-located in a shared environment</a:t>
          </a:r>
          <a:endParaRPr lang="en-US" sz="1600" kern="1200" dirty="0"/>
        </a:p>
        <a:p>
          <a:pPr marL="171450" lvl="1" indent="-171450" algn="l" defTabSz="711200">
            <a:lnSpc>
              <a:spcPct val="90000"/>
            </a:lnSpc>
            <a:spcBef>
              <a:spcPct val="0"/>
            </a:spcBef>
            <a:spcAft>
              <a:spcPct val="15000"/>
            </a:spcAft>
            <a:buChar char="••"/>
          </a:pPr>
          <a:r>
            <a:rPr lang="en-US" sz="1600" kern="1200" dirty="0" smtClean="0"/>
            <a:t>Batch processing of Data</a:t>
          </a:r>
          <a:endParaRPr lang="en-US" sz="1600" kern="1200" dirty="0"/>
        </a:p>
        <a:p>
          <a:pPr marL="171450" lvl="1" indent="-171450" algn="l" defTabSz="711200">
            <a:lnSpc>
              <a:spcPct val="90000"/>
            </a:lnSpc>
            <a:spcBef>
              <a:spcPct val="0"/>
            </a:spcBef>
            <a:spcAft>
              <a:spcPct val="15000"/>
            </a:spcAft>
            <a:buChar char="••"/>
          </a:pPr>
          <a:r>
            <a:rPr lang="en-US" sz="1600" kern="1200" dirty="0" smtClean="0"/>
            <a:t>Processing 100 Billion events per day</a:t>
          </a:r>
          <a:endParaRPr lang="en-US" sz="1600" kern="1200" dirty="0"/>
        </a:p>
      </dsp:txBody>
      <dsp:txXfrm rot="5400000">
        <a:off x="5012703" y="-1901980"/>
        <a:ext cx="1166849" cy="5266944"/>
      </dsp:txXfrm>
    </dsp:sp>
    <dsp:sp modelId="{28D2313E-9F16-4740-8F1F-94C55583E575}">
      <dsp:nvSpPr>
        <dsp:cNvPr id="0" name=""/>
        <dsp:cNvSpPr/>
      </dsp:nvSpPr>
      <dsp:spPr>
        <a:xfrm>
          <a:off x="0" y="2209"/>
          <a:ext cx="2962656" cy="14585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ETL / Warehouse</a:t>
          </a:r>
          <a:endParaRPr lang="en-US" sz="3700" kern="1200" dirty="0"/>
        </a:p>
      </dsp:txBody>
      <dsp:txXfrm>
        <a:off x="0" y="2209"/>
        <a:ext cx="2962656" cy="1458562"/>
      </dsp:txXfrm>
    </dsp:sp>
    <dsp:sp modelId="{00813F79-94BF-469A-8B88-F7A7D4842890}">
      <dsp:nvSpPr>
        <dsp:cNvPr id="0" name=""/>
        <dsp:cNvSpPr/>
      </dsp:nvSpPr>
      <dsp:spPr>
        <a:xfrm rot="5400000">
          <a:off x="5012703" y="-370490"/>
          <a:ext cx="1166849" cy="526694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Modeling and Machine Learning Algorithms</a:t>
          </a:r>
          <a:endParaRPr lang="en-US" sz="1600" kern="1200" dirty="0"/>
        </a:p>
        <a:p>
          <a:pPr marL="171450" lvl="1" indent="-171450" algn="l" defTabSz="711200">
            <a:lnSpc>
              <a:spcPct val="90000"/>
            </a:lnSpc>
            <a:spcBef>
              <a:spcPct val="0"/>
            </a:spcBef>
            <a:spcAft>
              <a:spcPct val="15000"/>
            </a:spcAft>
            <a:buChar char="••"/>
          </a:pPr>
          <a:r>
            <a:rPr lang="en-US" sz="1600" kern="1200" dirty="0" smtClean="0"/>
            <a:t>Weekly/Monthly run of algorithms</a:t>
          </a:r>
          <a:endParaRPr lang="en-US" sz="1600" kern="1200" dirty="0"/>
        </a:p>
      </dsp:txBody>
      <dsp:txXfrm rot="5400000">
        <a:off x="5012703" y="-370490"/>
        <a:ext cx="1166849" cy="5266944"/>
      </dsp:txXfrm>
    </dsp:sp>
    <dsp:sp modelId="{4ACC1724-21B0-46F3-8425-4AC9E394742C}">
      <dsp:nvSpPr>
        <dsp:cNvPr id="0" name=""/>
        <dsp:cNvSpPr/>
      </dsp:nvSpPr>
      <dsp:spPr>
        <a:xfrm>
          <a:off x="0" y="1533700"/>
          <a:ext cx="2962656" cy="14585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Analytics &amp; Sciences</a:t>
          </a:r>
          <a:endParaRPr lang="en-US" sz="3700" kern="1200" dirty="0"/>
        </a:p>
      </dsp:txBody>
      <dsp:txXfrm>
        <a:off x="0" y="1533700"/>
        <a:ext cx="2962656" cy="1458562"/>
      </dsp:txXfrm>
    </dsp:sp>
    <dsp:sp modelId="{A5EC5444-408D-43A8-8EA3-940796234D80}">
      <dsp:nvSpPr>
        <dsp:cNvPr id="0" name=""/>
        <dsp:cNvSpPr/>
      </dsp:nvSpPr>
      <dsp:spPr>
        <a:xfrm rot="5400000">
          <a:off x="5012703" y="1160999"/>
          <a:ext cx="1166849" cy="5266944"/>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Derive Insights from the production data</a:t>
          </a:r>
          <a:endParaRPr lang="en-US" sz="1600" kern="1200" dirty="0"/>
        </a:p>
        <a:p>
          <a:pPr marL="171450" lvl="1" indent="-171450" algn="l" defTabSz="711200">
            <a:lnSpc>
              <a:spcPct val="90000"/>
            </a:lnSpc>
            <a:spcBef>
              <a:spcPct val="0"/>
            </a:spcBef>
            <a:spcAft>
              <a:spcPct val="15000"/>
            </a:spcAft>
            <a:buChar char="••"/>
          </a:pPr>
          <a:r>
            <a:rPr lang="en-US" sz="1600" kern="1200" dirty="0" smtClean="0"/>
            <a:t>Feedback for Optimizations in the production environments</a:t>
          </a:r>
          <a:endParaRPr lang="en-US" sz="1600" kern="1200" dirty="0"/>
        </a:p>
        <a:p>
          <a:pPr marL="171450" lvl="1" indent="-171450" algn="l" defTabSz="711200">
            <a:lnSpc>
              <a:spcPct val="90000"/>
            </a:lnSpc>
            <a:spcBef>
              <a:spcPct val="0"/>
            </a:spcBef>
            <a:spcAft>
              <a:spcPct val="15000"/>
            </a:spcAft>
            <a:buChar char="••"/>
          </a:pPr>
          <a:r>
            <a:rPr lang="en-US" sz="1600" kern="1200" dirty="0" err="1" smtClean="0"/>
            <a:t>Nearline</a:t>
          </a:r>
          <a:r>
            <a:rPr lang="en-US" sz="1600" kern="1200" dirty="0" smtClean="0"/>
            <a:t> production optimizations</a:t>
          </a:r>
          <a:endParaRPr lang="en-US" sz="1600" kern="1200" dirty="0"/>
        </a:p>
      </dsp:txBody>
      <dsp:txXfrm rot="5400000">
        <a:off x="5012703" y="1160999"/>
        <a:ext cx="1166849" cy="5266944"/>
      </dsp:txXfrm>
    </dsp:sp>
    <dsp:sp modelId="{8FF1537D-CE3A-41B8-88CC-3F7857179E0F}">
      <dsp:nvSpPr>
        <dsp:cNvPr id="0" name=""/>
        <dsp:cNvSpPr/>
      </dsp:nvSpPr>
      <dsp:spPr>
        <a:xfrm>
          <a:off x="0" y="3065190"/>
          <a:ext cx="2962656" cy="14585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err="1" smtClean="0"/>
            <a:t>Nearline</a:t>
          </a:r>
          <a:r>
            <a:rPr lang="en-US" sz="3700" kern="1200" dirty="0" smtClean="0"/>
            <a:t> Production</a:t>
          </a:r>
          <a:endParaRPr lang="en-US" sz="3700" kern="1200" dirty="0"/>
        </a:p>
      </dsp:txBody>
      <dsp:txXfrm>
        <a:off x="0" y="3065190"/>
        <a:ext cx="2962656" cy="14585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71D44A-6FFF-4B99-B6C7-231E328D43B4}">
      <dsp:nvSpPr>
        <dsp:cNvPr id="0" name=""/>
        <dsp:cNvSpPr/>
      </dsp:nvSpPr>
      <dsp:spPr>
        <a:xfrm>
          <a:off x="0" y="133349"/>
          <a:ext cx="7620000" cy="4762500"/>
        </a:xfrm>
        <a:prstGeom prst="swooshArrow">
          <a:avLst>
            <a:gd name="adj1" fmla="val 25000"/>
            <a:gd name="adj2" fmla="val 25000"/>
          </a:avLst>
        </a:prstGeom>
        <a:solidFill>
          <a:schemeClr val="accent1">
            <a:tint val="40000"/>
            <a:hueOff val="0"/>
            <a:satOff val="0"/>
            <a:lumOff val="0"/>
            <a:alpha val="50000"/>
          </a:schemeClr>
        </a:solidFill>
        <a:ln>
          <a:noFill/>
        </a:ln>
        <a:effectLst/>
      </dsp:spPr>
      <dsp:style>
        <a:lnRef idx="0">
          <a:scrgbClr r="0" g="0" b="0"/>
        </a:lnRef>
        <a:fillRef idx="1">
          <a:scrgbClr r="0" g="0" b="0"/>
        </a:fillRef>
        <a:effectRef idx="0">
          <a:scrgbClr r="0" g="0" b="0"/>
        </a:effectRef>
        <a:fontRef idx="minor"/>
      </dsp:style>
    </dsp:sp>
    <dsp:sp modelId="{8DBDFA2A-9EE0-4BA2-BA52-AB8D4ACAB455}">
      <dsp:nvSpPr>
        <dsp:cNvPr id="0" name=""/>
        <dsp:cNvSpPr/>
      </dsp:nvSpPr>
      <dsp:spPr>
        <a:xfrm>
          <a:off x="750570" y="3674744"/>
          <a:ext cx="175260" cy="175260"/>
        </a:xfrm>
        <a:prstGeom prst="ellipse">
          <a:avLst/>
        </a:prstGeom>
        <a:solidFill>
          <a:schemeClr val="accent1">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5723C-B3FF-44E2-B058-487F82556D1B}">
      <dsp:nvSpPr>
        <dsp:cNvPr id="0" name=""/>
        <dsp:cNvSpPr/>
      </dsp:nvSpPr>
      <dsp:spPr>
        <a:xfrm>
          <a:off x="838200" y="3762375"/>
          <a:ext cx="1303020" cy="1133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867" tIns="0" rIns="0" bIns="0" numCol="1" spcCol="1270" anchor="t" anchorCtr="0">
          <a:noAutofit/>
        </a:bodyPr>
        <a:lstStyle/>
        <a:p>
          <a:pPr lvl="0" algn="l" defTabSz="800100">
            <a:lnSpc>
              <a:spcPct val="90000"/>
            </a:lnSpc>
            <a:spcBef>
              <a:spcPct val="0"/>
            </a:spcBef>
            <a:spcAft>
              <a:spcPct val="35000"/>
            </a:spcAft>
          </a:pPr>
          <a:r>
            <a:rPr lang="en-US" sz="1800" kern="1200" dirty="0" smtClean="0"/>
            <a:t>Research</a:t>
          </a:r>
          <a:endParaRPr lang="en-US" sz="1800" kern="1200" dirty="0"/>
        </a:p>
      </dsp:txBody>
      <dsp:txXfrm>
        <a:off x="838200" y="3762375"/>
        <a:ext cx="1303020" cy="1133475"/>
      </dsp:txXfrm>
    </dsp:sp>
    <dsp:sp modelId="{287E476B-AB68-4879-8378-C422A96EB1E3}">
      <dsp:nvSpPr>
        <dsp:cNvPr id="0" name=""/>
        <dsp:cNvSpPr/>
      </dsp:nvSpPr>
      <dsp:spPr>
        <a:xfrm>
          <a:off x="1988820" y="2566987"/>
          <a:ext cx="304800" cy="304800"/>
        </a:xfrm>
        <a:prstGeom prst="ellipse">
          <a:avLst/>
        </a:prstGeom>
        <a:solidFill>
          <a:schemeClr val="accent1">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A3EEF1-4561-4855-BE0D-B2FCE52EB327}">
      <dsp:nvSpPr>
        <dsp:cNvPr id="0" name=""/>
        <dsp:cNvSpPr/>
      </dsp:nvSpPr>
      <dsp:spPr>
        <a:xfrm>
          <a:off x="2141220" y="2719387"/>
          <a:ext cx="1600200" cy="2176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07" tIns="0" rIns="0" bIns="0" numCol="1" spcCol="1270" anchor="t" anchorCtr="0">
          <a:noAutofit/>
        </a:bodyPr>
        <a:lstStyle/>
        <a:p>
          <a:pPr lvl="0" algn="l" defTabSz="800100">
            <a:lnSpc>
              <a:spcPct val="90000"/>
            </a:lnSpc>
            <a:spcBef>
              <a:spcPct val="0"/>
            </a:spcBef>
            <a:spcAft>
              <a:spcPct val="35000"/>
            </a:spcAft>
          </a:pPr>
          <a:r>
            <a:rPr lang="en-US" sz="1800" kern="1200" dirty="0" smtClean="0"/>
            <a:t>Science Impact</a:t>
          </a:r>
          <a:endParaRPr lang="en-US" sz="1800" kern="1200" dirty="0"/>
        </a:p>
      </dsp:txBody>
      <dsp:txXfrm>
        <a:off x="2141220" y="2719387"/>
        <a:ext cx="1600200" cy="2176462"/>
      </dsp:txXfrm>
    </dsp:sp>
    <dsp:sp modelId="{5502F339-EDC3-4791-A43B-63225001E7F4}">
      <dsp:nvSpPr>
        <dsp:cNvPr id="0" name=""/>
        <dsp:cNvSpPr/>
      </dsp:nvSpPr>
      <dsp:spPr>
        <a:xfrm>
          <a:off x="3569970" y="1750694"/>
          <a:ext cx="403860" cy="403860"/>
        </a:xfrm>
        <a:prstGeom prst="ellipse">
          <a:avLst/>
        </a:prstGeom>
        <a:solidFill>
          <a:schemeClr val="accent1">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4AE0A-9911-4973-8C76-1723C67D19D4}">
      <dsp:nvSpPr>
        <dsp:cNvPr id="0" name=""/>
        <dsp:cNvSpPr/>
      </dsp:nvSpPr>
      <dsp:spPr>
        <a:xfrm>
          <a:off x="3771900" y="1952624"/>
          <a:ext cx="1600200" cy="2943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997" tIns="0" rIns="0" bIns="0" numCol="1" spcCol="1270" anchor="t" anchorCtr="0">
          <a:noAutofit/>
        </a:bodyPr>
        <a:lstStyle/>
        <a:p>
          <a:pPr lvl="0" algn="l" defTabSz="800100">
            <a:lnSpc>
              <a:spcPct val="90000"/>
            </a:lnSpc>
            <a:spcBef>
              <a:spcPct val="0"/>
            </a:spcBef>
            <a:spcAft>
              <a:spcPct val="35000"/>
            </a:spcAft>
          </a:pPr>
          <a:r>
            <a:rPr lang="en-US" sz="1800" kern="1200" dirty="0" smtClean="0"/>
            <a:t>Daily Production</a:t>
          </a:r>
          <a:endParaRPr lang="en-US" sz="1800" kern="1200" dirty="0"/>
        </a:p>
      </dsp:txBody>
      <dsp:txXfrm>
        <a:off x="3771900" y="1952624"/>
        <a:ext cx="1600200" cy="2943225"/>
      </dsp:txXfrm>
    </dsp:sp>
    <dsp:sp modelId="{7588DA3D-EDA2-4318-99B1-C10522616364}">
      <dsp:nvSpPr>
        <dsp:cNvPr id="0" name=""/>
        <dsp:cNvSpPr/>
      </dsp:nvSpPr>
      <dsp:spPr>
        <a:xfrm>
          <a:off x="5482556" y="1210627"/>
          <a:ext cx="541020" cy="541020"/>
        </a:xfrm>
        <a:prstGeom prst="ellipse">
          <a:avLst/>
        </a:prstGeom>
        <a:solidFill>
          <a:schemeClr val="accent1">
            <a:hueOff val="0"/>
            <a:satOff val="0"/>
            <a:lumOff val="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141023-1884-4EAB-B807-96176DD3E102}">
      <dsp:nvSpPr>
        <dsp:cNvPr id="0" name=""/>
        <dsp:cNvSpPr/>
      </dsp:nvSpPr>
      <dsp:spPr>
        <a:xfrm>
          <a:off x="5599123" y="1709837"/>
          <a:ext cx="2020876" cy="1435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675" tIns="0" rIns="0" bIns="0" numCol="1" spcCol="1270" anchor="t" anchorCtr="0">
          <a:noAutofit/>
        </a:bodyPr>
        <a:lstStyle/>
        <a:p>
          <a:pPr lvl="0" algn="l" defTabSz="800100">
            <a:lnSpc>
              <a:spcPct val="90000"/>
            </a:lnSpc>
            <a:spcBef>
              <a:spcPct val="0"/>
            </a:spcBef>
            <a:spcAft>
              <a:spcPct val="35000"/>
            </a:spcAft>
          </a:pPr>
          <a:r>
            <a:rPr lang="en-US" sz="1800" kern="1200" dirty="0" smtClean="0"/>
            <a:t>“Behind every click”</a:t>
          </a:r>
          <a:r>
            <a:rPr lang="en-US" sz="2200" kern="1200" dirty="0" smtClean="0"/>
            <a:t/>
          </a:r>
          <a:br>
            <a:rPr lang="en-US" sz="2200" kern="1200" dirty="0" smtClean="0"/>
          </a:br>
          <a:endParaRPr lang="en-US" sz="2200" kern="1200" dirty="0"/>
        </a:p>
      </dsp:txBody>
      <dsp:txXfrm>
        <a:off x="5599123" y="1709837"/>
        <a:ext cx="2020876" cy="143503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3F179D-9451-4A09-95CA-544656551872}">
      <dsp:nvSpPr>
        <dsp:cNvPr id="0" name=""/>
        <dsp:cNvSpPr/>
      </dsp:nvSpPr>
      <dsp:spPr>
        <a:xfrm>
          <a:off x="3094" y="329403"/>
          <a:ext cx="1860500" cy="682637"/>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Research workloads</a:t>
          </a:r>
          <a:endParaRPr lang="en-US" sz="1900" kern="1200" dirty="0"/>
        </a:p>
      </dsp:txBody>
      <dsp:txXfrm>
        <a:off x="3094" y="329403"/>
        <a:ext cx="1860500" cy="682637"/>
      </dsp:txXfrm>
    </dsp:sp>
    <dsp:sp modelId="{2E4843F5-F0D2-4837-B83F-2A6DB3F41608}">
      <dsp:nvSpPr>
        <dsp:cNvPr id="0" name=""/>
        <dsp:cNvSpPr/>
      </dsp:nvSpPr>
      <dsp:spPr>
        <a:xfrm>
          <a:off x="3094" y="1012040"/>
          <a:ext cx="1860500" cy="1910889"/>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Search</a:t>
          </a:r>
          <a:endParaRPr lang="en-US" sz="1900" kern="1200" dirty="0"/>
        </a:p>
        <a:p>
          <a:pPr marL="171450" lvl="1" indent="-171450" algn="l" defTabSz="844550">
            <a:lnSpc>
              <a:spcPct val="90000"/>
            </a:lnSpc>
            <a:spcBef>
              <a:spcPct val="0"/>
            </a:spcBef>
            <a:spcAft>
              <a:spcPct val="15000"/>
            </a:spcAft>
            <a:buChar char="••"/>
          </a:pPr>
          <a:r>
            <a:rPr lang="en-US" sz="1900" kern="1200" dirty="0" smtClean="0"/>
            <a:t>Advertising</a:t>
          </a:r>
          <a:endParaRPr lang="en-US" sz="1900" kern="1200" dirty="0"/>
        </a:p>
      </dsp:txBody>
      <dsp:txXfrm>
        <a:off x="3094" y="1012040"/>
        <a:ext cx="1860500" cy="1910889"/>
      </dsp:txXfrm>
    </dsp:sp>
    <dsp:sp modelId="{2E7CC88C-57F3-415F-90C3-811024CE6275}">
      <dsp:nvSpPr>
        <dsp:cNvPr id="0" name=""/>
        <dsp:cNvSpPr/>
      </dsp:nvSpPr>
      <dsp:spPr>
        <a:xfrm>
          <a:off x="2124064" y="329403"/>
          <a:ext cx="1860500" cy="682637"/>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Modeling</a:t>
          </a:r>
          <a:endParaRPr lang="en-US" sz="1900" kern="1200" dirty="0"/>
        </a:p>
      </dsp:txBody>
      <dsp:txXfrm>
        <a:off x="2124064" y="329403"/>
        <a:ext cx="1860500" cy="682637"/>
      </dsp:txXfrm>
    </dsp:sp>
    <dsp:sp modelId="{DDB431C7-366A-4B58-9CC2-CFE49146A036}">
      <dsp:nvSpPr>
        <dsp:cNvPr id="0" name=""/>
        <dsp:cNvSpPr/>
      </dsp:nvSpPr>
      <dsp:spPr>
        <a:xfrm>
          <a:off x="2124064" y="1012040"/>
          <a:ext cx="1860500" cy="1910889"/>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Machine Learning</a:t>
          </a:r>
          <a:endParaRPr lang="en-US" sz="1900" kern="1200" dirty="0"/>
        </a:p>
        <a:p>
          <a:pPr marL="171450" lvl="1" indent="-171450" algn="l" defTabSz="844550">
            <a:lnSpc>
              <a:spcPct val="90000"/>
            </a:lnSpc>
            <a:spcBef>
              <a:spcPct val="0"/>
            </a:spcBef>
            <a:spcAft>
              <a:spcPct val="15000"/>
            </a:spcAft>
            <a:buChar char="••"/>
          </a:pPr>
          <a:r>
            <a:rPr lang="en-US" sz="1900" kern="1200" dirty="0" err="1" smtClean="0"/>
            <a:t>WebMap</a:t>
          </a:r>
          <a:r>
            <a:rPr lang="en-US" sz="1900" kern="1200" dirty="0" smtClean="0"/>
            <a:t> (production)</a:t>
          </a:r>
          <a:endParaRPr lang="en-US" sz="1900" kern="1200" dirty="0"/>
        </a:p>
      </dsp:txBody>
      <dsp:txXfrm>
        <a:off x="2124064" y="1012040"/>
        <a:ext cx="1860500" cy="1910889"/>
      </dsp:txXfrm>
    </dsp:sp>
    <dsp:sp modelId="{16DB5211-CE52-42D0-BF77-72C6723842C7}">
      <dsp:nvSpPr>
        <dsp:cNvPr id="0" name=""/>
        <dsp:cNvSpPr/>
      </dsp:nvSpPr>
      <dsp:spPr>
        <a:xfrm>
          <a:off x="4245035" y="329403"/>
          <a:ext cx="1860500" cy="682637"/>
        </a:xfrm>
        <a:prstGeom prst="rect">
          <a:avLst/>
        </a:prstGeom>
        <a:solidFill>
          <a:srgbClr val="7030A0"/>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Revenue Systems</a:t>
          </a:r>
          <a:endParaRPr lang="en-US" sz="1900" kern="1200" dirty="0"/>
        </a:p>
      </dsp:txBody>
      <dsp:txXfrm>
        <a:off x="4245035" y="329403"/>
        <a:ext cx="1860500" cy="682637"/>
      </dsp:txXfrm>
    </dsp:sp>
    <dsp:sp modelId="{3425857A-A06C-403B-83E4-E64C3B681155}">
      <dsp:nvSpPr>
        <dsp:cNvPr id="0" name=""/>
        <dsp:cNvSpPr/>
      </dsp:nvSpPr>
      <dsp:spPr>
        <a:xfrm>
          <a:off x="4245035" y="1012040"/>
          <a:ext cx="1860500" cy="1910889"/>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Strong Security</a:t>
          </a:r>
          <a:endParaRPr lang="en-US" sz="1900" kern="1200" dirty="0"/>
        </a:p>
        <a:p>
          <a:pPr marL="171450" lvl="1" indent="-171450" algn="l" defTabSz="844550">
            <a:lnSpc>
              <a:spcPct val="90000"/>
            </a:lnSpc>
            <a:spcBef>
              <a:spcPct val="0"/>
            </a:spcBef>
            <a:spcAft>
              <a:spcPct val="15000"/>
            </a:spcAft>
            <a:buChar char="••"/>
          </a:pPr>
          <a:r>
            <a:rPr lang="en-US" sz="1900" kern="1200" dirty="0" smtClean="0"/>
            <a:t>Improved SLAs</a:t>
          </a:r>
          <a:endParaRPr lang="en-US" sz="1900" kern="1200" dirty="0"/>
        </a:p>
        <a:p>
          <a:pPr marL="171450" lvl="1" indent="-171450" algn="l" defTabSz="844550">
            <a:lnSpc>
              <a:spcPct val="90000"/>
            </a:lnSpc>
            <a:spcBef>
              <a:spcPct val="0"/>
            </a:spcBef>
            <a:spcAft>
              <a:spcPct val="15000"/>
            </a:spcAft>
            <a:buChar char="••"/>
          </a:pPr>
          <a:r>
            <a:rPr lang="en-US" sz="1900" kern="1200" dirty="0" smtClean="0"/>
            <a:t>Small Jobs</a:t>
          </a:r>
          <a:endParaRPr lang="en-US" sz="1900" kern="1200" dirty="0"/>
        </a:p>
      </dsp:txBody>
      <dsp:txXfrm>
        <a:off x="4245035" y="1012040"/>
        <a:ext cx="1860500" cy="1910889"/>
      </dsp:txXfrm>
    </dsp:sp>
    <dsp:sp modelId="{C4F9A164-1E68-4B24-A3F8-72B2F396B8F2}">
      <dsp:nvSpPr>
        <dsp:cNvPr id="0" name=""/>
        <dsp:cNvSpPr/>
      </dsp:nvSpPr>
      <dsp:spPr>
        <a:xfrm>
          <a:off x="6366005" y="329403"/>
          <a:ext cx="1860500" cy="682637"/>
        </a:xfrm>
        <a:prstGeom prst="rect">
          <a:avLst/>
        </a:prstGeom>
        <a:solidFill>
          <a:srgbClr val="7030A0"/>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Increased user base</a:t>
          </a:r>
          <a:endParaRPr lang="en-US" sz="1900" kern="1200" dirty="0"/>
        </a:p>
      </dsp:txBody>
      <dsp:txXfrm>
        <a:off x="6366005" y="329403"/>
        <a:ext cx="1860500" cy="682637"/>
      </dsp:txXfrm>
    </dsp:sp>
    <dsp:sp modelId="{1C6EC2D7-7F74-49B7-8866-0D152FCEC924}">
      <dsp:nvSpPr>
        <dsp:cNvPr id="0" name=""/>
        <dsp:cNvSpPr/>
      </dsp:nvSpPr>
      <dsp:spPr>
        <a:xfrm>
          <a:off x="6366005" y="1012040"/>
          <a:ext cx="1860500" cy="1910889"/>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Partitioned Namespaces</a:t>
          </a:r>
          <a:endParaRPr lang="en-US" sz="1900" kern="1200" dirty="0"/>
        </a:p>
        <a:p>
          <a:pPr marL="171450" lvl="1" indent="-171450" algn="l" defTabSz="844550">
            <a:lnSpc>
              <a:spcPct val="90000"/>
            </a:lnSpc>
            <a:spcBef>
              <a:spcPct val="0"/>
            </a:spcBef>
            <a:spcAft>
              <a:spcPct val="15000"/>
            </a:spcAft>
            <a:buChar char="••"/>
          </a:pPr>
          <a:r>
            <a:rPr lang="en-US" sz="1900" kern="1200" dirty="0" smtClean="0"/>
            <a:t>All data storage and processing</a:t>
          </a:r>
          <a:endParaRPr lang="en-US" sz="1900" kern="1200" dirty="0"/>
        </a:p>
        <a:p>
          <a:pPr marL="171450" lvl="1" indent="-171450" algn="l" defTabSz="844550">
            <a:lnSpc>
              <a:spcPct val="90000"/>
            </a:lnSpc>
            <a:spcBef>
              <a:spcPct val="0"/>
            </a:spcBef>
            <a:spcAft>
              <a:spcPct val="15000"/>
            </a:spcAft>
            <a:buChar char="••"/>
          </a:pPr>
          <a:r>
            <a:rPr lang="en-US" sz="1900" kern="1200" dirty="0" smtClean="0"/>
            <a:t>Mainstream</a:t>
          </a:r>
          <a:endParaRPr lang="en-US" sz="1900" kern="1200" dirty="0"/>
        </a:p>
      </dsp:txBody>
      <dsp:txXfrm>
        <a:off x="6366005" y="1012040"/>
        <a:ext cx="1860500" cy="191088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FF5279-09C1-4872-B712-DD827BEB1588}">
      <dsp:nvSpPr>
        <dsp:cNvPr id="0" name=""/>
        <dsp:cNvSpPr/>
      </dsp:nvSpPr>
      <dsp:spPr>
        <a:xfrm>
          <a:off x="3817" y="78083"/>
          <a:ext cx="2222152" cy="888861"/>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2006/2007</a:t>
          </a:r>
          <a:endParaRPr lang="en-US" sz="2000" kern="1200" dirty="0"/>
        </a:p>
      </dsp:txBody>
      <dsp:txXfrm>
        <a:off x="3817" y="78083"/>
        <a:ext cx="2222152" cy="888861"/>
      </dsp:txXfrm>
    </dsp:sp>
    <dsp:sp modelId="{E0417EC4-8118-4F49-8BEC-88821B07E567}">
      <dsp:nvSpPr>
        <dsp:cNvPr id="0" name=""/>
        <dsp:cNvSpPr/>
      </dsp:nvSpPr>
      <dsp:spPr>
        <a:xfrm>
          <a:off x="2003754" y="78083"/>
          <a:ext cx="2222152" cy="888861"/>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2008</a:t>
          </a:r>
          <a:endParaRPr lang="en-US" sz="2000" kern="1200" dirty="0"/>
        </a:p>
      </dsp:txBody>
      <dsp:txXfrm>
        <a:off x="2003754" y="78083"/>
        <a:ext cx="2222152" cy="888861"/>
      </dsp:txXfrm>
    </dsp:sp>
    <dsp:sp modelId="{01EF9163-F3C5-4C59-8FF9-9CD31ECAE9CF}">
      <dsp:nvSpPr>
        <dsp:cNvPr id="0" name=""/>
        <dsp:cNvSpPr/>
      </dsp:nvSpPr>
      <dsp:spPr>
        <a:xfrm>
          <a:off x="4003692" y="78083"/>
          <a:ext cx="2222152" cy="888861"/>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2009</a:t>
          </a:r>
          <a:endParaRPr lang="en-US" sz="2000" kern="1200" dirty="0"/>
        </a:p>
      </dsp:txBody>
      <dsp:txXfrm>
        <a:off x="4003692" y="78083"/>
        <a:ext cx="2222152" cy="888861"/>
      </dsp:txXfrm>
    </dsp:sp>
    <dsp:sp modelId="{DC07423B-30D5-4990-97D1-7DF649F62CB6}">
      <dsp:nvSpPr>
        <dsp:cNvPr id="0" name=""/>
        <dsp:cNvSpPr/>
      </dsp:nvSpPr>
      <dsp:spPr>
        <a:xfrm>
          <a:off x="6003629" y="78083"/>
          <a:ext cx="2222152" cy="888861"/>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2010</a:t>
          </a:r>
          <a:endParaRPr lang="en-US" sz="2000" kern="1200" dirty="0"/>
        </a:p>
      </dsp:txBody>
      <dsp:txXfrm>
        <a:off x="6003629" y="78083"/>
        <a:ext cx="2222152" cy="88886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pict"/></Relationships>
</file>

<file path=ppt/drawings/drawing1.xml><?xml version="1.0" encoding="utf-8"?>
<c:userShapes xmlns:c="http://schemas.openxmlformats.org/drawingml/2006/chart">
  <cdr:relSizeAnchor xmlns:cdr="http://schemas.openxmlformats.org/drawingml/2006/chartDrawing">
    <cdr:from>
      <cdr:x>0.76059</cdr:x>
      <cdr:y>0.09756</cdr:y>
    </cdr:from>
    <cdr:to>
      <cdr:x>0.90411</cdr:x>
      <cdr:y>0.17073</cdr:y>
    </cdr:to>
    <cdr:sp macro="" textlink="">
      <cdr:nvSpPr>
        <cdr:cNvPr id="2" name="TextBox 1"/>
        <cdr:cNvSpPr txBox="1"/>
      </cdr:nvSpPr>
      <cdr:spPr>
        <a:xfrm xmlns:a="http://schemas.openxmlformats.org/drawingml/2006/main">
          <a:off x="4230858" y="304800"/>
          <a:ext cx="798342" cy="228600"/>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p xmlns:a="http://schemas.openxmlformats.org/drawingml/2006/main">
          <a:r>
            <a:rPr lang="en-US" sz="1100" dirty="0" smtClean="0"/>
            <a:t>936 GB/hr</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1" y="0"/>
            <a:ext cx="4027367" cy="344326"/>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l" defTabSz="931863">
              <a:spcBef>
                <a:spcPct val="0"/>
              </a:spcBef>
              <a:defRPr sz="1200">
                <a:latin typeface="Times" charset="0"/>
                <a:cs typeface="ＭＳ Ｐゴシック" charset="-128"/>
              </a:defRPr>
            </a:lvl1pPr>
          </a:lstStyle>
          <a:p>
            <a:pPr>
              <a:defRPr/>
            </a:pPr>
            <a:endParaRPr lang="en-US"/>
          </a:p>
        </p:txBody>
      </p:sp>
      <p:sp>
        <p:nvSpPr>
          <p:cNvPr id="72707" name="Rectangle 3"/>
          <p:cNvSpPr>
            <a:spLocks noGrp="1" noChangeArrowheads="1"/>
          </p:cNvSpPr>
          <p:nvPr>
            <p:ph type="dt" sz="quarter" idx="1"/>
          </p:nvPr>
        </p:nvSpPr>
        <p:spPr bwMode="auto">
          <a:xfrm>
            <a:off x="5266888" y="0"/>
            <a:ext cx="4027367" cy="344326"/>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r" defTabSz="931863">
              <a:spcBef>
                <a:spcPct val="0"/>
              </a:spcBef>
              <a:defRPr sz="1200">
                <a:latin typeface="Times" charset="0"/>
                <a:cs typeface="ＭＳ Ｐゴシック" charset="-128"/>
              </a:defRPr>
            </a:lvl1pPr>
          </a:lstStyle>
          <a:p>
            <a:pPr>
              <a:defRPr/>
            </a:pPr>
            <a:endParaRPr lang="en-US"/>
          </a:p>
        </p:txBody>
      </p:sp>
      <p:sp>
        <p:nvSpPr>
          <p:cNvPr id="72708" name="Rectangle 4"/>
          <p:cNvSpPr>
            <a:spLocks noGrp="1" noChangeArrowheads="1"/>
          </p:cNvSpPr>
          <p:nvPr>
            <p:ph type="ftr" sz="quarter" idx="2"/>
          </p:nvPr>
        </p:nvSpPr>
        <p:spPr bwMode="auto">
          <a:xfrm>
            <a:off x="1" y="6536312"/>
            <a:ext cx="4027367" cy="344326"/>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l" defTabSz="931863">
              <a:spcBef>
                <a:spcPct val="0"/>
              </a:spcBef>
              <a:defRPr sz="1200">
                <a:latin typeface="Times" charset="0"/>
                <a:cs typeface="ＭＳ Ｐゴシック" charset="-128"/>
              </a:defRPr>
            </a:lvl1pPr>
          </a:lstStyle>
          <a:p>
            <a:pPr>
              <a:defRPr/>
            </a:pPr>
            <a:endParaRPr lang="en-US"/>
          </a:p>
        </p:txBody>
      </p:sp>
      <p:sp>
        <p:nvSpPr>
          <p:cNvPr id="72709" name="Rectangle 5"/>
          <p:cNvSpPr>
            <a:spLocks noGrp="1" noChangeArrowheads="1"/>
          </p:cNvSpPr>
          <p:nvPr>
            <p:ph type="sldNum" sz="quarter" idx="3"/>
          </p:nvPr>
        </p:nvSpPr>
        <p:spPr bwMode="auto">
          <a:xfrm>
            <a:off x="5266888" y="6536312"/>
            <a:ext cx="4027367" cy="344326"/>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r" defTabSz="931863">
              <a:spcBef>
                <a:spcPct val="0"/>
              </a:spcBef>
              <a:defRPr sz="1200">
                <a:latin typeface="Times" charset="0"/>
              </a:defRPr>
            </a:lvl1pPr>
          </a:lstStyle>
          <a:p>
            <a:fld id="{875AD9E0-94D7-4CD6-A49F-19C95BBB980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4027367" cy="344326"/>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l" defTabSz="931863">
              <a:spcBef>
                <a:spcPct val="0"/>
              </a:spcBef>
              <a:defRPr sz="1200">
                <a:latin typeface="Times" charset="0"/>
                <a:cs typeface="ＭＳ Ｐゴシック" charset="-128"/>
              </a:defRPr>
            </a:lvl1pPr>
          </a:lstStyle>
          <a:p>
            <a:pPr>
              <a:defRPr/>
            </a:pPr>
            <a:endParaRPr lang="en-US"/>
          </a:p>
        </p:txBody>
      </p:sp>
      <p:sp>
        <p:nvSpPr>
          <p:cNvPr id="10243" name="Rectangle 3"/>
          <p:cNvSpPr>
            <a:spLocks noGrp="1" noChangeArrowheads="1"/>
          </p:cNvSpPr>
          <p:nvPr>
            <p:ph type="dt" idx="1"/>
          </p:nvPr>
        </p:nvSpPr>
        <p:spPr bwMode="auto">
          <a:xfrm>
            <a:off x="5269033" y="0"/>
            <a:ext cx="4027367" cy="344326"/>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lvl1pPr algn="r" defTabSz="931863">
              <a:spcBef>
                <a:spcPct val="0"/>
              </a:spcBef>
              <a:defRPr sz="1200">
                <a:latin typeface="Times" charset="0"/>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928938" y="515938"/>
            <a:ext cx="3443287" cy="2581275"/>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239521" y="3269332"/>
            <a:ext cx="6817360" cy="3096581"/>
          </a:xfrm>
          <a:prstGeom prst="rect">
            <a:avLst/>
          </a:prstGeom>
          <a:noFill/>
          <a:ln w="9525">
            <a:noFill/>
            <a:miter lim="800000"/>
            <a:headEnd/>
            <a:tailEnd/>
          </a:ln>
          <a:effectLst/>
        </p:spPr>
        <p:txBody>
          <a:bodyPr vert="horz" wrap="square" lIns="93173" tIns="46587" rIns="93173"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1" y="6537488"/>
            <a:ext cx="4027367" cy="344325"/>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l" defTabSz="931863">
              <a:spcBef>
                <a:spcPct val="0"/>
              </a:spcBef>
              <a:defRPr sz="1200">
                <a:latin typeface="Times" charset="0"/>
                <a:cs typeface="ＭＳ Ｐゴシック" charset="-128"/>
              </a:defRPr>
            </a:lvl1pPr>
          </a:lstStyle>
          <a:p>
            <a:pPr>
              <a:defRPr/>
            </a:pPr>
            <a:endParaRPr lang="en-US"/>
          </a:p>
        </p:txBody>
      </p:sp>
      <p:sp>
        <p:nvSpPr>
          <p:cNvPr id="10247" name="Rectangle 7"/>
          <p:cNvSpPr>
            <a:spLocks noGrp="1" noChangeArrowheads="1"/>
          </p:cNvSpPr>
          <p:nvPr>
            <p:ph type="sldNum" sz="quarter" idx="5"/>
          </p:nvPr>
        </p:nvSpPr>
        <p:spPr bwMode="auto">
          <a:xfrm>
            <a:off x="5269033" y="6537488"/>
            <a:ext cx="4027367" cy="344325"/>
          </a:xfrm>
          <a:prstGeom prst="rect">
            <a:avLst/>
          </a:prstGeom>
          <a:noFill/>
          <a:ln w="9525">
            <a:noFill/>
            <a:miter lim="800000"/>
            <a:headEnd/>
            <a:tailEnd/>
          </a:ln>
          <a:effectLst/>
        </p:spPr>
        <p:txBody>
          <a:bodyPr vert="horz" wrap="square" lIns="93173" tIns="46587" rIns="93173" bIns="46587" numCol="1" anchor="b" anchorCtr="0" compatLnSpc="1">
            <a:prstTxWarp prst="textNoShape">
              <a:avLst/>
            </a:prstTxWarp>
          </a:bodyPr>
          <a:lstStyle>
            <a:lvl1pPr algn="r" defTabSz="931863">
              <a:spcBef>
                <a:spcPct val="0"/>
              </a:spcBef>
              <a:defRPr sz="1200">
                <a:latin typeface="Times" charset="0"/>
              </a:defRPr>
            </a:lvl1pPr>
          </a:lstStyle>
          <a:p>
            <a:fld id="{3C8E3D44-50CB-4745-A310-6A4D4E4309A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Arial" pitchFamily="-65" charset="0"/>
        <a:cs typeface="Arial" pitchFamily="-65" charset="0"/>
      </a:defRPr>
    </a:lvl1pPr>
    <a:lvl2pPr marL="457200" algn="l" rtl="0" eaLnBrk="0" fontAlgn="base" hangingPunct="0">
      <a:spcBef>
        <a:spcPct val="30000"/>
      </a:spcBef>
      <a:spcAft>
        <a:spcPct val="0"/>
      </a:spcAft>
      <a:defRPr sz="1200" kern="1200">
        <a:solidFill>
          <a:schemeClr val="tx1"/>
        </a:solidFill>
        <a:latin typeface="Times" pitchFamily="-65" charset="0"/>
        <a:ea typeface="Arial" pitchFamily="-65" charset="0"/>
        <a:cs typeface="Arial" pitchFamily="-65" charset="0"/>
      </a:defRPr>
    </a:lvl2pPr>
    <a:lvl3pPr marL="914400" algn="l" rtl="0" eaLnBrk="0" fontAlgn="base" hangingPunct="0">
      <a:spcBef>
        <a:spcPct val="30000"/>
      </a:spcBef>
      <a:spcAft>
        <a:spcPct val="0"/>
      </a:spcAft>
      <a:defRPr sz="1200" kern="1200">
        <a:solidFill>
          <a:schemeClr val="tx1"/>
        </a:solidFill>
        <a:latin typeface="Times" pitchFamily="-65" charset="0"/>
        <a:ea typeface="Arial" pitchFamily="-65" charset="0"/>
        <a:cs typeface="Arial" pitchFamily="-65" charset="0"/>
      </a:defRPr>
    </a:lvl3pPr>
    <a:lvl4pPr marL="1371600" algn="l" rtl="0" eaLnBrk="0" fontAlgn="base" hangingPunct="0">
      <a:spcBef>
        <a:spcPct val="30000"/>
      </a:spcBef>
      <a:spcAft>
        <a:spcPct val="0"/>
      </a:spcAft>
      <a:defRPr sz="1200" kern="1200">
        <a:solidFill>
          <a:schemeClr val="tx1"/>
        </a:solidFill>
        <a:latin typeface="Times" pitchFamily="-65" charset="0"/>
        <a:ea typeface="Arial" pitchFamily="-65" charset="0"/>
        <a:cs typeface="Arial" pitchFamily="-65" charset="0"/>
      </a:defRPr>
    </a:lvl4pPr>
    <a:lvl5pPr marL="1828800" algn="l" rtl="0" eaLnBrk="0" fontAlgn="base" hangingPunct="0">
      <a:spcBef>
        <a:spcPct val="30000"/>
      </a:spcBef>
      <a:spcAft>
        <a:spcPct val="0"/>
      </a:spcAft>
      <a:defRPr sz="1200" kern="1200">
        <a:solidFill>
          <a:schemeClr val="tx1"/>
        </a:solidFill>
        <a:latin typeface="Times" pitchFamily="-65" charset="0"/>
        <a:ea typeface="Arial" pitchFamily="-65" charset="0"/>
        <a:cs typeface="Arial" pitchFamily="-65"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DF3572B-2EB9-0042-8595-8C0B49A5984A}" type="slidenum">
              <a:rPr lang="en-US">
                <a:latin typeface="Arial" pitchFamily="29" charset="0"/>
              </a:rPr>
              <a:pPr/>
              <a:t>1</a:t>
            </a:fld>
            <a:endParaRPr lang="en-US">
              <a:latin typeface="Arial" pitchFamily="29"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xfrm>
            <a:off x="929220" y="3269214"/>
            <a:ext cx="7437963" cy="3096346"/>
          </a:xfrm>
          <a:solidFill>
            <a:srgbClr val="FFFFFF"/>
          </a:solidFill>
          <a:ln>
            <a:solidFill>
              <a:srgbClr val="000000"/>
            </a:solidFill>
          </a:ln>
        </p:spPr>
        <p:txBody>
          <a:bodyPr/>
          <a:lstStyle/>
          <a:p>
            <a:pPr eaLnBrk="1" hangingPunct="1"/>
            <a:r>
              <a:rPr lang="en-US">
                <a:latin typeface="Arial" pitchFamily="29" charset="0"/>
                <a:ea typeface="ＭＳ Ｐゴシック" pitchFamily="29" charset="-128"/>
                <a:cs typeface="ＭＳ Ｐゴシック" pitchFamily="29" charset="-128"/>
              </a:rPr>
              <a:t>Yahoo uses Apache Hadoop extensively</a:t>
            </a:r>
            <a:r>
              <a:rPr lang="en-US" baseline="0">
                <a:latin typeface="Arial" pitchFamily="29" charset="0"/>
                <a:ea typeface="ＭＳ Ｐゴシック" pitchFamily="29" charset="-128"/>
                <a:cs typeface="ＭＳ Ｐゴシック" pitchFamily="29" charset="-128"/>
              </a:rPr>
              <a:t>. Yahoo is a technology company; its infrastructure complements its mission.</a:t>
            </a:r>
          </a:p>
          <a:p>
            <a:pPr eaLnBrk="1" hangingPunct="1"/>
            <a:endParaRPr lang="en-US" baseline="0">
              <a:latin typeface="Arial" pitchFamily="29" charset="0"/>
              <a:ea typeface="ＭＳ Ｐゴシック" pitchFamily="29" charset="-128"/>
              <a:cs typeface="ＭＳ Ｐゴシック" pitchFamily="29" charset="-128"/>
            </a:endParaRPr>
          </a:p>
          <a:p>
            <a:pPr eaLnBrk="1" hangingPunct="1"/>
            <a:r>
              <a:rPr lang="en-US" baseline="0">
                <a:latin typeface="Arial" pitchFamily="29" charset="0"/>
                <a:ea typeface="ＭＳ Ｐゴシック" pitchFamily="29" charset="-128"/>
                <a:cs typeface="ＭＳ Ｐゴシック" pitchFamily="29" charset="-128"/>
              </a:rPr>
              <a:t>This talk will cover how Yahoo has used the Hadoop platform in the last five years to solve problems for its business,</a:t>
            </a:r>
          </a:p>
          <a:p>
            <a:pPr eaLnBrk="1" hangingPunct="1"/>
            <a:r>
              <a:rPr lang="en-US" baseline="0">
                <a:latin typeface="Arial" pitchFamily="29" charset="0"/>
                <a:ea typeface="ＭＳ Ｐゴシック" pitchFamily="29" charset="-128"/>
                <a:cs typeface="ＭＳ Ｐゴシック" pitchFamily="29" charset="-128"/>
              </a:rPr>
              <a:t>How it has made changes in the Hadoop platform to complement its goals</a:t>
            </a:r>
          </a:p>
          <a:p>
            <a:pPr eaLnBrk="1" hangingPunct="1"/>
            <a:r>
              <a:rPr lang="en-US" baseline="0">
                <a:latin typeface="Arial" pitchFamily="29" charset="0"/>
                <a:ea typeface="ＭＳ Ｐゴシック" pitchFamily="29" charset="-128"/>
                <a:cs typeface="ＭＳ Ｐゴシック" pitchFamily="29" charset="-128"/>
              </a:rPr>
              <a:t>How it has changed its operating environment to leverage its investment in Hadoop</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0) </a:t>
            </a:r>
            <a:r>
              <a:rPr lang="en-US" b="0"/>
              <a:t>Pack</a:t>
            </a:r>
            <a:r>
              <a:rPr lang="en-US" b="0" baseline="0"/>
              <a:t> more into each deployment; distribute </a:t>
            </a:r>
            <a:r>
              <a:rPr lang="en-US" b="1" baseline="0"/>
              <a:t>load/demand</a:t>
            </a:r>
            <a:r>
              <a:rPr lang="en-US" b="0" baseline="0"/>
              <a:t> over clusters, </a:t>
            </a:r>
            <a:r>
              <a:rPr lang="en-US" b="1" u="none" baseline="0"/>
              <a:t>not usage</a:t>
            </a:r>
          </a:p>
          <a:p>
            <a:r>
              <a:rPr lang="en-US" b="1" u="none" baseline="0"/>
              <a:t>1) </a:t>
            </a:r>
            <a:r>
              <a:rPr lang="en-US" b="0" u="none" baseline="0"/>
              <a:t>Larger clusters and fewer disruptions are opposing goals. </a:t>
            </a:r>
            <a:r>
              <a:rPr lang="en-US" b="1" u="none" baseline="0"/>
              <a:t>Stability</a:t>
            </a:r>
            <a:r>
              <a:rPr lang="en-US" b="0" u="none" baseline="0"/>
              <a:t> is the real goal</a:t>
            </a:r>
          </a:p>
          <a:p>
            <a:r>
              <a:rPr lang="en-US" b="1"/>
              <a:t>2) </a:t>
            </a:r>
            <a:r>
              <a:rPr lang="en-US" b="0"/>
              <a:t>If the number of operators per cluster can grow</a:t>
            </a:r>
            <a:r>
              <a:rPr lang="en-US" b="0" baseline="0"/>
              <a:t> more slowly than the cluster size, can </a:t>
            </a:r>
            <a:r>
              <a:rPr lang="en-US" b="1" baseline="0"/>
              <a:t>scale people</a:t>
            </a:r>
            <a:endParaRPr lang="en-US" b="0" baseline="0"/>
          </a:p>
          <a:p>
            <a:r>
              <a:rPr lang="en-US" b="1" baseline="0"/>
              <a:t>3) </a:t>
            </a:r>
            <a:r>
              <a:rPr lang="en-US" b="0" baseline="0"/>
              <a:t>Compatibility doesn’t stop w/ APIs and applications; new models need to evolve from users’ </a:t>
            </a:r>
            <a:r>
              <a:rPr lang="en-US" b="1" baseline="0"/>
              <a:t>existing environment</a:t>
            </a:r>
          </a:p>
          <a:p>
            <a:r>
              <a:rPr lang="en-US" b="1" baseline="0"/>
              <a:t>4) </a:t>
            </a:r>
            <a:r>
              <a:rPr lang="en-US" b="0" baseline="0"/>
              <a:t>The features added </a:t>
            </a:r>
            <a:r>
              <a:rPr lang="en-US" b="1" baseline="0"/>
              <a:t>create incentives</a:t>
            </a:r>
            <a:r>
              <a:rPr lang="en-US" b="0" baseline="0"/>
              <a:t> for users/business units that track with Yahoo’s organization</a:t>
            </a:r>
            <a:endParaRPr lang="en-US" b="1"/>
          </a:p>
        </p:txBody>
      </p:sp>
      <p:sp>
        <p:nvSpPr>
          <p:cNvPr id="4" name="Slide Number Placeholder 3"/>
          <p:cNvSpPr>
            <a:spLocks noGrp="1"/>
          </p:cNvSpPr>
          <p:nvPr>
            <p:ph type="sldNum" sz="quarter" idx="10"/>
          </p:nvPr>
        </p:nvSpPr>
        <p:spPr/>
        <p:txBody>
          <a:bodyPr/>
          <a:lstStyle/>
          <a:p>
            <a:fld id="{3C8E3D44-50CB-4745-A310-6A4D4E4309AE}"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Themes from here on out on this slide.</a:t>
            </a:r>
          </a:p>
          <a:p>
            <a:endParaRPr lang="en-US"/>
          </a:p>
          <a:p>
            <a:r>
              <a:rPr lang="en-US"/>
              <a:t>Expensive to validate (3-4 months);</a:t>
            </a:r>
            <a:r>
              <a:rPr lang="en-US" baseline="0"/>
              <a:t> Y! </a:t>
            </a:r>
            <a:r>
              <a:rPr lang="en-US"/>
              <a:t>want</a:t>
            </a:r>
            <a:r>
              <a:rPr lang="en-US" baseline="0"/>
              <a:t> to spend at least a year on a branch. </a:t>
            </a:r>
          </a:p>
        </p:txBody>
      </p:sp>
      <p:sp>
        <p:nvSpPr>
          <p:cNvPr id="4" name="Slide Number Placeholder 3"/>
          <p:cNvSpPr>
            <a:spLocks noGrp="1"/>
          </p:cNvSpPr>
          <p:nvPr>
            <p:ph type="sldNum" sz="quarter" idx="10"/>
          </p:nvPr>
        </p:nvSpPr>
        <p:spPr/>
        <p:txBody>
          <a:bodyPr/>
          <a:lstStyle/>
          <a:p>
            <a:fld id="{3C8E3D44-50CB-4745-A310-6A4D4E4309AE}"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One namespace</a:t>
            </a:r>
            <a:r>
              <a:rPr lang="en-US" b="0" baseline="0"/>
              <a:t> – previously, had to negotiate w/ data “owners”, which could take months </a:t>
            </a:r>
            <a:r>
              <a:rPr lang="en-US" b="1" baseline="0"/>
              <a:t>and</a:t>
            </a:r>
            <a:r>
              <a:rPr lang="en-US" b="0" baseline="0"/>
              <a:t> engineering to get datasets onto clusters</a:t>
            </a:r>
          </a:p>
          <a:p>
            <a:r>
              <a:rPr lang="en-US" b="0" baseline="0"/>
              <a:t>(unified namespace also motivates later themes, such as security and namespace federation)</a:t>
            </a:r>
          </a:p>
        </p:txBody>
      </p:sp>
      <p:sp>
        <p:nvSpPr>
          <p:cNvPr id="4" name="Slide Number Placeholder 3"/>
          <p:cNvSpPr>
            <a:spLocks noGrp="1"/>
          </p:cNvSpPr>
          <p:nvPr>
            <p:ph type="sldNum" sz="quarter" idx="10"/>
          </p:nvPr>
        </p:nvSpPr>
        <p:spPr/>
        <p:txBody>
          <a:bodyPr/>
          <a:lstStyle/>
          <a:p>
            <a:fld id="{3C8E3D44-50CB-4745-A310-6A4D4E4309AE}" type="slidenum">
              <a:rPr lang="en-US"/>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a:t>SETUP:</a:t>
            </a:r>
            <a:r>
              <a:rPr lang="en-US" b="0" baseline="0"/>
              <a:t> Assume some number of racks of machines, each running a DataNode (HDFS block storage server)</a:t>
            </a:r>
            <a:endParaRPr lang="en-US" b="1" baseline="0"/>
          </a:p>
          <a:p>
            <a:r>
              <a:rPr lang="en-US" b="1" baseline="0"/>
              <a:t>0) </a:t>
            </a:r>
            <a:r>
              <a:rPr lang="en-US" b="0" baseline="0"/>
              <a:t>User0 allocates a compute cluster. Note that this is done blindly, as #machines, without noting locality</a:t>
            </a:r>
          </a:p>
          <a:p>
            <a:r>
              <a:rPr lang="en-US" b="1" baseline="0"/>
              <a:t>1)</a:t>
            </a:r>
            <a:r>
              <a:rPr lang="en-US" b="0" baseline="0"/>
              <a:t> A MapReduce cluster with its own JobTracker (MASTER) and compute nodes, isolated from others’</a:t>
            </a:r>
          </a:p>
          <a:p>
            <a:r>
              <a:rPr lang="en-US" b="1" baseline="0"/>
              <a:t>2) </a:t>
            </a:r>
            <a:r>
              <a:rPr lang="en-US" b="0" baseline="0"/>
              <a:t>User0 submits a job to the newly allocated cluster</a:t>
            </a:r>
          </a:p>
          <a:p>
            <a:r>
              <a:rPr lang="en-US" b="1" baseline="0"/>
              <a:t>3) </a:t>
            </a:r>
            <a:r>
              <a:rPr lang="en-US" b="0" baseline="0"/>
              <a:t>Since the master has instances on most racks, most reads will be intra-rack at worst. With luck (and/or large cluster) even get data-local read from HDFS</a:t>
            </a:r>
          </a:p>
          <a:p>
            <a:r>
              <a:rPr lang="en-US" b="1" baseline="0"/>
              <a:t>4) </a:t>
            </a:r>
            <a:r>
              <a:rPr lang="en-US" b="0" baseline="0"/>
              <a:t>Also has the advantage that users submitting very different types of jobs (e.g. chains of map-only jobs from User1) can partition the machine’s “slots” differently</a:t>
            </a:r>
            <a:endParaRPr lang="en-US" b="1" baseline="0"/>
          </a:p>
          <a:p>
            <a:endParaRPr lang="en-US" b="0" baseline="0"/>
          </a:p>
          <a:p>
            <a:r>
              <a:rPr lang="en-US" b="1" baseline="0"/>
              <a:t>HoD: </a:t>
            </a:r>
            <a:r>
              <a:rPr lang="en-US" b="0" baseline="0"/>
              <a:t>torque/maui allocation of compute resources on the grid</a:t>
            </a:r>
          </a:p>
          <a:p>
            <a:r>
              <a:rPr lang="en-US" b="1" baseline="0"/>
              <a:t>+ : </a:t>
            </a:r>
            <a:r>
              <a:rPr lang="en-US" b="0" baseline="0"/>
              <a:t>isolation of  JobTracker and user processes</a:t>
            </a:r>
          </a:p>
          <a:p>
            <a:r>
              <a:rPr lang="en-US" b="1" baseline="0"/>
              <a:t>+ : </a:t>
            </a:r>
            <a:r>
              <a:rPr lang="en-US" b="0" baseline="0"/>
              <a:t>could deploy independent versions of MapReduce</a:t>
            </a:r>
          </a:p>
          <a:p>
            <a:r>
              <a:rPr lang="en-US" b="1" baseline="0"/>
              <a:t>+ : </a:t>
            </a:r>
            <a:r>
              <a:rPr lang="en-US" b="0" baseline="0"/>
              <a:t>could be used to deploy HDFS for development</a:t>
            </a:r>
          </a:p>
          <a:p>
            <a:r>
              <a:rPr lang="en-US" b="1" baseline="0"/>
              <a:t>+ : </a:t>
            </a:r>
            <a:r>
              <a:rPr lang="en-US" b="0" baseline="0"/>
              <a:t>features added during dev (log collection) were very helpful to application developers</a:t>
            </a:r>
            <a:endParaRPr lang="en-US" b="1" baseline="0"/>
          </a:p>
          <a:p>
            <a:pPr>
              <a:buFontTx/>
              <a:buNone/>
            </a:pPr>
            <a:r>
              <a:rPr lang="en-US" b="1" baseline="0"/>
              <a:t>--</a:t>
            </a:r>
            <a:r>
              <a:rPr lang="en-US" b="0" baseline="0"/>
              <a:t> </a:t>
            </a:r>
            <a:r>
              <a:rPr lang="en-US" b="1" baseline="0"/>
              <a:t>: </a:t>
            </a:r>
            <a:r>
              <a:rPr lang="en-US" b="0" baseline="0"/>
              <a:t>poor locality, utilization, and latency (long allocation, predictable on receipt)</a:t>
            </a:r>
          </a:p>
          <a:p>
            <a:pPr>
              <a:buFontTx/>
              <a:buNone/>
            </a:pPr>
            <a:r>
              <a:rPr lang="en-US" b="1" baseline="0"/>
              <a:t>-- : </a:t>
            </a:r>
            <a:r>
              <a:rPr lang="en-US" b="0" baseline="0"/>
              <a:t>Caused users to work around by sharing allocated clusters</a:t>
            </a:r>
          </a:p>
          <a:p>
            <a:pPr>
              <a:buFontTx/>
              <a:buNone/>
            </a:pPr>
            <a:r>
              <a:rPr lang="en-US" b="1" baseline="0"/>
              <a:t>-- : </a:t>
            </a:r>
            <a:r>
              <a:rPr lang="en-US" b="0" baseline="0"/>
              <a:t>Clusters not reclaimed as jobs wind down</a:t>
            </a:r>
          </a:p>
        </p:txBody>
      </p:sp>
      <p:sp>
        <p:nvSpPr>
          <p:cNvPr id="4" name="Slide Number Placeholder 3"/>
          <p:cNvSpPr>
            <a:spLocks noGrp="1"/>
          </p:cNvSpPr>
          <p:nvPr>
            <p:ph type="sldNum" sz="quarter" idx="10"/>
          </p:nvPr>
        </p:nvSpPr>
        <p:spPr/>
        <p:txBody>
          <a:bodyPr/>
          <a:lstStyle/>
          <a:p>
            <a:fld id="{3C8E3D44-50CB-4745-A310-6A4D4E4309AE}" type="slidenum">
              <a:rPr lang="en-US"/>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0" baseline="0"/>
              <a:t>Phasing out HoD required </a:t>
            </a:r>
            <a:r>
              <a:rPr lang="en-US" b="1" baseline="0"/>
              <a:t>considerable</a:t>
            </a:r>
            <a:r>
              <a:rPr lang="en-US" b="0" baseline="0"/>
              <a:t> stabilization effort from the MapReduce team (most in BLR). Users had written applications assuming:</a:t>
            </a:r>
          </a:p>
          <a:p>
            <a:pPr>
              <a:buFontTx/>
              <a:buNone/>
            </a:pPr>
            <a:r>
              <a:rPr lang="en-US" b="1" baseline="0"/>
              <a:t>  Isolation: </a:t>
            </a:r>
            <a:r>
              <a:rPr lang="en-US" b="0" baseline="0"/>
              <a:t>could specify how many simultaneous tasks would run on a machine; never shared with unknown users</a:t>
            </a:r>
          </a:p>
          <a:p>
            <a:pPr>
              <a:buFontTx/>
              <a:buNone/>
            </a:pPr>
            <a:r>
              <a:rPr lang="en-US" b="1"/>
              <a:t>  JobTracker</a:t>
            </a:r>
            <a:r>
              <a:rPr lang="en-US" b="1" baseline="0"/>
              <a:t>:</a:t>
            </a:r>
            <a:r>
              <a:rPr lang="en-US" b="0" baseline="0"/>
              <a:t> only had to scale the master server for a handful of users and jobs, at worst. If user crashed the JT, did not affect cluster </a:t>
            </a:r>
            <a:r>
              <a:rPr lang="en-US" b="1" baseline="0"/>
              <a:t>availability</a:t>
            </a:r>
          </a:p>
          <a:p>
            <a:pPr>
              <a:buFontTx/>
              <a:buNone/>
            </a:pPr>
            <a:r>
              <a:rPr lang="en-US" b="0" baseline="0"/>
              <a:t>  </a:t>
            </a:r>
            <a:r>
              <a:rPr lang="en-US" b="1" baseline="0"/>
              <a:t>Modest versioning:</a:t>
            </a:r>
            <a:r>
              <a:rPr lang="en-US" b="0" baseline="0"/>
              <a:t> HDFS required an upgrade, but if in dire need, one could deploy a custom/old version of MapReduce</a:t>
            </a:r>
          </a:p>
          <a:p>
            <a:pPr>
              <a:buFontTx/>
              <a:buNone/>
            </a:pPr>
            <a:r>
              <a:rPr lang="en-US" b="0" baseline="0"/>
              <a:t>  </a:t>
            </a:r>
            <a:r>
              <a:rPr lang="en-US" b="1" baseline="0"/>
              <a:t>High latency for allocation, low latency for jobs:</a:t>
            </a:r>
            <a:r>
              <a:rPr lang="en-US" b="0" baseline="0"/>
              <a:t> While allocation could take hours for large, busy clusters, jobs were not held up by others’ work</a:t>
            </a:r>
          </a:p>
          <a:p>
            <a:pPr>
              <a:buFontTx/>
              <a:buNone/>
            </a:pPr>
            <a:endParaRPr lang="en-US" b="0" baseline="0"/>
          </a:p>
          <a:p>
            <a:pPr>
              <a:buFontTx/>
              <a:buNone/>
            </a:pPr>
            <a:endParaRPr lang="en-US" b="1"/>
          </a:p>
        </p:txBody>
      </p:sp>
      <p:sp>
        <p:nvSpPr>
          <p:cNvPr id="4" name="Slide Number Placeholder 3"/>
          <p:cNvSpPr>
            <a:spLocks noGrp="1"/>
          </p:cNvSpPr>
          <p:nvPr>
            <p:ph type="sldNum" sz="quarter" idx="10"/>
          </p:nvPr>
        </p:nvSpPr>
        <p:spPr/>
        <p:txBody>
          <a:bodyPr/>
          <a:lstStyle/>
          <a:p>
            <a:fld id="{3C8E3D44-50CB-4745-A310-6A4D4E4309AE}" type="slidenum">
              <a:rPr lang="en-US"/>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a:t>SETUP:</a:t>
            </a:r>
            <a:r>
              <a:rPr lang="en-US" b="0" baseline="0"/>
              <a:t> Same setup as before, but now each node is running a multi-tenant TaskTracker (worker node for MapReduce)</a:t>
            </a:r>
            <a:endParaRPr lang="en-US" b="1" baseline="0"/>
          </a:p>
          <a:p>
            <a:r>
              <a:rPr lang="en-US" b="1" baseline="0"/>
              <a:t>0) </a:t>
            </a:r>
            <a:r>
              <a:rPr lang="en-US" b="0" baseline="0"/>
              <a:t>User0 submits a job to the JobTracker (master)</a:t>
            </a:r>
          </a:p>
          <a:p>
            <a:r>
              <a:rPr lang="en-US" b="1" baseline="0"/>
              <a:t>1) </a:t>
            </a:r>
            <a:r>
              <a:rPr lang="en-US" b="0" baseline="0"/>
              <a:t>All map() tasks are packed with tighter granularity into the cluster </a:t>
            </a:r>
          </a:p>
          <a:p>
            <a:r>
              <a:rPr lang="en-US" b="1" baseline="0"/>
              <a:t>2) </a:t>
            </a:r>
            <a:r>
              <a:rPr lang="en-US" b="0" baseline="0"/>
              <a:t>User1 submits a job to the newly allocated cluster</a:t>
            </a:r>
          </a:p>
          <a:p>
            <a:r>
              <a:rPr lang="en-US" b="1" baseline="0"/>
              <a:t>3) </a:t>
            </a:r>
            <a:r>
              <a:rPr lang="en-US" b="0" baseline="0"/>
              <a:t>From the HoD days, the user requires “fat” tasks on the grid. To the scheduler, each map() requires two logical slots on the machine. Jobs can request multiple “slots” per task</a:t>
            </a:r>
          </a:p>
          <a:p>
            <a:r>
              <a:rPr lang="en-US" b="1" baseline="0"/>
              <a:t>3.1)</a:t>
            </a:r>
            <a:r>
              <a:rPr lang="en-US" b="0" baseline="0"/>
              <a:t> Note: the CS can “reserve” slots for a high-RAM job (Rack N, Slot 1)</a:t>
            </a:r>
            <a:endParaRPr lang="en-US" b="1" baseline="0"/>
          </a:p>
          <a:p>
            <a:r>
              <a:rPr lang="en-US" b="1" baseline="0"/>
              <a:t>4) </a:t>
            </a:r>
            <a:r>
              <a:rPr lang="en-US" b="0" baseline="0"/>
              <a:t>With a single master for multiple users, the JobTracker requires some mediation between users. </a:t>
            </a:r>
            <a:r>
              <a:rPr lang="en-US" b="1" baseline="0"/>
              <a:t>Fair scheduler</a:t>
            </a:r>
            <a:r>
              <a:rPr lang="en-US" b="0" baseline="0"/>
              <a:t> is one example (pools of users, etc.)</a:t>
            </a:r>
          </a:p>
          <a:p>
            <a:r>
              <a:rPr lang="en-US" b="1" baseline="0"/>
              <a:t>4.1) </a:t>
            </a:r>
            <a:r>
              <a:rPr lang="en-US" b="0" baseline="0"/>
              <a:t>CapacityScheduler uses </a:t>
            </a:r>
            <a:r>
              <a:rPr lang="en-US" b="1" baseline="0"/>
              <a:t>Queues</a:t>
            </a:r>
          </a:p>
        </p:txBody>
      </p:sp>
      <p:sp>
        <p:nvSpPr>
          <p:cNvPr id="4" name="Slide Number Placeholder 3"/>
          <p:cNvSpPr>
            <a:spLocks noGrp="1"/>
          </p:cNvSpPr>
          <p:nvPr>
            <p:ph type="sldNum" sz="quarter" idx="10"/>
          </p:nvPr>
        </p:nvSpPr>
        <p:spPr/>
        <p:txBody>
          <a:bodyPr/>
          <a:lstStyle/>
          <a:p>
            <a:fld id="{3C8E3D44-50CB-4745-A310-6A4D4E4309AE}" type="slidenum">
              <a:rPr lang="en-US"/>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a:t>SETUP:</a:t>
            </a:r>
            <a:r>
              <a:rPr lang="en-US" b="0" baseline="0"/>
              <a:t> To track Queues, simplify our diagram (HDFS is still here, of course). </a:t>
            </a:r>
            <a:r>
              <a:rPr lang="en-US" b="1" baseline="0"/>
              <a:t>Ignore reduces</a:t>
            </a:r>
          </a:p>
          <a:p>
            <a:r>
              <a:rPr lang="en-US" b="1" baseline="0"/>
              <a:t>0) RIGHT:</a:t>
            </a:r>
            <a:r>
              <a:rPr lang="en-US" b="0" baseline="0"/>
              <a:t> Graph of </a:t>
            </a:r>
            <a:r>
              <a:rPr lang="en-US" b="0" i="1" baseline="0"/>
              <a:t>capacities</a:t>
            </a:r>
            <a:r>
              <a:rPr lang="en-US" b="0" i="0" baseline="0"/>
              <a:t> or the percentage of the cluster allocated to a group</a:t>
            </a:r>
          </a:p>
          <a:p>
            <a:r>
              <a:rPr lang="en-US" b="0" i="0" baseline="0"/>
              <a:t>  Users belong to Groups/Business units; business units purchase </a:t>
            </a:r>
            <a:r>
              <a:rPr lang="en-US" b="0" i="1" baseline="0"/>
              <a:t>guaranteed capacity</a:t>
            </a:r>
            <a:r>
              <a:rPr lang="en-US" b="0" i="0" baseline="0"/>
              <a:t> on a grid</a:t>
            </a:r>
          </a:p>
          <a:p>
            <a:r>
              <a:rPr lang="en-US" b="0" i="0" baseline="0"/>
              <a:t>  A queue with pending work has high priority if it is below its GC</a:t>
            </a:r>
          </a:p>
          <a:p>
            <a:r>
              <a:rPr lang="en-US" b="1" i="0" baseline="0"/>
              <a:t>1)</a:t>
            </a:r>
            <a:r>
              <a:rPr lang="en-US" b="0" i="0" baseline="0"/>
              <a:t> The CapacityScheduler elects to initialize a job, making its tasks schedulable.</a:t>
            </a:r>
          </a:p>
          <a:p>
            <a:r>
              <a:rPr lang="en-US" b="1" baseline="0"/>
              <a:t>  </a:t>
            </a:r>
            <a:r>
              <a:rPr lang="en-US" b="0" baseline="0"/>
              <a:t>As tasks are scheduled, that’s queue’s actual capacity is tracked @the scheduler</a:t>
            </a:r>
          </a:p>
          <a:p>
            <a:r>
              <a:rPr lang="en-US" b="1" baseline="0"/>
              <a:t>2)</a:t>
            </a:r>
            <a:r>
              <a:rPr lang="en-US" b="0" baseline="0"/>
              <a:t> As more jobs are initialized, users may utilize the unused capacity in other queues; Users{0,1,3} are using capacity alloc to Q2</a:t>
            </a:r>
          </a:p>
          <a:p>
            <a:r>
              <a:rPr lang="en-US" b="1" baseline="0"/>
              <a:t>3) </a:t>
            </a:r>
            <a:r>
              <a:rPr lang="en-US" b="0" baseline="0"/>
              <a:t>When Users{2,5} submit jobs to the system, Q2 is under its capacity and will reclaim it at the expense of over-capacity queues</a:t>
            </a:r>
            <a:endParaRPr lang="en-US" b="1" baseline="0"/>
          </a:p>
        </p:txBody>
      </p:sp>
      <p:sp>
        <p:nvSpPr>
          <p:cNvPr id="4" name="Slide Number Placeholder 3"/>
          <p:cNvSpPr>
            <a:spLocks noGrp="1"/>
          </p:cNvSpPr>
          <p:nvPr>
            <p:ph type="sldNum" sz="quarter" idx="10"/>
          </p:nvPr>
        </p:nvSpPr>
        <p:spPr/>
        <p:txBody>
          <a:bodyPr/>
          <a:lstStyle/>
          <a:p>
            <a:fld id="{3C8E3D44-50CB-4745-A310-6A4D4E4309AE}" type="slidenum">
              <a:rPr lang="en-US"/>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a:p>
        </p:txBody>
      </p:sp>
      <p:sp>
        <p:nvSpPr>
          <p:cNvPr id="4" name="Slide Number Placeholder 3"/>
          <p:cNvSpPr>
            <a:spLocks noGrp="1"/>
          </p:cNvSpPr>
          <p:nvPr>
            <p:ph type="sldNum" sz="quarter" idx="10"/>
          </p:nvPr>
        </p:nvSpPr>
        <p:spPr/>
        <p:txBody>
          <a:bodyPr/>
          <a:lstStyle/>
          <a:p>
            <a:fld id="{3C8E3D44-50CB-4745-A310-6A4D4E4309AE}" type="slidenum">
              <a:rPr lang="en-US"/>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a:t>0) </a:t>
            </a:r>
            <a:r>
              <a:rPr lang="en-US" b="0" baseline="0"/>
              <a:t>CapacityScheduler/JobTracker stabilization (w/ feature backports) was very expensive</a:t>
            </a:r>
          </a:p>
          <a:p>
            <a:r>
              <a:rPr lang="en-US" b="1" baseline="0"/>
              <a:t>1) </a:t>
            </a:r>
            <a:r>
              <a:rPr lang="en-US" b="0" baseline="0"/>
              <a:t>Security investment had a hard, external deadline</a:t>
            </a:r>
            <a:endParaRPr lang="en-US" b="1" baseline="0"/>
          </a:p>
          <a:p>
            <a:endParaRPr lang="en-US" b="0" baseline="0"/>
          </a:p>
          <a:p>
            <a:r>
              <a:rPr lang="en-US" b="0" baseline="0"/>
              <a:t>Security was implemented in Apache Hadoop trunk, and also backported on top of this internal branch.</a:t>
            </a:r>
          </a:p>
          <a:p>
            <a:endParaRPr lang="en-US" b="0" baseline="0"/>
          </a:p>
          <a:p>
            <a:r>
              <a:rPr lang="en-US" b="0" baseline="0"/>
              <a:t>Not going to spend time on the details, as Owen covered his team’s implementation in his talk this morning.</a:t>
            </a:r>
          </a:p>
          <a:p>
            <a:r>
              <a:rPr lang="en-US" b="0" baseline="0"/>
              <a:t>  Encourage all intereted in learning about how security works in Hadoop to talk to him.</a:t>
            </a:r>
            <a:endParaRPr lang="en-US"/>
          </a:p>
        </p:txBody>
      </p:sp>
      <p:sp>
        <p:nvSpPr>
          <p:cNvPr id="4" name="Slide Number Placeholder 3"/>
          <p:cNvSpPr>
            <a:spLocks noGrp="1"/>
          </p:cNvSpPr>
          <p:nvPr>
            <p:ph type="sldNum" sz="quarter" idx="10"/>
          </p:nvPr>
        </p:nvSpPr>
        <p:spPr/>
        <p:txBody>
          <a:bodyPr/>
          <a:lstStyle/>
          <a:p>
            <a:fld id="{3C8E3D44-50CB-4745-A310-6A4D4E4309AE}" type="slidenum">
              <a:rPr lang="en-US"/>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0)</a:t>
            </a:r>
            <a:r>
              <a:rPr lang="en-US" b="0" baseline="0"/>
              <a:t> Want to move revenue-bearing applications to the grid</a:t>
            </a:r>
          </a:p>
          <a:p>
            <a:r>
              <a:rPr lang="en-US" b="1" baseline="0"/>
              <a:t>1) </a:t>
            </a:r>
            <a:r>
              <a:rPr lang="en-US"/>
              <a:t>Add access and change management: who has access to</a:t>
            </a:r>
            <a:r>
              <a:rPr lang="en-US" baseline="0"/>
              <a:t> which data</a:t>
            </a:r>
          </a:p>
          <a:p>
            <a:r>
              <a:rPr lang="en-US" b="1" baseline="0"/>
              <a:t>2)</a:t>
            </a:r>
            <a:r>
              <a:rPr lang="en-US" b="0" baseline="0"/>
              <a:t> Allows the grid to share users with different privileges, saving overhead in data loading and user migration</a:t>
            </a:r>
          </a:p>
          <a:p>
            <a:r>
              <a:rPr lang="en-US" b="1" baseline="0"/>
              <a:t>3)</a:t>
            </a:r>
            <a:r>
              <a:rPr lang="en-US" b="0" baseline="0"/>
              <a:t> Load personally identifiable information (PII) into the grid</a:t>
            </a:r>
            <a:endParaRPr lang="en-US" b="1" baseline="0"/>
          </a:p>
        </p:txBody>
      </p:sp>
      <p:sp>
        <p:nvSpPr>
          <p:cNvPr id="4" name="Slide Number Placeholder 3"/>
          <p:cNvSpPr>
            <a:spLocks noGrp="1"/>
          </p:cNvSpPr>
          <p:nvPr>
            <p:ph type="sldNum" sz="quarter" idx="10"/>
          </p:nvPr>
        </p:nvSpPr>
        <p:spPr/>
        <p:txBody>
          <a:bodyPr/>
          <a:lstStyle/>
          <a:p>
            <a:fld id="{3C8E3D44-50CB-4745-A310-6A4D4E4309AE}" type="slidenum">
              <a:rPr lang="en-US"/>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a:p>
        </p:txBody>
      </p:sp>
      <p:sp>
        <p:nvSpPr>
          <p:cNvPr id="4" name="Slide Number Placeholder 3"/>
          <p:cNvSpPr>
            <a:spLocks noGrp="1"/>
          </p:cNvSpPr>
          <p:nvPr>
            <p:ph type="sldNum" sz="quarter" idx="10"/>
          </p:nvPr>
        </p:nvSpPr>
        <p:spPr/>
        <p:txBody>
          <a:bodyPr/>
          <a:lstStyle/>
          <a:p>
            <a:fld id="{3C8E3D44-50CB-4745-A310-6A4D4E4309AE}"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1"/>
              <a:t>0)</a:t>
            </a:r>
            <a:r>
              <a:rPr lang="en-US" b="0" baseline="0"/>
              <a:t> Uses kerberos; integrates cleanly into existing Y! infra </a:t>
            </a:r>
            <a:r>
              <a:rPr lang="en-US" b="1" baseline="0"/>
              <a:t>and</a:t>
            </a:r>
            <a:r>
              <a:rPr lang="en-US" b="0" baseline="0"/>
              <a:t> applications</a:t>
            </a:r>
          </a:p>
          <a:p>
            <a:pPr>
              <a:buFontTx/>
              <a:buNone/>
            </a:pPr>
            <a:r>
              <a:rPr lang="en-US" b="1" baseline="0"/>
              <a:t>1)</a:t>
            </a:r>
            <a:r>
              <a:rPr lang="en-US" b="0" baseline="0"/>
              <a:t> Pluggable mechanisms, also supported some proprietary mech</a:t>
            </a:r>
          </a:p>
          <a:p>
            <a:pPr>
              <a:buFontTx/>
              <a:buNone/>
            </a:pPr>
            <a:r>
              <a:rPr lang="en-US" b="1"/>
              <a:t>2)</a:t>
            </a:r>
            <a:r>
              <a:rPr lang="en-US" b="0" baseline="0"/>
              <a:t> Also supported by new grid infra @Yahoo, including Oozie</a:t>
            </a:r>
          </a:p>
          <a:p>
            <a:pPr>
              <a:buFontTx/>
              <a:buNone/>
            </a:pPr>
            <a:r>
              <a:rPr lang="en-US" b="1" baseline="0"/>
              <a:t>3)</a:t>
            </a:r>
            <a:r>
              <a:rPr lang="en-US" b="0" baseline="0"/>
              <a:t> Added ACLs to CapacityScheduler queues and job logs (some control over meta-information of jobs)</a:t>
            </a:r>
            <a:endParaRPr lang="en-US" b="1"/>
          </a:p>
        </p:txBody>
      </p:sp>
      <p:sp>
        <p:nvSpPr>
          <p:cNvPr id="4" name="Slide Number Placeholder 3"/>
          <p:cNvSpPr>
            <a:spLocks noGrp="1"/>
          </p:cNvSpPr>
          <p:nvPr>
            <p:ph type="sldNum" sz="quarter" idx="10"/>
          </p:nvPr>
        </p:nvSpPr>
        <p:spPr/>
        <p:txBody>
          <a:bodyPr/>
          <a:lstStyle/>
          <a:p>
            <a:fld id="{3C8E3D44-50CB-4745-A310-6A4D4E4309AE}" type="slidenum">
              <a:rPr lang="en-US"/>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a:t>
            </a:r>
            <a:r>
              <a:rPr lang="en-US" baseline="0"/>
              <a:t> </a:t>
            </a:r>
            <a:r>
              <a:rPr lang="en-US" b="1" baseline="0"/>
              <a:t>have</a:t>
            </a:r>
            <a:r>
              <a:rPr lang="en-US" baseline="0"/>
              <a:t> a:</a:t>
            </a:r>
          </a:p>
          <a:p>
            <a:r>
              <a:rPr lang="en-US" b="1" baseline="0"/>
              <a:t>0)</a:t>
            </a:r>
            <a:r>
              <a:rPr lang="en-US" b="0" baseline="0"/>
              <a:t> Mechanism for better utilization of shared clusters</a:t>
            </a:r>
          </a:p>
          <a:p>
            <a:r>
              <a:rPr lang="en-US" b="1" baseline="0"/>
              <a:t>1) </a:t>
            </a:r>
            <a:r>
              <a:rPr lang="en-US" b="0" baseline="0"/>
              <a:t>Mechanism for protecting/segregating data w/ authentication and authorization</a:t>
            </a:r>
          </a:p>
          <a:p>
            <a:endParaRPr lang="en-US" b="1"/>
          </a:p>
          <a:p>
            <a:r>
              <a:rPr lang="en-US" b="0"/>
              <a:t>We</a:t>
            </a:r>
            <a:r>
              <a:rPr lang="en-US" b="0" baseline="0"/>
              <a:t> </a:t>
            </a:r>
            <a:r>
              <a:rPr lang="en-US" b="1" baseline="0"/>
              <a:t>need</a:t>
            </a:r>
            <a:r>
              <a:rPr lang="en-US" b="0" baseline="0"/>
              <a:t> mechanisms to provide better user isolation.</a:t>
            </a:r>
          </a:p>
          <a:p>
            <a:r>
              <a:rPr lang="en-US" b="0" baseline="0"/>
              <a:t>Can coexist, but past Dunbar number where they can do so politely</a:t>
            </a:r>
          </a:p>
        </p:txBody>
      </p:sp>
      <p:sp>
        <p:nvSpPr>
          <p:cNvPr id="4" name="Slide Number Placeholder 3"/>
          <p:cNvSpPr>
            <a:spLocks noGrp="1"/>
          </p:cNvSpPr>
          <p:nvPr>
            <p:ph type="sldNum" sz="quarter" idx="10"/>
          </p:nvPr>
        </p:nvSpPr>
        <p:spPr/>
        <p:txBody>
          <a:bodyPr/>
          <a:lstStyle/>
          <a:p>
            <a:fld id="{3C8E3D44-50CB-4745-A310-6A4D4E4309AE}" type="slidenum">
              <a:rPr lang="en-US"/>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0) </a:t>
            </a:r>
            <a:r>
              <a:rPr lang="en-US"/>
              <a:t>Massive datasets</a:t>
            </a:r>
          </a:p>
          <a:p>
            <a:r>
              <a:rPr lang="en-US" b="1"/>
              <a:t>1)</a:t>
            </a:r>
            <a:r>
              <a:rPr lang="en-US" b="1" baseline="0"/>
              <a:t> </a:t>
            </a:r>
            <a:r>
              <a:rPr lang="en-US"/>
              <a:t>Need to allow researchers</a:t>
            </a:r>
            <a:r>
              <a:rPr lang="en-US" baseline="0"/>
              <a:t> to share w/o taking down cluster for ad-hoc jobs</a:t>
            </a:r>
          </a:p>
          <a:p>
            <a:endParaRPr lang="en-US" baseline="0"/>
          </a:p>
          <a:p>
            <a:r>
              <a:rPr lang="en-US" baseline="0"/>
              <a:t>Remember lower uptime in research? This is why.</a:t>
            </a:r>
          </a:p>
        </p:txBody>
      </p:sp>
      <p:sp>
        <p:nvSpPr>
          <p:cNvPr id="4" name="Slide Number Placeholder 3"/>
          <p:cNvSpPr>
            <a:spLocks noGrp="1"/>
          </p:cNvSpPr>
          <p:nvPr>
            <p:ph type="sldNum" sz="quarter" idx="10"/>
          </p:nvPr>
        </p:nvSpPr>
        <p:spPr/>
        <p:txBody>
          <a:bodyPr/>
          <a:lstStyle/>
          <a:p>
            <a:fld id="{3C8E3D44-50CB-4745-A310-6A4D4E4309AE}" type="slidenum">
              <a:rPr lang="en-US"/>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0) </a:t>
            </a:r>
            <a:r>
              <a:rPr lang="en-US" b="0"/>
              <a:t>Given</a:t>
            </a:r>
            <a:r>
              <a:rPr lang="en-US" b="0" baseline="0"/>
              <a:t> JobTracker SPOF, must protect </a:t>
            </a:r>
            <a:r>
              <a:rPr lang="en-US" b="1" baseline="0"/>
              <a:t>itself</a:t>
            </a:r>
            <a:endParaRPr lang="en-US" b="0" baseline="0"/>
          </a:p>
          <a:p>
            <a:r>
              <a:rPr lang="en-US" b="1" baseline="0"/>
              <a:t>1)</a:t>
            </a:r>
            <a:r>
              <a:rPr lang="en-US" b="0" baseline="0"/>
              <a:t> Also included fixes to metrics; redesigned by Luke Lu to be scalable, pluggable</a:t>
            </a:r>
          </a:p>
          <a:p>
            <a:r>
              <a:rPr lang="en-US" b="1"/>
              <a:t>2) </a:t>
            </a:r>
            <a:r>
              <a:rPr lang="en-US" b="0"/>
              <a:t>Redesign</a:t>
            </a:r>
            <a:r>
              <a:rPr lang="en-US" b="0" baseline="0"/>
              <a:t> for more efficient query of JobHistory by Dick King</a:t>
            </a:r>
          </a:p>
          <a:p>
            <a:r>
              <a:rPr lang="en-US" b="1" baseline="0"/>
              <a:t>3)</a:t>
            </a:r>
            <a:r>
              <a:rPr lang="en-US" b="0" baseline="0"/>
              <a:t> Better operability: adjust CapacityScheduler/queue limits without restarting JT, diagnostic info for jobs</a:t>
            </a:r>
          </a:p>
          <a:p>
            <a:r>
              <a:rPr lang="en-US" b="1" baseline="0"/>
              <a:t>4) </a:t>
            </a:r>
            <a:r>
              <a:rPr lang="en-US" b="0" baseline="0"/>
              <a:t>Long-time user asks, e.g. Greg Roelofs implemented RFC-compliant gzip decompressor for concat gzip files</a:t>
            </a:r>
            <a:endParaRPr lang="en-US" b="1" baseline="0"/>
          </a:p>
        </p:txBody>
      </p:sp>
      <p:sp>
        <p:nvSpPr>
          <p:cNvPr id="4" name="Slide Number Placeholder 3"/>
          <p:cNvSpPr>
            <a:spLocks noGrp="1"/>
          </p:cNvSpPr>
          <p:nvPr>
            <p:ph type="sldNum" sz="quarter" idx="10"/>
          </p:nvPr>
        </p:nvSpPr>
        <p:spPr/>
        <p:txBody>
          <a:bodyPr/>
          <a:lstStyle/>
          <a:p>
            <a:fld id="{3C8E3D44-50CB-4745-A310-6A4D4E4309AE}" type="slidenum">
              <a:rPr lang="en-US"/>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0.22!</a:t>
            </a:r>
          </a:p>
        </p:txBody>
      </p:sp>
      <p:sp>
        <p:nvSpPr>
          <p:cNvPr id="4" name="Slide Number Placeholder 3"/>
          <p:cNvSpPr>
            <a:spLocks noGrp="1"/>
          </p:cNvSpPr>
          <p:nvPr>
            <p:ph type="sldNum" sz="quarter" idx="10"/>
          </p:nvPr>
        </p:nvSpPr>
        <p:spPr/>
        <p:txBody>
          <a:bodyPr/>
          <a:lstStyle/>
          <a:p>
            <a:fld id="{3C8E3D44-50CB-4745-A310-6A4D4E4309AE}" type="slidenum">
              <a:rPr lang="en-US"/>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0) </a:t>
            </a:r>
            <a:r>
              <a:rPr lang="en-US" b="0"/>
              <a:t>The</a:t>
            </a:r>
            <a:r>
              <a:rPr lang="en-US" b="0" baseline="0"/>
              <a:t> economies of scale are still active, but we also need to scale w/ </a:t>
            </a:r>
            <a:r>
              <a:rPr lang="en-US" b="1" baseline="0"/>
              <a:t>new hardware</a:t>
            </a:r>
          </a:p>
          <a:p>
            <a:r>
              <a:rPr lang="en-US" b="1" baseline="0"/>
              <a:t>  </a:t>
            </a:r>
            <a:r>
              <a:rPr lang="en-US" b="0" baseline="0"/>
              <a:t>We cannot run 4k node clusters with twice as many spindles, each supporting 2x as many blocks</a:t>
            </a:r>
          </a:p>
          <a:p>
            <a:r>
              <a:rPr lang="en-US" b="1" baseline="0"/>
              <a:t>1) </a:t>
            </a:r>
            <a:r>
              <a:rPr lang="en-US" b="0" baseline="0"/>
              <a:t>In particular, the HDFS master (NameNode) </a:t>
            </a:r>
            <a:endParaRPr lang="en-US" b="1"/>
          </a:p>
        </p:txBody>
      </p:sp>
      <p:sp>
        <p:nvSpPr>
          <p:cNvPr id="4" name="Slide Number Placeholder 3"/>
          <p:cNvSpPr>
            <a:spLocks noGrp="1"/>
          </p:cNvSpPr>
          <p:nvPr>
            <p:ph type="sldNum" sz="quarter" idx="10"/>
          </p:nvPr>
        </p:nvSpPr>
        <p:spPr/>
        <p:txBody>
          <a:bodyPr/>
          <a:lstStyle/>
          <a:p>
            <a:fld id="{3C8E3D44-50CB-4745-A310-6A4D4E4309AE}" type="slidenum">
              <a:rPr lang="en-US"/>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0)</a:t>
            </a:r>
            <a:r>
              <a:rPr lang="en-US" b="1" baseline="0"/>
              <a:t> </a:t>
            </a:r>
            <a:r>
              <a:rPr lang="en-US" b="0" baseline="0"/>
              <a:t>Scaling the NameNode (master server in HDFS) is difficult</a:t>
            </a:r>
          </a:p>
          <a:p>
            <a:r>
              <a:rPr lang="en-US" b="1" baseline="0"/>
              <a:t>1) </a:t>
            </a:r>
            <a:r>
              <a:rPr lang="en-US" b="0" baseline="0"/>
              <a:t>DataNodes report to multiple NameNodes; storage is shared between clusters, so no manual rebalancing is necessary</a:t>
            </a:r>
          </a:p>
          <a:p>
            <a:r>
              <a:rPr lang="en-US" b="1"/>
              <a:t>2) </a:t>
            </a:r>
            <a:r>
              <a:rPr lang="en-US" b="0"/>
              <a:t>Client-side</a:t>
            </a:r>
            <a:r>
              <a:rPr lang="en-US" b="0" baseline="0"/>
              <a:t> mount table partitions namespace</a:t>
            </a:r>
            <a:endParaRPr lang="en-US" b="1"/>
          </a:p>
        </p:txBody>
      </p:sp>
      <p:sp>
        <p:nvSpPr>
          <p:cNvPr id="4" name="Slide Number Placeholder 3"/>
          <p:cNvSpPr>
            <a:spLocks noGrp="1"/>
          </p:cNvSpPr>
          <p:nvPr>
            <p:ph type="sldNum" sz="quarter" idx="10"/>
          </p:nvPr>
        </p:nvSpPr>
        <p:spPr/>
        <p:txBody>
          <a:bodyPr/>
          <a:lstStyle/>
          <a:p>
            <a:fld id="{3C8E3D44-50CB-4745-A310-6A4D4E4309AE}" type="slidenum">
              <a:rPr lang="en-US"/>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8E3D44-50CB-4745-A310-6A4D4E4309AE}" type="slidenum">
              <a:rPr lang="en-US"/>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Yahoo has supported contributors to Apache Hadoop since the</a:t>
            </a:r>
            <a:r>
              <a:rPr lang="en-US" baseline="0"/>
              <a:t> start of 2006</a:t>
            </a:r>
          </a:p>
          <a:p>
            <a:r>
              <a:rPr lang="en-US" b="1" baseline="0"/>
              <a:t>Timeline</a:t>
            </a:r>
            <a:r>
              <a:rPr lang="en-US" baseline="0"/>
              <a:t>: milestones in scaling Hadoop clusters </a:t>
            </a:r>
            <a:r>
              <a:rPr lang="en-US" b="1" baseline="0"/>
              <a:t>and</a:t>
            </a:r>
            <a:r>
              <a:rPr lang="en-US" b="0" baseline="0"/>
              <a:t> Hadoop adoption</a:t>
            </a:r>
            <a:r>
              <a:rPr lang="en-US" baseline="0"/>
              <a:t> at Yahoo.</a:t>
            </a:r>
          </a:p>
          <a:p>
            <a:r>
              <a:rPr lang="en-US" b="1" baseline="0"/>
              <a:t>This presentation</a:t>
            </a:r>
            <a:r>
              <a:rPr lang="en-US" baseline="0"/>
              <a:t>: cover what has driven Yahoo’s contributions, the effect on the technical direction</a:t>
            </a:r>
          </a:p>
          <a:p>
            <a:r>
              <a:rPr lang="en-US" baseline="0"/>
              <a:t>  How business needs/structure trans into architecture and code</a:t>
            </a:r>
          </a:p>
          <a:p>
            <a:r>
              <a:rPr lang="en-US" b="1" baseline="0"/>
              <a:t>Briefly</a:t>
            </a:r>
            <a:r>
              <a:rPr lang="en-US" b="0" baseline="0"/>
              <a:t>: emphasize how thoroughly Apache Hadoop has conquered Y! datacenters</a:t>
            </a:r>
            <a:endParaRPr lang="en-US" b="1"/>
          </a:p>
        </p:txBody>
      </p:sp>
      <p:sp>
        <p:nvSpPr>
          <p:cNvPr id="4" name="Slide Number Placeholder 3"/>
          <p:cNvSpPr>
            <a:spLocks noGrp="1"/>
          </p:cNvSpPr>
          <p:nvPr>
            <p:ph type="sldNum" sz="quarter" idx="10"/>
          </p:nvPr>
        </p:nvSpPr>
        <p:spPr/>
        <p:txBody>
          <a:bodyPr/>
          <a:lstStyle/>
          <a:p>
            <a:fld id="{3C8E3D44-50CB-4745-A310-6A4D4E4309AE}"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a:t>Over 100</a:t>
            </a:r>
            <a:r>
              <a:rPr lang="en-US" baseline="0"/>
              <a:t> people contributing full-time to improving and supporting Hadoop at Y!</a:t>
            </a:r>
          </a:p>
          <a:p>
            <a:pPr>
              <a:buFontTx/>
              <a:buNone/>
            </a:pPr>
            <a:r>
              <a:rPr lang="en-US" baseline="0"/>
              <a:t>Dev of core framework (HDFS/MapReduce)</a:t>
            </a:r>
          </a:p>
          <a:p>
            <a:pPr>
              <a:buFontTx/>
              <a:buNone/>
            </a:pPr>
            <a:r>
              <a:rPr lang="en-US" b="1" baseline="0"/>
              <a:t>ALSO 0</a:t>
            </a:r>
            <a:r>
              <a:rPr lang="en-US" b="0" baseline="0"/>
              <a:t>: TESTING – TBDiscussed, validating Hadoop is hard, and getting more difficult</a:t>
            </a:r>
          </a:p>
          <a:p>
            <a:pPr>
              <a:buFontTx/>
              <a:buNone/>
            </a:pPr>
            <a:r>
              <a:rPr lang="en-US" b="1" baseline="0"/>
              <a:t>ALSO 1</a:t>
            </a:r>
            <a:r>
              <a:rPr lang="en-US" b="0" baseline="0"/>
              <a:t>: SUPPORT – driving adoption requires negotiation w/ existing tech; Y! is 15+ years old, has a lot of that</a:t>
            </a:r>
          </a:p>
          <a:p>
            <a:pPr>
              <a:buFontTx/>
              <a:buNone/>
            </a:pPr>
            <a:r>
              <a:rPr lang="en-US" b="0" baseline="0"/>
              <a:t>  - Includes driving features in Hadoop through user representatives</a:t>
            </a:r>
            <a:endParaRPr lang="en-US" b="1"/>
          </a:p>
        </p:txBody>
      </p:sp>
      <p:sp>
        <p:nvSpPr>
          <p:cNvPr id="4" name="Slide Number Placeholder 3"/>
          <p:cNvSpPr>
            <a:spLocks noGrp="1"/>
          </p:cNvSpPr>
          <p:nvPr>
            <p:ph type="sldNum" sz="quarter" idx="10"/>
          </p:nvPr>
        </p:nvSpPr>
        <p:spPr/>
        <p:txBody>
          <a:bodyPr/>
          <a:lstStyle/>
          <a:p>
            <a:fld id="{3C8E3D44-50CB-4745-A310-6A4D4E4309AE}"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All dev</a:t>
            </a:r>
            <a:r>
              <a:rPr lang="en-US" baseline="0"/>
              <a:t> work since 2006 has been contributed to Apache (@start of my tenure, ran Apache Hadoop unmodified in production; would continue until 2009)</a:t>
            </a:r>
          </a:p>
        </p:txBody>
      </p:sp>
      <p:sp>
        <p:nvSpPr>
          <p:cNvPr id="4" name="Slide Number Placeholder 3"/>
          <p:cNvSpPr>
            <a:spLocks noGrp="1"/>
          </p:cNvSpPr>
          <p:nvPr>
            <p:ph type="sldNum" sz="quarter" idx="10"/>
          </p:nvPr>
        </p:nvSpPr>
        <p:spPr/>
        <p:txBody>
          <a:bodyPr/>
          <a:lstStyle/>
          <a:p>
            <a:fld id="{3C8E3D44-50CB-4745-A310-6A4D4E4309AE}"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0)</a:t>
            </a:r>
            <a:r>
              <a:rPr lang="en-US" b="0" baseline="0"/>
              <a:t> Storage growing; approaching 1/5 exabyte</a:t>
            </a:r>
          </a:p>
          <a:p>
            <a:r>
              <a:rPr lang="en-US" b="1" baseline="0"/>
              <a:t>1)</a:t>
            </a:r>
            <a:r>
              <a:rPr lang="en-US" b="0" baseline="0"/>
              <a:t> Research/dev clusters v. large and- TBDiscussed- “creative” users</a:t>
            </a:r>
          </a:p>
          <a:p>
            <a:r>
              <a:rPr lang="en-US" b="1"/>
              <a:t>2) </a:t>
            </a:r>
            <a:r>
              <a:rPr lang="en-US" b="0"/>
              <a:t>Pretty good uptime (Q1?)</a:t>
            </a:r>
            <a:r>
              <a:rPr lang="en-US" b="0" baseline="0"/>
              <a:t>, but more asked</a:t>
            </a:r>
            <a:endParaRPr lang="en-US" b="1"/>
          </a:p>
        </p:txBody>
      </p:sp>
      <p:sp>
        <p:nvSpPr>
          <p:cNvPr id="4" name="Slide Number Placeholder 3"/>
          <p:cNvSpPr>
            <a:spLocks noGrp="1"/>
          </p:cNvSpPr>
          <p:nvPr>
            <p:ph type="sldNum" sz="quarter" idx="10"/>
          </p:nvPr>
        </p:nvSpPr>
        <p:spPr/>
        <p:txBody>
          <a:bodyPr/>
          <a:lstStyle/>
          <a:p>
            <a:fld id="{3C8E3D44-50CB-4745-A310-6A4D4E4309AE}"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a:p>
        </p:txBody>
      </p:sp>
      <p:sp>
        <p:nvSpPr>
          <p:cNvPr id="4" name="Slide Number Placeholder 3"/>
          <p:cNvSpPr>
            <a:spLocks noGrp="1"/>
          </p:cNvSpPr>
          <p:nvPr>
            <p:ph type="sldNum" sz="quarter" idx="10"/>
          </p:nvPr>
        </p:nvSpPr>
        <p:spPr/>
        <p:txBody>
          <a:bodyPr/>
          <a:lstStyle/>
          <a:p>
            <a:fld id="{3C8E3D44-50CB-4745-A310-6A4D4E4309AE}"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ln>
            <a:miter lim="800000"/>
            <a:headEnd/>
            <a:tailEnd/>
          </a:ln>
        </p:spPr>
        <p:txBody>
          <a:bodyPr/>
          <a:lstStyle/>
          <a:p>
            <a:fld id="{6305A49B-69D5-4CE6-ABE9-53A2FF807EE8}" type="slidenum">
              <a:rPr lang="en-US"/>
              <a:pPr/>
              <a:t>8</a:t>
            </a:fld>
            <a:endParaRPr lang="en-US"/>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xfrm>
            <a:off x="927491" y="3268861"/>
            <a:ext cx="7441423" cy="3096816"/>
          </a:xfrm>
          <a:noFill/>
        </p:spPr>
        <p:txBody>
          <a:bodyPr wrap="square" numCol="1" anchor="t" anchorCtr="0" compatLnSpc="1">
            <a:prstTxWarp prst="textNoShape">
              <a:avLst/>
            </a:prstTxWarp>
          </a:bodyPr>
          <a:lstStyle/>
          <a:p>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Early </a:t>
            </a:r>
            <a:r>
              <a:rPr lang="en-US"/>
              <a:t>problems were for large scale, distributed </a:t>
            </a:r>
            <a:r>
              <a:rPr lang="en-US" b="1"/>
              <a:t>jobs</a:t>
            </a:r>
            <a:r>
              <a:rPr lang="en-US" b="0" baseline="0"/>
              <a:t> – recall origins in building/processing large graphs</a:t>
            </a:r>
            <a:endParaRPr lang="en-US" b="0"/>
          </a:p>
          <a:p>
            <a:r>
              <a:rPr lang="en-US" b="1"/>
              <a:t>Now, recent past</a:t>
            </a:r>
            <a:r>
              <a:rPr lang="en-US" b="0"/>
              <a:t>:</a:t>
            </a:r>
            <a:r>
              <a:rPr lang="en-US" b="0" baseline="0"/>
              <a:t> driving 0) small pipelines, 1) small queries on shared datasets 2) over user data 3) in multi-tenant environments</a:t>
            </a:r>
          </a:p>
          <a:p>
            <a:r>
              <a:rPr lang="en-US" b="1" baseline="0"/>
              <a:t>Near Future</a:t>
            </a:r>
            <a:r>
              <a:rPr lang="en-US" b="0" baseline="0"/>
              <a:t>: greater scale, more direct support of large, utility clusters</a:t>
            </a:r>
          </a:p>
          <a:p>
            <a:endParaRPr lang="en-US" b="0" baseline="0"/>
          </a:p>
          <a:p>
            <a:r>
              <a:rPr lang="en-US" b="0" baseline="0"/>
              <a:t>&lt;TRANSITION: changes to support Hadoop in the enterprise&gt;</a:t>
            </a:r>
            <a:endParaRPr lang="en-US" b="1"/>
          </a:p>
        </p:txBody>
      </p:sp>
      <p:sp>
        <p:nvSpPr>
          <p:cNvPr id="4" name="Slide Number Placeholder 3"/>
          <p:cNvSpPr>
            <a:spLocks noGrp="1"/>
          </p:cNvSpPr>
          <p:nvPr>
            <p:ph type="sldNum" sz="quarter" idx="10"/>
          </p:nvPr>
        </p:nvSpPr>
        <p:spPr/>
        <p:txBody>
          <a:bodyPr/>
          <a:lstStyle/>
          <a:p>
            <a:fld id="{3C8E3D44-50CB-4745-A310-6A4D4E4309AE}"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4" Type="http://schemas.openxmlformats.org/officeDocument/2006/relationships/slideMaster" Target="../slideMasters/slideMaster1.xml"/><Relationship Id="rId5" Type="http://schemas.openxmlformats.org/officeDocument/2006/relationships/image" Target="../media/image7.jpeg"/><Relationship Id="rId7" Type="http://schemas.openxmlformats.org/officeDocument/2006/relationships/image" Target="../media/image3.png"/><Relationship Id="rId1" Type="http://schemas.openxmlformats.org/officeDocument/2006/relationships/tags" Target="../tags/tag5.xml"/><Relationship Id="rId2" Type="http://schemas.openxmlformats.org/officeDocument/2006/relationships/tags" Target="../tags/tag6.xml"/><Relationship Id="rId3" Type="http://schemas.openxmlformats.org/officeDocument/2006/relationships/tags" Target="../tags/tag7.xml"/><Relationship Id="rId6"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2" name="Picture 3" descr="1024x768"/>
          <p:cNvPicPr>
            <a:picLocks noChangeAspect="1" noChangeArrowheads="1"/>
          </p:cNvPicPr>
          <p:nvPr/>
        </p:nvPicPr>
        <p:blipFill>
          <a:blip r:embed="rId5"/>
          <a:srcRect t="10233"/>
          <a:stretch>
            <a:fillRect/>
          </a:stretch>
        </p:blipFill>
        <p:spPr bwMode="auto">
          <a:xfrm>
            <a:off x="0" y="0"/>
            <a:ext cx="9167813" cy="6858000"/>
          </a:xfrm>
          <a:prstGeom prst="rect">
            <a:avLst/>
          </a:prstGeom>
          <a:noFill/>
          <a:ln w="9525">
            <a:noFill/>
            <a:miter lim="800000"/>
            <a:headEnd/>
            <a:tailEnd/>
          </a:ln>
        </p:spPr>
      </p:pic>
      <p:pic>
        <p:nvPicPr>
          <p:cNvPr id="3" name="Picture 4" descr="Look-Y-Bang's Drop Shadow"/>
          <p:cNvPicPr>
            <a:picLocks noChangeAspect="1" noChangeArrowheads="1"/>
          </p:cNvPicPr>
          <p:nvPr>
            <p:custDataLst>
              <p:tags r:id="rId1"/>
            </p:custDataLst>
          </p:nvPr>
        </p:nvPicPr>
        <p:blipFill>
          <a:blip r:embed="rId6"/>
          <a:srcRect/>
          <a:stretch>
            <a:fillRect/>
          </a:stretch>
        </p:blipFill>
        <p:spPr bwMode="auto">
          <a:xfrm>
            <a:off x="2311400" y="3527425"/>
            <a:ext cx="4164013" cy="1042988"/>
          </a:xfrm>
          <a:prstGeom prst="rect">
            <a:avLst/>
          </a:prstGeom>
          <a:noFill/>
          <a:ln w="9525">
            <a:noFill/>
            <a:miter lim="800000"/>
            <a:headEnd/>
            <a:tailEnd/>
          </a:ln>
        </p:spPr>
      </p:pic>
      <p:pic>
        <p:nvPicPr>
          <p:cNvPr id="4" name="Picture 5" descr="Look-Exclamation's Drop Shadow"/>
          <p:cNvPicPr>
            <a:picLocks noChangeAspect="1" noChangeArrowheads="1"/>
          </p:cNvPicPr>
          <p:nvPr>
            <p:custDataLst>
              <p:tags r:id="rId2"/>
            </p:custDataLst>
          </p:nvPr>
        </p:nvPicPr>
        <p:blipFill>
          <a:blip r:embed="rId7"/>
          <a:srcRect/>
          <a:stretch>
            <a:fillRect/>
          </a:stretch>
        </p:blipFill>
        <p:spPr bwMode="auto">
          <a:xfrm>
            <a:off x="5967413" y="3551238"/>
            <a:ext cx="1319212" cy="919162"/>
          </a:xfrm>
          <a:prstGeom prst="rect">
            <a:avLst/>
          </a:prstGeom>
          <a:noFill/>
          <a:ln w="9525">
            <a:noFill/>
            <a:miter lim="800000"/>
            <a:headEnd/>
            <a:tailEnd/>
          </a:ln>
        </p:spPr>
      </p:pic>
      <p:pic>
        <p:nvPicPr>
          <p:cNvPr id="5" name="Picture 7" descr="Look-Exclamation"/>
          <p:cNvPicPr>
            <a:picLocks noChangeAspect="1" noChangeArrowheads="1"/>
          </p:cNvPicPr>
          <p:nvPr>
            <p:custDataLst>
              <p:tags r:id="rId3"/>
            </p:custDataLst>
          </p:nvPr>
        </p:nvPicPr>
        <p:blipFill>
          <a:blip r:embed="rId8"/>
          <a:srcRect/>
          <a:stretch>
            <a:fillRect/>
          </a:stretch>
        </p:blipFill>
        <p:spPr bwMode="auto">
          <a:xfrm>
            <a:off x="6003925" y="1479550"/>
            <a:ext cx="903288" cy="2741613"/>
          </a:xfrm>
          <a:prstGeom prst="rect">
            <a:avLst/>
          </a:prstGeom>
          <a:noFill/>
          <a:ln w="9525">
            <a:noFill/>
            <a:miter lim="800000"/>
            <a:headEnd/>
            <a:tailEnd/>
          </a:ln>
        </p:spPr>
      </p:pic>
      <p:sp>
        <p:nvSpPr>
          <p:cNvPr id="6" name="Rectangle 2"/>
          <p:cNvSpPr>
            <a:spLocks noGrp="1" noChangeArrowheads="1"/>
          </p:cNvSpPr>
          <p:nvPr>
            <p:ph type="sldNum" sz="quarter" idx="10"/>
          </p:nvPr>
        </p:nvSpPr>
        <p:spPr/>
        <p:txBody>
          <a:bodyPr/>
          <a:lstStyle>
            <a:lvl1pPr>
              <a:defRPr/>
            </a:lvl1pPr>
          </a:lstStyle>
          <a:p>
            <a:fld id="{073D201E-B205-40EA-89C5-BA4290AC3F5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DA0565E7-0D96-4C17-B28A-21C918523B5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8E6405B7-FF5E-4DB6-A80D-76B5CE8317F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0C2C810F-6C01-4143-8AD4-7A5D1252AC9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cSld name="1_Title Slide">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2971800"/>
          </a:xfrm>
          <a:prstGeom prst="rect">
            <a:avLst/>
          </a:prstGeom>
          <a:gradFill rotWithShape="0">
            <a:gsLst>
              <a:gs pos="0">
                <a:srgbClr val="E6E6E6"/>
              </a:gs>
              <a:gs pos="100000">
                <a:schemeClr val="bg1"/>
              </a:gs>
            </a:gsLst>
            <a:lin ang="5400000" scaled="1"/>
          </a:gradFill>
          <a:ln w="22225">
            <a:noFill/>
            <a:miter lim="800000"/>
            <a:headEnd/>
            <a:tailEnd/>
          </a:ln>
          <a:effectLst/>
        </p:spPr>
        <p:txBody>
          <a:bodyPr wrap="none" lIns="0" tIns="0" rIns="0" bIns="0" anchor="ctr"/>
          <a:lstStyle/>
          <a:p>
            <a:pPr>
              <a:defRPr/>
            </a:pPr>
            <a:endParaRPr lang="en-US">
              <a:latin typeface="Arial" charset="0"/>
            </a:endParaRPr>
          </a:p>
        </p:txBody>
      </p:sp>
      <p:sp>
        <p:nvSpPr>
          <p:cNvPr id="5" name="Rectangle 10"/>
          <p:cNvSpPr>
            <a:spLocks noChangeArrowheads="1"/>
          </p:cNvSpPr>
          <p:nvPr/>
        </p:nvSpPr>
        <p:spPr bwMode="auto">
          <a:xfrm>
            <a:off x="0" y="2971800"/>
            <a:ext cx="9144000" cy="3886200"/>
          </a:xfrm>
          <a:prstGeom prst="rect">
            <a:avLst/>
          </a:prstGeom>
          <a:gradFill rotWithShape="0">
            <a:gsLst>
              <a:gs pos="0">
                <a:srgbClr val="E6E6E6"/>
              </a:gs>
              <a:gs pos="100000">
                <a:schemeClr val="bg1"/>
              </a:gs>
            </a:gsLst>
            <a:lin ang="5400000" scaled="1"/>
          </a:gradFill>
          <a:ln w="22225">
            <a:noFill/>
            <a:miter lim="800000"/>
            <a:headEnd/>
            <a:tailEnd/>
          </a:ln>
          <a:effectLst/>
        </p:spPr>
        <p:txBody>
          <a:bodyPr wrap="none" lIns="0" tIns="0" rIns="0" bIns="0" anchor="ctr"/>
          <a:lstStyle/>
          <a:p>
            <a:pPr algn="ctr">
              <a:defRPr/>
            </a:pPr>
            <a:endParaRPr lang="en-US" b="0">
              <a:latin typeface="Arial" charset="0"/>
            </a:endParaRPr>
          </a:p>
        </p:txBody>
      </p:sp>
      <p:pic>
        <p:nvPicPr>
          <p:cNvPr id="6" name="Picture 9" descr="Big Y!"/>
          <p:cNvPicPr>
            <a:picLocks noChangeAspect="1" noChangeArrowheads="1"/>
          </p:cNvPicPr>
          <p:nvPr/>
        </p:nvPicPr>
        <p:blipFill>
          <a:blip r:embed="rId2"/>
          <a:srcRect/>
          <a:stretch>
            <a:fillRect/>
          </a:stretch>
        </p:blipFill>
        <p:spPr bwMode="auto">
          <a:xfrm>
            <a:off x="1066800" y="1914525"/>
            <a:ext cx="2578100" cy="2387600"/>
          </a:xfrm>
          <a:prstGeom prst="rect">
            <a:avLst/>
          </a:prstGeom>
          <a:noFill/>
          <a:ln w="9525">
            <a:noFill/>
            <a:miter lim="800000"/>
            <a:headEnd/>
            <a:tailEnd/>
          </a:ln>
        </p:spPr>
      </p:pic>
      <p:sp>
        <p:nvSpPr>
          <p:cNvPr id="3089" name="Rectangle 17"/>
          <p:cNvSpPr>
            <a:spLocks noGrp="1" noChangeArrowheads="1"/>
          </p:cNvSpPr>
          <p:nvPr>
            <p:ph type="subTitle" sz="quarter" idx="1"/>
          </p:nvPr>
        </p:nvSpPr>
        <p:spPr bwMode="auto">
          <a:xfrm>
            <a:off x="1143000" y="4495800"/>
            <a:ext cx="7772400" cy="1600200"/>
          </a:xfrm>
          <a:ln w="22225"/>
        </p:spPr>
        <p:txBody>
          <a:bodyPr lIns="0" tIns="0" rIns="0" bIns="0"/>
          <a:lstStyle>
            <a:lvl1pPr marL="0" indent="0" algn="r">
              <a:buFontTx/>
              <a:buNone/>
              <a:defRPr sz="1500"/>
            </a:lvl1pPr>
          </a:lstStyle>
          <a:p>
            <a:r>
              <a:rPr lang="en-US"/>
              <a:t>Click to edit Master subtitle style</a:t>
            </a:r>
          </a:p>
        </p:txBody>
      </p:sp>
      <p:sp>
        <p:nvSpPr>
          <p:cNvPr id="3090" name="Rectangle 18"/>
          <p:cNvSpPr>
            <a:spLocks noGrp="1" noChangeArrowheads="1"/>
          </p:cNvSpPr>
          <p:nvPr>
            <p:ph type="ctrTitle" sz="quarter"/>
          </p:nvPr>
        </p:nvSpPr>
        <p:spPr bwMode="auto">
          <a:xfrm>
            <a:off x="1143000" y="3352800"/>
            <a:ext cx="7772400" cy="1143000"/>
          </a:xfrm>
          <a:ln w="22225"/>
        </p:spPr>
        <p:txBody>
          <a:bodyPr wrap="none" lIns="0" tIns="0" rIns="0" bIns="0"/>
          <a:lstStyle>
            <a:lvl1pPr algn="r">
              <a:defRPr sz="3600" b="0">
                <a:solidFill>
                  <a:schemeClr val="tx1"/>
                </a:solidFill>
              </a:defRPr>
            </a:lvl1pPr>
          </a:lstStyle>
          <a:p>
            <a:r>
              <a:rPr lang="en-US"/>
              <a:t>Click to edit Master title style</a:t>
            </a:r>
          </a:p>
        </p:txBody>
      </p:sp>
      <p:sp>
        <p:nvSpPr>
          <p:cNvPr id="7" name="Rectangle 15"/>
          <p:cNvSpPr>
            <a:spLocks noGrp="1" noChangeArrowheads="1"/>
          </p:cNvSpPr>
          <p:nvPr>
            <p:ph type="sldNum" sz="quarter" idx="10"/>
          </p:nvPr>
        </p:nvSpPr>
        <p:spPr>
          <a:xfrm>
            <a:off x="76200" y="6477000"/>
            <a:ext cx="8712200" cy="330200"/>
          </a:xfrm>
        </p:spPr>
        <p:txBody>
          <a:bodyPr/>
          <a:lstStyle>
            <a:lvl1pPr>
              <a:defRPr sz="1200" i="0">
                <a:latin typeface="Arial" charset="0"/>
              </a:defRPr>
            </a:lvl1pPr>
          </a:lstStyle>
          <a:p>
            <a:pPr>
              <a:defRPr/>
            </a:pPr>
            <a:r>
              <a:rPr lang="en-US"/>
              <a:t>YAHOO! CONFIDENTIAL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F8C7C-1DC6-44FF-8617-11B9308A0D0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F8C7C-1DC6-44FF-8617-11B9308A0D0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F8C7C-1DC6-44FF-8617-11B9308A0D0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F8C7C-1DC6-44FF-8617-11B9308A0D0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EF8C7C-1DC6-44FF-8617-11B9308A0D0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EF8C7C-1DC6-44FF-8617-11B9308A0D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9BD6F16F-E67A-4A33-B152-B9656548FBF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EF8C7C-1DC6-44FF-8617-11B9308A0D0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F8C7C-1DC6-44FF-8617-11B9308A0D0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F8C7C-1DC6-44FF-8617-11B9308A0D0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F8C7C-1DC6-44FF-8617-11B9308A0D0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F8C7C-1DC6-44FF-8617-11B9308A0D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EC790769-4317-4BC5-A05B-5562D07FF92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620F5D20-42EB-4266-B606-97348A2CAEF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028E2259-106B-40A3-A5D3-1B28C874E88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6D0689B7-3E72-4B1E-A0D7-C7B4E63D99B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918BFAD9-2AA8-4D0A-ABE7-669E5696EE6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918BFAD9-2AA8-4D0A-ABE7-669E5696EE6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EA4E4378-9B21-43A3-9810-8EDFADD438C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20" Type="http://schemas.openxmlformats.org/officeDocument/2006/relationships/image" Target="../media/image2.png"/><Relationship Id="rId4" Type="http://schemas.openxmlformats.org/officeDocument/2006/relationships/slideLayout" Target="../slideLayouts/slideLayout4.xml"/><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5.png"/><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24" Type="http://schemas.openxmlformats.org/officeDocument/2006/relationships/image" Target="../media/image6.gif"/><Relationship Id="rId6" Type="http://schemas.openxmlformats.org/officeDocument/2006/relationships/slideLayout" Target="../slideLayouts/slideLayout6.xml"/><Relationship Id="rId16" Type="http://schemas.openxmlformats.org/officeDocument/2006/relationships/tags" Target="../tags/tag2.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ags" Target="../tags/tag1.xml"/><Relationship Id="rId12" Type="http://schemas.openxmlformats.org/officeDocument/2006/relationships/slideLayout" Target="../slideLayouts/slideLayout12.xml"/><Relationship Id="rId17" Type="http://schemas.openxmlformats.org/officeDocument/2006/relationships/tags" Target="../tags/tag3.xml"/><Relationship Id="rId19" Type="http://schemas.openxmlformats.org/officeDocument/2006/relationships/image" Target="../media/image1.pn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4" Type="http://schemas.openxmlformats.org/officeDocument/2006/relationships/slideLayout" Target="../slideLayouts/slideLayout17.xml"/><Relationship Id="rId10" Type="http://schemas.openxmlformats.org/officeDocument/2006/relationships/slideLayout" Target="../slideLayouts/slideLayout23.xml"/><Relationship Id="rId5" Type="http://schemas.openxmlformats.org/officeDocument/2006/relationships/slideLayout" Target="../slideLayouts/slideLayout18.xml"/><Relationship Id="rId7" Type="http://schemas.openxmlformats.org/officeDocument/2006/relationships/slideLayout" Target="../slideLayouts/slideLayout20.xml"/><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9" Type="http://schemas.openxmlformats.org/officeDocument/2006/relationships/slideLayout" Target="../slideLayouts/slideLayout22.xml"/><Relationship Id="rId3" Type="http://schemas.openxmlformats.org/officeDocument/2006/relationships/slideLayout" Target="../slideLayouts/slideLayout16.xml"/><Relationship Id="rId6"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9"/>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752600" y="152400"/>
            <a:ext cx="6705600" cy="1143000"/>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bodyPr>
          <a:lstStyle/>
          <a:p>
            <a:pPr lvl="0"/>
            <a:r>
              <a:rPr lang="en-US" smtClean="0"/>
              <a:t>Click to edit Master title style</a:t>
            </a:r>
          </a:p>
        </p:txBody>
      </p:sp>
      <p:sp>
        <p:nvSpPr>
          <p:cNvPr id="92164" name="Rectangle 4"/>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a:spcBef>
                <a:spcPct val="0"/>
              </a:spcBef>
              <a:defRPr sz="1000"/>
            </a:lvl1pPr>
          </a:lstStyle>
          <a:p>
            <a:fld id="{606A036D-09E0-403E-BA09-0AD1D7E74BD6}" type="slidenum">
              <a:rPr lang="en-US"/>
              <a:pPr/>
              <a:t>‹#›</a:t>
            </a:fld>
            <a:endParaRPr lang="en-US"/>
          </a:p>
        </p:txBody>
      </p:sp>
      <p:pic>
        <p:nvPicPr>
          <p:cNvPr id="1030" name="Picture 6" descr="Look-Y-Bang's Drop Shadow"/>
          <p:cNvPicPr>
            <a:picLocks noChangeAspect="1" noChangeArrowheads="1"/>
          </p:cNvPicPr>
          <p:nvPr>
            <p:custDataLst>
              <p:tags r:id="rId15"/>
            </p:custDataLst>
          </p:nvPr>
        </p:nvPicPr>
        <p:blipFill>
          <a:blip r:embed="rId20"/>
          <a:srcRect/>
          <a:stretch>
            <a:fillRect/>
          </a:stretch>
        </p:blipFill>
        <p:spPr bwMode="auto">
          <a:xfrm>
            <a:off x="241300" y="898525"/>
            <a:ext cx="1096963" cy="274638"/>
          </a:xfrm>
          <a:prstGeom prst="rect">
            <a:avLst/>
          </a:prstGeom>
          <a:noFill/>
          <a:ln w="9525">
            <a:noFill/>
            <a:miter lim="800000"/>
            <a:headEnd/>
            <a:tailEnd/>
          </a:ln>
        </p:spPr>
      </p:pic>
      <p:pic>
        <p:nvPicPr>
          <p:cNvPr id="1031" name="Picture 7" descr="Look-Exclamation's Drop Shadow"/>
          <p:cNvPicPr>
            <a:picLocks noChangeAspect="1" noChangeArrowheads="1"/>
          </p:cNvPicPr>
          <p:nvPr>
            <p:custDataLst>
              <p:tags r:id="rId16"/>
            </p:custDataLst>
          </p:nvPr>
        </p:nvPicPr>
        <p:blipFill>
          <a:blip r:embed="rId21"/>
          <a:srcRect/>
          <a:stretch>
            <a:fillRect/>
          </a:stretch>
        </p:blipFill>
        <p:spPr bwMode="auto">
          <a:xfrm>
            <a:off x="1230313" y="871538"/>
            <a:ext cx="357187" cy="249237"/>
          </a:xfrm>
          <a:prstGeom prst="rect">
            <a:avLst/>
          </a:prstGeom>
          <a:noFill/>
          <a:ln w="9525">
            <a:noFill/>
            <a:miter lim="800000"/>
            <a:headEnd/>
            <a:tailEnd/>
          </a:ln>
        </p:spPr>
      </p:pic>
      <p:pic>
        <p:nvPicPr>
          <p:cNvPr id="1032" name="Picture 8" descr="Look-Y-Bang"/>
          <p:cNvPicPr>
            <a:picLocks noChangeAspect="1" noChangeArrowheads="1"/>
          </p:cNvPicPr>
          <p:nvPr>
            <p:custDataLst>
              <p:tags r:id="rId17"/>
            </p:custDataLst>
          </p:nvPr>
        </p:nvPicPr>
        <p:blipFill>
          <a:blip r:embed="rId22"/>
          <a:srcRect/>
          <a:stretch>
            <a:fillRect/>
          </a:stretch>
        </p:blipFill>
        <p:spPr bwMode="auto">
          <a:xfrm>
            <a:off x="288925" y="258763"/>
            <a:ext cx="960438" cy="795337"/>
          </a:xfrm>
          <a:prstGeom prst="rect">
            <a:avLst/>
          </a:prstGeom>
          <a:noFill/>
          <a:ln w="9525">
            <a:noFill/>
            <a:miter lim="800000"/>
            <a:headEnd/>
            <a:tailEnd/>
          </a:ln>
        </p:spPr>
      </p:pic>
      <p:pic>
        <p:nvPicPr>
          <p:cNvPr id="1033" name="Picture 9" descr="Look-Exclamation"/>
          <p:cNvPicPr>
            <a:picLocks noChangeAspect="1" noChangeArrowheads="1"/>
          </p:cNvPicPr>
          <p:nvPr>
            <p:custDataLst>
              <p:tags r:id="rId18"/>
            </p:custDataLst>
          </p:nvPr>
        </p:nvPicPr>
        <p:blipFill>
          <a:blip r:embed="rId23"/>
          <a:srcRect/>
          <a:stretch>
            <a:fillRect/>
          </a:stretch>
        </p:blipFill>
        <p:spPr bwMode="auto">
          <a:xfrm>
            <a:off x="1254125" y="285750"/>
            <a:ext cx="238125" cy="722313"/>
          </a:xfrm>
          <a:prstGeom prst="rect">
            <a:avLst/>
          </a:prstGeom>
          <a:noFill/>
          <a:ln w="9525">
            <a:noFill/>
            <a:miter lim="800000"/>
            <a:headEnd/>
            <a:tailEnd/>
          </a:ln>
        </p:spPr>
      </p:pic>
      <p:sp>
        <p:nvSpPr>
          <p:cNvPr id="92170" name="Rectangle 10"/>
          <p:cNvSpPr>
            <a:spLocks noChangeArrowheads="1"/>
          </p:cNvSpPr>
          <p:nvPr/>
        </p:nvSpPr>
        <p:spPr bwMode="auto">
          <a:xfrm>
            <a:off x="250825" y="1311275"/>
            <a:ext cx="8686800" cy="117475"/>
          </a:xfrm>
          <a:prstGeom prst="rect">
            <a:avLst/>
          </a:prstGeom>
          <a:solidFill>
            <a:schemeClr val="bg1"/>
          </a:solidFill>
          <a:ln w="9525">
            <a:noFill/>
            <a:miter lim="800000"/>
            <a:headEnd/>
            <a:tailEnd/>
          </a:ln>
          <a:effectLst/>
        </p:spPr>
        <p:txBody>
          <a:bodyPr wrap="none" anchor="ctr"/>
          <a:lstStyle/>
          <a:p>
            <a:pPr>
              <a:defRPr/>
            </a:pPr>
            <a:endParaRPr lang="en-US">
              <a:cs typeface="ＭＳ Ｐゴシック" charset="-128"/>
            </a:endParaRPr>
          </a:p>
        </p:txBody>
      </p:sp>
      <p:sp>
        <p:nvSpPr>
          <p:cNvPr id="92171" name="Line 11"/>
          <p:cNvSpPr>
            <a:spLocks noChangeShapeType="1"/>
          </p:cNvSpPr>
          <p:nvPr/>
        </p:nvSpPr>
        <p:spPr bwMode="auto">
          <a:xfrm>
            <a:off x="338138" y="1282700"/>
            <a:ext cx="8466137" cy="0"/>
          </a:xfrm>
          <a:prstGeom prst="line">
            <a:avLst/>
          </a:prstGeom>
          <a:noFill/>
          <a:ln w="9525">
            <a:solidFill>
              <a:srgbClr val="C0C0C0"/>
            </a:solidFill>
            <a:round/>
            <a:headEnd/>
            <a:tailEnd/>
          </a:ln>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036" name="Rectangle 1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2" name="Picture 11" descr="hadooplogo.gif"/>
          <p:cNvPicPr>
            <a:picLocks noChangeAspect="1"/>
          </p:cNvPicPr>
          <p:nvPr userDrawn="1"/>
        </p:nvPicPr>
        <p:blipFill>
          <a:blip r:embed="rId24" cstate="print">
            <a:alphaModFix amt="61000"/>
          </a:blip>
          <a:stretch>
            <a:fillRect/>
          </a:stretch>
        </p:blipFill>
        <p:spPr>
          <a:xfrm>
            <a:off x="76973" y="6362531"/>
            <a:ext cx="662787" cy="495469"/>
          </a:xfrm>
          <a:prstGeom prst="rect">
            <a:avLst/>
          </a:prstGeom>
          <a:effectLst>
            <a:outerShdw blurRad="63500" dir="4740000" sx="82000" sy="82000" kx="2700000" rotWithShape="0">
              <a:srgbClr val="000000">
                <a:alpha val="27000"/>
              </a:srgbClr>
            </a:outerShdw>
            <a:reflection stA="18000" endPos="31000" dir="5400000" sy="-100000" algn="bl" rotWithShape="0"/>
          </a:effectLst>
        </p:spPr>
      </p:pic>
    </p:spTree>
  </p:cSld>
  <p:clrMap bg1="lt1" tx1="dk1" bg2="lt2" tx2="dk2" accent1="accent1" accent2="accent2" accent3="accent3" accent4="accent4" accent5="accent5" accent6="accent6" hlink="hlink" folHlink="folHlink"/>
  <p:sldLayoutIdLst>
    <p:sldLayoutId id="2147483841" r:id="rId1"/>
    <p:sldLayoutId id="2147483831" r:id="rId2"/>
    <p:sldLayoutId id="2147483832" r:id="rId3"/>
    <p:sldLayoutId id="2147483833" r:id="rId4"/>
    <p:sldLayoutId id="2147483834" r:id="rId5"/>
    <p:sldLayoutId id="2147483835" r:id="rId6"/>
    <p:sldLayoutId id="2147483836" r:id="rId7"/>
    <p:sldLayoutId id="2147483855" r:id="rId8"/>
    <p:sldLayoutId id="2147483837" r:id="rId9"/>
    <p:sldLayoutId id="2147483838" r:id="rId10"/>
    <p:sldLayoutId id="2147483839" r:id="rId11"/>
    <p:sldLayoutId id="2147483840" r:id="rId12"/>
    <p:sldLayoutId id="2147483856" r:id="rId13"/>
  </p:sldLayoutIdLst>
  <p:hf hdr="0" dt="0"/>
  <p:txStyles>
    <p:titleStyle>
      <a:lvl1pPr algn="l" rtl="0" eaLnBrk="0" fontAlgn="base" hangingPunct="0">
        <a:spcBef>
          <a:spcPct val="0"/>
        </a:spcBef>
        <a:spcAft>
          <a:spcPct val="0"/>
        </a:spcAft>
        <a:defRPr sz="2800" b="1">
          <a:solidFill>
            <a:srgbClr val="800080"/>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2800" b="1">
          <a:solidFill>
            <a:srgbClr val="800080"/>
          </a:solidFill>
          <a:latin typeface="Arial" pitchFamily="-65" charset="0"/>
          <a:ea typeface="ＭＳ Ｐゴシック" pitchFamily="-112" charset="-128"/>
          <a:cs typeface="ＭＳ Ｐゴシック" pitchFamily="-112" charset="-128"/>
        </a:defRPr>
      </a:lvl2pPr>
      <a:lvl3pPr algn="l" rtl="0" eaLnBrk="0" fontAlgn="base" hangingPunct="0">
        <a:spcBef>
          <a:spcPct val="0"/>
        </a:spcBef>
        <a:spcAft>
          <a:spcPct val="0"/>
        </a:spcAft>
        <a:defRPr sz="2800" b="1">
          <a:solidFill>
            <a:srgbClr val="800080"/>
          </a:solidFill>
          <a:latin typeface="Arial" pitchFamily="-65" charset="0"/>
          <a:ea typeface="ＭＳ Ｐゴシック" pitchFamily="-112" charset="-128"/>
          <a:cs typeface="ＭＳ Ｐゴシック" pitchFamily="-112" charset="-128"/>
        </a:defRPr>
      </a:lvl3pPr>
      <a:lvl4pPr algn="l" rtl="0" eaLnBrk="0" fontAlgn="base" hangingPunct="0">
        <a:spcBef>
          <a:spcPct val="0"/>
        </a:spcBef>
        <a:spcAft>
          <a:spcPct val="0"/>
        </a:spcAft>
        <a:defRPr sz="2800" b="1">
          <a:solidFill>
            <a:srgbClr val="800080"/>
          </a:solidFill>
          <a:latin typeface="Arial" pitchFamily="-65" charset="0"/>
          <a:ea typeface="ＭＳ Ｐゴシック" pitchFamily="-112" charset="-128"/>
          <a:cs typeface="ＭＳ Ｐゴシック" pitchFamily="-112" charset="-128"/>
        </a:defRPr>
      </a:lvl4pPr>
      <a:lvl5pPr algn="l" rtl="0" eaLnBrk="0" fontAlgn="base" hangingPunct="0">
        <a:spcBef>
          <a:spcPct val="0"/>
        </a:spcBef>
        <a:spcAft>
          <a:spcPct val="0"/>
        </a:spcAft>
        <a:defRPr sz="2800" b="1">
          <a:solidFill>
            <a:srgbClr val="800080"/>
          </a:solidFill>
          <a:latin typeface="Arial" pitchFamily="-65" charset="0"/>
          <a:ea typeface="ＭＳ Ｐゴシック" pitchFamily="-112" charset="-128"/>
          <a:cs typeface="ＭＳ Ｐゴシック" pitchFamily="-112" charset="-128"/>
        </a:defRPr>
      </a:lvl5pPr>
      <a:lvl6pPr marL="457200" algn="l" rtl="0" fontAlgn="base">
        <a:spcBef>
          <a:spcPct val="0"/>
        </a:spcBef>
        <a:spcAft>
          <a:spcPct val="0"/>
        </a:spcAft>
        <a:defRPr sz="2800" b="1">
          <a:solidFill>
            <a:srgbClr val="800080"/>
          </a:solidFill>
          <a:latin typeface="Arial" pitchFamily="-65" charset="0"/>
        </a:defRPr>
      </a:lvl6pPr>
      <a:lvl7pPr marL="914400" algn="l" rtl="0" fontAlgn="base">
        <a:spcBef>
          <a:spcPct val="0"/>
        </a:spcBef>
        <a:spcAft>
          <a:spcPct val="0"/>
        </a:spcAft>
        <a:defRPr sz="2800" b="1">
          <a:solidFill>
            <a:srgbClr val="800080"/>
          </a:solidFill>
          <a:latin typeface="Arial" pitchFamily="-65" charset="0"/>
        </a:defRPr>
      </a:lvl7pPr>
      <a:lvl8pPr marL="1371600" algn="l" rtl="0" fontAlgn="base">
        <a:spcBef>
          <a:spcPct val="0"/>
        </a:spcBef>
        <a:spcAft>
          <a:spcPct val="0"/>
        </a:spcAft>
        <a:defRPr sz="2800" b="1">
          <a:solidFill>
            <a:srgbClr val="800080"/>
          </a:solidFill>
          <a:latin typeface="Arial" pitchFamily="-65" charset="0"/>
        </a:defRPr>
      </a:lvl8pPr>
      <a:lvl9pPr marL="1828800" algn="l" rtl="0" fontAlgn="base">
        <a:spcBef>
          <a:spcPct val="0"/>
        </a:spcBef>
        <a:spcAft>
          <a:spcPct val="0"/>
        </a:spcAft>
        <a:defRPr sz="2800" b="1">
          <a:solidFill>
            <a:srgbClr val="800080"/>
          </a:solidFill>
          <a:latin typeface="Arial" pitchFamily="-65"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14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14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14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EF8C7C-1DC6-44FF-8617-11B9308A0D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hyperlink" Target="mailto:acm@yahoo-inc.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6.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hyperlink" Target="http://s.apache.org/CaS"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developer.yahoo.com/blogs/hadoop/posts/2010/08/apache_hadoop_best_practices_a/"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12.wmf"/><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2.xml"/><Relationship Id="rId5" Type="http://schemas.openxmlformats.org/officeDocument/2006/relationships/image" Target="../media/image13.wmf"/></Relationships>
</file>

<file path=ppt/slides/_rels/slide7.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4" Type="http://schemas.openxmlformats.org/officeDocument/2006/relationships/diagramData" Target="../diagrams/data2.xml"/><Relationship Id="rId5" Type="http://schemas.openxmlformats.org/officeDocument/2006/relationships/diagramLayout" Target="../diagrams/layout2.xml"/><Relationship Id="rId7" Type="http://schemas.openxmlformats.org/officeDocument/2006/relationships/diagramColors" Target="../diagrams/colors2.xm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6"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4.xml"/><Relationship Id="rId4" Type="http://schemas.openxmlformats.org/officeDocument/2006/relationships/diagramLayout" Target="../diagrams/layout3.xml"/><Relationship Id="rId10" Type="http://schemas.openxmlformats.org/officeDocument/2006/relationships/diagramQuickStyle" Target="../diagrams/quickStyle4.xml"/><Relationship Id="rId5" Type="http://schemas.openxmlformats.org/officeDocument/2006/relationships/diagramQuickStyle" Target="../diagrams/quickStyle3.xml"/><Relationship Id="rId7" Type="http://schemas.microsoft.com/office/2007/relationships/diagramDrawing" Target="../diagrams/drawing3.xml"/><Relationship Id="rId11" Type="http://schemas.openxmlformats.org/officeDocument/2006/relationships/diagramColors" Target="../diagrams/colors4.xml"/><Relationship Id="rId12"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9.xml"/><Relationship Id="rId9" Type="http://schemas.openxmlformats.org/officeDocument/2006/relationships/diagramLayout" Target="../diagrams/layout4.xml"/><Relationship Id="rId3" Type="http://schemas.openxmlformats.org/officeDocument/2006/relationships/diagramData" Target="../diagrams/data3.xml"/><Relationship Id="rId6"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Rectangle 2"/>
          <p:cNvSpPr>
            <a:spLocks noGrp="1" noChangeArrowheads="1"/>
          </p:cNvSpPr>
          <p:nvPr>
            <p:ph type="ctrTitle"/>
          </p:nvPr>
        </p:nvSpPr>
        <p:spPr>
          <a:xfrm>
            <a:off x="1179990" y="2995259"/>
            <a:ext cx="7772400" cy="1143000"/>
          </a:xfrm>
          <a:noFill/>
          <a:ln w="9525"/>
        </p:spPr>
        <p:txBody>
          <a:bodyPr wrap="square"/>
          <a:lstStyle/>
          <a:p>
            <a:pPr eaLnBrk="1" hangingPunct="1"/>
            <a:r>
              <a:rPr lang="en-US" sz="3200" b="1" dirty="0" smtClean="0">
                <a:ea typeface="ＭＳ Ｐゴシック" pitchFamily="29" charset="-128"/>
                <a:cs typeface="ＭＳ Ｐゴシック" pitchFamily="29" charset="-128"/>
              </a:rPr>
              <a:t>Apache Hadoop at Yahoo!	</a:t>
            </a:r>
            <a:br>
              <a:rPr lang="en-US" sz="3200" b="1" dirty="0" smtClean="0">
                <a:ea typeface="ＭＳ Ｐゴシック" pitchFamily="29" charset="-128"/>
                <a:cs typeface="ＭＳ Ｐゴシック" pitchFamily="29" charset="-128"/>
              </a:rPr>
            </a:br>
            <a:r>
              <a:rPr lang="en-US" sz="3200" b="1" dirty="0" smtClean="0">
                <a:ea typeface="ＭＳ Ｐゴシック" pitchFamily="29" charset="-128"/>
                <a:cs typeface="ＭＳ Ｐゴシック" pitchFamily="29" charset="-128"/>
              </a:rPr>
              <a:t>Ready for Business</a:t>
            </a:r>
          </a:p>
        </p:txBody>
      </p:sp>
      <p:sp>
        <p:nvSpPr>
          <p:cNvPr id="17412" name="Rectangle 3"/>
          <p:cNvSpPr>
            <a:spLocks noGrp="1" noChangeArrowheads="1"/>
          </p:cNvSpPr>
          <p:nvPr>
            <p:ph type="subTitle" idx="1"/>
          </p:nvPr>
        </p:nvSpPr>
        <p:spPr>
          <a:xfrm>
            <a:off x="1368425" y="4533900"/>
            <a:ext cx="7546975" cy="327025"/>
          </a:xfrm>
          <a:ln w="9525"/>
        </p:spPr>
        <p:txBody>
          <a:bodyPr/>
          <a:lstStyle/>
          <a:p>
            <a:pPr eaLnBrk="1" hangingPunct="1">
              <a:lnSpc>
                <a:spcPct val="80000"/>
              </a:lnSpc>
            </a:pPr>
            <a:r>
              <a:rPr lang="en-US" sz="1800" b="1" dirty="0" err="1" smtClean="0">
                <a:ea typeface="ＭＳ Ｐゴシック" pitchFamily="29" charset="-128"/>
                <a:cs typeface="ＭＳ Ｐゴシック" pitchFamily="29" charset="-128"/>
              </a:rPr>
              <a:t>Chris Douglas</a:t>
            </a:r>
            <a:endParaRPr lang="en-US" sz="1800" b="1" dirty="0" smtClean="0">
              <a:ea typeface="ＭＳ Ｐゴシック" pitchFamily="29" charset="-128"/>
              <a:cs typeface="ＭＳ Ｐゴシック" pitchFamily="29" charset="-128"/>
            </a:endParaRPr>
          </a:p>
          <a:p>
            <a:pPr eaLnBrk="1" hangingPunct="1">
              <a:lnSpc>
                <a:spcPct val="80000"/>
              </a:lnSpc>
            </a:pPr>
            <a:r>
              <a:rPr lang="en-US" sz="1800" b="1" dirty="0" smtClean="0">
                <a:ea typeface="ＭＳ Ｐゴシック" pitchFamily="29" charset="-128"/>
                <a:cs typeface="ＭＳ Ｐゴシック" pitchFamily="29" charset="-128"/>
              </a:rPr>
              <a:t>Hadoop Team</a:t>
            </a:r>
          </a:p>
          <a:p>
            <a:pPr eaLnBrk="1" hangingPunct="1">
              <a:lnSpc>
                <a:spcPct val="80000"/>
              </a:lnSpc>
            </a:pPr>
            <a:r>
              <a:rPr lang="en-US" sz="1800" b="1" i="1" dirty="0" smtClean="0">
                <a:ea typeface="ＭＳ Ｐゴシック" pitchFamily="29" charset="-128"/>
                <a:cs typeface="ＭＳ Ｐゴシック" pitchFamily="29" charset="-128"/>
                <a:hlinkClick r:id="rId3"/>
              </a:rPr>
              <a:t>chrisdo@yahoo-inc.com</a:t>
            </a:r>
            <a:endParaRPr lang="en-US" sz="1800" b="1" i="1" dirty="0" smtClean="0">
              <a:ea typeface="ＭＳ Ｐゴシック" pitchFamily="29" charset="-128"/>
              <a:cs typeface="ＭＳ Ｐゴシック" pitchFamily="29" charset="-128"/>
            </a:endParaRPr>
          </a:p>
          <a:p>
            <a:pPr eaLnBrk="1" hangingPunct="1">
              <a:lnSpc>
                <a:spcPct val="80000"/>
              </a:lnSpc>
            </a:pPr>
            <a:r>
              <a:rPr lang="en-US" sz="1800" b="1" i="1" dirty="0" smtClean="0">
                <a:ea typeface="ＭＳ Ｐゴシック" pitchFamily="29" charset="-128"/>
                <a:cs typeface="ＭＳ Ｐゴシック" pitchFamily="29" charset="-128"/>
              </a:rPr>
              <a:t>@</a:t>
            </a:r>
            <a:r>
              <a:rPr lang="en-US" sz="1800" b="1" i="1" dirty="0" err="1" smtClean="0">
                <a:ea typeface="ＭＳ Ｐゴシック" pitchFamily="29" charset="-128"/>
                <a:cs typeface="ＭＳ Ｐゴシック" pitchFamily="29" charset="-128"/>
              </a:rPr>
              <a:t>chris_douglas</a:t>
            </a:r>
            <a:endParaRPr lang="en-US" sz="1800" b="1" i="1" dirty="0" smtClean="0">
              <a:ea typeface="ＭＳ Ｐゴシック" pitchFamily="29" charset="-128"/>
              <a:cs typeface="ＭＳ Ｐゴシック" pitchFamily="29"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Themes</a:t>
            </a:r>
          </a:p>
        </p:txBody>
      </p:sp>
      <p:sp>
        <p:nvSpPr>
          <p:cNvPr id="3" name="Content Placeholder 2"/>
          <p:cNvSpPr>
            <a:spLocks noGrp="1"/>
          </p:cNvSpPr>
          <p:nvPr>
            <p:ph idx="1"/>
          </p:nvPr>
        </p:nvSpPr>
        <p:spPr/>
        <p:txBody>
          <a:bodyPr/>
          <a:lstStyle/>
          <a:p>
            <a:pPr>
              <a:buNone/>
            </a:pPr>
            <a:r>
              <a:rPr lang="en-US" b="1"/>
              <a:t>Economies of scale, per cluster</a:t>
            </a:r>
          </a:p>
          <a:p>
            <a:r>
              <a:rPr lang="en-US"/>
              <a:t>More users (diverse patterns)</a:t>
            </a:r>
          </a:p>
          <a:p>
            <a:r>
              <a:rPr lang="en-US"/>
              <a:t>More data</a:t>
            </a:r>
          </a:p>
          <a:p>
            <a:r>
              <a:rPr lang="en-US"/>
              <a:t>Fewer disruptions</a:t>
            </a:r>
          </a:p>
          <a:p>
            <a:r>
              <a:rPr lang="en-US"/>
              <a:t>Fewer operators</a:t>
            </a:r>
          </a:p>
          <a:p>
            <a:pPr>
              <a:buNone/>
            </a:pPr>
            <a:r>
              <a:rPr lang="en-US" b="1"/>
              <a:t>Backwards Compatibility</a:t>
            </a:r>
          </a:p>
          <a:p>
            <a:r>
              <a:rPr lang="en-US"/>
              <a:t>API and semantic consistency</a:t>
            </a:r>
          </a:p>
          <a:p>
            <a:r>
              <a:rPr lang="en-US"/>
              <a:t>Feature consistency across shifts in deployment</a:t>
            </a:r>
          </a:p>
          <a:p>
            <a:pPr>
              <a:buNone/>
            </a:pPr>
            <a:r>
              <a:rPr lang="en-US" b="1"/>
              <a:t>Reflect business environment in operational environment</a:t>
            </a:r>
          </a:p>
          <a:p>
            <a:pPr>
              <a:buFont typeface="Arial"/>
              <a:buChar char="•"/>
            </a:pPr>
            <a:r>
              <a:rPr lang="en-US"/>
              <a:t>Allow technology to complement users’ workflow</a:t>
            </a:r>
          </a:p>
          <a:p>
            <a:pPr>
              <a:buFont typeface="Arial"/>
              <a:buChar char="•"/>
            </a:pPr>
            <a:r>
              <a:rPr lang="en-US"/>
              <a:t>Express relationships between users in rules</a:t>
            </a:r>
          </a:p>
          <a:p>
            <a:pPr>
              <a:buNone/>
            </a:pPr>
            <a:endParaRPr lang="en-US"/>
          </a:p>
        </p:txBody>
      </p:sp>
      <p:sp>
        <p:nvSpPr>
          <p:cNvPr id="4" name="Slide Number Placeholder 3"/>
          <p:cNvSpPr>
            <a:spLocks noGrp="1"/>
          </p:cNvSpPr>
          <p:nvPr>
            <p:ph type="sldNum" sz="quarter" idx="10"/>
          </p:nvPr>
        </p:nvSpPr>
        <p:spPr/>
        <p:txBody>
          <a:bodyPr/>
          <a:lstStyle/>
          <a:p>
            <a:fld id="{9BD6F16F-E67A-4A33-B152-B9656548FBFF}"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Hadoop at Yahoo!</a:t>
            </a:r>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11</a:t>
            </a:fld>
            <a:endParaRPr lang="en-US"/>
          </a:p>
        </p:txBody>
      </p:sp>
      <p:sp>
        <p:nvSpPr>
          <p:cNvPr id="105" name="Content Placeholder 2"/>
          <p:cNvSpPr>
            <a:spLocks noGrp="1"/>
          </p:cNvSpPr>
          <p:nvPr>
            <p:ph idx="1"/>
          </p:nvPr>
        </p:nvSpPr>
        <p:spPr>
          <a:xfrm>
            <a:off x="457200" y="1917700"/>
            <a:ext cx="2857500" cy="4559300"/>
          </a:xfrm>
        </p:spPr>
        <p:txBody>
          <a:bodyPr/>
          <a:lstStyle/>
          <a:p>
            <a:r>
              <a:rPr lang="en-US" dirty="0" smtClean="0"/>
              <a:t>Utilization at Scale</a:t>
            </a:r>
          </a:p>
          <a:p>
            <a:r>
              <a:rPr lang="en-US" dirty="0" smtClean="0"/>
              <a:t>Security</a:t>
            </a:r>
          </a:p>
          <a:p>
            <a:r>
              <a:rPr lang="en-US" dirty="0" smtClean="0"/>
              <a:t>Multi-tenancy</a:t>
            </a:r>
          </a:p>
          <a:p>
            <a:r>
              <a:rPr lang="en-US" dirty="0" smtClean="0"/>
              <a:t>Super-size</a:t>
            </a:r>
          </a:p>
          <a:p>
            <a:pPr>
              <a:buNone/>
            </a:pPr>
            <a:endParaRPr lang="en-US" dirty="0" smtClean="0"/>
          </a:p>
        </p:txBody>
      </p:sp>
      <p:sp>
        <p:nvSpPr>
          <p:cNvPr id="116" name="TextBox 115"/>
          <p:cNvSpPr txBox="1"/>
          <p:nvPr/>
        </p:nvSpPr>
        <p:spPr>
          <a:xfrm>
            <a:off x="3060700" y="4308399"/>
            <a:ext cx="638754" cy="246221"/>
          </a:xfrm>
          <a:prstGeom prst="rect">
            <a:avLst/>
          </a:prstGeom>
          <a:noFill/>
        </p:spPr>
        <p:txBody>
          <a:bodyPr wrap="square" rtlCol="0">
            <a:spAutoFit/>
          </a:bodyPr>
          <a:lstStyle/>
          <a:p>
            <a:r>
              <a:rPr lang="en-US" sz="1000" dirty="0" smtClean="0"/>
              <a:t>09/09</a:t>
            </a:r>
          </a:p>
        </p:txBody>
      </p:sp>
      <p:sp>
        <p:nvSpPr>
          <p:cNvPr id="45" name="Freeform 44"/>
          <p:cNvSpPr/>
          <p:nvPr/>
        </p:nvSpPr>
        <p:spPr bwMode="auto">
          <a:xfrm>
            <a:off x="3505826" y="2868192"/>
            <a:ext cx="4373451" cy="2828184"/>
          </a:xfrm>
          <a:custGeom>
            <a:avLst/>
            <a:gdLst>
              <a:gd name="connsiteX0" fmla="*/ 0 w 3881550"/>
              <a:gd name="connsiteY0" fmla="*/ 2591934 h 2591934"/>
              <a:gd name="connsiteX1" fmla="*/ 203200 w 3881550"/>
              <a:gd name="connsiteY1" fmla="*/ 2566534 h 2591934"/>
              <a:gd name="connsiteX2" fmla="*/ 266700 w 3881550"/>
              <a:gd name="connsiteY2" fmla="*/ 2528434 h 2591934"/>
              <a:gd name="connsiteX3" fmla="*/ 342900 w 3881550"/>
              <a:gd name="connsiteY3" fmla="*/ 2515734 h 2591934"/>
              <a:gd name="connsiteX4" fmla="*/ 393700 w 3881550"/>
              <a:gd name="connsiteY4" fmla="*/ 2503034 h 2591934"/>
              <a:gd name="connsiteX5" fmla="*/ 444500 w 3881550"/>
              <a:gd name="connsiteY5" fmla="*/ 2477634 h 2591934"/>
              <a:gd name="connsiteX6" fmla="*/ 508000 w 3881550"/>
              <a:gd name="connsiteY6" fmla="*/ 2452234 h 2591934"/>
              <a:gd name="connsiteX7" fmla="*/ 584200 w 3881550"/>
              <a:gd name="connsiteY7" fmla="*/ 2426834 h 2591934"/>
              <a:gd name="connsiteX8" fmla="*/ 660400 w 3881550"/>
              <a:gd name="connsiteY8" fmla="*/ 2376034 h 2591934"/>
              <a:gd name="connsiteX9" fmla="*/ 787400 w 3881550"/>
              <a:gd name="connsiteY9" fmla="*/ 2337934 h 2591934"/>
              <a:gd name="connsiteX10" fmla="*/ 863600 w 3881550"/>
              <a:gd name="connsiteY10" fmla="*/ 2299834 h 2591934"/>
              <a:gd name="connsiteX11" fmla="*/ 914400 w 3881550"/>
              <a:gd name="connsiteY11" fmla="*/ 2274434 h 2591934"/>
              <a:gd name="connsiteX12" fmla="*/ 1016000 w 3881550"/>
              <a:gd name="connsiteY12" fmla="*/ 2249034 h 2591934"/>
              <a:gd name="connsiteX13" fmla="*/ 1130300 w 3881550"/>
              <a:gd name="connsiteY13" fmla="*/ 2198234 h 2591934"/>
              <a:gd name="connsiteX14" fmla="*/ 1181100 w 3881550"/>
              <a:gd name="connsiteY14" fmla="*/ 2172834 h 2591934"/>
              <a:gd name="connsiteX15" fmla="*/ 1333500 w 3881550"/>
              <a:gd name="connsiteY15" fmla="*/ 2096634 h 2591934"/>
              <a:gd name="connsiteX16" fmla="*/ 1371600 w 3881550"/>
              <a:gd name="connsiteY16" fmla="*/ 2071234 h 2591934"/>
              <a:gd name="connsiteX17" fmla="*/ 1384300 w 3881550"/>
              <a:gd name="connsiteY17" fmla="*/ 2033134 h 2591934"/>
              <a:gd name="connsiteX18" fmla="*/ 1435100 w 3881550"/>
              <a:gd name="connsiteY18" fmla="*/ 2007734 h 2591934"/>
              <a:gd name="connsiteX19" fmla="*/ 1473200 w 3881550"/>
              <a:gd name="connsiteY19" fmla="*/ 1982334 h 2591934"/>
              <a:gd name="connsiteX20" fmla="*/ 1524000 w 3881550"/>
              <a:gd name="connsiteY20" fmla="*/ 1906134 h 2591934"/>
              <a:gd name="connsiteX21" fmla="*/ 1562100 w 3881550"/>
              <a:gd name="connsiteY21" fmla="*/ 1880734 h 2591934"/>
              <a:gd name="connsiteX22" fmla="*/ 1689100 w 3881550"/>
              <a:gd name="connsiteY22" fmla="*/ 1842634 h 2591934"/>
              <a:gd name="connsiteX23" fmla="*/ 1752600 w 3881550"/>
              <a:gd name="connsiteY23" fmla="*/ 1779134 h 2591934"/>
              <a:gd name="connsiteX24" fmla="*/ 1866900 w 3881550"/>
              <a:gd name="connsiteY24" fmla="*/ 1715634 h 2591934"/>
              <a:gd name="connsiteX25" fmla="*/ 1905000 w 3881550"/>
              <a:gd name="connsiteY25" fmla="*/ 1690234 h 2591934"/>
              <a:gd name="connsiteX26" fmla="*/ 1943100 w 3881550"/>
              <a:gd name="connsiteY26" fmla="*/ 1677534 h 2591934"/>
              <a:gd name="connsiteX27" fmla="*/ 1981200 w 3881550"/>
              <a:gd name="connsiteY27" fmla="*/ 1652134 h 2591934"/>
              <a:gd name="connsiteX28" fmla="*/ 2019300 w 3881550"/>
              <a:gd name="connsiteY28" fmla="*/ 1639434 h 2591934"/>
              <a:gd name="connsiteX29" fmla="*/ 2095500 w 3881550"/>
              <a:gd name="connsiteY29" fmla="*/ 1601334 h 2591934"/>
              <a:gd name="connsiteX30" fmla="*/ 2235200 w 3881550"/>
              <a:gd name="connsiteY30" fmla="*/ 1575934 h 2591934"/>
              <a:gd name="connsiteX31" fmla="*/ 2298700 w 3881550"/>
              <a:gd name="connsiteY31" fmla="*/ 1550534 h 2591934"/>
              <a:gd name="connsiteX32" fmla="*/ 2387600 w 3881550"/>
              <a:gd name="connsiteY32" fmla="*/ 1537834 h 2591934"/>
              <a:gd name="connsiteX33" fmla="*/ 2425700 w 3881550"/>
              <a:gd name="connsiteY33" fmla="*/ 1512434 h 2591934"/>
              <a:gd name="connsiteX34" fmla="*/ 2527300 w 3881550"/>
              <a:gd name="connsiteY34" fmla="*/ 1487034 h 2591934"/>
              <a:gd name="connsiteX35" fmla="*/ 2552700 w 3881550"/>
              <a:gd name="connsiteY35" fmla="*/ 1448934 h 2591934"/>
              <a:gd name="connsiteX36" fmla="*/ 2590800 w 3881550"/>
              <a:gd name="connsiteY36" fmla="*/ 1436234 h 2591934"/>
              <a:gd name="connsiteX37" fmla="*/ 2628900 w 3881550"/>
              <a:gd name="connsiteY37" fmla="*/ 1410834 h 2591934"/>
              <a:gd name="connsiteX38" fmla="*/ 2717800 w 3881550"/>
              <a:gd name="connsiteY38" fmla="*/ 1385434 h 2591934"/>
              <a:gd name="connsiteX39" fmla="*/ 2755900 w 3881550"/>
              <a:gd name="connsiteY39" fmla="*/ 1372734 h 2591934"/>
              <a:gd name="connsiteX40" fmla="*/ 2832100 w 3881550"/>
              <a:gd name="connsiteY40" fmla="*/ 1321934 h 2591934"/>
              <a:gd name="connsiteX41" fmla="*/ 2857500 w 3881550"/>
              <a:gd name="connsiteY41" fmla="*/ 1283834 h 2591934"/>
              <a:gd name="connsiteX42" fmla="*/ 2933700 w 3881550"/>
              <a:gd name="connsiteY42" fmla="*/ 1233034 h 2591934"/>
              <a:gd name="connsiteX43" fmla="*/ 2946400 w 3881550"/>
              <a:gd name="connsiteY43" fmla="*/ 1156834 h 2591934"/>
              <a:gd name="connsiteX44" fmla="*/ 2984500 w 3881550"/>
              <a:gd name="connsiteY44" fmla="*/ 1080634 h 2591934"/>
              <a:gd name="connsiteX45" fmla="*/ 3022600 w 3881550"/>
              <a:gd name="connsiteY45" fmla="*/ 1029834 h 2591934"/>
              <a:gd name="connsiteX46" fmla="*/ 3060700 w 3881550"/>
              <a:gd name="connsiteY46" fmla="*/ 1004434 h 2591934"/>
              <a:gd name="connsiteX47" fmla="*/ 3124200 w 3881550"/>
              <a:gd name="connsiteY47" fmla="*/ 928234 h 2591934"/>
              <a:gd name="connsiteX48" fmla="*/ 3162300 w 3881550"/>
              <a:gd name="connsiteY48" fmla="*/ 902834 h 2591934"/>
              <a:gd name="connsiteX49" fmla="*/ 3200400 w 3881550"/>
              <a:gd name="connsiteY49" fmla="*/ 826634 h 2591934"/>
              <a:gd name="connsiteX50" fmla="*/ 3238500 w 3881550"/>
              <a:gd name="connsiteY50" fmla="*/ 813934 h 2591934"/>
              <a:gd name="connsiteX51" fmla="*/ 3263900 w 3881550"/>
              <a:gd name="connsiteY51" fmla="*/ 775834 h 2591934"/>
              <a:gd name="connsiteX52" fmla="*/ 3314700 w 3881550"/>
              <a:gd name="connsiteY52" fmla="*/ 750434 h 2591934"/>
              <a:gd name="connsiteX53" fmla="*/ 3352800 w 3881550"/>
              <a:gd name="connsiteY53" fmla="*/ 725034 h 2591934"/>
              <a:gd name="connsiteX54" fmla="*/ 3390900 w 3881550"/>
              <a:gd name="connsiteY54" fmla="*/ 559934 h 2591934"/>
              <a:gd name="connsiteX55" fmla="*/ 3441700 w 3881550"/>
              <a:gd name="connsiteY55" fmla="*/ 471034 h 2591934"/>
              <a:gd name="connsiteX56" fmla="*/ 3454400 w 3881550"/>
              <a:gd name="connsiteY56" fmla="*/ 432934 h 2591934"/>
              <a:gd name="connsiteX57" fmla="*/ 3492500 w 3881550"/>
              <a:gd name="connsiteY57" fmla="*/ 407534 h 2591934"/>
              <a:gd name="connsiteX58" fmla="*/ 3530600 w 3881550"/>
              <a:gd name="connsiteY58" fmla="*/ 356734 h 2591934"/>
              <a:gd name="connsiteX59" fmla="*/ 3568700 w 3881550"/>
              <a:gd name="connsiteY59" fmla="*/ 318634 h 2591934"/>
              <a:gd name="connsiteX60" fmla="*/ 3594100 w 3881550"/>
              <a:gd name="connsiteY60" fmla="*/ 280534 h 2591934"/>
              <a:gd name="connsiteX61" fmla="*/ 3632200 w 3881550"/>
              <a:gd name="connsiteY61" fmla="*/ 242434 h 2591934"/>
              <a:gd name="connsiteX62" fmla="*/ 3721100 w 3881550"/>
              <a:gd name="connsiteY62" fmla="*/ 140834 h 2591934"/>
              <a:gd name="connsiteX63" fmla="*/ 3784600 w 3881550"/>
              <a:gd name="connsiteY63" fmla="*/ 77334 h 2591934"/>
              <a:gd name="connsiteX64" fmla="*/ 3822700 w 3881550"/>
              <a:gd name="connsiteY64" fmla="*/ 39234 h 2591934"/>
              <a:gd name="connsiteX65" fmla="*/ 3873500 w 3881550"/>
              <a:gd name="connsiteY65" fmla="*/ 1134 h 2591934"/>
              <a:gd name="connsiteX66" fmla="*/ 3873500 w 3881550"/>
              <a:gd name="connsiteY66" fmla="*/ 1134 h 259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81550" h="2591934">
                <a:moveTo>
                  <a:pt x="0" y="2591934"/>
                </a:moveTo>
                <a:cubicBezTo>
                  <a:pt x="6760" y="2591258"/>
                  <a:pt x="173319" y="2577400"/>
                  <a:pt x="203200" y="2566534"/>
                </a:cubicBezTo>
                <a:cubicBezTo>
                  <a:pt x="226398" y="2558098"/>
                  <a:pt x="243502" y="2536870"/>
                  <a:pt x="266700" y="2528434"/>
                </a:cubicBezTo>
                <a:cubicBezTo>
                  <a:pt x="290900" y="2519634"/>
                  <a:pt x="317650" y="2520784"/>
                  <a:pt x="342900" y="2515734"/>
                </a:cubicBezTo>
                <a:cubicBezTo>
                  <a:pt x="360016" y="2512311"/>
                  <a:pt x="377357" y="2509163"/>
                  <a:pt x="393700" y="2503034"/>
                </a:cubicBezTo>
                <a:cubicBezTo>
                  <a:pt x="411427" y="2496387"/>
                  <a:pt x="427200" y="2485323"/>
                  <a:pt x="444500" y="2477634"/>
                </a:cubicBezTo>
                <a:cubicBezTo>
                  <a:pt x="465332" y="2468375"/>
                  <a:pt x="486575" y="2460025"/>
                  <a:pt x="508000" y="2452234"/>
                </a:cubicBezTo>
                <a:cubicBezTo>
                  <a:pt x="533162" y="2443084"/>
                  <a:pt x="561923" y="2441686"/>
                  <a:pt x="584200" y="2426834"/>
                </a:cubicBezTo>
                <a:cubicBezTo>
                  <a:pt x="609600" y="2409901"/>
                  <a:pt x="631440" y="2385687"/>
                  <a:pt x="660400" y="2376034"/>
                </a:cubicBezTo>
                <a:cubicBezTo>
                  <a:pt x="753159" y="2345114"/>
                  <a:pt x="710625" y="2357128"/>
                  <a:pt x="787400" y="2337934"/>
                </a:cubicBezTo>
                <a:cubicBezTo>
                  <a:pt x="860619" y="2289121"/>
                  <a:pt x="789988" y="2331382"/>
                  <a:pt x="863600" y="2299834"/>
                </a:cubicBezTo>
                <a:cubicBezTo>
                  <a:pt x="881001" y="2292376"/>
                  <a:pt x="896439" y="2280421"/>
                  <a:pt x="914400" y="2274434"/>
                </a:cubicBezTo>
                <a:cubicBezTo>
                  <a:pt x="947518" y="2263395"/>
                  <a:pt x="984776" y="2264646"/>
                  <a:pt x="1016000" y="2249034"/>
                </a:cubicBezTo>
                <a:cubicBezTo>
                  <a:pt x="1141056" y="2186506"/>
                  <a:pt x="984360" y="2263096"/>
                  <a:pt x="1130300" y="2198234"/>
                </a:cubicBezTo>
                <a:cubicBezTo>
                  <a:pt x="1147600" y="2190545"/>
                  <a:pt x="1163522" y="2179865"/>
                  <a:pt x="1181100" y="2172834"/>
                </a:cubicBezTo>
                <a:cubicBezTo>
                  <a:pt x="1312551" y="2120254"/>
                  <a:pt x="1205047" y="2182269"/>
                  <a:pt x="1333500" y="2096634"/>
                </a:cubicBezTo>
                <a:lnTo>
                  <a:pt x="1371600" y="2071234"/>
                </a:lnTo>
                <a:cubicBezTo>
                  <a:pt x="1375833" y="2058534"/>
                  <a:pt x="1374834" y="2042600"/>
                  <a:pt x="1384300" y="2033134"/>
                </a:cubicBezTo>
                <a:cubicBezTo>
                  <a:pt x="1397687" y="2019747"/>
                  <a:pt x="1418662" y="2017127"/>
                  <a:pt x="1435100" y="2007734"/>
                </a:cubicBezTo>
                <a:cubicBezTo>
                  <a:pt x="1448352" y="2000161"/>
                  <a:pt x="1460500" y="1990801"/>
                  <a:pt x="1473200" y="1982334"/>
                </a:cubicBezTo>
                <a:cubicBezTo>
                  <a:pt x="1490133" y="1956934"/>
                  <a:pt x="1498600" y="1923067"/>
                  <a:pt x="1524000" y="1906134"/>
                </a:cubicBezTo>
                <a:cubicBezTo>
                  <a:pt x="1536700" y="1897667"/>
                  <a:pt x="1548152" y="1886933"/>
                  <a:pt x="1562100" y="1880734"/>
                </a:cubicBezTo>
                <a:cubicBezTo>
                  <a:pt x="1601854" y="1863066"/>
                  <a:pt x="1646880" y="1853189"/>
                  <a:pt x="1689100" y="1842634"/>
                </a:cubicBezTo>
                <a:cubicBezTo>
                  <a:pt x="1841500" y="1741034"/>
                  <a:pt x="1617133" y="1897667"/>
                  <a:pt x="1752600" y="1779134"/>
                </a:cubicBezTo>
                <a:cubicBezTo>
                  <a:pt x="1859382" y="1685700"/>
                  <a:pt x="1791313" y="1753428"/>
                  <a:pt x="1866900" y="1715634"/>
                </a:cubicBezTo>
                <a:cubicBezTo>
                  <a:pt x="1880552" y="1708808"/>
                  <a:pt x="1891348" y="1697060"/>
                  <a:pt x="1905000" y="1690234"/>
                </a:cubicBezTo>
                <a:cubicBezTo>
                  <a:pt x="1916974" y="1684247"/>
                  <a:pt x="1931126" y="1683521"/>
                  <a:pt x="1943100" y="1677534"/>
                </a:cubicBezTo>
                <a:cubicBezTo>
                  <a:pt x="1956752" y="1670708"/>
                  <a:pt x="1967548" y="1658960"/>
                  <a:pt x="1981200" y="1652134"/>
                </a:cubicBezTo>
                <a:cubicBezTo>
                  <a:pt x="1993174" y="1646147"/>
                  <a:pt x="2007067" y="1644871"/>
                  <a:pt x="2019300" y="1639434"/>
                </a:cubicBezTo>
                <a:cubicBezTo>
                  <a:pt x="2045250" y="1627900"/>
                  <a:pt x="2069133" y="1611881"/>
                  <a:pt x="2095500" y="1601334"/>
                </a:cubicBezTo>
                <a:cubicBezTo>
                  <a:pt x="2128767" y="1588027"/>
                  <a:pt x="2208894" y="1579692"/>
                  <a:pt x="2235200" y="1575934"/>
                </a:cubicBezTo>
                <a:cubicBezTo>
                  <a:pt x="2256367" y="1567467"/>
                  <a:pt x="2276583" y="1556063"/>
                  <a:pt x="2298700" y="1550534"/>
                </a:cubicBezTo>
                <a:cubicBezTo>
                  <a:pt x="2327740" y="1543274"/>
                  <a:pt x="2358928" y="1546436"/>
                  <a:pt x="2387600" y="1537834"/>
                </a:cubicBezTo>
                <a:cubicBezTo>
                  <a:pt x="2402220" y="1533448"/>
                  <a:pt x="2411355" y="1517650"/>
                  <a:pt x="2425700" y="1512434"/>
                </a:cubicBezTo>
                <a:cubicBezTo>
                  <a:pt x="2458507" y="1500504"/>
                  <a:pt x="2527300" y="1487034"/>
                  <a:pt x="2527300" y="1487034"/>
                </a:cubicBezTo>
                <a:cubicBezTo>
                  <a:pt x="2535767" y="1474334"/>
                  <a:pt x="2540781" y="1458469"/>
                  <a:pt x="2552700" y="1448934"/>
                </a:cubicBezTo>
                <a:cubicBezTo>
                  <a:pt x="2563153" y="1440571"/>
                  <a:pt x="2578826" y="1442221"/>
                  <a:pt x="2590800" y="1436234"/>
                </a:cubicBezTo>
                <a:cubicBezTo>
                  <a:pt x="2604452" y="1429408"/>
                  <a:pt x="2615248" y="1417660"/>
                  <a:pt x="2628900" y="1410834"/>
                </a:cubicBezTo>
                <a:cubicBezTo>
                  <a:pt x="2649200" y="1400684"/>
                  <a:pt x="2698811" y="1390859"/>
                  <a:pt x="2717800" y="1385434"/>
                </a:cubicBezTo>
                <a:cubicBezTo>
                  <a:pt x="2730672" y="1381756"/>
                  <a:pt x="2744198" y="1379235"/>
                  <a:pt x="2755900" y="1372734"/>
                </a:cubicBezTo>
                <a:cubicBezTo>
                  <a:pt x="2782585" y="1357909"/>
                  <a:pt x="2832100" y="1321934"/>
                  <a:pt x="2832100" y="1321934"/>
                </a:cubicBezTo>
                <a:cubicBezTo>
                  <a:pt x="2840567" y="1309234"/>
                  <a:pt x="2846013" y="1293885"/>
                  <a:pt x="2857500" y="1283834"/>
                </a:cubicBezTo>
                <a:cubicBezTo>
                  <a:pt x="2880474" y="1263732"/>
                  <a:pt x="2933700" y="1233034"/>
                  <a:pt x="2933700" y="1233034"/>
                </a:cubicBezTo>
                <a:cubicBezTo>
                  <a:pt x="2937933" y="1207634"/>
                  <a:pt x="2940814" y="1181971"/>
                  <a:pt x="2946400" y="1156834"/>
                </a:cubicBezTo>
                <a:cubicBezTo>
                  <a:pt x="2954517" y="1120306"/>
                  <a:pt x="2962403" y="1111570"/>
                  <a:pt x="2984500" y="1080634"/>
                </a:cubicBezTo>
                <a:cubicBezTo>
                  <a:pt x="2996803" y="1063410"/>
                  <a:pt x="3007633" y="1044801"/>
                  <a:pt x="3022600" y="1029834"/>
                </a:cubicBezTo>
                <a:cubicBezTo>
                  <a:pt x="3033393" y="1019041"/>
                  <a:pt x="3048000" y="1012901"/>
                  <a:pt x="3060700" y="1004434"/>
                </a:cubicBezTo>
                <a:cubicBezTo>
                  <a:pt x="3085675" y="966972"/>
                  <a:pt x="3087530" y="958792"/>
                  <a:pt x="3124200" y="928234"/>
                </a:cubicBezTo>
                <a:cubicBezTo>
                  <a:pt x="3135926" y="918463"/>
                  <a:pt x="3149600" y="911301"/>
                  <a:pt x="3162300" y="902834"/>
                </a:cubicBezTo>
                <a:cubicBezTo>
                  <a:pt x="3170666" y="877735"/>
                  <a:pt x="3178019" y="844539"/>
                  <a:pt x="3200400" y="826634"/>
                </a:cubicBezTo>
                <a:cubicBezTo>
                  <a:pt x="3210853" y="818271"/>
                  <a:pt x="3225800" y="818167"/>
                  <a:pt x="3238500" y="813934"/>
                </a:cubicBezTo>
                <a:cubicBezTo>
                  <a:pt x="3246967" y="801234"/>
                  <a:pt x="3252174" y="785605"/>
                  <a:pt x="3263900" y="775834"/>
                </a:cubicBezTo>
                <a:cubicBezTo>
                  <a:pt x="3278444" y="763714"/>
                  <a:pt x="3298262" y="759827"/>
                  <a:pt x="3314700" y="750434"/>
                </a:cubicBezTo>
                <a:cubicBezTo>
                  <a:pt x="3327952" y="742861"/>
                  <a:pt x="3340100" y="733501"/>
                  <a:pt x="3352800" y="725034"/>
                </a:cubicBezTo>
                <a:cubicBezTo>
                  <a:pt x="3364955" y="639948"/>
                  <a:pt x="3359908" y="637414"/>
                  <a:pt x="3390900" y="559934"/>
                </a:cubicBezTo>
                <a:cubicBezTo>
                  <a:pt x="3435430" y="448608"/>
                  <a:pt x="3395878" y="562677"/>
                  <a:pt x="3441700" y="471034"/>
                </a:cubicBezTo>
                <a:cubicBezTo>
                  <a:pt x="3447687" y="459060"/>
                  <a:pt x="3446037" y="443387"/>
                  <a:pt x="3454400" y="432934"/>
                </a:cubicBezTo>
                <a:cubicBezTo>
                  <a:pt x="3463935" y="421015"/>
                  <a:pt x="3481707" y="418327"/>
                  <a:pt x="3492500" y="407534"/>
                </a:cubicBezTo>
                <a:cubicBezTo>
                  <a:pt x="3507467" y="392567"/>
                  <a:pt x="3516825" y="372805"/>
                  <a:pt x="3530600" y="356734"/>
                </a:cubicBezTo>
                <a:cubicBezTo>
                  <a:pt x="3542289" y="343097"/>
                  <a:pt x="3557202" y="332432"/>
                  <a:pt x="3568700" y="318634"/>
                </a:cubicBezTo>
                <a:cubicBezTo>
                  <a:pt x="3578471" y="306908"/>
                  <a:pt x="3584329" y="292260"/>
                  <a:pt x="3594100" y="280534"/>
                </a:cubicBezTo>
                <a:cubicBezTo>
                  <a:pt x="3605598" y="266736"/>
                  <a:pt x="3621173" y="256611"/>
                  <a:pt x="3632200" y="242434"/>
                </a:cubicBezTo>
                <a:cubicBezTo>
                  <a:pt x="3711982" y="139857"/>
                  <a:pt x="3647342" y="190006"/>
                  <a:pt x="3721100" y="140834"/>
                </a:cubicBezTo>
                <a:cubicBezTo>
                  <a:pt x="3767667" y="70984"/>
                  <a:pt x="3721100" y="130251"/>
                  <a:pt x="3784600" y="77334"/>
                </a:cubicBezTo>
                <a:cubicBezTo>
                  <a:pt x="3798398" y="65836"/>
                  <a:pt x="3807756" y="49197"/>
                  <a:pt x="3822700" y="39234"/>
                </a:cubicBezTo>
                <a:cubicBezTo>
                  <a:pt x="3881550" y="0"/>
                  <a:pt x="3846490" y="55153"/>
                  <a:pt x="3873500" y="1134"/>
                </a:cubicBezTo>
                <a:lnTo>
                  <a:pt x="3873500" y="1134"/>
                </a:lnTo>
              </a:path>
            </a:pathLst>
          </a:custGeom>
          <a:noFill/>
          <a:ln w="508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46" name="Straight Connector 45"/>
          <p:cNvCxnSpPr/>
          <p:nvPr/>
        </p:nvCxnSpPr>
        <p:spPr bwMode="auto">
          <a:xfrm rot="5400000">
            <a:off x="5578734" y="5334639"/>
            <a:ext cx="2107707" cy="24914"/>
          </a:xfrm>
          <a:prstGeom prst="line">
            <a:avLst/>
          </a:prstGeom>
          <a:solidFill>
            <a:srgbClr val="E3CEC6"/>
          </a:solidFill>
          <a:ln w="9525" cap="flat" cmpd="sng" algn="ctr">
            <a:solidFill>
              <a:schemeClr val="tx1"/>
            </a:solidFill>
            <a:prstDash val="sysDash"/>
            <a:round/>
            <a:headEnd type="none" w="med" len="med"/>
            <a:tailEnd type="none" w="med" len="med"/>
          </a:ln>
          <a:effectLst/>
        </p:spPr>
      </p:cxnSp>
      <p:cxnSp>
        <p:nvCxnSpPr>
          <p:cNvPr id="47" name="Straight Connector 46"/>
          <p:cNvCxnSpPr/>
          <p:nvPr/>
        </p:nvCxnSpPr>
        <p:spPr bwMode="auto">
          <a:xfrm rot="5400000">
            <a:off x="5893954" y="5045161"/>
            <a:ext cx="2696622" cy="14949"/>
          </a:xfrm>
          <a:prstGeom prst="line">
            <a:avLst/>
          </a:prstGeom>
          <a:solidFill>
            <a:srgbClr val="E3CEC6"/>
          </a:solidFill>
          <a:ln w="9525" cap="flat" cmpd="sng" algn="ctr">
            <a:solidFill>
              <a:schemeClr val="tx1"/>
            </a:solidFill>
            <a:prstDash val="sysDash"/>
            <a:round/>
            <a:headEnd type="none" w="med" len="med"/>
            <a:tailEnd type="none" w="med" len="med"/>
          </a:ln>
          <a:effectLst/>
        </p:spPr>
      </p:cxnSp>
      <p:cxnSp>
        <p:nvCxnSpPr>
          <p:cNvPr id="48" name="Straight Connector 47"/>
          <p:cNvCxnSpPr/>
          <p:nvPr/>
        </p:nvCxnSpPr>
        <p:spPr bwMode="auto">
          <a:xfrm rot="5400000">
            <a:off x="1214888" y="4453411"/>
            <a:ext cx="3915783" cy="1246"/>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V="1">
            <a:off x="3162815" y="6380284"/>
            <a:ext cx="5111247" cy="30995"/>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3172778" y="5698379"/>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a:off x="3202669" y="4334571"/>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3182742" y="3642335"/>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53" name="TextBox 52"/>
          <p:cNvSpPr txBox="1"/>
          <p:nvPr/>
        </p:nvSpPr>
        <p:spPr>
          <a:xfrm>
            <a:off x="2661568" y="5567344"/>
            <a:ext cx="607770" cy="246221"/>
          </a:xfrm>
          <a:prstGeom prst="rect">
            <a:avLst/>
          </a:prstGeom>
          <a:noFill/>
        </p:spPr>
        <p:txBody>
          <a:bodyPr wrap="square" rtlCol="0">
            <a:spAutoFit/>
          </a:bodyPr>
          <a:lstStyle/>
          <a:p>
            <a:r>
              <a:rPr lang="en-US" sz="1000" dirty="0" smtClean="0"/>
              <a:t>04/09</a:t>
            </a:r>
          </a:p>
        </p:txBody>
      </p:sp>
      <p:sp>
        <p:nvSpPr>
          <p:cNvPr id="54" name="TextBox 53"/>
          <p:cNvSpPr txBox="1"/>
          <p:nvPr/>
        </p:nvSpPr>
        <p:spPr>
          <a:xfrm>
            <a:off x="2671532" y="2829396"/>
            <a:ext cx="607770" cy="246221"/>
          </a:xfrm>
          <a:prstGeom prst="rect">
            <a:avLst/>
          </a:prstGeom>
          <a:noFill/>
        </p:spPr>
        <p:txBody>
          <a:bodyPr wrap="square" rtlCol="0">
            <a:spAutoFit/>
          </a:bodyPr>
          <a:lstStyle/>
          <a:p>
            <a:r>
              <a:rPr lang="en-US" sz="1000" dirty="0" smtClean="0"/>
              <a:t>04/11</a:t>
            </a:r>
          </a:p>
        </p:txBody>
      </p:sp>
      <p:cxnSp>
        <p:nvCxnSpPr>
          <p:cNvPr id="55" name="Straight Connector 54"/>
          <p:cNvCxnSpPr/>
          <p:nvPr/>
        </p:nvCxnSpPr>
        <p:spPr bwMode="auto">
          <a:xfrm>
            <a:off x="3192706" y="4985480"/>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56" name="TextBox 55"/>
          <p:cNvSpPr txBox="1"/>
          <p:nvPr/>
        </p:nvSpPr>
        <p:spPr>
          <a:xfrm>
            <a:off x="2618640" y="4193205"/>
            <a:ext cx="695431" cy="246221"/>
          </a:xfrm>
          <a:prstGeom prst="rect">
            <a:avLst/>
          </a:prstGeom>
          <a:noFill/>
        </p:spPr>
        <p:txBody>
          <a:bodyPr wrap="square" rtlCol="0">
            <a:spAutoFit/>
          </a:bodyPr>
          <a:lstStyle/>
          <a:p>
            <a:r>
              <a:rPr lang="en-US" sz="1000" dirty="0" smtClean="0"/>
              <a:t>04/10</a:t>
            </a:r>
          </a:p>
        </p:txBody>
      </p:sp>
      <p:sp>
        <p:nvSpPr>
          <p:cNvPr id="57" name="Oval 56"/>
          <p:cNvSpPr/>
          <p:nvPr/>
        </p:nvSpPr>
        <p:spPr bwMode="auto">
          <a:xfrm>
            <a:off x="5115650" y="4961536"/>
            <a:ext cx="89671" cy="9298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8" name="Oval 57"/>
          <p:cNvSpPr/>
          <p:nvPr/>
        </p:nvSpPr>
        <p:spPr bwMode="auto">
          <a:xfrm>
            <a:off x="6585894" y="4289963"/>
            <a:ext cx="89671" cy="9298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9" name="Oval 58"/>
          <p:cNvSpPr/>
          <p:nvPr/>
        </p:nvSpPr>
        <p:spPr bwMode="auto">
          <a:xfrm>
            <a:off x="7204899" y="3611339"/>
            <a:ext cx="89671" cy="9298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0" name="Line Callout 1 59"/>
          <p:cNvSpPr/>
          <p:nvPr/>
        </p:nvSpPr>
        <p:spPr bwMode="auto">
          <a:xfrm>
            <a:off x="5902762" y="3487356"/>
            <a:ext cx="906674" cy="268629"/>
          </a:xfrm>
          <a:prstGeom prst="borderCallout1">
            <a:avLst>
              <a:gd name="adj1" fmla="val 46474"/>
              <a:gd name="adj2" fmla="val 102888"/>
              <a:gd name="adj3" fmla="val 70402"/>
              <a:gd name="adj4" fmla="val 144829"/>
            </a:avLst>
          </a:prstGeom>
          <a:solidFill>
            <a:srgbClr val="DAEB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92500"/>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Multi-Tenancy</a:t>
            </a:r>
          </a:p>
        </p:txBody>
      </p:sp>
      <p:sp>
        <p:nvSpPr>
          <p:cNvPr id="61" name="TextBox 60"/>
          <p:cNvSpPr txBox="1"/>
          <p:nvPr/>
        </p:nvSpPr>
        <p:spPr>
          <a:xfrm>
            <a:off x="2901431" y="6493933"/>
            <a:ext cx="1219701" cy="246221"/>
          </a:xfrm>
          <a:prstGeom prst="rect">
            <a:avLst/>
          </a:prstGeom>
          <a:noFill/>
        </p:spPr>
        <p:txBody>
          <a:bodyPr wrap="square" rtlCol="0">
            <a:spAutoFit/>
          </a:bodyPr>
          <a:lstStyle/>
          <a:p>
            <a:r>
              <a:rPr lang="en-US" sz="1000" dirty="0" smtClean="0"/>
              <a:t>hadoop-0.20</a:t>
            </a:r>
          </a:p>
        </p:txBody>
      </p:sp>
      <p:cxnSp>
        <p:nvCxnSpPr>
          <p:cNvPr id="62" name="Straight Connector 61"/>
          <p:cNvCxnSpPr/>
          <p:nvPr/>
        </p:nvCxnSpPr>
        <p:spPr bwMode="auto">
          <a:xfrm rot="5400000">
            <a:off x="3187486" y="6073185"/>
            <a:ext cx="640577" cy="14946"/>
          </a:xfrm>
          <a:prstGeom prst="line">
            <a:avLst/>
          </a:prstGeom>
          <a:solidFill>
            <a:srgbClr val="E3CEC6"/>
          </a:solidFill>
          <a:ln w="9525" cap="flat" cmpd="sng" algn="ctr">
            <a:solidFill>
              <a:schemeClr val="tx1"/>
            </a:solidFill>
            <a:prstDash val="sysDash"/>
            <a:round/>
            <a:headEnd type="none" w="med" len="med"/>
            <a:tailEnd type="none" w="med" len="med"/>
          </a:ln>
          <a:effectLst/>
        </p:spPr>
      </p:cxnSp>
      <p:sp>
        <p:nvSpPr>
          <p:cNvPr id="63" name="TextBox 62"/>
          <p:cNvSpPr txBox="1"/>
          <p:nvPr/>
        </p:nvSpPr>
        <p:spPr>
          <a:xfrm>
            <a:off x="4569672" y="6493933"/>
            <a:ext cx="1168427" cy="246221"/>
          </a:xfrm>
          <a:prstGeom prst="rect">
            <a:avLst/>
          </a:prstGeom>
          <a:noFill/>
        </p:spPr>
        <p:txBody>
          <a:bodyPr wrap="square" rtlCol="0">
            <a:spAutoFit/>
          </a:bodyPr>
          <a:lstStyle/>
          <a:p>
            <a:r>
              <a:rPr lang="en-US" sz="1000" dirty="0" smtClean="0"/>
              <a:t>yhadoop-0.20</a:t>
            </a:r>
          </a:p>
        </p:txBody>
      </p:sp>
      <p:sp>
        <p:nvSpPr>
          <p:cNvPr id="64" name="TextBox 63"/>
          <p:cNvSpPr txBox="1"/>
          <p:nvPr/>
        </p:nvSpPr>
        <p:spPr>
          <a:xfrm>
            <a:off x="6141885" y="6493933"/>
            <a:ext cx="946528" cy="246221"/>
          </a:xfrm>
          <a:prstGeom prst="rect">
            <a:avLst/>
          </a:prstGeom>
          <a:noFill/>
        </p:spPr>
        <p:txBody>
          <a:bodyPr wrap="square" rtlCol="0">
            <a:spAutoFit/>
          </a:bodyPr>
          <a:lstStyle/>
          <a:p>
            <a:r>
              <a:rPr lang="en-US" sz="1000" dirty="0" smtClean="0"/>
              <a:t>20.S</a:t>
            </a:r>
          </a:p>
        </p:txBody>
      </p:sp>
      <p:cxnSp>
        <p:nvCxnSpPr>
          <p:cNvPr id="65" name="Straight Connector 64"/>
          <p:cNvCxnSpPr/>
          <p:nvPr/>
        </p:nvCxnSpPr>
        <p:spPr bwMode="auto">
          <a:xfrm rot="5400000">
            <a:off x="4455611" y="5716737"/>
            <a:ext cx="1394806" cy="14946"/>
          </a:xfrm>
          <a:prstGeom prst="line">
            <a:avLst/>
          </a:prstGeom>
          <a:solidFill>
            <a:srgbClr val="E3CEC6"/>
          </a:solidFill>
          <a:ln w="9525" cap="flat" cmpd="sng" algn="ctr">
            <a:solidFill>
              <a:schemeClr val="tx1"/>
            </a:solidFill>
            <a:prstDash val="sysDash"/>
            <a:round/>
            <a:headEnd type="none" w="med" len="med"/>
            <a:tailEnd type="none" w="med" len="med"/>
          </a:ln>
          <a:effectLst/>
        </p:spPr>
      </p:cxnSp>
      <p:sp>
        <p:nvSpPr>
          <p:cNvPr id="66" name="TextBox 65"/>
          <p:cNvSpPr txBox="1"/>
          <p:nvPr/>
        </p:nvSpPr>
        <p:spPr>
          <a:xfrm>
            <a:off x="6886068" y="6483602"/>
            <a:ext cx="697441" cy="400110"/>
          </a:xfrm>
          <a:prstGeom prst="rect">
            <a:avLst/>
          </a:prstGeom>
          <a:noFill/>
        </p:spPr>
        <p:txBody>
          <a:bodyPr wrap="square" rtlCol="0">
            <a:spAutoFit/>
          </a:bodyPr>
          <a:lstStyle/>
          <a:p>
            <a:r>
              <a:rPr lang="en-US" sz="1000" dirty="0" smtClean="0"/>
              <a:t>Multi-tenant</a:t>
            </a:r>
          </a:p>
        </p:txBody>
      </p:sp>
      <p:cxnSp>
        <p:nvCxnSpPr>
          <p:cNvPr id="67" name="Straight Connector 66"/>
          <p:cNvCxnSpPr/>
          <p:nvPr/>
        </p:nvCxnSpPr>
        <p:spPr bwMode="auto">
          <a:xfrm rot="16200000" flipH="1">
            <a:off x="6134143" y="4618977"/>
            <a:ext cx="3507677" cy="14939"/>
          </a:xfrm>
          <a:prstGeom prst="line">
            <a:avLst/>
          </a:prstGeom>
          <a:solidFill>
            <a:srgbClr val="E3CEC6"/>
          </a:solidFill>
          <a:ln w="9525" cap="flat" cmpd="sng" algn="ctr">
            <a:solidFill>
              <a:schemeClr val="tx1"/>
            </a:solidFill>
            <a:prstDash val="sysDash"/>
            <a:round/>
            <a:headEnd type="none" w="med" len="med"/>
            <a:tailEnd type="none" w="med" len="med"/>
          </a:ln>
          <a:effectLst/>
        </p:spPr>
      </p:cxnSp>
      <p:sp>
        <p:nvSpPr>
          <p:cNvPr id="68" name="Line Callout 1 67"/>
          <p:cNvSpPr/>
          <p:nvPr/>
        </p:nvSpPr>
        <p:spPr bwMode="auto">
          <a:xfrm>
            <a:off x="6555495" y="2628283"/>
            <a:ext cx="863745" cy="538077"/>
          </a:xfrm>
          <a:prstGeom prst="borderCallout1">
            <a:avLst>
              <a:gd name="adj1" fmla="val 36270"/>
              <a:gd name="adj2" fmla="val 104598"/>
              <a:gd name="adj3" fmla="val 41248"/>
              <a:gd name="adj4" fmla="val 140215"/>
            </a:avLst>
          </a:prstGeom>
          <a:solidFill>
            <a:srgbClr val="DAEB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HDFS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Federation</a:t>
            </a:r>
          </a:p>
        </p:txBody>
      </p:sp>
      <p:sp>
        <p:nvSpPr>
          <p:cNvPr id="69" name="TextBox 68"/>
          <p:cNvSpPr txBox="1"/>
          <p:nvPr/>
        </p:nvSpPr>
        <p:spPr>
          <a:xfrm>
            <a:off x="7373746" y="6483602"/>
            <a:ext cx="1054530" cy="246221"/>
          </a:xfrm>
          <a:prstGeom prst="rect">
            <a:avLst/>
          </a:prstGeom>
          <a:noFill/>
        </p:spPr>
        <p:txBody>
          <a:bodyPr wrap="square" rtlCol="0">
            <a:spAutoFit/>
          </a:bodyPr>
          <a:lstStyle/>
          <a:p>
            <a:r>
              <a:rPr lang="en-US" sz="1000" dirty="0" err="1" smtClean="0"/>
              <a:t>hadoop</a:t>
            </a:r>
            <a:r>
              <a:rPr lang="en-US" sz="1000" dirty="0" smtClean="0"/>
              <a:t>-next</a:t>
            </a:r>
          </a:p>
        </p:txBody>
      </p:sp>
      <p:cxnSp>
        <p:nvCxnSpPr>
          <p:cNvPr id="70" name="Straight Connector 69"/>
          <p:cNvCxnSpPr/>
          <p:nvPr/>
        </p:nvCxnSpPr>
        <p:spPr bwMode="auto">
          <a:xfrm>
            <a:off x="3182742" y="2960431"/>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71" name="TextBox 70"/>
          <p:cNvSpPr txBox="1"/>
          <p:nvPr/>
        </p:nvSpPr>
        <p:spPr>
          <a:xfrm>
            <a:off x="2661568" y="3511300"/>
            <a:ext cx="599610" cy="246221"/>
          </a:xfrm>
          <a:prstGeom prst="rect">
            <a:avLst/>
          </a:prstGeom>
          <a:noFill/>
        </p:spPr>
        <p:txBody>
          <a:bodyPr wrap="square" rtlCol="0">
            <a:spAutoFit/>
          </a:bodyPr>
          <a:lstStyle/>
          <a:p>
            <a:r>
              <a:rPr lang="en-US" sz="1000" dirty="0" smtClean="0"/>
              <a:t>09/10</a:t>
            </a:r>
          </a:p>
        </p:txBody>
      </p:sp>
      <p:sp>
        <p:nvSpPr>
          <p:cNvPr id="72" name="Line Callout 1 71"/>
          <p:cNvSpPr/>
          <p:nvPr/>
        </p:nvSpPr>
        <p:spPr bwMode="auto">
          <a:xfrm>
            <a:off x="3816318" y="4516860"/>
            <a:ext cx="1195891" cy="217756"/>
          </a:xfrm>
          <a:prstGeom prst="borderCallout1">
            <a:avLst>
              <a:gd name="adj1" fmla="val 211803"/>
              <a:gd name="adj2" fmla="val 105660"/>
              <a:gd name="adj3" fmla="val 114446"/>
              <a:gd name="adj4" fmla="val 65149"/>
            </a:avLst>
          </a:prstGeom>
          <a:solidFill>
            <a:srgbClr val="DAEB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CapacityScheduler</a:t>
            </a:r>
          </a:p>
        </p:txBody>
      </p:sp>
      <p:sp>
        <p:nvSpPr>
          <p:cNvPr id="73" name="Line Callout 1 72"/>
          <p:cNvSpPr/>
          <p:nvPr/>
        </p:nvSpPr>
        <p:spPr bwMode="auto">
          <a:xfrm>
            <a:off x="5337461" y="4172542"/>
            <a:ext cx="747258" cy="289293"/>
          </a:xfrm>
          <a:prstGeom prst="borderCallout1">
            <a:avLst>
              <a:gd name="adj1" fmla="val 46430"/>
              <a:gd name="adj2" fmla="val 99703"/>
              <a:gd name="adj3" fmla="val 54532"/>
              <a:gd name="adj4" fmla="val 160495"/>
            </a:avLst>
          </a:prstGeom>
          <a:solidFill>
            <a:srgbClr val="DAEB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Security</a:t>
            </a:r>
          </a:p>
        </p:txBody>
      </p:sp>
      <p:sp>
        <p:nvSpPr>
          <p:cNvPr id="74" name="Oval 73"/>
          <p:cNvSpPr/>
          <p:nvPr/>
        </p:nvSpPr>
        <p:spPr bwMode="auto">
          <a:xfrm>
            <a:off x="7835671" y="2815784"/>
            <a:ext cx="89671" cy="9298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5" name="Oval 74"/>
          <p:cNvSpPr/>
          <p:nvPr/>
        </p:nvSpPr>
        <p:spPr bwMode="auto">
          <a:xfrm>
            <a:off x="3470410" y="5667383"/>
            <a:ext cx="89671" cy="9298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80" name="Straight Connector 79"/>
          <p:cNvCxnSpPr/>
          <p:nvPr/>
        </p:nvCxnSpPr>
        <p:spPr bwMode="auto">
          <a:xfrm flipV="1">
            <a:off x="3553346" y="4947242"/>
            <a:ext cx="4113544" cy="762328"/>
          </a:xfrm>
          <a:prstGeom prst="line">
            <a:avLst/>
          </a:prstGeom>
          <a:solidFill>
            <a:srgbClr val="E3CEC6"/>
          </a:solidFill>
          <a:ln w="38100" cap="flat" cmpd="sng" algn="ctr">
            <a:solidFill>
              <a:srgbClr val="008000"/>
            </a:solidFill>
            <a:prstDash val="solid"/>
            <a:round/>
            <a:headEnd type="none" w="med" len="med"/>
            <a:tailEnd type="none" w="med" len="med"/>
          </a:ln>
          <a:effectLst/>
        </p:spPr>
      </p:cxnSp>
      <p:cxnSp>
        <p:nvCxnSpPr>
          <p:cNvPr id="81" name="Straight Arrow Connector 80"/>
          <p:cNvCxnSpPr/>
          <p:nvPr/>
        </p:nvCxnSpPr>
        <p:spPr bwMode="auto">
          <a:xfrm>
            <a:off x="5192283" y="5028204"/>
            <a:ext cx="290207" cy="2873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82" name="Straight Arrow Connector 81"/>
          <p:cNvCxnSpPr/>
          <p:nvPr/>
        </p:nvCxnSpPr>
        <p:spPr bwMode="auto">
          <a:xfrm>
            <a:off x="6652783" y="4367804"/>
            <a:ext cx="696607" cy="6048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83" name="Straight Arrow Connector 82"/>
          <p:cNvCxnSpPr/>
          <p:nvPr/>
        </p:nvCxnSpPr>
        <p:spPr bwMode="auto">
          <a:xfrm>
            <a:off x="5509783" y="4850404"/>
            <a:ext cx="429907" cy="3889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85" name="Straight Arrow Connector 84"/>
          <p:cNvCxnSpPr>
            <a:stCxn id="45" idx="32"/>
          </p:cNvCxnSpPr>
          <p:nvPr/>
        </p:nvCxnSpPr>
        <p:spPr bwMode="auto">
          <a:xfrm>
            <a:off x="6196002" y="4546197"/>
            <a:ext cx="619988" cy="515345"/>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86" name="Straight Arrow Connector 85"/>
          <p:cNvCxnSpPr/>
          <p:nvPr/>
        </p:nvCxnSpPr>
        <p:spPr bwMode="auto">
          <a:xfrm>
            <a:off x="4976383" y="5218704"/>
            <a:ext cx="188607" cy="1857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87" name="Straight Arrow Connector 86"/>
          <p:cNvCxnSpPr/>
          <p:nvPr/>
        </p:nvCxnSpPr>
        <p:spPr bwMode="auto">
          <a:xfrm>
            <a:off x="4696983" y="5345704"/>
            <a:ext cx="112407" cy="1095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pic>
        <p:nvPicPr>
          <p:cNvPr id="88" name="Picture 87" descr="hadooplogo.gif"/>
          <p:cNvPicPr>
            <a:picLocks noChangeAspect="1"/>
          </p:cNvPicPr>
          <p:nvPr/>
        </p:nvPicPr>
        <p:blipFill>
          <a:blip r:embed="rId3" cstate="print">
            <a:alphaModFix/>
          </a:blip>
          <a:stretch>
            <a:fillRect/>
          </a:stretch>
        </p:blipFill>
        <p:spPr>
          <a:xfrm>
            <a:off x="5060385" y="3262989"/>
            <a:ext cx="416331" cy="311230"/>
          </a:xfrm>
          <a:prstGeom prst="rect">
            <a:avLst/>
          </a:prstGeom>
          <a:effectLst>
            <a:outerShdw blurRad="63500" dir="4740000" sx="82000" sy="82000" kx="2700000" rotWithShape="0">
              <a:srgbClr val="000000">
                <a:alpha val="27000"/>
              </a:srgbClr>
            </a:outerShdw>
            <a:reflection stA="18000" endPos="31000" dir="5400000" sy="-100000" algn="bl" rotWithShape="0"/>
          </a:effectLst>
        </p:spPr>
      </p:pic>
      <p:cxnSp>
        <p:nvCxnSpPr>
          <p:cNvPr id="89" name="Straight Arrow Connector 88"/>
          <p:cNvCxnSpPr/>
          <p:nvPr/>
        </p:nvCxnSpPr>
        <p:spPr bwMode="auto">
          <a:xfrm>
            <a:off x="5820331" y="4683698"/>
            <a:ext cx="569176" cy="475351"/>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sp>
        <p:nvSpPr>
          <p:cNvPr id="84" name="TextBox 83"/>
          <p:cNvSpPr txBox="1"/>
          <p:nvPr/>
        </p:nvSpPr>
        <p:spPr>
          <a:xfrm>
            <a:off x="3352800" y="2286000"/>
            <a:ext cx="3136900" cy="338554"/>
          </a:xfrm>
          <a:prstGeom prst="rect">
            <a:avLst/>
          </a:prstGeom>
          <a:noFill/>
        </p:spPr>
        <p:txBody>
          <a:bodyPr wrap="square" rtlCol="0">
            <a:spAutoFit/>
          </a:bodyPr>
          <a:lstStyle/>
          <a:p>
            <a:r>
              <a:rPr lang="en-US" dirty="0" smtClean="0"/>
              <a:t>4400+ patches on hadoop-0.20!</a:t>
            </a:r>
            <a:endParaRPr lang="en-US" dirty="0"/>
          </a:p>
        </p:txBody>
      </p:sp>
      <p:cxnSp>
        <p:nvCxnSpPr>
          <p:cNvPr id="90" name="Straight Connector 89"/>
          <p:cNvCxnSpPr/>
          <p:nvPr/>
        </p:nvCxnSpPr>
        <p:spPr bwMode="auto">
          <a:xfrm>
            <a:off x="3546077" y="3249684"/>
            <a:ext cx="477015" cy="1733"/>
          </a:xfrm>
          <a:prstGeom prst="line">
            <a:avLst/>
          </a:prstGeom>
          <a:solidFill>
            <a:srgbClr val="E3CEC6"/>
          </a:solidFill>
          <a:ln w="25400" cap="flat" cmpd="sng" algn="ctr">
            <a:solidFill>
              <a:schemeClr val="accent6">
                <a:lumMod val="60000"/>
                <a:lumOff val="40000"/>
              </a:schemeClr>
            </a:solidFill>
            <a:prstDash val="solid"/>
            <a:round/>
            <a:headEnd type="none" w="med" len="med"/>
            <a:tailEnd type="none" w="med" len="med"/>
          </a:ln>
          <a:effectLst/>
        </p:spPr>
      </p:cxnSp>
      <p:cxnSp>
        <p:nvCxnSpPr>
          <p:cNvPr id="91" name="Straight Connector 90"/>
          <p:cNvCxnSpPr/>
          <p:nvPr/>
        </p:nvCxnSpPr>
        <p:spPr bwMode="auto">
          <a:xfrm>
            <a:off x="3546088" y="3440214"/>
            <a:ext cx="477015" cy="1733"/>
          </a:xfrm>
          <a:prstGeom prst="line">
            <a:avLst/>
          </a:prstGeom>
          <a:solidFill>
            <a:srgbClr val="E3CEC6"/>
          </a:solidFill>
          <a:ln w="25400" cap="flat" cmpd="sng" algn="ctr">
            <a:solidFill>
              <a:srgbClr val="229815"/>
            </a:solidFill>
            <a:prstDash val="solid"/>
            <a:round/>
            <a:headEnd type="none" w="med" len="med"/>
            <a:tailEnd type="none" w="med" len="med"/>
          </a:ln>
          <a:effectLst/>
        </p:spPr>
      </p:cxnSp>
      <p:sp>
        <p:nvSpPr>
          <p:cNvPr id="92" name="TextBox 91"/>
          <p:cNvSpPr txBox="1"/>
          <p:nvPr/>
        </p:nvSpPr>
        <p:spPr>
          <a:xfrm>
            <a:off x="3997240" y="3322012"/>
            <a:ext cx="1374039" cy="246221"/>
          </a:xfrm>
          <a:prstGeom prst="rect">
            <a:avLst/>
          </a:prstGeom>
          <a:noFill/>
        </p:spPr>
        <p:txBody>
          <a:bodyPr wrap="square" rtlCol="0">
            <a:spAutoFit/>
          </a:bodyPr>
          <a:lstStyle/>
          <a:p>
            <a:pPr algn="l"/>
            <a:r>
              <a:rPr lang="en-US" sz="1000" dirty="0" smtClean="0"/>
              <a:t>Apache Hadoop</a:t>
            </a:r>
          </a:p>
        </p:txBody>
      </p:sp>
      <p:sp>
        <p:nvSpPr>
          <p:cNvPr id="93" name="TextBox 92"/>
          <p:cNvSpPr txBox="1"/>
          <p:nvPr/>
        </p:nvSpPr>
        <p:spPr>
          <a:xfrm>
            <a:off x="3997240" y="3131512"/>
            <a:ext cx="1374039" cy="246221"/>
          </a:xfrm>
          <a:prstGeom prst="rect">
            <a:avLst/>
          </a:prstGeom>
          <a:noFill/>
        </p:spPr>
        <p:txBody>
          <a:bodyPr wrap="square" rtlCol="0">
            <a:spAutoFit/>
          </a:bodyPr>
          <a:lstStyle/>
          <a:p>
            <a:pPr algn="l"/>
            <a:r>
              <a:rPr lang="en-US" sz="1000" dirty="0" smtClean="0"/>
              <a:t>Yahoo Hadoop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Utilization at Scale</a:t>
            </a:r>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12</a:t>
            </a:fld>
            <a:endParaRPr lang="en-US"/>
          </a:p>
        </p:txBody>
      </p:sp>
      <p:sp>
        <p:nvSpPr>
          <p:cNvPr id="126" name="Freeform 125"/>
          <p:cNvSpPr/>
          <p:nvPr/>
        </p:nvSpPr>
        <p:spPr bwMode="auto">
          <a:xfrm>
            <a:off x="2366736" y="2200850"/>
            <a:ext cx="4373451" cy="2828184"/>
          </a:xfrm>
          <a:custGeom>
            <a:avLst/>
            <a:gdLst>
              <a:gd name="connsiteX0" fmla="*/ 0 w 3881550"/>
              <a:gd name="connsiteY0" fmla="*/ 2591934 h 2591934"/>
              <a:gd name="connsiteX1" fmla="*/ 203200 w 3881550"/>
              <a:gd name="connsiteY1" fmla="*/ 2566534 h 2591934"/>
              <a:gd name="connsiteX2" fmla="*/ 266700 w 3881550"/>
              <a:gd name="connsiteY2" fmla="*/ 2528434 h 2591934"/>
              <a:gd name="connsiteX3" fmla="*/ 342900 w 3881550"/>
              <a:gd name="connsiteY3" fmla="*/ 2515734 h 2591934"/>
              <a:gd name="connsiteX4" fmla="*/ 393700 w 3881550"/>
              <a:gd name="connsiteY4" fmla="*/ 2503034 h 2591934"/>
              <a:gd name="connsiteX5" fmla="*/ 444500 w 3881550"/>
              <a:gd name="connsiteY5" fmla="*/ 2477634 h 2591934"/>
              <a:gd name="connsiteX6" fmla="*/ 508000 w 3881550"/>
              <a:gd name="connsiteY6" fmla="*/ 2452234 h 2591934"/>
              <a:gd name="connsiteX7" fmla="*/ 584200 w 3881550"/>
              <a:gd name="connsiteY7" fmla="*/ 2426834 h 2591934"/>
              <a:gd name="connsiteX8" fmla="*/ 660400 w 3881550"/>
              <a:gd name="connsiteY8" fmla="*/ 2376034 h 2591934"/>
              <a:gd name="connsiteX9" fmla="*/ 787400 w 3881550"/>
              <a:gd name="connsiteY9" fmla="*/ 2337934 h 2591934"/>
              <a:gd name="connsiteX10" fmla="*/ 863600 w 3881550"/>
              <a:gd name="connsiteY10" fmla="*/ 2299834 h 2591934"/>
              <a:gd name="connsiteX11" fmla="*/ 914400 w 3881550"/>
              <a:gd name="connsiteY11" fmla="*/ 2274434 h 2591934"/>
              <a:gd name="connsiteX12" fmla="*/ 1016000 w 3881550"/>
              <a:gd name="connsiteY12" fmla="*/ 2249034 h 2591934"/>
              <a:gd name="connsiteX13" fmla="*/ 1130300 w 3881550"/>
              <a:gd name="connsiteY13" fmla="*/ 2198234 h 2591934"/>
              <a:gd name="connsiteX14" fmla="*/ 1181100 w 3881550"/>
              <a:gd name="connsiteY14" fmla="*/ 2172834 h 2591934"/>
              <a:gd name="connsiteX15" fmla="*/ 1333500 w 3881550"/>
              <a:gd name="connsiteY15" fmla="*/ 2096634 h 2591934"/>
              <a:gd name="connsiteX16" fmla="*/ 1371600 w 3881550"/>
              <a:gd name="connsiteY16" fmla="*/ 2071234 h 2591934"/>
              <a:gd name="connsiteX17" fmla="*/ 1384300 w 3881550"/>
              <a:gd name="connsiteY17" fmla="*/ 2033134 h 2591934"/>
              <a:gd name="connsiteX18" fmla="*/ 1435100 w 3881550"/>
              <a:gd name="connsiteY18" fmla="*/ 2007734 h 2591934"/>
              <a:gd name="connsiteX19" fmla="*/ 1473200 w 3881550"/>
              <a:gd name="connsiteY19" fmla="*/ 1982334 h 2591934"/>
              <a:gd name="connsiteX20" fmla="*/ 1524000 w 3881550"/>
              <a:gd name="connsiteY20" fmla="*/ 1906134 h 2591934"/>
              <a:gd name="connsiteX21" fmla="*/ 1562100 w 3881550"/>
              <a:gd name="connsiteY21" fmla="*/ 1880734 h 2591934"/>
              <a:gd name="connsiteX22" fmla="*/ 1689100 w 3881550"/>
              <a:gd name="connsiteY22" fmla="*/ 1842634 h 2591934"/>
              <a:gd name="connsiteX23" fmla="*/ 1752600 w 3881550"/>
              <a:gd name="connsiteY23" fmla="*/ 1779134 h 2591934"/>
              <a:gd name="connsiteX24" fmla="*/ 1866900 w 3881550"/>
              <a:gd name="connsiteY24" fmla="*/ 1715634 h 2591934"/>
              <a:gd name="connsiteX25" fmla="*/ 1905000 w 3881550"/>
              <a:gd name="connsiteY25" fmla="*/ 1690234 h 2591934"/>
              <a:gd name="connsiteX26" fmla="*/ 1943100 w 3881550"/>
              <a:gd name="connsiteY26" fmla="*/ 1677534 h 2591934"/>
              <a:gd name="connsiteX27" fmla="*/ 1981200 w 3881550"/>
              <a:gd name="connsiteY27" fmla="*/ 1652134 h 2591934"/>
              <a:gd name="connsiteX28" fmla="*/ 2019300 w 3881550"/>
              <a:gd name="connsiteY28" fmla="*/ 1639434 h 2591934"/>
              <a:gd name="connsiteX29" fmla="*/ 2095500 w 3881550"/>
              <a:gd name="connsiteY29" fmla="*/ 1601334 h 2591934"/>
              <a:gd name="connsiteX30" fmla="*/ 2235200 w 3881550"/>
              <a:gd name="connsiteY30" fmla="*/ 1575934 h 2591934"/>
              <a:gd name="connsiteX31" fmla="*/ 2298700 w 3881550"/>
              <a:gd name="connsiteY31" fmla="*/ 1550534 h 2591934"/>
              <a:gd name="connsiteX32" fmla="*/ 2387600 w 3881550"/>
              <a:gd name="connsiteY32" fmla="*/ 1537834 h 2591934"/>
              <a:gd name="connsiteX33" fmla="*/ 2425700 w 3881550"/>
              <a:gd name="connsiteY33" fmla="*/ 1512434 h 2591934"/>
              <a:gd name="connsiteX34" fmla="*/ 2527300 w 3881550"/>
              <a:gd name="connsiteY34" fmla="*/ 1487034 h 2591934"/>
              <a:gd name="connsiteX35" fmla="*/ 2552700 w 3881550"/>
              <a:gd name="connsiteY35" fmla="*/ 1448934 h 2591934"/>
              <a:gd name="connsiteX36" fmla="*/ 2590800 w 3881550"/>
              <a:gd name="connsiteY36" fmla="*/ 1436234 h 2591934"/>
              <a:gd name="connsiteX37" fmla="*/ 2628900 w 3881550"/>
              <a:gd name="connsiteY37" fmla="*/ 1410834 h 2591934"/>
              <a:gd name="connsiteX38" fmla="*/ 2717800 w 3881550"/>
              <a:gd name="connsiteY38" fmla="*/ 1385434 h 2591934"/>
              <a:gd name="connsiteX39" fmla="*/ 2755900 w 3881550"/>
              <a:gd name="connsiteY39" fmla="*/ 1372734 h 2591934"/>
              <a:gd name="connsiteX40" fmla="*/ 2832100 w 3881550"/>
              <a:gd name="connsiteY40" fmla="*/ 1321934 h 2591934"/>
              <a:gd name="connsiteX41" fmla="*/ 2857500 w 3881550"/>
              <a:gd name="connsiteY41" fmla="*/ 1283834 h 2591934"/>
              <a:gd name="connsiteX42" fmla="*/ 2933700 w 3881550"/>
              <a:gd name="connsiteY42" fmla="*/ 1233034 h 2591934"/>
              <a:gd name="connsiteX43" fmla="*/ 2946400 w 3881550"/>
              <a:gd name="connsiteY43" fmla="*/ 1156834 h 2591934"/>
              <a:gd name="connsiteX44" fmla="*/ 2984500 w 3881550"/>
              <a:gd name="connsiteY44" fmla="*/ 1080634 h 2591934"/>
              <a:gd name="connsiteX45" fmla="*/ 3022600 w 3881550"/>
              <a:gd name="connsiteY45" fmla="*/ 1029834 h 2591934"/>
              <a:gd name="connsiteX46" fmla="*/ 3060700 w 3881550"/>
              <a:gd name="connsiteY46" fmla="*/ 1004434 h 2591934"/>
              <a:gd name="connsiteX47" fmla="*/ 3124200 w 3881550"/>
              <a:gd name="connsiteY47" fmla="*/ 928234 h 2591934"/>
              <a:gd name="connsiteX48" fmla="*/ 3162300 w 3881550"/>
              <a:gd name="connsiteY48" fmla="*/ 902834 h 2591934"/>
              <a:gd name="connsiteX49" fmla="*/ 3200400 w 3881550"/>
              <a:gd name="connsiteY49" fmla="*/ 826634 h 2591934"/>
              <a:gd name="connsiteX50" fmla="*/ 3238500 w 3881550"/>
              <a:gd name="connsiteY50" fmla="*/ 813934 h 2591934"/>
              <a:gd name="connsiteX51" fmla="*/ 3263900 w 3881550"/>
              <a:gd name="connsiteY51" fmla="*/ 775834 h 2591934"/>
              <a:gd name="connsiteX52" fmla="*/ 3314700 w 3881550"/>
              <a:gd name="connsiteY52" fmla="*/ 750434 h 2591934"/>
              <a:gd name="connsiteX53" fmla="*/ 3352800 w 3881550"/>
              <a:gd name="connsiteY53" fmla="*/ 725034 h 2591934"/>
              <a:gd name="connsiteX54" fmla="*/ 3390900 w 3881550"/>
              <a:gd name="connsiteY54" fmla="*/ 559934 h 2591934"/>
              <a:gd name="connsiteX55" fmla="*/ 3441700 w 3881550"/>
              <a:gd name="connsiteY55" fmla="*/ 471034 h 2591934"/>
              <a:gd name="connsiteX56" fmla="*/ 3454400 w 3881550"/>
              <a:gd name="connsiteY56" fmla="*/ 432934 h 2591934"/>
              <a:gd name="connsiteX57" fmla="*/ 3492500 w 3881550"/>
              <a:gd name="connsiteY57" fmla="*/ 407534 h 2591934"/>
              <a:gd name="connsiteX58" fmla="*/ 3530600 w 3881550"/>
              <a:gd name="connsiteY58" fmla="*/ 356734 h 2591934"/>
              <a:gd name="connsiteX59" fmla="*/ 3568700 w 3881550"/>
              <a:gd name="connsiteY59" fmla="*/ 318634 h 2591934"/>
              <a:gd name="connsiteX60" fmla="*/ 3594100 w 3881550"/>
              <a:gd name="connsiteY60" fmla="*/ 280534 h 2591934"/>
              <a:gd name="connsiteX61" fmla="*/ 3632200 w 3881550"/>
              <a:gd name="connsiteY61" fmla="*/ 242434 h 2591934"/>
              <a:gd name="connsiteX62" fmla="*/ 3721100 w 3881550"/>
              <a:gd name="connsiteY62" fmla="*/ 140834 h 2591934"/>
              <a:gd name="connsiteX63" fmla="*/ 3784600 w 3881550"/>
              <a:gd name="connsiteY63" fmla="*/ 77334 h 2591934"/>
              <a:gd name="connsiteX64" fmla="*/ 3822700 w 3881550"/>
              <a:gd name="connsiteY64" fmla="*/ 39234 h 2591934"/>
              <a:gd name="connsiteX65" fmla="*/ 3873500 w 3881550"/>
              <a:gd name="connsiteY65" fmla="*/ 1134 h 2591934"/>
              <a:gd name="connsiteX66" fmla="*/ 3873500 w 3881550"/>
              <a:gd name="connsiteY66" fmla="*/ 1134 h 259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81550" h="2591934">
                <a:moveTo>
                  <a:pt x="0" y="2591934"/>
                </a:moveTo>
                <a:cubicBezTo>
                  <a:pt x="6760" y="2591258"/>
                  <a:pt x="173319" y="2577400"/>
                  <a:pt x="203200" y="2566534"/>
                </a:cubicBezTo>
                <a:cubicBezTo>
                  <a:pt x="226398" y="2558098"/>
                  <a:pt x="243502" y="2536870"/>
                  <a:pt x="266700" y="2528434"/>
                </a:cubicBezTo>
                <a:cubicBezTo>
                  <a:pt x="290900" y="2519634"/>
                  <a:pt x="317650" y="2520784"/>
                  <a:pt x="342900" y="2515734"/>
                </a:cubicBezTo>
                <a:cubicBezTo>
                  <a:pt x="360016" y="2512311"/>
                  <a:pt x="377357" y="2509163"/>
                  <a:pt x="393700" y="2503034"/>
                </a:cubicBezTo>
                <a:cubicBezTo>
                  <a:pt x="411427" y="2496387"/>
                  <a:pt x="427200" y="2485323"/>
                  <a:pt x="444500" y="2477634"/>
                </a:cubicBezTo>
                <a:cubicBezTo>
                  <a:pt x="465332" y="2468375"/>
                  <a:pt x="486575" y="2460025"/>
                  <a:pt x="508000" y="2452234"/>
                </a:cubicBezTo>
                <a:cubicBezTo>
                  <a:pt x="533162" y="2443084"/>
                  <a:pt x="561923" y="2441686"/>
                  <a:pt x="584200" y="2426834"/>
                </a:cubicBezTo>
                <a:cubicBezTo>
                  <a:pt x="609600" y="2409901"/>
                  <a:pt x="631440" y="2385687"/>
                  <a:pt x="660400" y="2376034"/>
                </a:cubicBezTo>
                <a:cubicBezTo>
                  <a:pt x="753159" y="2345114"/>
                  <a:pt x="710625" y="2357128"/>
                  <a:pt x="787400" y="2337934"/>
                </a:cubicBezTo>
                <a:cubicBezTo>
                  <a:pt x="860619" y="2289121"/>
                  <a:pt x="789988" y="2331382"/>
                  <a:pt x="863600" y="2299834"/>
                </a:cubicBezTo>
                <a:cubicBezTo>
                  <a:pt x="881001" y="2292376"/>
                  <a:pt x="896439" y="2280421"/>
                  <a:pt x="914400" y="2274434"/>
                </a:cubicBezTo>
                <a:cubicBezTo>
                  <a:pt x="947518" y="2263395"/>
                  <a:pt x="984776" y="2264646"/>
                  <a:pt x="1016000" y="2249034"/>
                </a:cubicBezTo>
                <a:cubicBezTo>
                  <a:pt x="1141056" y="2186506"/>
                  <a:pt x="984360" y="2263096"/>
                  <a:pt x="1130300" y="2198234"/>
                </a:cubicBezTo>
                <a:cubicBezTo>
                  <a:pt x="1147600" y="2190545"/>
                  <a:pt x="1163522" y="2179865"/>
                  <a:pt x="1181100" y="2172834"/>
                </a:cubicBezTo>
                <a:cubicBezTo>
                  <a:pt x="1312551" y="2120254"/>
                  <a:pt x="1205047" y="2182269"/>
                  <a:pt x="1333500" y="2096634"/>
                </a:cubicBezTo>
                <a:lnTo>
                  <a:pt x="1371600" y="2071234"/>
                </a:lnTo>
                <a:cubicBezTo>
                  <a:pt x="1375833" y="2058534"/>
                  <a:pt x="1374834" y="2042600"/>
                  <a:pt x="1384300" y="2033134"/>
                </a:cubicBezTo>
                <a:cubicBezTo>
                  <a:pt x="1397687" y="2019747"/>
                  <a:pt x="1418662" y="2017127"/>
                  <a:pt x="1435100" y="2007734"/>
                </a:cubicBezTo>
                <a:cubicBezTo>
                  <a:pt x="1448352" y="2000161"/>
                  <a:pt x="1460500" y="1990801"/>
                  <a:pt x="1473200" y="1982334"/>
                </a:cubicBezTo>
                <a:cubicBezTo>
                  <a:pt x="1490133" y="1956934"/>
                  <a:pt x="1498600" y="1923067"/>
                  <a:pt x="1524000" y="1906134"/>
                </a:cubicBezTo>
                <a:cubicBezTo>
                  <a:pt x="1536700" y="1897667"/>
                  <a:pt x="1548152" y="1886933"/>
                  <a:pt x="1562100" y="1880734"/>
                </a:cubicBezTo>
                <a:cubicBezTo>
                  <a:pt x="1601854" y="1863066"/>
                  <a:pt x="1646880" y="1853189"/>
                  <a:pt x="1689100" y="1842634"/>
                </a:cubicBezTo>
                <a:cubicBezTo>
                  <a:pt x="1841500" y="1741034"/>
                  <a:pt x="1617133" y="1897667"/>
                  <a:pt x="1752600" y="1779134"/>
                </a:cubicBezTo>
                <a:cubicBezTo>
                  <a:pt x="1859382" y="1685700"/>
                  <a:pt x="1791313" y="1753428"/>
                  <a:pt x="1866900" y="1715634"/>
                </a:cubicBezTo>
                <a:cubicBezTo>
                  <a:pt x="1880552" y="1708808"/>
                  <a:pt x="1891348" y="1697060"/>
                  <a:pt x="1905000" y="1690234"/>
                </a:cubicBezTo>
                <a:cubicBezTo>
                  <a:pt x="1916974" y="1684247"/>
                  <a:pt x="1931126" y="1683521"/>
                  <a:pt x="1943100" y="1677534"/>
                </a:cubicBezTo>
                <a:cubicBezTo>
                  <a:pt x="1956752" y="1670708"/>
                  <a:pt x="1967548" y="1658960"/>
                  <a:pt x="1981200" y="1652134"/>
                </a:cubicBezTo>
                <a:cubicBezTo>
                  <a:pt x="1993174" y="1646147"/>
                  <a:pt x="2007067" y="1644871"/>
                  <a:pt x="2019300" y="1639434"/>
                </a:cubicBezTo>
                <a:cubicBezTo>
                  <a:pt x="2045250" y="1627900"/>
                  <a:pt x="2069133" y="1611881"/>
                  <a:pt x="2095500" y="1601334"/>
                </a:cubicBezTo>
                <a:cubicBezTo>
                  <a:pt x="2128767" y="1588027"/>
                  <a:pt x="2208894" y="1579692"/>
                  <a:pt x="2235200" y="1575934"/>
                </a:cubicBezTo>
                <a:cubicBezTo>
                  <a:pt x="2256367" y="1567467"/>
                  <a:pt x="2276583" y="1556063"/>
                  <a:pt x="2298700" y="1550534"/>
                </a:cubicBezTo>
                <a:cubicBezTo>
                  <a:pt x="2327740" y="1543274"/>
                  <a:pt x="2358928" y="1546436"/>
                  <a:pt x="2387600" y="1537834"/>
                </a:cubicBezTo>
                <a:cubicBezTo>
                  <a:pt x="2402220" y="1533448"/>
                  <a:pt x="2411355" y="1517650"/>
                  <a:pt x="2425700" y="1512434"/>
                </a:cubicBezTo>
                <a:cubicBezTo>
                  <a:pt x="2458507" y="1500504"/>
                  <a:pt x="2527300" y="1487034"/>
                  <a:pt x="2527300" y="1487034"/>
                </a:cubicBezTo>
                <a:cubicBezTo>
                  <a:pt x="2535767" y="1474334"/>
                  <a:pt x="2540781" y="1458469"/>
                  <a:pt x="2552700" y="1448934"/>
                </a:cubicBezTo>
                <a:cubicBezTo>
                  <a:pt x="2563153" y="1440571"/>
                  <a:pt x="2578826" y="1442221"/>
                  <a:pt x="2590800" y="1436234"/>
                </a:cubicBezTo>
                <a:cubicBezTo>
                  <a:pt x="2604452" y="1429408"/>
                  <a:pt x="2615248" y="1417660"/>
                  <a:pt x="2628900" y="1410834"/>
                </a:cubicBezTo>
                <a:cubicBezTo>
                  <a:pt x="2649200" y="1400684"/>
                  <a:pt x="2698811" y="1390859"/>
                  <a:pt x="2717800" y="1385434"/>
                </a:cubicBezTo>
                <a:cubicBezTo>
                  <a:pt x="2730672" y="1381756"/>
                  <a:pt x="2744198" y="1379235"/>
                  <a:pt x="2755900" y="1372734"/>
                </a:cubicBezTo>
                <a:cubicBezTo>
                  <a:pt x="2782585" y="1357909"/>
                  <a:pt x="2832100" y="1321934"/>
                  <a:pt x="2832100" y="1321934"/>
                </a:cubicBezTo>
                <a:cubicBezTo>
                  <a:pt x="2840567" y="1309234"/>
                  <a:pt x="2846013" y="1293885"/>
                  <a:pt x="2857500" y="1283834"/>
                </a:cubicBezTo>
                <a:cubicBezTo>
                  <a:pt x="2880474" y="1263732"/>
                  <a:pt x="2933700" y="1233034"/>
                  <a:pt x="2933700" y="1233034"/>
                </a:cubicBezTo>
                <a:cubicBezTo>
                  <a:pt x="2937933" y="1207634"/>
                  <a:pt x="2940814" y="1181971"/>
                  <a:pt x="2946400" y="1156834"/>
                </a:cubicBezTo>
                <a:cubicBezTo>
                  <a:pt x="2954517" y="1120306"/>
                  <a:pt x="2962403" y="1111570"/>
                  <a:pt x="2984500" y="1080634"/>
                </a:cubicBezTo>
                <a:cubicBezTo>
                  <a:pt x="2996803" y="1063410"/>
                  <a:pt x="3007633" y="1044801"/>
                  <a:pt x="3022600" y="1029834"/>
                </a:cubicBezTo>
                <a:cubicBezTo>
                  <a:pt x="3033393" y="1019041"/>
                  <a:pt x="3048000" y="1012901"/>
                  <a:pt x="3060700" y="1004434"/>
                </a:cubicBezTo>
                <a:cubicBezTo>
                  <a:pt x="3085675" y="966972"/>
                  <a:pt x="3087530" y="958792"/>
                  <a:pt x="3124200" y="928234"/>
                </a:cubicBezTo>
                <a:cubicBezTo>
                  <a:pt x="3135926" y="918463"/>
                  <a:pt x="3149600" y="911301"/>
                  <a:pt x="3162300" y="902834"/>
                </a:cubicBezTo>
                <a:cubicBezTo>
                  <a:pt x="3170666" y="877735"/>
                  <a:pt x="3178019" y="844539"/>
                  <a:pt x="3200400" y="826634"/>
                </a:cubicBezTo>
                <a:cubicBezTo>
                  <a:pt x="3210853" y="818271"/>
                  <a:pt x="3225800" y="818167"/>
                  <a:pt x="3238500" y="813934"/>
                </a:cubicBezTo>
                <a:cubicBezTo>
                  <a:pt x="3246967" y="801234"/>
                  <a:pt x="3252174" y="785605"/>
                  <a:pt x="3263900" y="775834"/>
                </a:cubicBezTo>
                <a:cubicBezTo>
                  <a:pt x="3278444" y="763714"/>
                  <a:pt x="3298262" y="759827"/>
                  <a:pt x="3314700" y="750434"/>
                </a:cubicBezTo>
                <a:cubicBezTo>
                  <a:pt x="3327952" y="742861"/>
                  <a:pt x="3340100" y="733501"/>
                  <a:pt x="3352800" y="725034"/>
                </a:cubicBezTo>
                <a:cubicBezTo>
                  <a:pt x="3364955" y="639948"/>
                  <a:pt x="3359908" y="637414"/>
                  <a:pt x="3390900" y="559934"/>
                </a:cubicBezTo>
                <a:cubicBezTo>
                  <a:pt x="3435430" y="448608"/>
                  <a:pt x="3395878" y="562677"/>
                  <a:pt x="3441700" y="471034"/>
                </a:cubicBezTo>
                <a:cubicBezTo>
                  <a:pt x="3447687" y="459060"/>
                  <a:pt x="3446037" y="443387"/>
                  <a:pt x="3454400" y="432934"/>
                </a:cubicBezTo>
                <a:cubicBezTo>
                  <a:pt x="3463935" y="421015"/>
                  <a:pt x="3481707" y="418327"/>
                  <a:pt x="3492500" y="407534"/>
                </a:cubicBezTo>
                <a:cubicBezTo>
                  <a:pt x="3507467" y="392567"/>
                  <a:pt x="3516825" y="372805"/>
                  <a:pt x="3530600" y="356734"/>
                </a:cubicBezTo>
                <a:cubicBezTo>
                  <a:pt x="3542289" y="343097"/>
                  <a:pt x="3557202" y="332432"/>
                  <a:pt x="3568700" y="318634"/>
                </a:cubicBezTo>
                <a:cubicBezTo>
                  <a:pt x="3578471" y="306908"/>
                  <a:pt x="3584329" y="292260"/>
                  <a:pt x="3594100" y="280534"/>
                </a:cubicBezTo>
                <a:cubicBezTo>
                  <a:pt x="3605598" y="266736"/>
                  <a:pt x="3621173" y="256611"/>
                  <a:pt x="3632200" y="242434"/>
                </a:cubicBezTo>
                <a:cubicBezTo>
                  <a:pt x="3711982" y="139857"/>
                  <a:pt x="3647342" y="190006"/>
                  <a:pt x="3721100" y="140834"/>
                </a:cubicBezTo>
                <a:cubicBezTo>
                  <a:pt x="3767667" y="70984"/>
                  <a:pt x="3721100" y="130251"/>
                  <a:pt x="3784600" y="77334"/>
                </a:cubicBezTo>
                <a:cubicBezTo>
                  <a:pt x="3798398" y="65836"/>
                  <a:pt x="3807756" y="49197"/>
                  <a:pt x="3822700" y="39234"/>
                </a:cubicBezTo>
                <a:cubicBezTo>
                  <a:pt x="3881550" y="0"/>
                  <a:pt x="3846490" y="55153"/>
                  <a:pt x="3873500" y="1134"/>
                </a:cubicBezTo>
                <a:lnTo>
                  <a:pt x="3873500" y="1134"/>
                </a:lnTo>
              </a:path>
            </a:pathLst>
          </a:custGeom>
          <a:noFill/>
          <a:ln w="508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27" name="Straight Connector 126"/>
          <p:cNvCxnSpPr/>
          <p:nvPr/>
        </p:nvCxnSpPr>
        <p:spPr bwMode="auto">
          <a:xfrm rot="5400000">
            <a:off x="4439644" y="4667297"/>
            <a:ext cx="2107707" cy="24914"/>
          </a:xfrm>
          <a:prstGeom prst="line">
            <a:avLst/>
          </a:prstGeom>
          <a:solidFill>
            <a:srgbClr val="E3CEC6"/>
          </a:solidFill>
          <a:ln w="9525" cap="flat" cmpd="sng" algn="ctr">
            <a:solidFill>
              <a:schemeClr val="tx1"/>
            </a:solidFill>
            <a:prstDash val="sysDash"/>
            <a:round/>
            <a:headEnd type="none" w="med" len="med"/>
            <a:tailEnd type="none" w="med" len="med"/>
          </a:ln>
          <a:effectLst/>
        </p:spPr>
      </p:cxnSp>
      <p:cxnSp>
        <p:nvCxnSpPr>
          <p:cNvPr id="128" name="Straight Connector 127"/>
          <p:cNvCxnSpPr/>
          <p:nvPr/>
        </p:nvCxnSpPr>
        <p:spPr bwMode="auto">
          <a:xfrm rot="5400000">
            <a:off x="4754864" y="4377819"/>
            <a:ext cx="2696622" cy="14949"/>
          </a:xfrm>
          <a:prstGeom prst="line">
            <a:avLst/>
          </a:prstGeom>
          <a:solidFill>
            <a:srgbClr val="E3CEC6"/>
          </a:solidFill>
          <a:ln w="9525" cap="flat" cmpd="sng" algn="ctr">
            <a:solidFill>
              <a:schemeClr val="tx1"/>
            </a:solidFill>
            <a:prstDash val="sysDash"/>
            <a:round/>
            <a:headEnd type="none" w="med" len="med"/>
            <a:tailEnd type="none" w="med" len="med"/>
          </a:ln>
          <a:effectLst/>
        </p:spPr>
      </p:cxnSp>
      <p:cxnSp>
        <p:nvCxnSpPr>
          <p:cNvPr id="129" name="Straight Connector 128"/>
          <p:cNvCxnSpPr/>
          <p:nvPr/>
        </p:nvCxnSpPr>
        <p:spPr bwMode="auto">
          <a:xfrm rot="5400000">
            <a:off x="75798" y="3786069"/>
            <a:ext cx="3915783" cy="1246"/>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flipV="1">
            <a:off x="2023725" y="5712942"/>
            <a:ext cx="5111247" cy="30995"/>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131" name="Straight Connector 130"/>
          <p:cNvCxnSpPr/>
          <p:nvPr/>
        </p:nvCxnSpPr>
        <p:spPr bwMode="auto">
          <a:xfrm>
            <a:off x="2033688" y="5031037"/>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2063579" y="3667229"/>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2043652" y="2974993"/>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134" name="TextBox 133"/>
          <p:cNvSpPr txBox="1"/>
          <p:nvPr/>
        </p:nvSpPr>
        <p:spPr>
          <a:xfrm>
            <a:off x="1522478" y="4900002"/>
            <a:ext cx="607770" cy="246221"/>
          </a:xfrm>
          <a:prstGeom prst="rect">
            <a:avLst/>
          </a:prstGeom>
          <a:noFill/>
        </p:spPr>
        <p:txBody>
          <a:bodyPr wrap="square" rtlCol="0">
            <a:spAutoFit/>
          </a:bodyPr>
          <a:lstStyle/>
          <a:p>
            <a:r>
              <a:rPr lang="en-US" sz="1000" dirty="0" smtClean="0"/>
              <a:t>04/09</a:t>
            </a:r>
          </a:p>
        </p:txBody>
      </p:sp>
      <p:sp>
        <p:nvSpPr>
          <p:cNvPr id="135" name="TextBox 134"/>
          <p:cNvSpPr txBox="1"/>
          <p:nvPr/>
        </p:nvSpPr>
        <p:spPr>
          <a:xfrm>
            <a:off x="1532442" y="2162054"/>
            <a:ext cx="607770" cy="246221"/>
          </a:xfrm>
          <a:prstGeom prst="rect">
            <a:avLst/>
          </a:prstGeom>
          <a:noFill/>
        </p:spPr>
        <p:txBody>
          <a:bodyPr wrap="square" rtlCol="0">
            <a:spAutoFit/>
          </a:bodyPr>
          <a:lstStyle/>
          <a:p>
            <a:r>
              <a:rPr lang="en-US" sz="1000" dirty="0" smtClean="0"/>
              <a:t>04/11</a:t>
            </a:r>
          </a:p>
        </p:txBody>
      </p:sp>
      <p:cxnSp>
        <p:nvCxnSpPr>
          <p:cNvPr id="136" name="Straight Connector 135"/>
          <p:cNvCxnSpPr/>
          <p:nvPr/>
        </p:nvCxnSpPr>
        <p:spPr bwMode="auto">
          <a:xfrm>
            <a:off x="2053616" y="4318138"/>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137" name="TextBox 136"/>
          <p:cNvSpPr txBox="1"/>
          <p:nvPr/>
        </p:nvSpPr>
        <p:spPr>
          <a:xfrm>
            <a:off x="1479550" y="3525863"/>
            <a:ext cx="695431" cy="246221"/>
          </a:xfrm>
          <a:prstGeom prst="rect">
            <a:avLst/>
          </a:prstGeom>
          <a:noFill/>
        </p:spPr>
        <p:txBody>
          <a:bodyPr wrap="square" rtlCol="0">
            <a:spAutoFit/>
          </a:bodyPr>
          <a:lstStyle/>
          <a:p>
            <a:r>
              <a:rPr lang="en-US" sz="1000" dirty="0" smtClean="0"/>
              <a:t>04/10</a:t>
            </a:r>
          </a:p>
        </p:txBody>
      </p:sp>
      <p:sp>
        <p:nvSpPr>
          <p:cNvPr id="138" name="Oval 137"/>
          <p:cNvSpPr/>
          <p:nvPr/>
        </p:nvSpPr>
        <p:spPr bwMode="auto">
          <a:xfrm>
            <a:off x="3976560" y="4294194"/>
            <a:ext cx="89671" cy="9298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9" name="Oval 138"/>
          <p:cNvSpPr/>
          <p:nvPr/>
        </p:nvSpPr>
        <p:spPr bwMode="auto">
          <a:xfrm>
            <a:off x="5446804" y="3622621"/>
            <a:ext cx="89671" cy="92987"/>
          </a:xfrm>
          <a:prstGeom prst="ellipse">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40" name="Oval 139"/>
          <p:cNvSpPr/>
          <p:nvPr/>
        </p:nvSpPr>
        <p:spPr bwMode="auto">
          <a:xfrm>
            <a:off x="6065809" y="2943997"/>
            <a:ext cx="89671" cy="929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41" name="Line Callout 1 140"/>
          <p:cNvSpPr/>
          <p:nvPr/>
        </p:nvSpPr>
        <p:spPr bwMode="auto">
          <a:xfrm>
            <a:off x="4763672" y="2820014"/>
            <a:ext cx="906674" cy="268629"/>
          </a:xfrm>
          <a:prstGeom prst="borderCallout1">
            <a:avLst>
              <a:gd name="adj1" fmla="val 46474"/>
              <a:gd name="adj2" fmla="val 102888"/>
              <a:gd name="adj3" fmla="val 70402"/>
              <a:gd name="adj4" fmla="val 144829"/>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92500"/>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Multi-Tenancy</a:t>
            </a:r>
          </a:p>
        </p:txBody>
      </p:sp>
      <p:sp>
        <p:nvSpPr>
          <p:cNvPr id="142" name="TextBox 141"/>
          <p:cNvSpPr txBox="1"/>
          <p:nvPr/>
        </p:nvSpPr>
        <p:spPr>
          <a:xfrm>
            <a:off x="1762341" y="5826591"/>
            <a:ext cx="1219701" cy="246221"/>
          </a:xfrm>
          <a:prstGeom prst="rect">
            <a:avLst/>
          </a:prstGeom>
          <a:noFill/>
        </p:spPr>
        <p:txBody>
          <a:bodyPr wrap="square" rtlCol="0">
            <a:spAutoFit/>
          </a:bodyPr>
          <a:lstStyle/>
          <a:p>
            <a:r>
              <a:rPr lang="en-US" sz="1000" dirty="0" smtClean="0"/>
              <a:t>hadoop-0.20</a:t>
            </a:r>
          </a:p>
        </p:txBody>
      </p:sp>
      <p:cxnSp>
        <p:nvCxnSpPr>
          <p:cNvPr id="143" name="Straight Connector 142"/>
          <p:cNvCxnSpPr/>
          <p:nvPr/>
        </p:nvCxnSpPr>
        <p:spPr bwMode="auto">
          <a:xfrm rot="5400000">
            <a:off x="2048396" y="5405843"/>
            <a:ext cx="640577" cy="14946"/>
          </a:xfrm>
          <a:prstGeom prst="line">
            <a:avLst/>
          </a:prstGeom>
          <a:solidFill>
            <a:srgbClr val="E3CEC6"/>
          </a:solidFill>
          <a:ln w="9525" cap="flat" cmpd="sng" algn="ctr">
            <a:solidFill>
              <a:schemeClr val="tx1"/>
            </a:solidFill>
            <a:prstDash val="sysDash"/>
            <a:round/>
            <a:headEnd type="none" w="med" len="med"/>
            <a:tailEnd type="none" w="med" len="med"/>
          </a:ln>
          <a:effectLst/>
        </p:spPr>
      </p:cxnSp>
      <p:sp>
        <p:nvSpPr>
          <p:cNvPr id="144" name="TextBox 143"/>
          <p:cNvSpPr txBox="1"/>
          <p:nvPr/>
        </p:nvSpPr>
        <p:spPr>
          <a:xfrm>
            <a:off x="3430582" y="5826591"/>
            <a:ext cx="1168427" cy="246221"/>
          </a:xfrm>
          <a:prstGeom prst="rect">
            <a:avLst/>
          </a:prstGeom>
          <a:noFill/>
        </p:spPr>
        <p:txBody>
          <a:bodyPr wrap="square" rtlCol="0">
            <a:spAutoFit/>
          </a:bodyPr>
          <a:lstStyle/>
          <a:p>
            <a:r>
              <a:rPr lang="en-US" sz="1000" dirty="0" smtClean="0"/>
              <a:t>yhadoop-0.20</a:t>
            </a:r>
          </a:p>
        </p:txBody>
      </p:sp>
      <p:sp>
        <p:nvSpPr>
          <p:cNvPr id="145" name="TextBox 144"/>
          <p:cNvSpPr txBox="1"/>
          <p:nvPr/>
        </p:nvSpPr>
        <p:spPr>
          <a:xfrm>
            <a:off x="5002795" y="5826591"/>
            <a:ext cx="946528" cy="246221"/>
          </a:xfrm>
          <a:prstGeom prst="rect">
            <a:avLst/>
          </a:prstGeom>
          <a:noFill/>
        </p:spPr>
        <p:txBody>
          <a:bodyPr wrap="square" rtlCol="0">
            <a:spAutoFit/>
          </a:bodyPr>
          <a:lstStyle/>
          <a:p>
            <a:r>
              <a:rPr lang="en-US" sz="1000" dirty="0" smtClean="0"/>
              <a:t>20.S</a:t>
            </a:r>
          </a:p>
        </p:txBody>
      </p:sp>
      <p:cxnSp>
        <p:nvCxnSpPr>
          <p:cNvPr id="146" name="Straight Connector 145"/>
          <p:cNvCxnSpPr/>
          <p:nvPr/>
        </p:nvCxnSpPr>
        <p:spPr bwMode="auto">
          <a:xfrm rot="5400000">
            <a:off x="3316521" y="5049395"/>
            <a:ext cx="1394806" cy="14946"/>
          </a:xfrm>
          <a:prstGeom prst="line">
            <a:avLst/>
          </a:prstGeom>
          <a:solidFill>
            <a:srgbClr val="E3CEC6"/>
          </a:solidFill>
          <a:ln w="9525" cap="flat" cmpd="sng" algn="ctr">
            <a:solidFill>
              <a:schemeClr val="tx1"/>
            </a:solidFill>
            <a:prstDash val="sysDash"/>
            <a:round/>
            <a:headEnd type="none" w="med" len="med"/>
            <a:tailEnd type="none" w="med" len="med"/>
          </a:ln>
          <a:effectLst/>
        </p:spPr>
      </p:cxnSp>
      <p:sp>
        <p:nvSpPr>
          <p:cNvPr id="147" name="TextBox 146"/>
          <p:cNvSpPr txBox="1"/>
          <p:nvPr/>
        </p:nvSpPr>
        <p:spPr>
          <a:xfrm>
            <a:off x="5746978" y="5816260"/>
            <a:ext cx="697441" cy="400110"/>
          </a:xfrm>
          <a:prstGeom prst="rect">
            <a:avLst/>
          </a:prstGeom>
          <a:noFill/>
        </p:spPr>
        <p:txBody>
          <a:bodyPr wrap="square" rtlCol="0">
            <a:spAutoFit/>
          </a:bodyPr>
          <a:lstStyle/>
          <a:p>
            <a:r>
              <a:rPr lang="en-US" sz="1000" dirty="0" smtClean="0"/>
              <a:t>Multi-tenant</a:t>
            </a:r>
          </a:p>
        </p:txBody>
      </p:sp>
      <p:cxnSp>
        <p:nvCxnSpPr>
          <p:cNvPr id="148" name="Straight Connector 147"/>
          <p:cNvCxnSpPr/>
          <p:nvPr/>
        </p:nvCxnSpPr>
        <p:spPr bwMode="auto">
          <a:xfrm rot="16200000" flipH="1">
            <a:off x="4995053" y="3951635"/>
            <a:ext cx="3507677" cy="14939"/>
          </a:xfrm>
          <a:prstGeom prst="line">
            <a:avLst/>
          </a:prstGeom>
          <a:solidFill>
            <a:srgbClr val="E3CEC6"/>
          </a:solidFill>
          <a:ln w="9525" cap="flat" cmpd="sng" algn="ctr">
            <a:solidFill>
              <a:schemeClr val="tx1"/>
            </a:solidFill>
            <a:prstDash val="sysDash"/>
            <a:round/>
            <a:headEnd type="none" w="med" len="med"/>
            <a:tailEnd type="none" w="med" len="med"/>
          </a:ln>
          <a:effectLst/>
        </p:spPr>
      </p:cxnSp>
      <p:sp>
        <p:nvSpPr>
          <p:cNvPr id="149" name="Line Callout 1 148"/>
          <p:cNvSpPr/>
          <p:nvPr/>
        </p:nvSpPr>
        <p:spPr bwMode="auto">
          <a:xfrm>
            <a:off x="5416405" y="1960941"/>
            <a:ext cx="863745" cy="538077"/>
          </a:xfrm>
          <a:prstGeom prst="borderCallout1">
            <a:avLst>
              <a:gd name="adj1" fmla="val 36270"/>
              <a:gd name="adj2" fmla="val 104598"/>
              <a:gd name="adj3" fmla="val 41248"/>
              <a:gd name="adj4" fmla="val 140215"/>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HDFS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Federation</a:t>
            </a:r>
          </a:p>
        </p:txBody>
      </p:sp>
      <p:sp>
        <p:nvSpPr>
          <p:cNvPr id="150" name="TextBox 149"/>
          <p:cNvSpPr txBox="1"/>
          <p:nvPr/>
        </p:nvSpPr>
        <p:spPr>
          <a:xfrm>
            <a:off x="6234656" y="5816260"/>
            <a:ext cx="1054530" cy="246221"/>
          </a:xfrm>
          <a:prstGeom prst="rect">
            <a:avLst/>
          </a:prstGeom>
          <a:noFill/>
        </p:spPr>
        <p:txBody>
          <a:bodyPr wrap="square" rtlCol="0">
            <a:spAutoFit/>
          </a:bodyPr>
          <a:lstStyle/>
          <a:p>
            <a:r>
              <a:rPr lang="en-US" sz="1000" dirty="0" err="1" smtClean="0"/>
              <a:t>hadoop</a:t>
            </a:r>
            <a:r>
              <a:rPr lang="en-US" sz="1000" dirty="0" smtClean="0"/>
              <a:t>-next</a:t>
            </a:r>
          </a:p>
        </p:txBody>
      </p:sp>
      <p:cxnSp>
        <p:nvCxnSpPr>
          <p:cNvPr id="151" name="Straight Connector 150"/>
          <p:cNvCxnSpPr/>
          <p:nvPr/>
        </p:nvCxnSpPr>
        <p:spPr bwMode="auto">
          <a:xfrm>
            <a:off x="2043652" y="2293089"/>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152" name="TextBox 151"/>
          <p:cNvSpPr txBox="1"/>
          <p:nvPr/>
        </p:nvSpPr>
        <p:spPr>
          <a:xfrm>
            <a:off x="1522478" y="2843958"/>
            <a:ext cx="599610" cy="246221"/>
          </a:xfrm>
          <a:prstGeom prst="rect">
            <a:avLst/>
          </a:prstGeom>
          <a:noFill/>
        </p:spPr>
        <p:txBody>
          <a:bodyPr wrap="square" rtlCol="0">
            <a:spAutoFit/>
          </a:bodyPr>
          <a:lstStyle/>
          <a:p>
            <a:r>
              <a:rPr lang="en-US" sz="1000" dirty="0" smtClean="0"/>
              <a:t>09/10</a:t>
            </a:r>
          </a:p>
        </p:txBody>
      </p:sp>
      <p:sp>
        <p:nvSpPr>
          <p:cNvPr id="153" name="Line Callout 1 152"/>
          <p:cNvSpPr/>
          <p:nvPr/>
        </p:nvSpPr>
        <p:spPr bwMode="auto">
          <a:xfrm>
            <a:off x="2677228" y="3849518"/>
            <a:ext cx="1195891" cy="217756"/>
          </a:xfrm>
          <a:prstGeom prst="borderCallout1">
            <a:avLst>
              <a:gd name="adj1" fmla="val 211803"/>
              <a:gd name="adj2" fmla="val 105660"/>
              <a:gd name="adj3" fmla="val 114446"/>
              <a:gd name="adj4" fmla="val 65149"/>
            </a:avLst>
          </a:prstGeom>
          <a:solidFill>
            <a:srgbClr val="4AFC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CapacityScheduler</a:t>
            </a:r>
          </a:p>
        </p:txBody>
      </p:sp>
      <p:sp>
        <p:nvSpPr>
          <p:cNvPr id="154" name="Line Callout 1 153"/>
          <p:cNvSpPr/>
          <p:nvPr/>
        </p:nvSpPr>
        <p:spPr bwMode="auto">
          <a:xfrm>
            <a:off x="4198371" y="3505200"/>
            <a:ext cx="747258" cy="289293"/>
          </a:xfrm>
          <a:prstGeom prst="borderCallout1">
            <a:avLst>
              <a:gd name="adj1" fmla="val 46430"/>
              <a:gd name="adj2" fmla="val 99703"/>
              <a:gd name="adj3" fmla="val 54532"/>
              <a:gd name="adj4" fmla="val 160495"/>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Security</a:t>
            </a:r>
          </a:p>
        </p:txBody>
      </p:sp>
      <p:sp>
        <p:nvSpPr>
          <p:cNvPr id="155" name="Oval 154"/>
          <p:cNvSpPr/>
          <p:nvPr/>
        </p:nvSpPr>
        <p:spPr bwMode="auto">
          <a:xfrm>
            <a:off x="6696581" y="2148442"/>
            <a:ext cx="89671" cy="929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6" name="Oval 155"/>
          <p:cNvSpPr/>
          <p:nvPr/>
        </p:nvSpPr>
        <p:spPr bwMode="auto">
          <a:xfrm>
            <a:off x="2331320" y="5000041"/>
            <a:ext cx="89671" cy="929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61" name="Straight Connector 160"/>
          <p:cNvCxnSpPr/>
          <p:nvPr/>
        </p:nvCxnSpPr>
        <p:spPr bwMode="auto">
          <a:xfrm flipV="1">
            <a:off x="2427349" y="4306088"/>
            <a:ext cx="4113544" cy="762328"/>
          </a:xfrm>
          <a:prstGeom prst="line">
            <a:avLst/>
          </a:prstGeom>
          <a:solidFill>
            <a:srgbClr val="E3CEC6"/>
          </a:solidFill>
          <a:ln w="38100" cap="flat" cmpd="sng" algn="ctr">
            <a:solidFill>
              <a:srgbClr val="229815"/>
            </a:solidFill>
            <a:prstDash val="solid"/>
            <a:round/>
            <a:headEnd type="none" w="med" len="med"/>
            <a:tailEnd type="none" w="med" len="med"/>
          </a:ln>
          <a:effectLst/>
        </p:spPr>
      </p:cxnSp>
      <p:cxnSp>
        <p:nvCxnSpPr>
          <p:cNvPr id="162" name="Straight Arrow Connector 161"/>
          <p:cNvCxnSpPr/>
          <p:nvPr/>
        </p:nvCxnSpPr>
        <p:spPr bwMode="auto">
          <a:xfrm>
            <a:off x="4053193" y="4360862"/>
            <a:ext cx="290207" cy="2873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63" name="Straight Arrow Connector 162"/>
          <p:cNvCxnSpPr/>
          <p:nvPr/>
        </p:nvCxnSpPr>
        <p:spPr bwMode="auto">
          <a:xfrm>
            <a:off x="5513693" y="3700462"/>
            <a:ext cx="696607" cy="6048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64" name="Straight Arrow Connector 163"/>
          <p:cNvCxnSpPr/>
          <p:nvPr/>
        </p:nvCxnSpPr>
        <p:spPr bwMode="auto">
          <a:xfrm>
            <a:off x="4370693" y="4183062"/>
            <a:ext cx="429907" cy="3889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66" name="Straight Arrow Connector 165"/>
          <p:cNvCxnSpPr>
            <a:stCxn id="126" idx="32"/>
          </p:cNvCxnSpPr>
          <p:nvPr/>
        </p:nvCxnSpPr>
        <p:spPr bwMode="auto">
          <a:xfrm>
            <a:off x="5056912" y="3878855"/>
            <a:ext cx="619988" cy="515345"/>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67" name="Straight Arrow Connector 166"/>
          <p:cNvCxnSpPr/>
          <p:nvPr/>
        </p:nvCxnSpPr>
        <p:spPr bwMode="auto">
          <a:xfrm>
            <a:off x="3798014" y="4577550"/>
            <a:ext cx="188607" cy="1857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68" name="Straight Arrow Connector 167"/>
          <p:cNvCxnSpPr/>
          <p:nvPr/>
        </p:nvCxnSpPr>
        <p:spPr bwMode="auto">
          <a:xfrm>
            <a:off x="3453149" y="4717644"/>
            <a:ext cx="112407" cy="1095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pic>
        <p:nvPicPr>
          <p:cNvPr id="169" name="Picture 168" descr="hadooplogo.gif"/>
          <p:cNvPicPr>
            <a:picLocks noChangeAspect="1"/>
          </p:cNvPicPr>
          <p:nvPr/>
        </p:nvPicPr>
        <p:blipFill>
          <a:blip r:embed="rId2" cstate="print">
            <a:alphaModFix/>
          </a:blip>
          <a:stretch>
            <a:fillRect/>
          </a:stretch>
        </p:blipFill>
        <p:spPr>
          <a:xfrm>
            <a:off x="3921295" y="2595647"/>
            <a:ext cx="416331" cy="311230"/>
          </a:xfrm>
          <a:prstGeom prst="rect">
            <a:avLst/>
          </a:prstGeom>
          <a:effectLst>
            <a:outerShdw blurRad="63500" dir="4740000" sx="82000" sy="82000" kx="2700000" rotWithShape="0">
              <a:srgbClr val="000000">
                <a:alpha val="27000"/>
              </a:srgbClr>
            </a:outerShdw>
            <a:reflection stA="18000" endPos="31000" dir="5400000" sy="-100000" algn="bl" rotWithShape="0"/>
          </a:effectLst>
        </p:spPr>
      </p:pic>
      <p:cxnSp>
        <p:nvCxnSpPr>
          <p:cNvPr id="170" name="Straight Arrow Connector 169"/>
          <p:cNvCxnSpPr/>
          <p:nvPr/>
        </p:nvCxnSpPr>
        <p:spPr bwMode="auto">
          <a:xfrm>
            <a:off x="4681217" y="4015903"/>
            <a:ext cx="590462" cy="493385"/>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48" name="Straight Connector 47"/>
          <p:cNvCxnSpPr/>
          <p:nvPr/>
        </p:nvCxnSpPr>
        <p:spPr bwMode="auto">
          <a:xfrm>
            <a:off x="2352277" y="2563884"/>
            <a:ext cx="477015" cy="1733"/>
          </a:xfrm>
          <a:prstGeom prst="line">
            <a:avLst/>
          </a:prstGeom>
          <a:solidFill>
            <a:srgbClr val="E3CEC6"/>
          </a:solidFill>
          <a:ln w="25400" cap="flat" cmpd="sng" algn="ctr">
            <a:solidFill>
              <a:schemeClr val="accent6">
                <a:lumMod val="60000"/>
                <a:lumOff val="40000"/>
              </a:schemeClr>
            </a:solidFill>
            <a:prstDash val="solid"/>
            <a:round/>
            <a:headEnd type="none" w="med" len="med"/>
            <a:tailEnd type="none" w="med" len="med"/>
          </a:ln>
          <a:effectLst/>
        </p:spPr>
      </p:cxnSp>
      <p:cxnSp>
        <p:nvCxnSpPr>
          <p:cNvPr id="49" name="Straight Connector 48"/>
          <p:cNvCxnSpPr/>
          <p:nvPr/>
        </p:nvCxnSpPr>
        <p:spPr bwMode="auto">
          <a:xfrm>
            <a:off x="2352288" y="2754414"/>
            <a:ext cx="477015" cy="1733"/>
          </a:xfrm>
          <a:prstGeom prst="line">
            <a:avLst/>
          </a:prstGeom>
          <a:solidFill>
            <a:srgbClr val="E3CEC6"/>
          </a:solidFill>
          <a:ln w="25400" cap="flat" cmpd="sng" algn="ctr">
            <a:solidFill>
              <a:srgbClr val="229815"/>
            </a:solidFill>
            <a:prstDash val="solid"/>
            <a:round/>
            <a:headEnd type="none" w="med" len="med"/>
            <a:tailEnd type="none" w="med" len="med"/>
          </a:ln>
          <a:effectLst/>
        </p:spPr>
      </p:cxnSp>
      <p:sp>
        <p:nvSpPr>
          <p:cNvPr id="50" name="TextBox 49"/>
          <p:cNvSpPr txBox="1"/>
          <p:nvPr/>
        </p:nvSpPr>
        <p:spPr>
          <a:xfrm>
            <a:off x="2803440" y="2636212"/>
            <a:ext cx="1374039" cy="246221"/>
          </a:xfrm>
          <a:prstGeom prst="rect">
            <a:avLst/>
          </a:prstGeom>
          <a:noFill/>
        </p:spPr>
        <p:txBody>
          <a:bodyPr wrap="square" rtlCol="0">
            <a:spAutoFit/>
          </a:bodyPr>
          <a:lstStyle/>
          <a:p>
            <a:pPr algn="l"/>
            <a:r>
              <a:rPr lang="en-US" sz="1000" dirty="0" smtClean="0"/>
              <a:t>Apache Hadoop</a:t>
            </a:r>
          </a:p>
        </p:txBody>
      </p:sp>
      <p:sp>
        <p:nvSpPr>
          <p:cNvPr id="51" name="TextBox 50"/>
          <p:cNvSpPr txBox="1"/>
          <p:nvPr/>
        </p:nvSpPr>
        <p:spPr>
          <a:xfrm>
            <a:off x="2803440" y="2445712"/>
            <a:ext cx="1374039" cy="246221"/>
          </a:xfrm>
          <a:prstGeom prst="rect">
            <a:avLst/>
          </a:prstGeom>
          <a:noFill/>
        </p:spPr>
        <p:txBody>
          <a:bodyPr wrap="square" rtlCol="0">
            <a:spAutoFit/>
          </a:bodyPr>
          <a:lstStyle/>
          <a:p>
            <a:pPr algn="l"/>
            <a:r>
              <a:rPr lang="en-US" sz="1000" dirty="0" smtClean="0"/>
              <a:t>Yahoo Hadoop</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 CapacityScheduler</a:t>
            </a:r>
            <a:endParaRPr lang="en-US" dirty="0"/>
          </a:p>
        </p:txBody>
      </p:sp>
      <p:sp>
        <p:nvSpPr>
          <p:cNvPr id="3" name="Content Placeholder 2"/>
          <p:cNvSpPr>
            <a:spLocks noGrp="1"/>
          </p:cNvSpPr>
          <p:nvPr>
            <p:ph idx="1"/>
          </p:nvPr>
        </p:nvSpPr>
        <p:spPr/>
        <p:txBody>
          <a:bodyPr/>
          <a:lstStyle/>
          <a:p>
            <a:r>
              <a:rPr lang="en-US" dirty="0" smtClean="0"/>
              <a:t>Exploit shared storage </a:t>
            </a:r>
          </a:p>
          <a:p>
            <a:pPr lvl="1"/>
            <a:r>
              <a:rPr lang="en-US" dirty="0" smtClean="0">
                <a:solidFill>
                  <a:srgbClr val="E44E46"/>
                </a:solidFill>
              </a:rPr>
              <a:t>Unified namespace</a:t>
            </a:r>
          </a:p>
          <a:p>
            <a:r>
              <a:rPr lang="en-US" dirty="0" smtClean="0"/>
              <a:t>Provide compute elasticity</a:t>
            </a:r>
          </a:p>
          <a:p>
            <a:pPr lvl="1"/>
            <a:r>
              <a:rPr lang="en-US" dirty="0" smtClean="0"/>
              <a:t>Stop relying on private clusters and Hadoop on Demand (HoD)</a:t>
            </a:r>
          </a:p>
          <a:p>
            <a:pPr lvl="1"/>
            <a:r>
              <a:rPr lang="en-US" dirty="0" smtClean="0"/>
              <a:t>Higher utilization at massive scale </a:t>
            </a:r>
          </a:p>
          <a:p>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On Demand (HoD)</a:t>
            </a:r>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14</a:t>
            </a:fld>
            <a:endParaRPr lang="en-US"/>
          </a:p>
        </p:txBody>
      </p:sp>
      <p:sp>
        <p:nvSpPr>
          <p:cNvPr id="7" name="Rectangle 6"/>
          <p:cNvSpPr/>
          <p:nvPr/>
        </p:nvSpPr>
        <p:spPr bwMode="auto">
          <a:xfrm>
            <a:off x="1079500" y="224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Rectangle 7"/>
          <p:cNvSpPr/>
          <p:nvPr/>
        </p:nvSpPr>
        <p:spPr bwMode="auto">
          <a:xfrm>
            <a:off x="1079500" y="245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 name="Rectangle 8"/>
          <p:cNvSpPr/>
          <p:nvPr/>
        </p:nvSpPr>
        <p:spPr bwMode="auto">
          <a:xfrm>
            <a:off x="1079500" y="2665593"/>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 name="Rectangle 9"/>
          <p:cNvSpPr/>
          <p:nvPr/>
        </p:nvSpPr>
        <p:spPr bwMode="auto">
          <a:xfrm>
            <a:off x="1079500" y="2877260"/>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 name="Rectangle 10"/>
          <p:cNvSpPr/>
          <p:nvPr/>
        </p:nvSpPr>
        <p:spPr bwMode="auto">
          <a:xfrm>
            <a:off x="1079500" y="308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 name="Rectangle 11"/>
          <p:cNvSpPr/>
          <p:nvPr/>
        </p:nvSpPr>
        <p:spPr bwMode="auto">
          <a:xfrm>
            <a:off x="1079500" y="330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 name="Rectangle 12"/>
          <p:cNvSpPr/>
          <p:nvPr/>
        </p:nvSpPr>
        <p:spPr bwMode="auto">
          <a:xfrm>
            <a:off x="1079500" y="351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4" name="Rectangle 13"/>
          <p:cNvSpPr/>
          <p:nvPr/>
        </p:nvSpPr>
        <p:spPr bwMode="auto">
          <a:xfrm>
            <a:off x="1079500" y="372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7" name="Rectangle 16"/>
          <p:cNvSpPr/>
          <p:nvPr/>
        </p:nvSpPr>
        <p:spPr bwMode="auto">
          <a:xfrm>
            <a:off x="2928056" y="224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8" name="Rectangle 17"/>
          <p:cNvSpPr/>
          <p:nvPr/>
        </p:nvSpPr>
        <p:spPr bwMode="auto">
          <a:xfrm>
            <a:off x="2928056" y="245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9" name="Rectangle 18"/>
          <p:cNvSpPr/>
          <p:nvPr/>
        </p:nvSpPr>
        <p:spPr bwMode="auto">
          <a:xfrm>
            <a:off x="2928056" y="2665593"/>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0" name="Rectangle 19"/>
          <p:cNvSpPr/>
          <p:nvPr/>
        </p:nvSpPr>
        <p:spPr bwMode="auto">
          <a:xfrm>
            <a:off x="2928056" y="2877260"/>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 name="Rectangle 20"/>
          <p:cNvSpPr/>
          <p:nvPr/>
        </p:nvSpPr>
        <p:spPr bwMode="auto">
          <a:xfrm>
            <a:off x="2928056" y="308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2" name="Rectangle 21"/>
          <p:cNvSpPr/>
          <p:nvPr/>
        </p:nvSpPr>
        <p:spPr bwMode="auto">
          <a:xfrm>
            <a:off x="2928056" y="330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3" name="Rectangle 22"/>
          <p:cNvSpPr/>
          <p:nvPr/>
        </p:nvSpPr>
        <p:spPr bwMode="auto">
          <a:xfrm>
            <a:off x="2928056" y="351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4" name="Rectangle 23"/>
          <p:cNvSpPr/>
          <p:nvPr/>
        </p:nvSpPr>
        <p:spPr bwMode="auto">
          <a:xfrm>
            <a:off x="2928056" y="372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 name="Rectangle 4"/>
          <p:cNvSpPr/>
          <p:nvPr/>
        </p:nvSpPr>
        <p:spPr bwMode="auto">
          <a:xfrm>
            <a:off x="1079500" y="181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 name="Rectangle 5"/>
          <p:cNvSpPr/>
          <p:nvPr/>
        </p:nvSpPr>
        <p:spPr bwMode="auto">
          <a:xfrm>
            <a:off x="1079500" y="203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 name="Rectangle 14"/>
          <p:cNvSpPr/>
          <p:nvPr/>
        </p:nvSpPr>
        <p:spPr bwMode="auto">
          <a:xfrm>
            <a:off x="2928056" y="181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6" name="Rectangle 15"/>
          <p:cNvSpPr/>
          <p:nvPr/>
        </p:nvSpPr>
        <p:spPr bwMode="auto">
          <a:xfrm>
            <a:off x="2928056" y="203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5" name="Rectangle 24"/>
          <p:cNvSpPr/>
          <p:nvPr/>
        </p:nvSpPr>
        <p:spPr bwMode="auto">
          <a:xfrm>
            <a:off x="5129386" y="181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6" name="Rectangle 25"/>
          <p:cNvSpPr/>
          <p:nvPr/>
        </p:nvSpPr>
        <p:spPr bwMode="auto">
          <a:xfrm>
            <a:off x="5129386" y="203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 name="Rectangle 26"/>
          <p:cNvSpPr/>
          <p:nvPr/>
        </p:nvSpPr>
        <p:spPr bwMode="auto">
          <a:xfrm>
            <a:off x="5129386" y="224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 name="Rectangle 27"/>
          <p:cNvSpPr/>
          <p:nvPr/>
        </p:nvSpPr>
        <p:spPr bwMode="auto">
          <a:xfrm>
            <a:off x="5129386" y="245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 name="Rectangle 28"/>
          <p:cNvSpPr/>
          <p:nvPr/>
        </p:nvSpPr>
        <p:spPr bwMode="auto">
          <a:xfrm>
            <a:off x="5129386" y="2665593"/>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 name="Rectangle 29"/>
          <p:cNvSpPr/>
          <p:nvPr/>
        </p:nvSpPr>
        <p:spPr bwMode="auto">
          <a:xfrm>
            <a:off x="5129386" y="2877260"/>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 name="Rectangle 30"/>
          <p:cNvSpPr/>
          <p:nvPr/>
        </p:nvSpPr>
        <p:spPr bwMode="auto">
          <a:xfrm>
            <a:off x="5129386" y="308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 name="Rectangle 31"/>
          <p:cNvSpPr/>
          <p:nvPr/>
        </p:nvSpPr>
        <p:spPr bwMode="auto">
          <a:xfrm>
            <a:off x="5129386" y="330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 name="Rectangle 32"/>
          <p:cNvSpPr/>
          <p:nvPr/>
        </p:nvSpPr>
        <p:spPr bwMode="auto">
          <a:xfrm>
            <a:off x="5129386" y="351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4" name="Rectangle 33"/>
          <p:cNvSpPr/>
          <p:nvPr/>
        </p:nvSpPr>
        <p:spPr bwMode="auto">
          <a:xfrm>
            <a:off x="5129386" y="372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5" name="Rectangle 34"/>
          <p:cNvSpPr/>
          <p:nvPr/>
        </p:nvSpPr>
        <p:spPr bwMode="auto">
          <a:xfrm>
            <a:off x="7048498" y="181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6" name="Rectangle 35"/>
          <p:cNvSpPr/>
          <p:nvPr/>
        </p:nvSpPr>
        <p:spPr bwMode="auto">
          <a:xfrm>
            <a:off x="7048498" y="203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7" name="Rectangle 36"/>
          <p:cNvSpPr/>
          <p:nvPr/>
        </p:nvSpPr>
        <p:spPr bwMode="auto">
          <a:xfrm>
            <a:off x="7048498" y="224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8" name="Rectangle 37"/>
          <p:cNvSpPr/>
          <p:nvPr/>
        </p:nvSpPr>
        <p:spPr bwMode="auto">
          <a:xfrm>
            <a:off x="7048498" y="245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9" name="Rectangle 38"/>
          <p:cNvSpPr/>
          <p:nvPr/>
        </p:nvSpPr>
        <p:spPr bwMode="auto">
          <a:xfrm>
            <a:off x="7048498" y="2665593"/>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0" name="Rectangle 39"/>
          <p:cNvSpPr/>
          <p:nvPr/>
        </p:nvSpPr>
        <p:spPr bwMode="auto">
          <a:xfrm>
            <a:off x="7048498" y="2877260"/>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1" name="Rectangle 40"/>
          <p:cNvSpPr/>
          <p:nvPr/>
        </p:nvSpPr>
        <p:spPr bwMode="auto">
          <a:xfrm>
            <a:off x="7048498" y="308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2" name="Rectangle 41"/>
          <p:cNvSpPr/>
          <p:nvPr/>
        </p:nvSpPr>
        <p:spPr bwMode="auto">
          <a:xfrm>
            <a:off x="7048498" y="330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3" name="Rectangle 42"/>
          <p:cNvSpPr/>
          <p:nvPr/>
        </p:nvSpPr>
        <p:spPr bwMode="auto">
          <a:xfrm>
            <a:off x="7048498" y="351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4" name="Rectangle 43"/>
          <p:cNvSpPr/>
          <p:nvPr/>
        </p:nvSpPr>
        <p:spPr bwMode="auto">
          <a:xfrm>
            <a:off x="7048498" y="372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6" name="Left Brace 45"/>
          <p:cNvSpPr/>
          <p:nvPr/>
        </p:nvSpPr>
        <p:spPr bwMode="auto">
          <a:xfrm>
            <a:off x="747889" y="1820333"/>
            <a:ext cx="254000" cy="2102556"/>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7" name="TextBox 46"/>
          <p:cNvSpPr txBox="1"/>
          <p:nvPr/>
        </p:nvSpPr>
        <p:spPr>
          <a:xfrm>
            <a:off x="-98777" y="2666998"/>
            <a:ext cx="917221" cy="338554"/>
          </a:xfrm>
          <a:prstGeom prst="rect">
            <a:avLst/>
          </a:prstGeom>
          <a:noFill/>
        </p:spPr>
        <p:txBody>
          <a:bodyPr wrap="square" rtlCol="0" anchor="t" anchorCtr="0">
            <a:spAutoFit/>
          </a:bodyPr>
          <a:lstStyle/>
          <a:p>
            <a:pPr algn="r"/>
            <a:r>
              <a:rPr lang="en-US">
                <a:latin typeface="Courier"/>
              </a:rPr>
              <a:t>[0,10)</a:t>
            </a:r>
          </a:p>
        </p:txBody>
      </p:sp>
      <p:sp>
        <p:nvSpPr>
          <p:cNvPr id="48" name="TextBox 47"/>
          <p:cNvSpPr txBox="1"/>
          <p:nvPr/>
        </p:nvSpPr>
        <p:spPr>
          <a:xfrm>
            <a:off x="1298223" y="1382887"/>
            <a:ext cx="917221" cy="338554"/>
          </a:xfrm>
          <a:prstGeom prst="rect">
            <a:avLst/>
          </a:prstGeom>
          <a:noFill/>
        </p:spPr>
        <p:txBody>
          <a:bodyPr wrap="square" rtlCol="0" anchor="t" anchorCtr="0">
            <a:spAutoFit/>
          </a:bodyPr>
          <a:lstStyle/>
          <a:p>
            <a:r>
              <a:rPr lang="en-US">
                <a:latin typeface="Courier"/>
              </a:rPr>
              <a:t>Rack 0</a:t>
            </a:r>
          </a:p>
        </p:txBody>
      </p:sp>
      <p:sp>
        <p:nvSpPr>
          <p:cNvPr id="49" name="TextBox 48"/>
          <p:cNvSpPr txBox="1"/>
          <p:nvPr/>
        </p:nvSpPr>
        <p:spPr>
          <a:xfrm>
            <a:off x="3160890" y="1382887"/>
            <a:ext cx="917221" cy="338554"/>
          </a:xfrm>
          <a:prstGeom prst="rect">
            <a:avLst/>
          </a:prstGeom>
          <a:noFill/>
        </p:spPr>
        <p:txBody>
          <a:bodyPr wrap="square" rtlCol="0" anchor="t" anchorCtr="0">
            <a:spAutoFit/>
          </a:bodyPr>
          <a:lstStyle/>
          <a:p>
            <a:r>
              <a:rPr lang="en-US">
                <a:latin typeface="Courier"/>
              </a:rPr>
              <a:t>Rack 1</a:t>
            </a:r>
          </a:p>
        </p:txBody>
      </p:sp>
      <p:sp>
        <p:nvSpPr>
          <p:cNvPr id="50" name="TextBox 49"/>
          <p:cNvSpPr txBox="1"/>
          <p:nvPr/>
        </p:nvSpPr>
        <p:spPr>
          <a:xfrm>
            <a:off x="4910664" y="1382887"/>
            <a:ext cx="1778000" cy="338554"/>
          </a:xfrm>
          <a:prstGeom prst="rect">
            <a:avLst/>
          </a:prstGeom>
          <a:noFill/>
        </p:spPr>
        <p:txBody>
          <a:bodyPr wrap="square" rtlCol="0" anchor="t" anchorCtr="0">
            <a:spAutoFit/>
          </a:bodyPr>
          <a:lstStyle/>
          <a:p>
            <a:r>
              <a:rPr lang="en-US">
                <a:latin typeface="Courier"/>
              </a:rPr>
              <a:t>Rack (N-1)</a:t>
            </a:r>
          </a:p>
        </p:txBody>
      </p:sp>
      <p:sp>
        <p:nvSpPr>
          <p:cNvPr id="51" name="TextBox 50"/>
          <p:cNvSpPr txBox="1"/>
          <p:nvPr/>
        </p:nvSpPr>
        <p:spPr>
          <a:xfrm>
            <a:off x="7281332" y="1382887"/>
            <a:ext cx="917221" cy="338554"/>
          </a:xfrm>
          <a:prstGeom prst="rect">
            <a:avLst/>
          </a:prstGeom>
          <a:noFill/>
        </p:spPr>
        <p:txBody>
          <a:bodyPr wrap="square" rtlCol="0" anchor="t" anchorCtr="0">
            <a:spAutoFit/>
          </a:bodyPr>
          <a:lstStyle/>
          <a:p>
            <a:r>
              <a:rPr lang="en-US">
                <a:latin typeface="Courier"/>
              </a:rPr>
              <a:t>Rack N</a:t>
            </a:r>
          </a:p>
        </p:txBody>
      </p:sp>
      <p:grpSp>
        <p:nvGrpSpPr>
          <p:cNvPr id="60" name="Group 59"/>
          <p:cNvGrpSpPr/>
          <p:nvPr/>
        </p:nvGrpSpPr>
        <p:grpSpPr>
          <a:xfrm>
            <a:off x="1171222" y="2271887"/>
            <a:ext cx="1185334" cy="141111"/>
            <a:chOff x="1143000" y="1848556"/>
            <a:chExt cx="1185334" cy="141111"/>
          </a:xfrm>
        </p:grpSpPr>
        <p:sp>
          <p:nvSpPr>
            <p:cNvPr id="54" name="Rounded Rectangle 53"/>
            <p:cNvSpPr/>
            <p:nvPr/>
          </p:nvSpPr>
          <p:spPr bwMode="auto">
            <a:xfrm>
              <a:off x="2187223"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5" name="Rounded Rectangle 54"/>
            <p:cNvSpPr/>
            <p:nvPr/>
          </p:nvSpPr>
          <p:spPr bwMode="auto">
            <a:xfrm>
              <a:off x="1989667"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6" name="Rounded Rectangle 55"/>
            <p:cNvSpPr/>
            <p:nvPr/>
          </p:nvSpPr>
          <p:spPr bwMode="auto">
            <a:xfrm>
              <a:off x="1143000"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7" name="Rounded Rectangle 56"/>
            <p:cNvSpPr/>
            <p:nvPr/>
          </p:nvSpPr>
          <p:spPr bwMode="auto">
            <a:xfrm>
              <a:off x="1326445"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8" name="Rounded Rectangle 57"/>
            <p:cNvSpPr/>
            <p:nvPr/>
          </p:nvSpPr>
          <p:spPr bwMode="auto">
            <a:xfrm>
              <a:off x="1509889"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9" name="Rounded Rectangle 58"/>
            <p:cNvSpPr/>
            <p:nvPr/>
          </p:nvSpPr>
          <p:spPr bwMode="auto">
            <a:xfrm>
              <a:off x="1693333"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61" name="Group 60"/>
          <p:cNvGrpSpPr/>
          <p:nvPr/>
        </p:nvGrpSpPr>
        <p:grpSpPr>
          <a:xfrm>
            <a:off x="3048000" y="1848557"/>
            <a:ext cx="1185334" cy="141111"/>
            <a:chOff x="1143000" y="1848556"/>
            <a:chExt cx="1185334" cy="141111"/>
          </a:xfrm>
        </p:grpSpPr>
        <p:sp>
          <p:nvSpPr>
            <p:cNvPr id="62" name="Rounded Rectangle 61"/>
            <p:cNvSpPr/>
            <p:nvPr/>
          </p:nvSpPr>
          <p:spPr bwMode="auto">
            <a:xfrm>
              <a:off x="2187223"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3" name="Rounded Rectangle 62"/>
            <p:cNvSpPr/>
            <p:nvPr/>
          </p:nvSpPr>
          <p:spPr bwMode="auto">
            <a:xfrm>
              <a:off x="1989667"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4" name="Rounded Rectangle 63"/>
            <p:cNvSpPr/>
            <p:nvPr/>
          </p:nvSpPr>
          <p:spPr bwMode="auto">
            <a:xfrm>
              <a:off x="1143000"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5" name="Rounded Rectangle 64"/>
            <p:cNvSpPr/>
            <p:nvPr/>
          </p:nvSpPr>
          <p:spPr bwMode="auto">
            <a:xfrm>
              <a:off x="1326445"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6" name="Rounded Rectangle 65"/>
            <p:cNvSpPr/>
            <p:nvPr/>
          </p:nvSpPr>
          <p:spPr bwMode="auto">
            <a:xfrm>
              <a:off x="1509889"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7" name="Rounded Rectangle 66"/>
            <p:cNvSpPr/>
            <p:nvPr/>
          </p:nvSpPr>
          <p:spPr bwMode="auto">
            <a:xfrm>
              <a:off x="1693333"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68" name="Group 67"/>
          <p:cNvGrpSpPr/>
          <p:nvPr/>
        </p:nvGrpSpPr>
        <p:grpSpPr>
          <a:xfrm>
            <a:off x="5235219" y="1848557"/>
            <a:ext cx="1185334" cy="141111"/>
            <a:chOff x="1143000" y="1848556"/>
            <a:chExt cx="1185334" cy="141111"/>
          </a:xfrm>
        </p:grpSpPr>
        <p:sp>
          <p:nvSpPr>
            <p:cNvPr id="69" name="Rounded Rectangle 68"/>
            <p:cNvSpPr/>
            <p:nvPr/>
          </p:nvSpPr>
          <p:spPr bwMode="auto">
            <a:xfrm>
              <a:off x="2187223"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0" name="Rounded Rectangle 69"/>
            <p:cNvSpPr/>
            <p:nvPr/>
          </p:nvSpPr>
          <p:spPr bwMode="auto">
            <a:xfrm>
              <a:off x="1989667"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1" name="Rounded Rectangle 70"/>
            <p:cNvSpPr/>
            <p:nvPr/>
          </p:nvSpPr>
          <p:spPr bwMode="auto">
            <a:xfrm>
              <a:off x="1143000"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2" name="Rounded Rectangle 71"/>
            <p:cNvSpPr/>
            <p:nvPr/>
          </p:nvSpPr>
          <p:spPr bwMode="auto">
            <a:xfrm>
              <a:off x="1326445"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3" name="Rounded Rectangle 72"/>
            <p:cNvSpPr/>
            <p:nvPr/>
          </p:nvSpPr>
          <p:spPr bwMode="auto">
            <a:xfrm>
              <a:off x="1509889"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4" name="Rounded Rectangle 73"/>
            <p:cNvSpPr/>
            <p:nvPr/>
          </p:nvSpPr>
          <p:spPr bwMode="auto">
            <a:xfrm>
              <a:off x="1693333"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75" name="Group 74"/>
          <p:cNvGrpSpPr/>
          <p:nvPr/>
        </p:nvGrpSpPr>
        <p:grpSpPr>
          <a:xfrm>
            <a:off x="1171222" y="2060222"/>
            <a:ext cx="1185334" cy="141111"/>
            <a:chOff x="1143000" y="1848556"/>
            <a:chExt cx="1185334" cy="141111"/>
          </a:xfrm>
        </p:grpSpPr>
        <p:sp>
          <p:nvSpPr>
            <p:cNvPr id="76" name="Rounded Rectangle 75"/>
            <p:cNvSpPr/>
            <p:nvPr/>
          </p:nvSpPr>
          <p:spPr bwMode="auto">
            <a:xfrm>
              <a:off x="2187223"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7" name="Rounded Rectangle 76"/>
            <p:cNvSpPr/>
            <p:nvPr/>
          </p:nvSpPr>
          <p:spPr bwMode="auto">
            <a:xfrm>
              <a:off x="1989667"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8" name="Rounded Rectangle 77"/>
            <p:cNvSpPr/>
            <p:nvPr/>
          </p:nvSpPr>
          <p:spPr bwMode="auto">
            <a:xfrm>
              <a:off x="1143000"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9" name="Rounded Rectangle 78"/>
            <p:cNvSpPr/>
            <p:nvPr/>
          </p:nvSpPr>
          <p:spPr bwMode="auto">
            <a:xfrm>
              <a:off x="1326445"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0" name="Rounded Rectangle 79"/>
            <p:cNvSpPr/>
            <p:nvPr/>
          </p:nvSpPr>
          <p:spPr bwMode="auto">
            <a:xfrm>
              <a:off x="1509889"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1" name="Rounded Rectangle 80"/>
            <p:cNvSpPr/>
            <p:nvPr/>
          </p:nvSpPr>
          <p:spPr bwMode="auto">
            <a:xfrm>
              <a:off x="1693333"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82" name="Group 81"/>
          <p:cNvGrpSpPr/>
          <p:nvPr/>
        </p:nvGrpSpPr>
        <p:grpSpPr>
          <a:xfrm>
            <a:off x="3048000" y="2060223"/>
            <a:ext cx="1185334" cy="141111"/>
            <a:chOff x="1143000" y="1848556"/>
            <a:chExt cx="1185334" cy="141111"/>
          </a:xfrm>
        </p:grpSpPr>
        <p:sp>
          <p:nvSpPr>
            <p:cNvPr id="83" name="Rounded Rectangle 82"/>
            <p:cNvSpPr/>
            <p:nvPr/>
          </p:nvSpPr>
          <p:spPr bwMode="auto">
            <a:xfrm>
              <a:off x="2187223"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4" name="Rounded Rectangle 83"/>
            <p:cNvSpPr/>
            <p:nvPr/>
          </p:nvSpPr>
          <p:spPr bwMode="auto">
            <a:xfrm>
              <a:off x="1989667"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5" name="Rounded Rectangle 84"/>
            <p:cNvSpPr/>
            <p:nvPr/>
          </p:nvSpPr>
          <p:spPr bwMode="auto">
            <a:xfrm>
              <a:off x="1143000"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6" name="Rounded Rectangle 85"/>
            <p:cNvSpPr/>
            <p:nvPr/>
          </p:nvSpPr>
          <p:spPr bwMode="auto">
            <a:xfrm>
              <a:off x="1326445"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7" name="Rounded Rectangle 86"/>
            <p:cNvSpPr/>
            <p:nvPr/>
          </p:nvSpPr>
          <p:spPr bwMode="auto">
            <a:xfrm>
              <a:off x="1509889"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8" name="Rounded Rectangle 87"/>
            <p:cNvSpPr/>
            <p:nvPr/>
          </p:nvSpPr>
          <p:spPr bwMode="auto">
            <a:xfrm>
              <a:off x="1693333"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89" name="Group 88"/>
          <p:cNvGrpSpPr/>
          <p:nvPr/>
        </p:nvGrpSpPr>
        <p:grpSpPr>
          <a:xfrm>
            <a:off x="5235219" y="2060223"/>
            <a:ext cx="1185334" cy="141111"/>
            <a:chOff x="1143000" y="1848556"/>
            <a:chExt cx="1185334" cy="141111"/>
          </a:xfrm>
        </p:grpSpPr>
        <p:sp>
          <p:nvSpPr>
            <p:cNvPr id="90" name="Rounded Rectangle 89"/>
            <p:cNvSpPr/>
            <p:nvPr/>
          </p:nvSpPr>
          <p:spPr bwMode="auto">
            <a:xfrm>
              <a:off x="2187223"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1" name="Rounded Rectangle 90"/>
            <p:cNvSpPr/>
            <p:nvPr/>
          </p:nvSpPr>
          <p:spPr bwMode="auto">
            <a:xfrm>
              <a:off x="1989667"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2" name="Rounded Rectangle 91"/>
            <p:cNvSpPr/>
            <p:nvPr/>
          </p:nvSpPr>
          <p:spPr bwMode="auto">
            <a:xfrm>
              <a:off x="1143000"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3" name="Rounded Rectangle 92"/>
            <p:cNvSpPr/>
            <p:nvPr/>
          </p:nvSpPr>
          <p:spPr bwMode="auto">
            <a:xfrm>
              <a:off x="1326445"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4" name="Rounded Rectangle 93"/>
            <p:cNvSpPr/>
            <p:nvPr/>
          </p:nvSpPr>
          <p:spPr bwMode="auto">
            <a:xfrm>
              <a:off x="1509889"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5" name="Rounded Rectangle 94"/>
            <p:cNvSpPr/>
            <p:nvPr/>
          </p:nvSpPr>
          <p:spPr bwMode="auto">
            <a:xfrm>
              <a:off x="1693333"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98" name="Rounded Rectangle 97"/>
          <p:cNvSpPr/>
          <p:nvPr/>
        </p:nvSpPr>
        <p:spPr bwMode="auto">
          <a:xfrm>
            <a:off x="536222" y="4684889"/>
            <a:ext cx="1298222" cy="33866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92500" lnSpcReduction="10000"/>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ourier"/>
                <a:ea typeface="ＭＳ Ｐゴシック" pitchFamily="-65" charset="-128"/>
                <a:cs typeface="ＭＳ Ｐゴシック" pitchFamily="-65" charset="-128"/>
              </a:rPr>
              <a:t>User0</a:t>
            </a:r>
          </a:p>
        </p:txBody>
      </p:sp>
      <p:sp>
        <p:nvSpPr>
          <p:cNvPr id="99" name="TextBox 98"/>
          <p:cNvSpPr txBox="1"/>
          <p:nvPr/>
        </p:nvSpPr>
        <p:spPr>
          <a:xfrm>
            <a:off x="4261557" y="2695220"/>
            <a:ext cx="917221" cy="338554"/>
          </a:xfrm>
          <a:prstGeom prst="rect">
            <a:avLst/>
          </a:prstGeom>
          <a:noFill/>
        </p:spPr>
        <p:txBody>
          <a:bodyPr wrap="square" rtlCol="0" anchor="t" anchorCtr="0">
            <a:spAutoFit/>
          </a:bodyPr>
          <a:lstStyle/>
          <a:p>
            <a:r>
              <a:rPr lang="en-US">
                <a:latin typeface="Courier"/>
              </a:rPr>
              <a:t>...</a:t>
            </a:r>
          </a:p>
        </p:txBody>
      </p:sp>
      <p:sp>
        <p:nvSpPr>
          <p:cNvPr id="100" name="Rounded Rectangle 99"/>
          <p:cNvSpPr/>
          <p:nvPr/>
        </p:nvSpPr>
        <p:spPr bwMode="auto">
          <a:xfrm>
            <a:off x="1072444" y="3965222"/>
            <a:ext cx="7337778" cy="395111"/>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92500"/>
          </a:bodyPr>
          <a:lstStyle/>
          <a:p>
            <a:r>
              <a:rPr lang="en-US" dirty="0" err="1" smtClean="0">
                <a:latin typeface="Courier"/>
                <a:ea typeface="ＭＳ Ｐゴシック" pitchFamily="-65" charset="-128"/>
                <a:cs typeface="ＭＳ Ｐゴシック" pitchFamily="-65" charset="-128"/>
              </a:rPr>
              <a:t>&lt;--------------------------(</a:t>
            </a:r>
            <a:r>
              <a:rPr kumimoji="0" lang="en-US" sz="1600" b="0" i="0" u="none" strike="noStrike" cap="none" normalizeH="0" baseline="0" dirty="0" err="1" smtClean="0">
                <a:ln>
                  <a:noFill/>
                </a:ln>
                <a:solidFill>
                  <a:schemeClr val="tx1"/>
                </a:solidFill>
                <a:effectLst/>
                <a:latin typeface="Courier"/>
                <a:ea typeface="ＭＳ Ｐゴシック" pitchFamily="-65" charset="-128"/>
                <a:cs typeface="ＭＳ Ｐゴシック" pitchFamily="-65" charset="-128"/>
              </a:rPr>
              <a:t>HDFS)</a:t>
            </a:r>
            <a:r>
              <a:rPr lang="en-US" dirty="0" err="1" smtClean="0">
                <a:latin typeface="Courier"/>
                <a:ea typeface="ＭＳ Ｐゴシック" pitchFamily="-65" charset="-128"/>
                <a:cs typeface="ＭＳ Ｐゴシック" pitchFamily="-65" charset="-128"/>
              </a:rPr>
              <a:t>--------------------------&gt;</a:t>
            </a:r>
            <a:endParaRPr kumimoji="0" lang="en-US" sz="1600" b="0" i="0" u="none" strike="noStrike" cap="none" normalizeH="0" baseline="0" dirty="0" err="1" smtClean="0">
              <a:ln>
                <a:noFill/>
              </a:ln>
              <a:solidFill>
                <a:schemeClr val="tx1"/>
              </a:solidFill>
              <a:effectLst/>
              <a:latin typeface="Courier"/>
              <a:ea typeface="ＭＳ Ｐゴシック" pitchFamily="-65" charset="-128"/>
              <a:cs typeface="ＭＳ Ｐゴシック" pitchFamily="-65" charset="-128"/>
            </a:endParaRPr>
          </a:p>
        </p:txBody>
      </p:sp>
      <p:sp>
        <p:nvSpPr>
          <p:cNvPr id="101" name="Rounded Rectangle 100"/>
          <p:cNvSpPr/>
          <p:nvPr/>
        </p:nvSpPr>
        <p:spPr bwMode="auto">
          <a:xfrm>
            <a:off x="1326434" y="1848556"/>
            <a:ext cx="860778" cy="141111"/>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MASTER</a:t>
            </a:r>
          </a:p>
        </p:txBody>
      </p:sp>
      <p:grpSp>
        <p:nvGrpSpPr>
          <p:cNvPr id="118" name="Group 117"/>
          <p:cNvGrpSpPr/>
          <p:nvPr/>
        </p:nvGrpSpPr>
        <p:grpSpPr>
          <a:xfrm>
            <a:off x="2088444" y="4684889"/>
            <a:ext cx="1157111" cy="1044222"/>
            <a:chOff x="2088444" y="4684889"/>
            <a:chExt cx="1157111" cy="1044222"/>
          </a:xfrm>
        </p:grpSpPr>
        <p:sp>
          <p:nvSpPr>
            <p:cNvPr id="102" name="Rounded Rectangle 101"/>
            <p:cNvSpPr/>
            <p:nvPr/>
          </p:nvSpPr>
          <p:spPr bwMode="auto">
            <a:xfrm>
              <a:off x="2088444" y="4684889"/>
              <a:ext cx="1044222" cy="104422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Job0-0</a:t>
              </a:r>
            </a:p>
          </p:txBody>
        </p:sp>
        <p:grpSp>
          <p:nvGrpSpPr>
            <p:cNvPr id="110" name="Group 109"/>
            <p:cNvGrpSpPr/>
            <p:nvPr/>
          </p:nvGrpSpPr>
          <p:grpSpPr>
            <a:xfrm>
              <a:off x="2144891" y="5122334"/>
              <a:ext cx="183442" cy="183444"/>
              <a:chOff x="3259669" y="4826002"/>
              <a:chExt cx="183442" cy="183444"/>
            </a:xfrm>
          </p:grpSpPr>
          <p:sp>
            <p:nvSpPr>
              <p:cNvPr id="106" name="Rounded Rectangle 105"/>
              <p:cNvSpPr/>
              <p:nvPr/>
            </p:nvSpPr>
            <p:spPr bwMode="auto">
              <a:xfrm>
                <a:off x="3302000" y="482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7" name="Rounded Rectangle 106"/>
              <p:cNvSpPr/>
              <p:nvPr/>
            </p:nvSpPr>
            <p:spPr bwMode="auto">
              <a:xfrm>
                <a:off x="3259669" y="4868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12" name="Rounded Rectangle 111"/>
            <p:cNvSpPr/>
            <p:nvPr/>
          </p:nvSpPr>
          <p:spPr bwMode="auto">
            <a:xfrm>
              <a:off x="2173111" y="537633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3" name="Rounded Rectangle 112"/>
            <p:cNvSpPr/>
            <p:nvPr/>
          </p:nvSpPr>
          <p:spPr bwMode="auto">
            <a:xfrm>
              <a:off x="2130780" y="5418669"/>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6" name="TextBox 115"/>
            <p:cNvSpPr txBox="1"/>
            <p:nvPr/>
          </p:nvSpPr>
          <p:spPr>
            <a:xfrm>
              <a:off x="2328333" y="5023553"/>
              <a:ext cx="917221" cy="338554"/>
            </a:xfrm>
            <a:prstGeom prst="rect">
              <a:avLst/>
            </a:prstGeom>
            <a:noFill/>
          </p:spPr>
          <p:txBody>
            <a:bodyPr wrap="square" rtlCol="0" anchor="t" anchorCtr="0">
              <a:spAutoFit/>
            </a:bodyPr>
            <a:lstStyle/>
            <a:p>
              <a:pPr algn="l"/>
              <a:r>
                <a:rPr lang="en-US">
                  <a:latin typeface="Courier"/>
                </a:rPr>
                <a:t>x2000</a:t>
              </a:r>
            </a:p>
          </p:txBody>
        </p:sp>
        <p:sp>
          <p:nvSpPr>
            <p:cNvPr id="117" name="TextBox 116"/>
            <p:cNvSpPr txBox="1"/>
            <p:nvPr/>
          </p:nvSpPr>
          <p:spPr>
            <a:xfrm>
              <a:off x="2328334" y="5291666"/>
              <a:ext cx="917221" cy="338554"/>
            </a:xfrm>
            <a:prstGeom prst="rect">
              <a:avLst/>
            </a:prstGeom>
            <a:noFill/>
          </p:spPr>
          <p:txBody>
            <a:bodyPr wrap="square" rtlCol="0" anchor="t" anchorCtr="0">
              <a:spAutoFit/>
            </a:bodyPr>
            <a:lstStyle/>
            <a:p>
              <a:pPr algn="l"/>
              <a:r>
                <a:rPr lang="en-US">
                  <a:latin typeface="Courier"/>
                </a:rPr>
                <a:t>x100</a:t>
              </a:r>
            </a:p>
          </p:txBody>
        </p:sp>
      </p:grpSp>
      <p:grpSp>
        <p:nvGrpSpPr>
          <p:cNvPr id="175" name="Group 174"/>
          <p:cNvGrpSpPr/>
          <p:nvPr/>
        </p:nvGrpSpPr>
        <p:grpSpPr>
          <a:xfrm>
            <a:off x="2506134" y="1831622"/>
            <a:ext cx="6143977" cy="3944596"/>
            <a:chOff x="2506134" y="1831622"/>
            <a:chExt cx="6143977" cy="3944596"/>
          </a:xfrm>
        </p:grpSpPr>
        <p:grpSp>
          <p:nvGrpSpPr>
            <p:cNvPr id="143" name="Group 142"/>
            <p:cNvGrpSpPr/>
            <p:nvPr/>
          </p:nvGrpSpPr>
          <p:grpSpPr>
            <a:xfrm>
              <a:off x="2506134" y="1831622"/>
              <a:ext cx="6143977" cy="1859845"/>
              <a:chOff x="2506134" y="1831622"/>
              <a:chExt cx="6143977" cy="1859845"/>
            </a:xfrm>
          </p:grpSpPr>
          <p:grpSp>
            <p:nvGrpSpPr>
              <p:cNvPr id="121" name="Group 120"/>
              <p:cNvGrpSpPr/>
              <p:nvPr/>
            </p:nvGrpSpPr>
            <p:grpSpPr>
              <a:xfrm>
                <a:off x="2508957" y="2257778"/>
                <a:ext cx="158043" cy="166512"/>
                <a:chOff x="2523068" y="2286000"/>
                <a:chExt cx="158043" cy="166512"/>
              </a:xfrm>
            </p:grpSpPr>
            <p:sp>
              <p:nvSpPr>
                <p:cNvPr id="119" name="Rounded Rectangle 118"/>
                <p:cNvSpPr/>
                <p:nvPr/>
              </p:nvSpPr>
              <p:spPr bwMode="auto">
                <a:xfrm>
                  <a:off x="2554111" y="228600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0" name="Rounded Rectangle 119"/>
                <p:cNvSpPr/>
                <p:nvPr/>
              </p:nvSpPr>
              <p:spPr bwMode="auto">
                <a:xfrm>
                  <a:off x="2523068" y="232551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22" name="Group 121"/>
              <p:cNvGrpSpPr/>
              <p:nvPr/>
            </p:nvGrpSpPr>
            <p:grpSpPr>
              <a:xfrm>
                <a:off x="4368801" y="1831622"/>
                <a:ext cx="158043" cy="166512"/>
                <a:chOff x="2523068" y="2286000"/>
                <a:chExt cx="158043" cy="166512"/>
              </a:xfrm>
            </p:grpSpPr>
            <p:sp>
              <p:nvSpPr>
                <p:cNvPr id="123" name="Rounded Rectangle 122"/>
                <p:cNvSpPr/>
                <p:nvPr/>
              </p:nvSpPr>
              <p:spPr bwMode="auto">
                <a:xfrm>
                  <a:off x="2554111" y="228600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4" name="Rounded Rectangle 123"/>
                <p:cNvSpPr/>
                <p:nvPr/>
              </p:nvSpPr>
              <p:spPr bwMode="auto">
                <a:xfrm>
                  <a:off x="2523068" y="232551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25" name="Group 124"/>
              <p:cNvGrpSpPr/>
              <p:nvPr/>
            </p:nvGrpSpPr>
            <p:grpSpPr>
              <a:xfrm>
                <a:off x="4368801" y="3313289"/>
                <a:ext cx="158043" cy="166512"/>
                <a:chOff x="2523068" y="2286000"/>
                <a:chExt cx="158043" cy="166512"/>
              </a:xfrm>
            </p:grpSpPr>
            <p:sp>
              <p:nvSpPr>
                <p:cNvPr id="126" name="Rounded Rectangle 125"/>
                <p:cNvSpPr/>
                <p:nvPr/>
              </p:nvSpPr>
              <p:spPr bwMode="auto">
                <a:xfrm>
                  <a:off x="2554111" y="228600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7" name="Rounded Rectangle 126"/>
                <p:cNvSpPr/>
                <p:nvPr/>
              </p:nvSpPr>
              <p:spPr bwMode="auto">
                <a:xfrm>
                  <a:off x="2523068" y="232551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28" name="Group 127"/>
              <p:cNvGrpSpPr/>
              <p:nvPr/>
            </p:nvGrpSpPr>
            <p:grpSpPr>
              <a:xfrm>
                <a:off x="4382912" y="2678289"/>
                <a:ext cx="158043" cy="166512"/>
                <a:chOff x="2523068" y="2286000"/>
                <a:chExt cx="158043" cy="166512"/>
              </a:xfrm>
            </p:grpSpPr>
            <p:sp>
              <p:nvSpPr>
                <p:cNvPr id="129" name="Rounded Rectangle 128"/>
                <p:cNvSpPr/>
                <p:nvPr/>
              </p:nvSpPr>
              <p:spPr bwMode="auto">
                <a:xfrm>
                  <a:off x="2554111" y="228600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0" name="Rounded Rectangle 129"/>
                <p:cNvSpPr/>
                <p:nvPr/>
              </p:nvSpPr>
              <p:spPr bwMode="auto">
                <a:xfrm>
                  <a:off x="2523068" y="232551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31" name="Group 130"/>
              <p:cNvGrpSpPr/>
              <p:nvPr/>
            </p:nvGrpSpPr>
            <p:grpSpPr>
              <a:xfrm>
                <a:off x="2506134" y="3524955"/>
                <a:ext cx="158043" cy="166512"/>
                <a:chOff x="2523068" y="2286000"/>
                <a:chExt cx="158043" cy="166512"/>
              </a:xfrm>
            </p:grpSpPr>
            <p:sp>
              <p:nvSpPr>
                <p:cNvPr id="132" name="Rounded Rectangle 131"/>
                <p:cNvSpPr/>
                <p:nvPr/>
              </p:nvSpPr>
              <p:spPr bwMode="auto">
                <a:xfrm>
                  <a:off x="2554111" y="228600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3" name="Rounded Rectangle 132"/>
                <p:cNvSpPr/>
                <p:nvPr/>
              </p:nvSpPr>
              <p:spPr bwMode="auto">
                <a:xfrm>
                  <a:off x="2523068" y="232551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34" name="Group 133"/>
              <p:cNvGrpSpPr/>
              <p:nvPr/>
            </p:nvGrpSpPr>
            <p:grpSpPr>
              <a:xfrm>
                <a:off x="6601180" y="1834444"/>
                <a:ext cx="158043" cy="166512"/>
                <a:chOff x="2523068" y="2286000"/>
                <a:chExt cx="158043" cy="166512"/>
              </a:xfrm>
            </p:grpSpPr>
            <p:sp>
              <p:nvSpPr>
                <p:cNvPr id="135" name="Rounded Rectangle 134"/>
                <p:cNvSpPr/>
                <p:nvPr/>
              </p:nvSpPr>
              <p:spPr bwMode="auto">
                <a:xfrm>
                  <a:off x="2554111" y="228600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6" name="Rounded Rectangle 135"/>
                <p:cNvSpPr/>
                <p:nvPr/>
              </p:nvSpPr>
              <p:spPr bwMode="auto">
                <a:xfrm>
                  <a:off x="2523068" y="232551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37" name="Group 136"/>
              <p:cNvGrpSpPr/>
              <p:nvPr/>
            </p:nvGrpSpPr>
            <p:grpSpPr>
              <a:xfrm>
                <a:off x="8492068" y="3330222"/>
                <a:ext cx="158043" cy="166512"/>
                <a:chOff x="2523068" y="2286000"/>
                <a:chExt cx="158043" cy="166512"/>
              </a:xfrm>
            </p:grpSpPr>
            <p:sp>
              <p:nvSpPr>
                <p:cNvPr id="138" name="Rounded Rectangle 137"/>
                <p:cNvSpPr/>
                <p:nvPr/>
              </p:nvSpPr>
              <p:spPr bwMode="auto">
                <a:xfrm>
                  <a:off x="2554111" y="228600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9" name="Rounded Rectangle 138"/>
                <p:cNvSpPr/>
                <p:nvPr/>
              </p:nvSpPr>
              <p:spPr bwMode="auto">
                <a:xfrm>
                  <a:off x="2523068" y="232551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40" name="Group 139"/>
              <p:cNvGrpSpPr/>
              <p:nvPr/>
            </p:nvGrpSpPr>
            <p:grpSpPr>
              <a:xfrm>
                <a:off x="8477956" y="2046111"/>
                <a:ext cx="158043" cy="166512"/>
                <a:chOff x="2523068" y="2286000"/>
                <a:chExt cx="158043" cy="166512"/>
              </a:xfrm>
            </p:grpSpPr>
            <p:sp>
              <p:nvSpPr>
                <p:cNvPr id="141" name="Rounded Rectangle 140"/>
                <p:cNvSpPr/>
                <p:nvPr/>
              </p:nvSpPr>
              <p:spPr bwMode="auto">
                <a:xfrm>
                  <a:off x="2554111" y="228600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42" name="Rounded Rectangle 141"/>
                <p:cNvSpPr/>
                <p:nvPr/>
              </p:nvSpPr>
              <p:spPr bwMode="auto">
                <a:xfrm>
                  <a:off x="2523068" y="232551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grpSp>
          <p:nvGrpSpPr>
            <p:cNvPr id="172" name="Group 171"/>
            <p:cNvGrpSpPr/>
            <p:nvPr/>
          </p:nvGrpSpPr>
          <p:grpSpPr>
            <a:xfrm>
              <a:off x="3457222" y="4789314"/>
              <a:ext cx="626533" cy="829734"/>
              <a:chOff x="3400779" y="4888092"/>
              <a:chExt cx="626533" cy="829734"/>
            </a:xfrm>
          </p:grpSpPr>
          <p:grpSp>
            <p:nvGrpSpPr>
              <p:cNvPr id="159" name="Group 158"/>
              <p:cNvGrpSpPr/>
              <p:nvPr/>
            </p:nvGrpSpPr>
            <p:grpSpPr>
              <a:xfrm>
                <a:off x="3400779" y="4888092"/>
                <a:ext cx="626533" cy="166512"/>
                <a:chOff x="3316113" y="5113868"/>
                <a:chExt cx="626533" cy="166512"/>
              </a:xfrm>
            </p:grpSpPr>
            <p:grpSp>
              <p:nvGrpSpPr>
                <p:cNvPr id="146" name="Group 145"/>
                <p:cNvGrpSpPr/>
                <p:nvPr/>
              </p:nvGrpSpPr>
              <p:grpSpPr>
                <a:xfrm>
                  <a:off x="3784603" y="5113868"/>
                  <a:ext cx="158043" cy="166512"/>
                  <a:chOff x="3347158" y="5142090"/>
                  <a:chExt cx="158043" cy="166512"/>
                </a:xfrm>
              </p:grpSpPr>
              <p:sp>
                <p:nvSpPr>
                  <p:cNvPr id="144" name="Rounded Rectangle 143"/>
                  <p:cNvSpPr/>
                  <p:nvPr/>
                </p:nvSpPr>
                <p:spPr bwMode="auto">
                  <a:xfrm>
                    <a:off x="3378201" y="514209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45" name="Rounded Rectangle 144"/>
                  <p:cNvSpPr/>
                  <p:nvPr/>
                </p:nvSpPr>
                <p:spPr bwMode="auto">
                  <a:xfrm>
                    <a:off x="3347158" y="518160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49" name="Rounded Rectangle 148"/>
                <p:cNvSpPr/>
                <p:nvPr/>
              </p:nvSpPr>
              <p:spPr bwMode="auto">
                <a:xfrm>
                  <a:off x="3316113" y="5150558"/>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51" name="Straight Arrow Connector 150"/>
                <p:cNvCxnSpPr>
                  <a:stCxn id="149" idx="3"/>
                  <a:endCxn id="145" idx="1"/>
                </p:cNvCxnSpPr>
                <p:nvPr/>
              </p:nvCxnSpPr>
              <p:spPr bwMode="auto">
                <a:xfrm>
                  <a:off x="3443113" y="5214058"/>
                  <a:ext cx="341490" cy="2822"/>
                </a:xfrm>
                <a:prstGeom prst="straightConnector1">
                  <a:avLst/>
                </a:prstGeom>
                <a:solidFill>
                  <a:srgbClr val="E3CEC6"/>
                </a:solidFill>
                <a:ln w="9525" cap="flat" cmpd="sng" algn="ctr">
                  <a:solidFill>
                    <a:schemeClr val="tx1"/>
                  </a:solidFill>
                  <a:prstDash val="solid"/>
                  <a:round/>
                  <a:headEnd type="none" w="med" len="med"/>
                  <a:tailEnd type="arrow"/>
                </a:ln>
                <a:effectLst/>
              </p:spPr>
            </p:cxnSp>
          </p:grpSp>
          <p:grpSp>
            <p:nvGrpSpPr>
              <p:cNvPr id="160" name="Group 159"/>
              <p:cNvGrpSpPr/>
              <p:nvPr/>
            </p:nvGrpSpPr>
            <p:grpSpPr>
              <a:xfrm>
                <a:off x="3400779" y="5212647"/>
                <a:ext cx="626533" cy="166512"/>
                <a:chOff x="3316113" y="5113868"/>
                <a:chExt cx="626533" cy="166512"/>
              </a:xfrm>
            </p:grpSpPr>
            <p:grpSp>
              <p:nvGrpSpPr>
                <p:cNvPr id="161" name="Group 160"/>
                <p:cNvGrpSpPr/>
                <p:nvPr/>
              </p:nvGrpSpPr>
              <p:grpSpPr>
                <a:xfrm>
                  <a:off x="3784603" y="5113868"/>
                  <a:ext cx="158043" cy="166512"/>
                  <a:chOff x="3347158" y="5142090"/>
                  <a:chExt cx="158043" cy="166512"/>
                </a:xfrm>
              </p:grpSpPr>
              <p:sp>
                <p:nvSpPr>
                  <p:cNvPr id="164" name="Rounded Rectangle 163"/>
                  <p:cNvSpPr/>
                  <p:nvPr/>
                </p:nvSpPr>
                <p:spPr bwMode="auto">
                  <a:xfrm>
                    <a:off x="3378201" y="514209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65" name="Rounded Rectangle 164"/>
                  <p:cNvSpPr/>
                  <p:nvPr/>
                </p:nvSpPr>
                <p:spPr bwMode="auto">
                  <a:xfrm>
                    <a:off x="3347158" y="518160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62" name="Rounded Rectangle 161"/>
                <p:cNvSpPr/>
                <p:nvPr/>
              </p:nvSpPr>
              <p:spPr bwMode="auto">
                <a:xfrm>
                  <a:off x="3316113" y="5150558"/>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63" name="Straight Arrow Connector 162"/>
                <p:cNvCxnSpPr>
                  <a:stCxn id="162" idx="3"/>
                  <a:endCxn id="165" idx="1"/>
                </p:cNvCxnSpPr>
                <p:nvPr/>
              </p:nvCxnSpPr>
              <p:spPr bwMode="auto">
                <a:xfrm>
                  <a:off x="3443113" y="5214058"/>
                  <a:ext cx="341490" cy="2822"/>
                </a:xfrm>
                <a:prstGeom prst="straightConnector1">
                  <a:avLst/>
                </a:prstGeom>
                <a:solidFill>
                  <a:srgbClr val="E3CEC6"/>
                </a:solidFill>
                <a:ln w="9525" cap="flat" cmpd="sng" algn="ctr">
                  <a:solidFill>
                    <a:schemeClr val="tx1"/>
                  </a:solidFill>
                  <a:prstDash val="solid"/>
                  <a:round/>
                  <a:headEnd type="none" w="med" len="med"/>
                  <a:tailEnd type="arrow"/>
                </a:ln>
                <a:effectLst/>
              </p:spPr>
            </p:cxnSp>
          </p:grpSp>
          <p:grpSp>
            <p:nvGrpSpPr>
              <p:cNvPr id="166" name="Group 165"/>
              <p:cNvGrpSpPr/>
              <p:nvPr/>
            </p:nvGrpSpPr>
            <p:grpSpPr>
              <a:xfrm>
                <a:off x="3400779" y="5551314"/>
                <a:ext cx="626533" cy="166512"/>
                <a:chOff x="3316113" y="5113868"/>
                <a:chExt cx="626533" cy="166512"/>
              </a:xfrm>
            </p:grpSpPr>
            <p:grpSp>
              <p:nvGrpSpPr>
                <p:cNvPr id="167" name="Group 166"/>
                <p:cNvGrpSpPr/>
                <p:nvPr/>
              </p:nvGrpSpPr>
              <p:grpSpPr>
                <a:xfrm>
                  <a:off x="3784603" y="5113868"/>
                  <a:ext cx="158043" cy="166512"/>
                  <a:chOff x="3347158" y="5142090"/>
                  <a:chExt cx="158043" cy="166512"/>
                </a:xfrm>
              </p:grpSpPr>
              <p:sp>
                <p:nvSpPr>
                  <p:cNvPr id="170" name="Rounded Rectangle 169"/>
                  <p:cNvSpPr/>
                  <p:nvPr/>
                </p:nvSpPr>
                <p:spPr bwMode="auto">
                  <a:xfrm>
                    <a:off x="3378201" y="514209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71" name="Rounded Rectangle 170"/>
                  <p:cNvSpPr/>
                  <p:nvPr/>
                </p:nvSpPr>
                <p:spPr bwMode="auto">
                  <a:xfrm>
                    <a:off x="3347158" y="518160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68" name="Rounded Rectangle 167"/>
                <p:cNvSpPr/>
                <p:nvPr/>
              </p:nvSpPr>
              <p:spPr bwMode="auto">
                <a:xfrm>
                  <a:off x="3316113" y="5150558"/>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69" name="Straight Arrow Connector 168"/>
                <p:cNvCxnSpPr>
                  <a:stCxn id="168" idx="3"/>
                  <a:endCxn id="171" idx="1"/>
                </p:cNvCxnSpPr>
                <p:nvPr/>
              </p:nvCxnSpPr>
              <p:spPr bwMode="auto">
                <a:xfrm>
                  <a:off x="3443113" y="5214058"/>
                  <a:ext cx="341490" cy="2822"/>
                </a:xfrm>
                <a:prstGeom prst="straightConnector1">
                  <a:avLst/>
                </a:prstGeom>
                <a:solidFill>
                  <a:srgbClr val="E3CEC6"/>
                </a:solidFill>
                <a:ln w="9525" cap="flat" cmpd="sng" algn="ctr">
                  <a:solidFill>
                    <a:schemeClr val="tx1"/>
                  </a:solidFill>
                  <a:prstDash val="solid"/>
                  <a:round/>
                  <a:headEnd type="none" w="med" len="med"/>
                  <a:tailEnd type="arrow"/>
                </a:ln>
                <a:effectLst/>
              </p:spPr>
            </p:cxnSp>
          </p:grpSp>
        </p:grpSp>
        <p:sp>
          <p:nvSpPr>
            <p:cNvPr id="173" name="Left Brace 172"/>
            <p:cNvSpPr/>
            <p:nvPr/>
          </p:nvSpPr>
          <p:spPr bwMode="auto">
            <a:xfrm>
              <a:off x="3033888" y="4783666"/>
              <a:ext cx="398498" cy="832556"/>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74" name="TextBox 173"/>
            <p:cNvSpPr txBox="1"/>
            <p:nvPr/>
          </p:nvSpPr>
          <p:spPr>
            <a:xfrm>
              <a:off x="4275667" y="4699000"/>
              <a:ext cx="4176889" cy="1077218"/>
            </a:xfrm>
            <a:prstGeom prst="rect">
              <a:avLst/>
            </a:prstGeom>
            <a:noFill/>
          </p:spPr>
          <p:txBody>
            <a:bodyPr wrap="square" rtlCol="0">
              <a:spAutoFit/>
            </a:bodyPr>
            <a:lstStyle/>
            <a:p>
              <a:pPr algn="just"/>
              <a:r>
                <a:rPr lang="en-US"/>
                <a:t>Each map() has a list of preferred hosts. The JobTracker (master) attempts to match each map to the closest host in its sub-cluster.</a:t>
              </a:r>
            </a:p>
          </p:txBody>
        </p:sp>
      </p:grpSp>
      <p:grpSp>
        <p:nvGrpSpPr>
          <p:cNvPr id="200" name="Group 199"/>
          <p:cNvGrpSpPr/>
          <p:nvPr/>
        </p:nvGrpSpPr>
        <p:grpSpPr>
          <a:xfrm>
            <a:off x="536222" y="5813778"/>
            <a:ext cx="4995332" cy="1044222"/>
            <a:chOff x="536222" y="5813778"/>
            <a:chExt cx="4995332" cy="1044222"/>
          </a:xfrm>
        </p:grpSpPr>
        <p:sp>
          <p:nvSpPr>
            <p:cNvPr id="176" name="Rounded Rectangle 175"/>
            <p:cNvSpPr/>
            <p:nvPr/>
          </p:nvSpPr>
          <p:spPr bwMode="auto">
            <a:xfrm>
              <a:off x="536222" y="5813778"/>
              <a:ext cx="1298222" cy="338667"/>
            </a:xfrm>
            <a:prstGeom prst="roundRect">
              <a:avLst/>
            </a:prstGeom>
            <a:solidFill>
              <a:srgbClr val="E3E08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92500" lnSpcReduction="10000"/>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ourier"/>
                  <a:ea typeface="ＭＳ Ｐゴシック" pitchFamily="-65" charset="-128"/>
                  <a:cs typeface="ＭＳ Ｐゴシック" pitchFamily="-65" charset="-128"/>
                </a:rPr>
                <a:t>User1</a:t>
              </a:r>
            </a:p>
          </p:txBody>
        </p:sp>
        <p:grpSp>
          <p:nvGrpSpPr>
            <p:cNvPr id="187" name="Group 186"/>
            <p:cNvGrpSpPr/>
            <p:nvPr/>
          </p:nvGrpSpPr>
          <p:grpSpPr>
            <a:xfrm>
              <a:off x="2088444" y="5813778"/>
              <a:ext cx="1157110" cy="1044222"/>
              <a:chOff x="2088444" y="5813778"/>
              <a:chExt cx="1157110" cy="1044222"/>
            </a:xfrm>
          </p:grpSpPr>
          <p:sp>
            <p:nvSpPr>
              <p:cNvPr id="178" name="Rounded Rectangle 177"/>
              <p:cNvSpPr/>
              <p:nvPr/>
            </p:nvSpPr>
            <p:spPr bwMode="auto">
              <a:xfrm>
                <a:off x="2088444" y="5813778"/>
                <a:ext cx="1044222" cy="1044222"/>
              </a:xfrm>
              <a:prstGeom prst="roundRect">
                <a:avLst/>
              </a:prstGeom>
              <a:solidFill>
                <a:srgbClr val="E3E08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Job1-0</a:t>
                </a:r>
              </a:p>
            </p:txBody>
          </p:sp>
          <p:grpSp>
            <p:nvGrpSpPr>
              <p:cNvPr id="179" name="Group 178"/>
              <p:cNvGrpSpPr/>
              <p:nvPr/>
            </p:nvGrpSpPr>
            <p:grpSpPr>
              <a:xfrm>
                <a:off x="2144891" y="6251223"/>
                <a:ext cx="183442" cy="183444"/>
                <a:chOff x="3259669" y="4826002"/>
                <a:chExt cx="183442" cy="183444"/>
              </a:xfrm>
            </p:grpSpPr>
            <p:sp>
              <p:nvSpPr>
                <p:cNvPr id="184" name="Rounded Rectangle 183"/>
                <p:cNvSpPr/>
                <p:nvPr/>
              </p:nvSpPr>
              <p:spPr bwMode="auto">
                <a:xfrm>
                  <a:off x="3302000" y="482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85" name="Rounded Rectangle 184"/>
                <p:cNvSpPr/>
                <p:nvPr/>
              </p:nvSpPr>
              <p:spPr bwMode="auto">
                <a:xfrm>
                  <a:off x="3259669" y="4868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82" name="TextBox 181"/>
              <p:cNvSpPr txBox="1"/>
              <p:nvPr/>
            </p:nvSpPr>
            <p:spPr>
              <a:xfrm>
                <a:off x="2328333" y="6152442"/>
                <a:ext cx="917221" cy="338554"/>
              </a:xfrm>
              <a:prstGeom prst="rect">
                <a:avLst/>
              </a:prstGeom>
              <a:noFill/>
            </p:spPr>
            <p:txBody>
              <a:bodyPr wrap="square" rtlCol="0" anchor="t" anchorCtr="0">
                <a:spAutoFit/>
              </a:bodyPr>
              <a:lstStyle/>
              <a:p>
                <a:pPr algn="l"/>
                <a:r>
                  <a:rPr lang="en-US">
                    <a:latin typeface="Courier"/>
                  </a:rPr>
                  <a:t>x500</a:t>
                </a:r>
              </a:p>
            </p:txBody>
          </p:sp>
        </p:grpSp>
        <p:grpSp>
          <p:nvGrpSpPr>
            <p:cNvPr id="188" name="Group 187"/>
            <p:cNvGrpSpPr/>
            <p:nvPr/>
          </p:nvGrpSpPr>
          <p:grpSpPr>
            <a:xfrm>
              <a:off x="3231444" y="5813778"/>
              <a:ext cx="1157110" cy="1044222"/>
              <a:chOff x="2088444" y="5813778"/>
              <a:chExt cx="1157110" cy="1044222"/>
            </a:xfrm>
          </p:grpSpPr>
          <p:sp>
            <p:nvSpPr>
              <p:cNvPr id="189" name="Rounded Rectangle 188"/>
              <p:cNvSpPr/>
              <p:nvPr/>
            </p:nvSpPr>
            <p:spPr bwMode="auto">
              <a:xfrm>
                <a:off x="2088444" y="5813778"/>
                <a:ext cx="1044222" cy="1044222"/>
              </a:xfrm>
              <a:prstGeom prst="roundRect">
                <a:avLst/>
              </a:prstGeom>
              <a:solidFill>
                <a:srgbClr val="E3E08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Job1-1</a:t>
                </a:r>
              </a:p>
            </p:txBody>
          </p:sp>
          <p:grpSp>
            <p:nvGrpSpPr>
              <p:cNvPr id="190" name="Group 189"/>
              <p:cNvGrpSpPr/>
              <p:nvPr/>
            </p:nvGrpSpPr>
            <p:grpSpPr>
              <a:xfrm>
                <a:off x="2144891" y="6251223"/>
                <a:ext cx="183442" cy="183444"/>
                <a:chOff x="3259669" y="4826002"/>
                <a:chExt cx="183442" cy="183444"/>
              </a:xfrm>
            </p:grpSpPr>
            <p:sp>
              <p:nvSpPr>
                <p:cNvPr id="192" name="Rounded Rectangle 191"/>
                <p:cNvSpPr/>
                <p:nvPr/>
              </p:nvSpPr>
              <p:spPr bwMode="auto">
                <a:xfrm>
                  <a:off x="3302000" y="482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93" name="Rounded Rectangle 192"/>
                <p:cNvSpPr/>
                <p:nvPr/>
              </p:nvSpPr>
              <p:spPr bwMode="auto">
                <a:xfrm>
                  <a:off x="3259669" y="4868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91" name="TextBox 190"/>
              <p:cNvSpPr txBox="1"/>
              <p:nvPr/>
            </p:nvSpPr>
            <p:spPr>
              <a:xfrm>
                <a:off x="2328333" y="6152442"/>
                <a:ext cx="917221" cy="338554"/>
              </a:xfrm>
              <a:prstGeom prst="rect">
                <a:avLst/>
              </a:prstGeom>
              <a:noFill/>
            </p:spPr>
            <p:txBody>
              <a:bodyPr wrap="square" rtlCol="0" anchor="t" anchorCtr="0">
                <a:spAutoFit/>
              </a:bodyPr>
              <a:lstStyle/>
              <a:p>
                <a:pPr algn="l"/>
                <a:r>
                  <a:rPr lang="en-US">
                    <a:latin typeface="Courier"/>
                  </a:rPr>
                  <a:t>x500</a:t>
                </a:r>
              </a:p>
            </p:txBody>
          </p:sp>
        </p:grpSp>
        <p:grpSp>
          <p:nvGrpSpPr>
            <p:cNvPr id="194" name="Group 193"/>
            <p:cNvGrpSpPr/>
            <p:nvPr/>
          </p:nvGrpSpPr>
          <p:grpSpPr>
            <a:xfrm>
              <a:off x="4374444" y="5813778"/>
              <a:ext cx="1157110" cy="1044222"/>
              <a:chOff x="2088444" y="5813778"/>
              <a:chExt cx="1157110" cy="1044222"/>
            </a:xfrm>
          </p:grpSpPr>
          <p:sp>
            <p:nvSpPr>
              <p:cNvPr id="195" name="Rounded Rectangle 194"/>
              <p:cNvSpPr/>
              <p:nvPr/>
            </p:nvSpPr>
            <p:spPr bwMode="auto">
              <a:xfrm>
                <a:off x="2088444" y="5813778"/>
                <a:ext cx="1044222" cy="1044222"/>
              </a:xfrm>
              <a:prstGeom prst="roundRect">
                <a:avLst/>
              </a:prstGeom>
              <a:solidFill>
                <a:srgbClr val="E3E08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Job1-2</a:t>
                </a:r>
              </a:p>
            </p:txBody>
          </p:sp>
          <p:grpSp>
            <p:nvGrpSpPr>
              <p:cNvPr id="196" name="Group 195"/>
              <p:cNvGrpSpPr/>
              <p:nvPr/>
            </p:nvGrpSpPr>
            <p:grpSpPr>
              <a:xfrm>
                <a:off x="2144891" y="6251223"/>
                <a:ext cx="183442" cy="183444"/>
                <a:chOff x="3259669" y="4826002"/>
                <a:chExt cx="183442" cy="183444"/>
              </a:xfrm>
            </p:grpSpPr>
            <p:sp>
              <p:nvSpPr>
                <p:cNvPr id="198" name="Rounded Rectangle 197"/>
                <p:cNvSpPr/>
                <p:nvPr/>
              </p:nvSpPr>
              <p:spPr bwMode="auto">
                <a:xfrm>
                  <a:off x="3302000" y="482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99" name="Rounded Rectangle 198"/>
                <p:cNvSpPr/>
                <p:nvPr/>
              </p:nvSpPr>
              <p:spPr bwMode="auto">
                <a:xfrm>
                  <a:off x="3259669" y="4868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97" name="TextBox 196"/>
              <p:cNvSpPr txBox="1"/>
              <p:nvPr/>
            </p:nvSpPr>
            <p:spPr>
              <a:xfrm>
                <a:off x="2328333" y="6152442"/>
                <a:ext cx="917221" cy="338554"/>
              </a:xfrm>
              <a:prstGeom prst="rect">
                <a:avLst/>
              </a:prstGeom>
              <a:noFill/>
            </p:spPr>
            <p:txBody>
              <a:bodyPr wrap="square" rtlCol="0" anchor="t" anchorCtr="0">
                <a:spAutoFit/>
              </a:bodyPr>
              <a:lstStyle/>
              <a:p>
                <a:pPr algn="l"/>
                <a:r>
                  <a:rPr lang="en-US">
                    <a:latin typeface="Courier"/>
                  </a:rPr>
                  <a:t>x500</a:t>
                </a:r>
              </a:p>
            </p:txBody>
          </p:sp>
        </p:grpSp>
      </p:grpSp>
      <p:grpSp>
        <p:nvGrpSpPr>
          <p:cNvPr id="249" name="Group 248"/>
          <p:cNvGrpSpPr/>
          <p:nvPr/>
        </p:nvGrpSpPr>
        <p:grpSpPr>
          <a:xfrm>
            <a:off x="1504241" y="1842909"/>
            <a:ext cx="6462890" cy="1027289"/>
            <a:chOff x="1504241" y="1842909"/>
            <a:chExt cx="6462890" cy="1027289"/>
          </a:xfrm>
        </p:grpSpPr>
        <p:grpSp>
          <p:nvGrpSpPr>
            <p:cNvPr id="245" name="Group 244"/>
            <p:cNvGrpSpPr/>
            <p:nvPr/>
          </p:nvGrpSpPr>
          <p:grpSpPr>
            <a:xfrm>
              <a:off x="1504241" y="2480730"/>
              <a:ext cx="496712" cy="364067"/>
              <a:chOff x="1504241" y="2480730"/>
              <a:chExt cx="496712" cy="364067"/>
            </a:xfrm>
          </p:grpSpPr>
          <p:grpSp>
            <p:nvGrpSpPr>
              <p:cNvPr id="203" name="Group 202"/>
              <p:cNvGrpSpPr/>
              <p:nvPr/>
            </p:nvGrpSpPr>
            <p:grpSpPr>
              <a:xfrm>
                <a:off x="1507064" y="2480730"/>
                <a:ext cx="493889" cy="141111"/>
                <a:chOff x="1605843" y="2480731"/>
                <a:chExt cx="493889" cy="141111"/>
              </a:xfrm>
            </p:grpSpPr>
            <p:sp>
              <p:nvSpPr>
                <p:cNvPr id="201" name="Rounded Rectangle 200"/>
                <p:cNvSpPr/>
                <p:nvPr/>
              </p:nvSpPr>
              <p:spPr bwMode="auto">
                <a:xfrm>
                  <a:off x="1958621"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02" name="Rounded Rectangle 201"/>
                <p:cNvSpPr/>
                <p:nvPr/>
              </p:nvSpPr>
              <p:spPr bwMode="auto">
                <a:xfrm>
                  <a:off x="1605843"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204" name="Group 203"/>
              <p:cNvGrpSpPr/>
              <p:nvPr/>
            </p:nvGrpSpPr>
            <p:grpSpPr>
              <a:xfrm>
                <a:off x="1504241" y="2703686"/>
                <a:ext cx="493889" cy="141111"/>
                <a:chOff x="1605843" y="2480731"/>
                <a:chExt cx="493889" cy="141111"/>
              </a:xfrm>
            </p:grpSpPr>
            <p:sp>
              <p:nvSpPr>
                <p:cNvPr id="205" name="Rounded Rectangle 204"/>
                <p:cNvSpPr/>
                <p:nvPr/>
              </p:nvSpPr>
              <p:spPr bwMode="auto">
                <a:xfrm>
                  <a:off x="1958621"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06" name="Rounded Rectangle 205"/>
                <p:cNvSpPr/>
                <p:nvPr/>
              </p:nvSpPr>
              <p:spPr bwMode="auto">
                <a:xfrm>
                  <a:off x="1605843"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grpSp>
          <p:nvGrpSpPr>
            <p:cNvPr id="247" name="Group 246"/>
            <p:cNvGrpSpPr/>
            <p:nvPr/>
          </p:nvGrpSpPr>
          <p:grpSpPr>
            <a:xfrm>
              <a:off x="3364086" y="2503309"/>
              <a:ext cx="493890" cy="366889"/>
              <a:chOff x="3364086" y="2503309"/>
              <a:chExt cx="493890" cy="366889"/>
            </a:xfrm>
          </p:grpSpPr>
          <p:grpSp>
            <p:nvGrpSpPr>
              <p:cNvPr id="217" name="Group 203"/>
              <p:cNvGrpSpPr/>
              <p:nvPr/>
            </p:nvGrpSpPr>
            <p:grpSpPr>
              <a:xfrm>
                <a:off x="3364086" y="2503309"/>
                <a:ext cx="493889" cy="141111"/>
                <a:chOff x="1605843" y="2480731"/>
                <a:chExt cx="493889" cy="141111"/>
              </a:xfrm>
            </p:grpSpPr>
            <p:sp>
              <p:nvSpPr>
                <p:cNvPr id="221" name="Rounded Rectangle 220"/>
                <p:cNvSpPr/>
                <p:nvPr/>
              </p:nvSpPr>
              <p:spPr bwMode="auto">
                <a:xfrm>
                  <a:off x="1958621"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22" name="Rounded Rectangle 221"/>
                <p:cNvSpPr/>
                <p:nvPr/>
              </p:nvSpPr>
              <p:spPr bwMode="auto">
                <a:xfrm>
                  <a:off x="1605843"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218" name="Group 210"/>
              <p:cNvGrpSpPr/>
              <p:nvPr/>
            </p:nvGrpSpPr>
            <p:grpSpPr>
              <a:xfrm>
                <a:off x="3364087" y="2729087"/>
                <a:ext cx="493889" cy="141111"/>
                <a:chOff x="1605843" y="2480731"/>
                <a:chExt cx="493889" cy="141111"/>
              </a:xfrm>
            </p:grpSpPr>
            <p:sp>
              <p:nvSpPr>
                <p:cNvPr id="219" name="Rounded Rectangle 218"/>
                <p:cNvSpPr/>
                <p:nvPr/>
              </p:nvSpPr>
              <p:spPr bwMode="auto">
                <a:xfrm>
                  <a:off x="1958621"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20" name="Rounded Rectangle 219"/>
                <p:cNvSpPr/>
                <p:nvPr/>
              </p:nvSpPr>
              <p:spPr bwMode="auto">
                <a:xfrm>
                  <a:off x="1605843"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grpSp>
          <p:nvGrpSpPr>
            <p:cNvPr id="225" name="Group 224"/>
            <p:cNvGrpSpPr/>
            <p:nvPr/>
          </p:nvGrpSpPr>
          <p:grpSpPr>
            <a:xfrm>
              <a:off x="5551308" y="2266242"/>
              <a:ext cx="496712" cy="589845"/>
              <a:chOff x="6033908" y="6093175"/>
              <a:chExt cx="496712" cy="589845"/>
            </a:xfrm>
          </p:grpSpPr>
          <p:grpSp>
            <p:nvGrpSpPr>
              <p:cNvPr id="226" name="Group 202"/>
              <p:cNvGrpSpPr/>
              <p:nvPr/>
            </p:nvGrpSpPr>
            <p:grpSpPr>
              <a:xfrm>
                <a:off x="6036731" y="6093175"/>
                <a:ext cx="493889" cy="141111"/>
                <a:chOff x="1605843" y="2480731"/>
                <a:chExt cx="493889" cy="141111"/>
              </a:xfrm>
            </p:grpSpPr>
            <p:sp>
              <p:nvSpPr>
                <p:cNvPr id="233" name="Rounded Rectangle 232"/>
                <p:cNvSpPr/>
                <p:nvPr/>
              </p:nvSpPr>
              <p:spPr bwMode="auto">
                <a:xfrm>
                  <a:off x="1958621"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34" name="Rounded Rectangle 233"/>
                <p:cNvSpPr/>
                <p:nvPr/>
              </p:nvSpPr>
              <p:spPr bwMode="auto">
                <a:xfrm>
                  <a:off x="1605843"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227" name="Group 203"/>
              <p:cNvGrpSpPr/>
              <p:nvPr/>
            </p:nvGrpSpPr>
            <p:grpSpPr>
              <a:xfrm>
                <a:off x="6033908" y="6316131"/>
                <a:ext cx="493889" cy="141111"/>
                <a:chOff x="1605843" y="2480731"/>
                <a:chExt cx="493889" cy="141111"/>
              </a:xfrm>
            </p:grpSpPr>
            <p:sp>
              <p:nvSpPr>
                <p:cNvPr id="231" name="Rounded Rectangle 230"/>
                <p:cNvSpPr/>
                <p:nvPr/>
              </p:nvSpPr>
              <p:spPr bwMode="auto">
                <a:xfrm>
                  <a:off x="1958621"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32" name="Rounded Rectangle 231"/>
                <p:cNvSpPr/>
                <p:nvPr/>
              </p:nvSpPr>
              <p:spPr bwMode="auto">
                <a:xfrm>
                  <a:off x="1605843"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228" name="Group 210"/>
              <p:cNvGrpSpPr/>
              <p:nvPr/>
            </p:nvGrpSpPr>
            <p:grpSpPr>
              <a:xfrm>
                <a:off x="6033909" y="6541909"/>
                <a:ext cx="493889" cy="141111"/>
                <a:chOff x="1605843" y="2480731"/>
                <a:chExt cx="493889" cy="141111"/>
              </a:xfrm>
            </p:grpSpPr>
            <p:sp>
              <p:nvSpPr>
                <p:cNvPr id="229" name="Rounded Rectangle 228"/>
                <p:cNvSpPr/>
                <p:nvPr/>
              </p:nvSpPr>
              <p:spPr bwMode="auto">
                <a:xfrm>
                  <a:off x="1958621"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30" name="Rounded Rectangle 229"/>
                <p:cNvSpPr/>
                <p:nvPr/>
              </p:nvSpPr>
              <p:spPr bwMode="auto">
                <a:xfrm>
                  <a:off x="1605843"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grpSp>
          <p:nvGrpSpPr>
            <p:cNvPr id="235" name="Group 234"/>
            <p:cNvGrpSpPr/>
            <p:nvPr/>
          </p:nvGrpSpPr>
          <p:grpSpPr>
            <a:xfrm>
              <a:off x="7470419" y="1842909"/>
              <a:ext cx="496712" cy="589845"/>
              <a:chOff x="6033908" y="6093175"/>
              <a:chExt cx="496712" cy="589845"/>
            </a:xfrm>
          </p:grpSpPr>
          <p:grpSp>
            <p:nvGrpSpPr>
              <p:cNvPr id="236" name="Group 202"/>
              <p:cNvGrpSpPr/>
              <p:nvPr/>
            </p:nvGrpSpPr>
            <p:grpSpPr>
              <a:xfrm>
                <a:off x="6036731" y="6093175"/>
                <a:ext cx="493889" cy="141111"/>
                <a:chOff x="1605843" y="2480731"/>
                <a:chExt cx="493889" cy="141111"/>
              </a:xfrm>
            </p:grpSpPr>
            <p:sp>
              <p:nvSpPr>
                <p:cNvPr id="243" name="Rounded Rectangle 242"/>
                <p:cNvSpPr/>
                <p:nvPr/>
              </p:nvSpPr>
              <p:spPr bwMode="auto">
                <a:xfrm>
                  <a:off x="1958621"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44" name="Rounded Rectangle 243"/>
                <p:cNvSpPr/>
                <p:nvPr/>
              </p:nvSpPr>
              <p:spPr bwMode="auto">
                <a:xfrm>
                  <a:off x="1605843"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237" name="Group 203"/>
              <p:cNvGrpSpPr/>
              <p:nvPr/>
            </p:nvGrpSpPr>
            <p:grpSpPr>
              <a:xfrm>
                <a:off x="6033908" y="6316131"/>
                <a:ext cx="493889" cy="141111"/>
                <a:chOff x="1605843" y="2480731"/>
                <a:chExt cx="493889" cy="141111"/>
              </a:xfrm>
            </p:grpSpPr>
            <p:sp>
              <p:nvSpPr>
                <p:cNvPr id="241" name="Rounded Rectangle 240"/>
                <p:cNvSpPr/>
                <p:nvPr/>
              </p:nvSpPr>
              <p:spPr bwMode="auto">
                <a:xfrm>
                  <a:off x="1958621"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42" name="Rounded Rectangle 241"/>
                <p:cNvSpPr/>
                <p:nvPr/>
              </p:nvSpPr>
              <p:spPr bwMode="auto">
                <a:xfrm>
                  <a:off x="1605843"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238" name="Group 210"/>
              <p:cNvGrpSpPr/>
              <p:nvPr/>
            </p:nvGrpSpPr>
            <p:grpSpPr>
              <a:xfrm>
                <a:off x="6033909" y="6541909"/>
                <a:ext cx="493889" cy="141111"/>
                <a:chOff x="1605843" y="2480731"/>
                <a:chExt cx="493889" cy="141111"/>
              </a:xfrm>
            </p:grpSpPr>
            <p:sp>
              <p:nvSpPr>
                <p:cNvPr id="239" name="Rounded Rectangle 238"/>
                <p:cNvSpPr/>
                <p:nvPr/>
              </p:nvSpPr>
              <p:spPr bwMode="auto">
                <a:xfrm>
                  <a:off x="1958621"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40" name="Rounded Rectangle 239"/>
                <p:cNvSpPr/>
                <p:nvPr/>
              </p:nvSpPr>
              <p:spPr bwMode="auto">
                <a:xfrm>
                  <a:off x="1605843" y="248073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sp>
          <p:nvSpPr>
            <p:cNvPr id="248" name="Rounded Rectangle 247"/>
            <p:cNvSpPr/>
            <p:nvPr/>
          </p:nvSpPr>
          <p:spPr bwMode="auto">
            <a:xfrm>
              <a:off x="3189101" y="2271889"/>
              <a:ext cx="860778" cy="141111"/>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MASTER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mph" presetSubtype="2" fill="hold" nodeType="withEffect">
                                  <p:stCondLst>
                                    <p:cond delay="0"/>
                                  </p:stCondLst>
                                  <p:childTnLst>
                                    <p:animClr clrSpc="rgb">
                                      <p:cBhvr>
                                        <p:cTn id="8" dur="500" fill="hold"/>
                                        <p:tgtEl>
                                          <p:spTgt spid="6"/>
                                        </p:tgtEl>
                                        <p:attrNameLst>
                                          <p:attrName>fillcolor</p:attrName>
                                        </p:attrNameLst>
                                      </p:cBhvr>
                                      <p:to>
                                        <a:schemeClr val="accent1"/>
                                      </p:to>
                                    </p:animClr>
                                    <p:set>
                                      <p:cBhvr>
                                        <p:cTn id="9" dur="500" fill="hold"/>
                                        <p:tgtEl>
                                          <p:spTgt spid="6"/>
                                        </p:tgtEl>
                                        <p:attrNameLst>
                                          <p:attrName>fill.type</p:attrName>
                                        </p:attrNameLst>
                                      </p:cBhvr>
                                      <p:to>
                                        <p:strVal val="solid"/>
                                      </p:to>
                                    </p:set>
                                    <p:set>
                                      <p:cBhvr>
                                        <p:cTn id="10" dur="500" fill="hold"/>
                                        <p:tgtEl>
                                          <p:spTgt spid="6"/>
                                        </p:tgtEl>
                                        <p:attrNameLst>
                                          <p:attrName>fill.on</p:attrName>
                                        </p:attrNameLst>
                                      </p:cBhvr>
                                      <p:to>
                                        <p:strVal val="true"/>
                                      </p:to>
                                    </p:set>
                                  </p:childTnLst>
                                </p:cTn>
                              </p:par>
                              <p:par>
                                <p:cTn id="11" presetID="1" presetClass="emph" presetSubtype="2" fill="hold" nodeType="withEffect">
                                  <p:stCondLst>
                                    <p:cond delay="0"/>
                                  </p:stCondLst>
                                  <p:childTnLst>
                                    <p:animClr clrSpc="rgb">
                                      <p:cBhvr>
                                        <p:cTn id="12" dur="500" fill="hold"/>
                                        <p:tgtEl>
                                          <p:spTgt spid="16"/>
                                        </p:tgtEl>
                                        <p:attrNameLst>
                                          <p:attrName>fillcolor</p:attrName>
                                        </p:attrNameLst>
                                      </p:cBhvr>
                                      <p:to>
                                        <a:schemeClr val="accent1"/>
                                      </p:to>
                                    </p:animClr>
                                    <p:set>
                                      <p:cBhvr>
                                        <p:cTn id="13" dur="500" fill="hold"/>
                                        <p:tgtEl>
                                          <p:spTgt spid="16"/>
                                        </p:tgtEl>
                                        <p:attrNameLst>
                                          <p:attrName>fill.type</p:attrName>
                                        </p:attrNameLst>
                                      </p:cBhvr>
                                      <p:to>
                                        <p:strVal val="solid"/>
                                      </p:to>
                                    </p:set>
                                    <p:set>
                                      <p:cBhvr>
                                        <p:cTn id="14" dur="500" fill="hold"/>
                                        <p:tgtEl>
                                          <p:spTgt spid="16"/>
                                        </p:tgtEl>
                                        <p:attrNameLst>
                                          <p:attrName>fill.on</p:attrName>
                                        </p:attrNameLst>
                                      </p:cBhvr>
                                      <p:to>
                                        <p:strVal val="true"/>
                                      </p:to>
                                    </p:set>
                                  </p:childTnLst>
                                </p:cTn>
                              </p:par>
                              <p:par>
                                <p:cTn id="15" presetID="1" presetClass="emph" presetSubtype="2" fill="hold" nodeType="withEffect">
                                  <p:stCondLst>
                                    <p:cond delay="0"/>
                                  </p:stCondLst>
                                  <p:childTnLst>
                                    <p:animClr clrSpc="rgb">
                                      <p:cBhvr>
                                        <p:cTn id="16" dur="500" fill="hold"/>
                                        <p:tgtEl>
                                          <p:spTgt spid="5"/>
                                        </p:tgtEl>
                                        <p:attrNameLst>
                                          <p:attrName>fillcolor</p:attrName>
                                        </p:attrNameLst>
                                      </p:cBhvr>
                                      <p:to>
                                        <a:schemeClr val="accent1"/>
                                      </p:to>
                                    </p:animClr>
                                    <p:set>
                                      <p:cBhvr>
                                        <p:cTn id="17" dur="500" fill="hold"/>
                                        <p:tgtEl>
                                          <p:spTgt spid="5"/>
                                        </p:tgtEl>
                                        <p:attrNameLst>
                                          <p:attrName>fill.type</p:attrName>
                                        </p:attrNameLst>
                                      </p:cBhvr>
                                      <p:to>
                                        <p:strVal val="solid"/>
                                      </p:to>
                                    </p:set>
                                    <p:set>
                                      <p:cBhvr>
                                        <p:cTn id="18" dur="500" fill="hold"/>
                                        <p:tgtEl>
                                          <p:spTgt spid="5"/>
                                        </p:tgtEl>
                                        <p:attrNameLst>
                                          <p:attrName>fill.on</p:attrName>
                                        </p:attrNameLst>
                                      </p:cBhvr>
                                      <p:to>
                                        <p:strVal val="true"/>
                                      </p:to>
                                    </p:set>
                                  </p:childTnLst>
                                </p:cTn>
                              </p:par>
                              <p:par>
                                <p:cTn id="19" presetID="1" presetClass="emph" presetSubtype="2" fill="hold" nodeType="withEffect">
                                  <p:stCondLst>
                                    <p:cond delay="0"/>
                                  </p:stCondLst>
                                  <p:childTnLst>
                                    <p:animClr clrSpc="rgb">
                                      <p:cBhvr>
                                        <p:cTn id="20" dur="500" fill="hold"/>
                                        <p:tgtEl>
                                          <p:spTgt spid="25"/>
                                        </p:tgtEl>
                                        <p:attrNameLst>
                                          <p:attrName>fillcolor</p:attrName>
                                        </p:attrNameLst>
                                      </p:cBhvr>
                                      <p:to>
                                        <a:schemeClr val="accent1"/>
                                      </p:to>
                                    </p:animClr>
                                    <p:set>
                                      <p:cBhvr>
                                        <p:cTn id="21" dur="500" fill="hold"/>
                                        <p:tgtEl>
                                          <p:spTgt spid="25"/>
                                        </p:tgtEl>
                                        <p:attrNameLst>
                                          <p:attrName>fill.type</p:attrName>
                                        </p:attrNameLst>
                                      </p:cBhvr>
                                      <p:to>
                                        <p:strVal val="solid"/>
                                      </p:to>
                                    </p:set>
                                    <p:set>
                                      <p:cBhvr>
                                        <p:cTn id="22" dur="500" fill="hold"/>
                                        <p:tgtEl>
                                          <p:spTgt spid="25"/>
                                        </p:tgtEl>
                                        <p:attrNameLst>
                                          <p:attrName>fill.on</p:attrName>
                                        </p:attrNameLst>
                                      </p:cBhvr>
                                      <p:to>
                                        <p:strVal val="true"/>
                                      </p:to>
                                    </p:set>
                                  </p:childTnLst>
                                </p:cTn>
                              </p:par>
                              <p:par>
                                <p:cTn id="23" presetID="1" presetClass="emph" presetSubtype="2" fill="hold" nodeType="withEffect">
                                  <p:stCondLst>
                                    <p:cond delay="0"/>
                                  </p:stCondLst>
                                  <p:childTnLst>
                                    <p:animClr clrSpc="rgb">
                                      <p:cBhvr>
                                        <p:cTn id="24" dur="500" fill="hold"/>
                                        <p:tgtEl>
                                          <p:spTgt spid="26"/>
                                        </p:tgtEl>
                                        <p:attrNameLst>
                                          <p:attrName>fillcolor</p:attrName>
                                        </p:attrNameLst>
                                      </p:cBhvr>
                                      <p:to>
                                        <a:schemeClr val="accent1"/>
                                      </p:to>
                                    </p:animClr>
                                    <p:set>
                                      <p:cBhvr>
                                        <p:cTn id="25" dur="500" fill="hold"/>
                                        <p:tgtEl>
                                          <p:spTgt spid="26"/>
                                        </p:tgtEl>
                                        <p:attrNameLst>
                                          <p:attrName>fill.type</p:attrName>
                                        </p:attrNameLst>
                                      </p:cBhvr>
                                      <p:to>
                                        <p:strVal val="solid"/>
                                      </p:to>
                                    </p:set>
                                    <p:set>
                                      <p:cBhvr>
                                        <p:cTn id="26" dur="500" fill="hold"/>
                                        <p:tgtEl>
                                          <p:spTgt spid="26"/>
                                        </p:tgtEl>
                                        <p:attrNameLst>
                                          <p:attrName>fill.on</p:attrName>
                                        </p:attrNameLst>
                                      </p:cBhvr>
                                      <p:to>
                                        <p:strVal val="true"/>
                                      </p:to>
                                    </p:set>
                                  </p:childTnLst>
                                </p:cTn>
                              </p:par>
                              <p:par>
                                <p:cTn id="27" presetID="1" presetClass="emph" presetSubtype="2" fill="hold" nodeType="withEffect">
                                  <p:stCondLst>
                                    <p:cond delay="0"/>
                                  </p:stCondLst>
                                  <p:childTnLst>
                                    <p:animClr clrSpc="rgb">
                                      <p:cBhvr>
                                        <p:cTn id="28" dur="2000" fill="hold"/>
                                        <p:tgtEl>
                                          <p:spTgt spid="7"/>
                                        </p:tgtEl>
                                        <p:attrNameLst>
                                          <p:attrName>fillcolor</p:attrName>
                                        </p:attrNameLst>
                                      </p:cBhvr>
                                      <p:to>
                                        <a:schemeClr val="accent1"/>
                                      </p:to>
                                    </p:animClr>
                                    <p:set>
                                      <p:cBhvr>
                                        <p:cTn id="29" dur="2000" fill="hold"/>
                                        <p:tgtEl>
                                          <p:spTgt spid="7"/>
                                        </p:tgtEl>
                                        <p:attrNameLst>
                                          <p:attrName>fill.type</p:attrName>
                                        </p:attrNameLst>
                                      </p:cBhvr>
                                      <p:to>
                                        <p:strVal val="solid"/>
                                      </p:to>
                                    </p:set>
                                    <p:set>
                                      <p:cBhvr>
                                        <p:cTn id="30" dur="2000" fill="hold"/>
                                        <p:tgtEl>
                                          <p:spTgt spid="7"/>
                                        </p:tgtEl>
                                        <p:attrNameLst>
                                          <p:attrName>fill.on</p:attrName>
                                        </p:attrNameLst>
                                      </p:cBhvr>
                                      <p:to>
                                        <p:strVal val="true"/>
                                      </p:to>
                                    </p:set>
                                  </p:childTnLst>
                                </p:cTn>
                              </p:par>
                              <p:par>
                                <p:cTn id="31" presetID="1" presetClass="emph" presetSubtype="2" fill="hold" nodeType="withEffect">
                                  <p:stCondLst>
                                    <p:cond delay="0"/>
                                  </p:stCondLst>
                                  <p:childTnLst>
                                    <p:animClr clrSpc="rgb">
                                      <p:cBhvr>
                                        <p:cTn id="32" dur="500" fill="hold"/>
                                        <p:tgtEl>
                                          <p:spTgt spid="15"/>
                                        </p:tgtEl>
                                        <p:attrNameLst>
                                          <p:attrName>fillcolor</p:attrName>
                                        </p:attrNameLst>
                                      </p:cBhvr>
                                      <p:to>
                                        <a:schemeClr val="accent1"/>
                                      </p:to>
                                    </p:animClr>
                                    <p:set>
                                      <p:cBhvr>
                                        <p:cTn id="33" dur="500" fill="hold"/>
                                        <p:tgtEl>
                                          <p:spTgt spid="15"/>
                                        </p:tgtEl>
                                        <p:attrNameLst>
                                          <p:attrName>fill.type</p:attrName>
                                        </p:attrNameLst>
                                      </p:cBhvr>
                                      <p:to>
                                        <p:strVal val="solid"/>
                                      </p:to>
                                    </p:set>
                                    <p:set>
                                      <p:cBhvr>
                                        <p:cTn id="34" dur="500" fill="hold"/>
                                        <p:tgtEl>
                                          <p:spTgt spid="15"/>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0"/>
                                        </p:tgtEl>
                                        <p:attrNameLst>
                                          <p:attrName>style.visibility</p:attrName>
                                        </p:attrNameLst>
                                      </p:cBhvr>
                                      <p:to>
                                        <p:strVal val="visible"/>
                                      </p:to>
                                    </p:set>
                                  </p:childTnLst>
                                </p:cTn>
                              </p:par>
                              <p:par>
                                <p:cTn id="63" presetID="1" presetClass="emph" presetSubtype="2" fill="hold" nodeType="withEffect">
                                  <p:stCondLst>
                                    <p:cond delay="0"/>
                                  </p:stCondLst>
                                  <p:childTnLst>
                                    <p:animClr clrSpc="rgb">
                                      <p:cBhvr>
                                        <p:cTn id="64" dur="500" fill="hold"/>
                                        <p:tgtEl>
                                          <p:spTgt spid="36"/>
                                        </p:tgtEl>
                                        <p:attrNameLst>
                                          <p:attrName>fillcolor</p:attrName>
                                        </p:attrNameLst>
                                      </p:cBhvr>
                                      <p:to>
                                        <a:srgbClr val="E3E18A"/>
                                      </p:to>
                                    </p:animClr>
                                    <p:set>
                                      <p:cBhvr>
                                        <p:cTn id="65" dur="500" fill="hold"/>
                                        <p:tgtEl>
                                          <p:spTgt spid="36"/>
                                        </p:tgtEl>
                                        <p:attrNameLst>
                                          <p:attrName>fill.type</p:attrName>
                                        </p:attrNameLst>
                                      </p:cBhvr>
                                      <p:to>
                                        <p:strVal val="solid"/>
                                      </p:to>
                                    </p:set>
                                    <p:set>
                                      <p:cBhvr>
                                        <p:cTn id="66" dur="500" fill="hold"/>
                                        <p:tgtEl>
                                          <p:spTgt spid="36"/>
                                        </p:tgtEl>
                                        <p:attrNameLst>
                                          <p:attrName>fill.on</p:attrName>
                                        </p:attrNameLst>
                                      </p:cBhvr>
                                      <p:to>
                                        <p:strVal val="true"/>
                                      </p:to>
                                    </p:set>
                                  </p:childTnLst>
                                </p:cTn>
                              </p:par>
                              <p:par>
                                <p:cTn id="67" presetID="1" presetClass="emph" presetSubtype="2" fill="hold" nodeType="withEffect">
                                  <p:stCondLst>
                                    <p:cond delay="0"/>
                                  </p:stCondLst>
                                  <p:childTnLst>
                                    <p:animClr clrSpc="rgb">
                                      <p:cBhvr>
                                        <p:cTn id="68" dur="500" fill="hold"/>
                                        <p:tgtEl>
                                          <p:spTgt spid="28"/>
                                        </p:tgtEl>
                                        <p:attrNameLst>
                                          <p:attrName>fillcolor</p:attrName>
                                        </p:attrNameLst>
                                      </p:cBhvr>
                                      <p:to>
                                        <a:srgbClr val="E3E18A"/>
                                      </p:to>
                                    </p:animClr>
                                    <p:set>
                                      <p:cBhvr>
                                        <p:cTn id="69" dur="500" fill="hold"/>
                                        <p:tgtEl>
                                          <p:spTgt spid="28"/>
                                        </p:tgtEl>
                                        <p:attrNameLst>
                                          <p:attrName>fill.type</p:attrName>
                                        </p:attrNameLst>
                                      </p:cBhvr>
                                      <p:to>
                                        <p:strVal val="solid"/>
                                      </p:to>
                                    </p:set>
                                    <p:set>
                                      <p:cBhvr>
                                        <p:cTn id="70" dur="500" fill="hold"/>
                                        <p:tgtEl>
                                          <p:spTgt spid="28"/>
                                        </p:tgtEl>
                                        <p:attrNameLst>
                                          <p:attrName>fill.on</p:attrName>
                                        </p:attrNameLst>
                                      </p:cBhvr>
                                      <p:to>
                                        <p:strVal val="true"/>
                                      </p:to>
                                    </p:set>
                                  </p:childTnLst>
                                </p:cTn>
                              </p:par>
                              <p:par>
                                <p:cTn id="71" presetID="1" presetClass="emph" presetSubtype="2" fill="hold" nodeType="withEffect">
                                  <p:stCondLst>
                                    <p:cond delay="0"/>
                                  </p:stCondLst>
                                  <p:childTnLst>
                                    <p:animClr clrSpc="rgb">
                                      <p:cBhvr>
                                        <p:cTn id="72" dur="500" fill="hold"/>
                                        <p:tgtEl>
                                          <p:spTgt spid="9"/>
                                        </p:tgtEl>
                                        <p:attrNameLst>
                                          <p:attrName>fillcolor</p:attrName>
                                        </p:attrNameLst>
                                      </p:cBhvr>
                                      <p:to>
                                        <a:srgbClr val="E3E18A"/>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cTn>
                              </p:par>
                              <p:par>
                                <p:cTn id="75" presetID="1" presetClass="emph" presetSubtype="2" fill="hold" nodeType="withEffect">
                                  <p:stCondLst>
                                    <p:cond delay="0"/>
                                  </p:stCondLst>
                                  <p:childTnLst>
                                    <p:animClr clrSpc="rgb">
                                      <p:cBhvr>
                                        <p:cTn id="76" dur="500" fill="hold"/>
                                        <p:tgtEl>
                                          <p:spTgt spid="35"/>
                                        </p:tgtEl>
                                        <p:attrNameLst>
                                          <p:attrName>fillcolor</p:attrName>
                                        </p:attrNameLst>
                                      </p:cBhvr>
                                      <p:to>
                                        <a:srgbClr val="E3E18A"/>
                                      </p:to>
                                    </p:animClr>
                                    <p:set>
                                      <p:cBhvr>
                                        <p:cTn id="77" dur="500" fill="hold"/>
                                        <p:tgtEl>
                                          <p:spTgt spid="35"/>
                                        </p:tgtEl>
                                        <p:attrNameLst>
                                          <p:attrName>fill.type</p:attrName>
                                        </p:attrNameLst>
                                      </p:cBhvr>
                                      <p:to>
                                        <p:strVal val="solid"/>
                                      </p:to>
                                    </p:set>
                                    <p:set>
                                      <p:cBhvr>
                                        <p:cTn id="78" dur="500" fill="hold"/>
                                        <p:tgtEl>
                                          <p:spTgt spid="35"/>
                                        </p:tgtEl>
                                        <p:attrNameLst>
                                          <p:attrName>fill.on</p:attrName>
                                        </p:attrNameLst>
                                      </p:cBhvr>
                                      <p:to>
                                        <p:strVal val="true"/>
                                      </p:to>
                                    </p:set>
                                  </p:childTnLst>
                                </p:cTn>
                              </p:par>
                              <p:par>
                                <p:cTn id="79" presetID="1" presetClass="emph" presetSubtype="2" fill="hold" nodeType="withEffect">
                                  <p:stCondLst>
                                    <p:cond delay="0"/>
                                  </p:stCondLst>
                                  <p:childTnLst>
                                    <p:animClr clrSpc="rgb">
                                      <p:cBhvr>
                                        <p:cTn id="80" dur="500" fill="hold"/>
                                        <p:tgtEl>
                                          <p:spTgt spid="27"/>
                                        </p:tgtEl>
                                        <p:attrNameLst>
                                          <p:attrName>fillcolor</p:attrName>
                                        </p:attrNameLst>
                                      </p:cBhvr>
                                      <p:to>
                                        <a:srgbClr val="E3E18A"/>
                                      </p:to>
                                    </p:animClr>
                                    <p:set>
                                      <p:cBhvr>
                                        <p:cTn id="81" dur="500" fill="hold"/>
                                        <p:tgtEl>
                                          <p:spTgt spid="27"/>
                                        </p:tgtEl>
                                        <p:attrNameLst>
                                          <p:attrName>fill.type</p:attrName>
                                        </p:attrNameLst>
                                      </p:cBhvr>
                                      <p:to>
                                        <p:strVal val="solid"/>
                                      </p:to>
                                    </p:set>
                                    <p:set>
                                      <p:cBhvr>
                                        <p:cTn id="82" dur="500" fill="hold"/>
                                        <p:tgtEl>
                                          <p:spTgt spid="27"/>
                                        </p:tgtEl>
                                        <p:attrNameLst>
                                          <p:attrName>fill.on</p:attrName>
                                        </p:attrNameLst>
                                      </p:cBhvr>
                                      <p:to>
                                        <p:strVal val="true"/>
                                      </p:to>
                                    </p:set>
                                  </p:childTnLst>
                                </p:cTn>
                              </p:par>
                              <p:par>
                                <p:cTn id="83" presetID="1" presetClass="emph" presetSubtype="2" fill="hold" nodeType="withEffect">
                                  <p:stCondLst>
                                    <p:cond delay="0"/>
                                  </p:stCondLst>
                                  <p:childTnLst>
                                    <p:animClr clrSpc="rgb">
                                      <p:cBhvr>
                                        <p:cTn id="84" dur="500" fill="hold"/>
                                        <p:tgtEl>
                                          <p:spTgt spid="8"/>
                                        </p:tgtEl>
                                        <p:attrNameLst>
                                          <p:attrName>fillcolor</p:attrName>
                                        </p:attrNameLst>
                                      </p:cBhvr>
                                      <p:to>
                                        <a:srgbClr val="E3E18A"/>
                                      </p:to>
                                    </p:animClr>
                                    <p:set>
                                      <p:cBhvr>
                                        <p:cTn id="85" dur="500" fill="hold"/>
                                        <p:tgtEl>
                                          <p:spTgt spid="8"/>
                                        </p:tgtEl>
                                        <p:attrNameLst>
                                          <p:attrName>fill.type</p:attrName>
                                        </p:attrNameLst>
                                      </p:cBhvr>
                                      <p:to>
                                        <p:strVal val="solid"/>
                                      </p:to>
                                    </p:set>
                                    <p:set>
                                      <p:cBhvr>
                                        <p:cTn id="86" dur="500" fill="hold"/>
                                        <p:tgtEl>
                                          <p:spTgt spid="8"/>
                                        </p:tgtEl>
                                        <p:attrNameLst>
                                          <p:attrName>fill.on</p:attrName>
                                        </p:attrNameLst>
                                      </p:cBhvr>
                                      <p:to>
                                        <p:strVal val="true"/>
                                      </p:to>
                                    </p:set>
                                  </p:childTnLst>
                                </p:cTn>
                              </p:par>
                              <p:par>
                                <p:cTn id="87" presetID="1" presetClass="emph" presetSubtype="2" fill="hold" nodeType="withEffect">
                                  <p:stCondLst>
                                    <p:cond delay="0"/>
                                  </p:stCondLst>
                                  <p:childTnLst>
                                    <p:animClr clrSpc="rgb">
                                      <p:cBhvr>
                                        <p:cTn id="88" dur="500" fill="hold"/>
                                        <p:tgtEl>
                                          <p:spTgt spid="18"/>
                                        </p:tgtEl>
                                        <p:attrNameLst>
                                          <p:attrName>fillcolor</p:attrName>
                                        </p:attrNameLst>
                                      </p:cBhvr>
                                      <p:to>
                                        <a:srgbClr val="E3E18A"/>
                                      </p:to>
                                    </p:animClr>
                                    <p:set>
                                      <p:cBhvr>
                                        <p:cTn id="89" dur="500" fill="hold"/>
                                        <p:tgtEl>
                                          <p:spTgt spid="18"/>
                                        </p:tgtEl>
                                        <p:attrNameLst>
                                          <p:attrName>fill.type</p:attrName>
                                        </p:attrNameLst>
                                      </p:cBhvr>
                                      <p:to>
                                        <p:strVal val="solid"/>
                                      </p:to>
                                    </p:set>
                                    <p:set>
                                      <p:cBhvr>
                                        <p:cTn id="90" dur="500" fill="hold"/>
                                        <p:tgtEl>
                                          <p:spTgt spid="18"/>
                                        </p:tgtEl>
                                        <p:attrNameLst>
                                          <p:attrName>fill.on</p:attrName>
                                        </p:attrNameLst>
                                      </p:cBhvr>
                                      <p:to>
                                        <p:strVal val="true"/>
                                      </p:to>
                                    </p:set>
                                  </p:childTnLst>
                                </p:cTn>
                              </p:par>
                              <p:par>
                                <p:cTn id="91" presetID="1" presetClass="emph" presetSubtype="2" fill="hold" nodeType="withEffect">
                                  <p:stCondLst>
                                    <p:cond delay="0"/>
                                  </p:stCondLst>
                                  <p:childTnLst>
                                    <p:animClr clrSpc="rgb">
                                      <p:cBhvr>
                                        <p:cTn id="92" dur="500" fill="hold"/>
                                        <p:tgtEl>
                                          <p:spTgt spid="19"/>
                                        </p:tgtEl>
                                        <p:attrNameLst>
                                          <p:attrName>fillcolor</p:attrName>
                                        </p:attrNameLst>
                                      </p:cBhvr>
                                      <p:to>
                                        <a:srgbClr val="E3E18A"/>
                                      </p:to>
                                    </p:animClr>
                                    <p:set>
                                      <p:cBhvr>
                                        <p:cTn id="93" dur="500" fill="hold"/>
                                        <p:tgtEl>
                                          <p:spTgt spid="19"/>
                                        </p:tgtEl>
                                        <p:attrNameLst>
                                          <p:attrName>fill.type</p:attrName>
                                        </p:attrNameLst>
                                      </p:cBhvr>
                                      <p:to>
                                        <p:strVal val="solid"/>
                                      </p:to>
                                    </p:set>
                                    <p:set>
                                      <p:cBhvr>
                                        <p:cTn id="94" dur="500" fill="hold"/>
                                        <p:tgtEl>
                                          <p:spTgt spid="19"/>
                                        </p:tgtEl>
                                        <p:attrNameLst>
                                          <p:attrName>fill.on</p:attrName>
                                        </p:attrNameLst>
                                      </p:cBhvr>
                                      <p:to>
                                        <p:strVal val="true"/>
                                      </p:to>
                                    </p:set>
                                  </p:childTnLst>
                                </p:cTn>
                              </p:par>
                              <p:par>
                                <p:cTn id="95" presetID="1" presetClass="emph" presetSubtype="2" fill="hold" nodeType="withEffect">
                                  <p:stCondLst>
                                    <p:cond delay="0"/>
                                  </p:stCondLst>
                                  <p:childTnLst>
                                    <p:animClr clrSpc="rgb">
                                      <p:cBhvr>
                                        <p:cTn id="96" dur="500" fill="hold"/>
                                        <p:tgtEl>
                                          <p:spTgt spid="17"/>
                                        </p:tgtEl>
                                        <p:attrNameLst>
                                          <p:attrName>fillcolor</p:attrName>
                                        </p:attrNameLst>
                                      </p:cBhvr>
                                      <p:to>
                                        <a:srgbClr val="E3E18A"/>
                                      </p:to>
                                    </p:animClr>
                                    <p:set>
                                      <p:cBhvr>
                                        <p:cTn id="97" dur="500" fill="hold"/>
                                        <p:tgtEl>
                                          <p:spTgt spid="17"/>
                                        </p:tgtEl>
                                        <p:attrNameLst>
                                          <p:attrName>fill.type</p:attrName>
                                        </p:attrNameLst>
                                      </p:cBhvr>
                                      <p:to>
                                        <p:strVal val="solid"/>
                                      </p:to>
                                    </p:set>
                                    <p:set>
                                      <p:cBhvr>
                                        <p:cTn id="98" dur="500" fill="hold"/>
                                        <p:tgtEl>
                                          <p:spTgt spid="17"/>
                                        </p:tgtEl>
                                        <p:attrNameLst>
                                          <p:attrName>fill.on</p:attrName>
                                        </p:attrNameLst>
                                      </p:cBhvr>
                                      <p:to>
                                        <p:strVal val="true"/>
                                      </p:to>
                                    </p:set>
                                  </p:childTnLst>
                                </p:cTn>
                              </p:par>
                              <p:par>
                                <p:cTn id="99" presetID="1" presetClass="emph" presetSubtype="2" fill="hold" nodeType="withEffect">
                                  <p:stCondLst>
                                    <p:cond delay="0"/>
                                  </p:stCondLst>
                                  <p:childTnLst>
                                    <p:animClr clrSpc="rgb">
                                      <p:cBhvr>
                                        <p:cTn id="100" dur="500" fill="hold"/>
                                        <p:tgtEl>
                                          <p:spTgt spid="37"/>
                                        </p:tgtEl>
                                        <p:attrNameLst>
                                          <p:attrName>fillcolor</p:attrName>
                                        </p:attrNameLst>
                                      </p:cBhvr>
                                      <p:to>
                                        <a:srgbClr val="E3E18A"/>
                                      </p:to>
                                    </p:animClr>
                                    <p:set>
                                      <p:cBhvr>
                                        <p:cTn id="101" dur="500" fill="hold"/>
                                        <p:tgtEl>
                                          <p:spTgt spid="37"/>
                                        </p:tgtEl>
                                        <p:attrNameLst>
                                          <p:attrName>fill.type</p:attrName>
                                        </p:attrNameLst>
                                      </p:cBhvr>
                                      <p:to>
                                        <p:strVal val="solid"/>
                                      </p:to>
                                    </p:set>
                                    <p:set>
                                      <p:cBhvr>
                                        <p:cTn id="102" dur="500" fill="hold"/>
                                        <p:tgtEl>
                                          <p:spTgt spid="37"/>
                                        </p:tgtEl>
                                        <p:attrNameLst>
                                          <p:attrName>fill.on</p:attrName>
                                        </p:attrNameLst>
                                      </p:cBhvr>
                                      <p:to>
                                        <p:strVal val="true"/>
                                      </p:to>
                                    </p:set>
                                  </p:childTnLst>
                                </p:cTn>
                              </p:par>
                              <p:par>
                                <p:cTn id="103" presetID="1" presetClass="emph" presetSubtype="2" fill="hold" nodeType="withEffect">
                                  <p:stCondLst>
                                    <p:cond delay="0"/>
                                  </p:stCondLst>
                                  <p:childTnLst>
                                    <p:animClr clrSpc="rgb">
                                      <p:cBhvr>
                                        <p:cTn id="104" dur="500" fill="hold"/>
                                        <p:tgtEl>
                                          <p:spTgt spid="29"/>
                                        </p:tgtEl>
                                        <p:attrNameLst>
                                          <p:attrName>fillcolor</p:attrName>
                                        </p:attrNameLst>
                                      </p:cBhvr>
                                      <p:to>
                                        <a:srgbClr val="E3E18A"/>
                                      </p:to>
                                    </p:animClr>
                                    <p:set>
                                      <p:cBhvr>
                                        <p:cTn id="105" dur="500" fill="hold"/>
                                        <p:tgtEl>
                                          <p:spTgt spid="29"/>
                                        </p:tgtEl>
                                        <p:attrNameLst>
                                          <p:attrName>fill.type</p:attrName>
                                        </p:attrNameLst>
                                      </p:cBhvr>
                                      <p:to>
                                        <p:strVal val="solid"/>
                                      </p:to>
                                    </p:set>
                                    <p:set>
                                      <p:cBhvr>
                                        <p:cTn id="106" dur="500" fill="hold"/>
                                        <p:tgtEl>
                                          <p:spTgt spid="29"/>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01"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CapacityScheduler</a:t>
            </a:r>
            <a:endParaRPr lang="en-US" dirty="0"/>
          </a:p>
        </p:txBody>
      </p:sp>
      <p:sp>
        <p:nvSpPr>
          <p:cNvPr id="3" name="Content Placeholder 2"/>
          <p:cNvSpPr>
            <a:spLocks noGrp="1"/>
          </p:cNvSpPr>
          <p:nvPr>
            <p:ph idx="1"/>
          </p:nvPr>
        </p:nvSpPr>
        <p:spPr/>
        <p:txBody>
          <a:bodyPr/>
          <a:lstStyle/>
          <a:p>
            <a:r>
              <a:rPr lang="en-US" dirty="0" smtClean="0"/>
              <a:t>Resource allocation in shared, multi-tenant cluster</a:t>
            </a:r>
          </a:p>
          <a:p>
            <a:r>
              <a:rPr lang="en-US" dirty="0" smtClean="0"/>
              <a:t>A cluster is funded by several business units</a:t>
            </a:r>
          </a:p>
          <a:p>
            <a:r>
              <a:rPr lang="en-US" dirty="0" smtClean="0"/>
              <a:t>Each group gets queue allocations based on their funding</a:t>
            </a:r>
          </a:p>
          <a:p>
            <a:pPr lvl="1"/>
            <a:r>
              <a:rPr lang="en-US" dirty="0" smtClean="0"/>
              <a:t>Guaranteed capacity</a:t>
            </a:r>
          </a:p>
          <a:p>
            <a:pPr lvl="1"/>
            <a:r>
              <a:rPr lang="en-US" dirty="0" smtClean="0"/>
              <a:t>Control who can submit jobs to their queues</a:t>
            </a:r>
          </a:p>
          <a:p>
            <a:pPr lvl="1"/>
            <a:r>
              <a:rPr lang="en-US" dirty="0" smtClean="0"/>
              <a:t>Set job priorities within their queues</a:t>
            </a:r>
          </a:p>
          <a:p>
            <a:r>
              <a:rPr lang="en-US" dirty="0" smtClean="0"/>
              <a:t>Support for “High-RAM” jobs</a:t>
            </a:r>
          </a:p>
          <a:p>
            <a:endParaRPr lang="en-US" dirty="0" smtClean="0"/>
          </a:p>
          <a:p>
            <a:pPr>
              <a:buNone/>
            </a:pPr>
            <a:r>
              <a:rPr lang="en-US" dirty="0" smtClean="0"/>
              <a:t>Challenges</a:t>
            </a:r>
          </a:p>
          <a:p>
            <a:r>
              <a:rPr lang="en-US" dirty="0" smtClean="0"/>
              <a:t>Single master (JobTracker)</a:t>
            </a:r>
          </a:p>
          <a:p>
            <a:r>
              <a:rPr lang="en-US" dirty="0" smtClean="0"/>
              <a:t>HoD feature replication</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CapacityScheduler</a:t>
            </a:r>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16</a:t>
            </a:fld>
            <a:endParaRPr lang="en-US"/>
          </a:p>
        </p:txBody>
      </p:sp>
      <p:sp>
        <p:nvSpPr>
          <p:cNvPr id="7" name="Rectangle 6"/>
          <p:cNvSpPr/>
          <p:nvPr/>
        </p:nvSpPr>
        <p:spPr bwMode="auto">
          <a:xfrm>
            <a:off x="1079500" y="224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Rectangle 7"/>
          <p:cNvSpPr/>
          <p:nvPr/>
        </p:nvSpPr>
        <p:spPr bwMode="auto">
          <a:xfrm>
            <a:off x="1079500" y="245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 name="Rectangle 8"/>
          <p:cNvSpPr/>
          <p:nvPr/>
        </p:nvSpPr>
        <p:spPr bwMode="auto">
          <a:xfrm>
            <a:off x="1079500" y="2665593"/>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 name="Rectangle 9"/>
          <p:cNvSpPr/>
          <p:nvPr/>
        </p:nvSpPr>
        <p:spPr bwMode="auto">
          <a:xfrm>
            <a:off x="1079500" y="2877260"/>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 name="Rectangle 10"/>
          <p:cNvSpPr/>
          <p:nvPr/>
        </p:nvSpPr>
        <p:spPr bwMode="auto">
          <a:xfrm>
            <a:off x="1079500" y="308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 name="Rectangle 11"/>
          <p:cNvSpPr/>
          <p:nvPr/>
        </p:nvSpPr>
        <p:spPr bwMode="auto">
          <a:xfrm>
            <a:off x="1079500" y="330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 name="Rectangle 12"/>
          <p:cNvSpPr/>
          <p:nvPr/>
        </p:nvSpPr>
        <p:spPr bwMode="auto">
          <a:xfrm>
            <a:off x="1079500" y="351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4" name="Rectangle 13"/>
          <p:cNvSpPr/>
          <p:nvPr/>
        </p:nvSpPr>
        <p:spPr bwMode="auto">
          <a:xfrm>
            <a:off x="1079500" y="372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7" name="Rectangle 16"/>
          <p:cNvSpPr/>
          <p:nvPr/>
        </p:nvSpPr>
        <p:spPr bwMode="auto">
          <a:xfrm>
            <a:off x="2928056" y="224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8" name="Rectangle 17"/>
          <p:cNvSpPr/>
          <p:nvPr/>
        </p:nvSpPr>
        <p:spPr bwMode="auto">
          <a:xfrm>
            <a:off x="2928056" y="245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9" name="Rectangle 18"/>
          <p:cNvSpPr/>
          <p:nvPr/>
        </p:nvSpPr>
        <p:spPr bwMode="auto">
          <a:xfrm>
            <a:off x="2928056" y="2665593"/>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0" name="Rectangle 19"/>
          <p:cNvSpPr/>
          <p:nvPr/>
        </p:nvSpPr>
        <p:spPr bwMode="auto">
          <a:xfrm>
            <a:off x="2928056" y="2877260"/>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 name="Rectangle 20"/>
          <p:cNvSpPr/>
          <p:nvPr/>
        </p:nvSpPr>
        <p:spPr bwMode="auto">
          <a:xfrm>
            <a:off x="2928056" y="308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2" name="Rectangle 21"/>
          <p:cNvSpPr/>
          <p:nvPr/>
        </p:nvSpPr>
        <p:spPr bwMode="auto">
          <a:xfrm>
            <a:off x="2928056" y="330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3" name="Rectangle 22"/>
          <p:cNvSpPr/>
          <p:nvPr/>
        </p:nvSpPr>
        <p:spPr bwMode="auto">
          <a:xfrm>
            <a:off x="2928056" y="351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4" name="Rectangle 23"/>
          <p:cNvSpPr/>
          <p:nvPr/>
        </p:nvSpPr>
        <p:spPr bwMode="auto">
          <a:xfrm>
            <a:off x="2928056" y="372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 name="Rectangle 4"/>
          <p:cNvSpPr/>
          <p:nvPr/>
        </p:nvSpPr>
        <p:spPr bwMode="auto">
          <a:xfrm>
            <a:off x="1079500" y="181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 name="Rectangle 5"/>
          <p:cNvSpPr/>
          <p:nvPr/>
        </p:nvSpPr>
        <p:spPr bwMode="auto">
          <a:xfrm>
            <a:off x="1079500" y="203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 name="Rectangle 14"/>
          <p:cNvSpPr/>
          <p:nvPr/>
        </p:nvSpPr>
        <p:spPr bwMode="auto">
          <a:xfrm>
            <a:off x="2928056" y="181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6" name="Rectangle 15"/>
          <p:cNvSpPr/>
          <p:nvPr/>
        </p:nvSpPr>
        <p:spPr bwMode="auto">
          <a:xfrm>
            <a:off x="2928056" y="203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5" name="Rectangle 24"/>
          <p:cNvSpPr/>
          <p:nvPr/>
        </p:nvSpPr>
        <p:spPr bwMode="auto">
          <a:xfrm>
            <a:off x="5129386" y="181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6" name="Rectangle 25"/>
          <p:cNvSpPr/>
          <p:nvPr/>
        </p:nvSpPr>
        <p:spPr bwMode="auto">
          <a:xfrm>
            <a:off x="5129386" y="203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 name="Rectangle 26"/>
          <p:cNvSpPr/>
          <p:nvPr/>
        </p:nvSpPr>
        <p:spPr bwMode="auto">
          <a:xfrm>
            <a:off x="5129386" y="224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 name="Rectangle 27"/>
          <p:cNvSpPr/>
          <p:nvPr/>
        </p:nvSpPr>
        <p:spPr bwMode="auto">
          <a:xfrm>
            <a:off x="5129386" y="245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 name="Rectangle 28"/>
          <p:cNvSpPr/>
          <p:nvPr/>
        </p:nvSpPr>
        <p:spPr bwMode="auto">
          <a:xfrm>
            <a:off x="5129386" y="2665593"/>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 name="Rectangle 29"/>
          <p:cNvSpPr/>
          <p:nvPr/>
        </p:nvSpPr>
        <p:spPr bwMode="auto">
          <a:xfrm>
            <a:off x="5129386" y="2877260"/>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 name="Rectangle 30"/>
          <p:cNvSpPr/>
          <p:nvPr/>
        </p:nvSpPr>
        <p:spPr bwMode="auto">
          <a:xfrm>
            <a:off x="5129386" y="308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 name="Rectangle 31"/>
          <p:cNvSpPr/>
          <p:nvPr/>
        </p:nvSpPr>
        <p:spPr bwMode="auto">
          <a:xfrm>
            <a:off x="5129386" y="330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 name="Rectangle 32"/>
          <p:cNvSpPr/>
          <p:nvPr/>
        </p:nvSpPr>
        <p:spPr bwMode="auto">
          <a:xfrm>
            <a:off x="5129386" y="351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4" name="Rectangle 33"/>
          <p:cNvSpPr/>
          <p:nvPr/>
        </p:nvSpPr>
        <p:spPr bwMode="auto">
          <a:xfrm>
            <a:off x="5129386" y="372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5" name="Rectangle 34"/>
          <p:cNvSpPr/>
          <p:nvPr/>
        </p:nvSpPr>
        <p:spPr bwMode="auto">
          <a:xfrm>
            <a:off x="7048498" y="181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6" name="Rectangle 35"/>
          <p:cNvSpPr/>
          <p:nvPr/>
        </p:nvSpPr>
        <p:spPr bwMode="auto">
          <a:xfrm>
            <a:off x="7048498" y="203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7" name="Rectangle 36"/>
          <p:cNvSpPr/>
          <p:nvPr/>
        </p:nvSpPr>
        <p:spPr bwMode="auto">
          <a:xfrm>
            <a:off x="7048498" y="224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8" name="Rectangle 37"/>
          <p:cNvSpPr/>
          <p:nvPr/>
        </p:nvSpPr>
        <p:spPr bwMode="auto">
          <a:xfrm>
            <a:off x="7048498" y="245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9" name="Rectangle 38"/>
          <p:cNvSpPr/>
          <p:nvPr/>
        </p:nvSpPr>
        <p:spPr bwMode="auto">
          <a:xfrm>
            <a:off x="7048498" y="2665593"/>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0" name="Rectangle 39"/>
          <p:cNvSpPr/>
          <p:nvPr/>
        </p:nvSpPr>
        <p:spPr bwMode="auto">
          <a:xfrm>
            <a:off x="7048498" y="2877260"/>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1" name="Rectangle 40"/>
          <p:cNvSpPr/>
          <p:nvPr/>
        </p:nvSpPr>
        <p:spPr bwMode="auto">
          <a:xfrm>
            <a:off x="7048498" y="308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2" name="Rectangle 41"/>
          <p:cNvSpPr/>
          <p:nvPr/>
        </p:nvSpPr>
        <p:spPr bwMode="auto">
          <a:xfrm>
            <a:off x="7048498" y="330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3" name="Rectangle 42"/>
          <p:cNvSpPr/>
          <p:nvPr/>
        </p:nvSpPr>
        <p:spPr bwMode="auto">
          <a:xfrm>
            <a:off x="7048498" y="351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4" name="Rectangle 43"/>
          <p:cNvSpPr/>
          <p:nvPr/>
        </p:nvSpPr>
        <p:spPr bwMode="auto">
          <a:xfrm>
            <a:off x="7048498" y="372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6" name="Left Brace 45"/>
          <p:cNvSpPr/>
          <p:nvPr/>
        </p:nvSpPr>
        <p:spPr bwMode="auto">
          <a:xfrm>
            <a:off x="747889" y="1820333"/>
            <a:ext cx="254000" cy="2102556"/>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7" name="TextBox 46"/>
          <p:cNvSpPr txBox="1"/>
          <p:nvPr/>
        </p:nvSpPr>
        <p:spPr>
          <a:xfrm>
            <a:off x="-98777" y="2666998"/>
            <a:ext cx="917221" cy="338554"/>
          </a:xfrm>
          <a:prstGeom prst="rect">
            <a:avLst/>
          </a:prstGeom>
          <a:noFill/>
        </p:spPr>
        <p:txBody>
          <a:bodyPr wrap="square" rtlCol="0" anchor="t" anchorCtr="0">
            <a:spAutoFit/>
          </a:bodyPr>
          <a:lstStyle/>
          <a:p>
            <a:pPr algn="r"/>
            <a:r>
              <a:rPr lang="en-US">
                <a:latin typeface="Courier"/>
              </a:rPr>
              <a:t>[0,10)</a:t>
            </a:r>
          </a:p>
        </p:txBody>
      </p:sp>
      <p:sp>
        <p:nvSpPr>
          <p:cNvPr id="48" name="TextBox 47"/>
          <p:cNvSpPr txBox="1"/>
          <p:nvPr/>
        </p:nvSpPr>
        <p:spPr>
          <a:xfrm>
            <a:off x="1298223" y="1382887"/>
            <a:ext cx="917221" cy="338554"/>
          </a:xfrm>
          <a:prstGeom prst="rect">
            <a:avLst/>
          </a:prstGeom>
          <a:noFill/>
        </p:spPr>
        <p:txBody>
          <a:bodyPr wrap="square" rtlCol="0" anchor="t" anchorCtr="0">
            <a:spAutoFit/>
          </a:bodyPr>
          <a:lstStyle/>
          <a:p>
            <a:r>
              <a:rPr lang="en-US">
                <a:latin typeface="Courier"/>
              </a:rPr>
              <a:t>Rack 0</a:t>
            </a:r>
          </a:p>
        </p:txBody>
      </p:sp>
      <p:sp>
        <p:nvSpPr>
          <p:cNvPr id="49" name="TextBox 48"/>
          <p:cNvSpPr txBox="1"/>
          <p:nvPr/>
        </p:nvSpPr>
        <p:spPr>
          <a:xfrm>
            <a:off x="3160890" y="1382887"/>
            <a:ext cx="917221" cy="338554"/>
          </a:xfrm>
          <a:prstGeom prst="rect">
            <a:avLst/>
          </a:prstGeom>
          <a:noFill/>
        </p:spPr>
        <p:txBody>
          <a:bodyPr wrap="square" rtlCol="0" anchor="t" anchorCtr="0">
            <a:spAutoFit/>
          </a:bodyPr>
          <a:lstStyle/>
          <a:p>
            <a:r>
              <a:rPr lang="en-US">
                <a:latin typeface="Courier"/>
              </a:rPr>
              <a:t>Rack 1</a:t>
            </a:r>
          </a:p>
        </p:txBody>
      </p:sp>
      <p:sp>
        <p:nvSpPr>
          <p:cNvPr id="50" name="TextBox 49"/>
          <p:cNvSpPr txBox="1"/>
          <p:nvPr/>
        </p:nvSpPr>
        <p:spPr>
          <a:xfrm>
            <a:off x="4910664" y="1382887"/>
            <a:ext cx="1778000" cy="338554"/>
          </a:xfrm>
          <a:prstGeom prst="rect">
            <a:avLst/>
          </a:prstGeom>
          <a:noFill/>
        </p:spPr>
        <p:txBody>
          <a:bodyPr wrap="square" rtlCol="0" anchor="t" anchorCtr="0">
            <a:spAutoFit/>
          </a:bodyPr>
          <a:lstStyle/>
          <a:p>
            <a:r>
              <a:rPr lang="en-US">
                <a:latin typeface="Courier"/>
              </a:rPr>
              <a:t>Rack (N-1)</a:t>
            </a:r>
          </a:p>
        </p:txBody>
      </p:sp>
      <p:sp>
        <p:nvSpPr>
          <p:cNvPr id="51" name="TextBox 50"/>
          <p:cNvSpPr txBox="1"/>
          <p:nvPr/>
        </p:nvSpPr>
        <p:spPr>
          <a:xfrm>
            <a:off x="7281332" y="1382887"/>
            <a:ext cx="917221" cy="338554"/>
          </a:xfrm>
          <a:prstGeom prst="rect">
            <a:avLst/>
          </a:prstGeom>
          <a:noFill/>
        </p:spPr>
        <p:txBody>
          <a:bodyPr wrap="square" rtlCol="0" anchor="t" anchorCtr="0">
            <a:spAutoFit/>
          </a:bodyPr>
          <a:lstStyle/>
          <a:p>
            <a:r>
              <a:rPr lang="en-US">
                <a:latin typeface="Courier"/>
              </a:rPr>
              <a:t>Rack N</a:t>
            </a:r>
          </a:p>
        </p:txBody>
      </p:sp>
      <p:grpSp>
        <p:nvGrpSpPr>
          <p:cNvPr id="3" name="Group 60"/>
          <p:cNvGrpSpPr/>
          <p:nvPr/>
        </p:nvGrpSpPr>
        <p:grpSpPr>
          <a:xfrm>
            <a:off x="3048000" y="1848557"/>
            <a:ext cx="1185334" cy="141111"/>
            <a:chOff x="1143000" y="1848556"/>
            <a:chExt cx="1185334" cy="141111"/>
          </a:xfrm>
        </p:grpSpPr>
        <p:sp>
          <p:nvSpPr>
            <p:cNvPr id="62" name="Rounded Rectangle 61"/>
            <p:cNvSpPr/>
            <p:nvPr/>
          </p:nvSpPr>
          <p:spPr bwMode="auto">
            <a:xfrm>
              <a:off x="2187223"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3" name="Rounded Rectangle 62"/>
            <p:cNvSpPr/>
            <p:nvPr/>
          </p:nvSpPr>
          <p:spPr bwMode="auto">
            <a:xfrm>
              <a:off x="1989667"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4" name="Rounded Rectangle 63"/>
            <p:cNvSpPr/>
            <p:nvPr/>
          </p:nvSpPr>
          <p:spPr bwMode="auto">
            <a:xfrm>
              <a:off x="1143000"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5" name="Rounded Rectangle 64"/>
            <p:cNvSpPr/>
            <p:nvPr/>
          </p:nvSpPr>
          <p:spPr bwMode="auto">
            <a:xfrm>
              <a:off x="1326445"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6" name="Rounded Rectangle 65"/>
            <p:cNvSpPr/>
            <p:nvPr/>
          </p:nvSpPr>
          <p:spPr bwMode="auto">
            <a:xfrm>
              <a:off x="1509889"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7" name="Rounded Rectangle 66"/>
            <p:cNvSpPr/>
            <p:nvPr/>
          </p:nvSpPr>
          <p:spPr bwMode="auto">
            <a:xfrm>
              <a:off x="1693333"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45" name="Group 67"/>
          <p:cNvGrpSpPr/>
          <p:nvPr/>
        </p:nvGrpSpPr>
        <p:grpSpPr>
          <a:xfrm>
            <a:off x="5235219" y="1848557"/>
            <a:ext cx="1185334" cy="141111"/>
            <a:chOff x="1143000" y="1848556"/>
            <a:chExt cx="1185334" cy="141111"/>
          </a:xfrm>
        </p:grpSpPr>
        <p:sp>
          <p:nvSpPr>
            <p:cNvPr id="69" name="Rounded Rectangle 68"/>
            <p:cNvSpPr/>
            <p:nvPr/>
          </p:nvSpPr>
          <p:spPr bwMode="auto">
            <a:xfrm>
              <a:off x="2187223"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0" name="Rounded Rectangle 69"/>
            <p:cNvSpPr/>
            <p:nvPr/>
          </p:nvSpPr>
          <p:spPr bwMode="auto">
            <a:xfrm>
              <a:off x="1989667"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1" name="Rounded Rectangle 70"/>
            <p:cNvSpPr/>
            <p:nvPr/>
          </p:nvSpPr>
          <p:spPr bwMode="auto">
            <a:xfrm>
              <a:off x="1143000"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2" name="Rounded Rectangle 71"/>
            <p:cNvSpPr/>
            <p:nvPr/>
          </p:nvSpPr>
          <p:spPr bwMode="auto">
            <a:xfrm>
              <a:off x="1326445"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3" name="Rounded Rectangle 72"/>
            <p:cNvSpPr/>
            <p:nvPr/>
          </p:nvSpPr>
          <p:spPr bwMode="auto">
            <a:xfrm>
              <a:off x="1509889"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4" name="Rounded Rectangle 73"/>
            <p:cNvSpPr/>
            <p:nvPr/>
          </p:nvSpPr>
          <p:spPr bwMode="auto">
            <a:xfrm>
              <a:off x="1693333"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98" name="Rounded Rectangle 97"/>
          <p:cNvSpPr/>
          <p:nvPr/>
        </p:nvSpPr>
        <p:spPr bwMode="auto">
          <a:xfrm>
            <a:off x="536222" y="4684889"/>
            <a:ext cx="1298222" cy="33866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92500" lnSpcReduction="10000"/>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ourier"/>
                <a:ea typeface="ＭＳ Ｐゴシック" pitchFamily="-65" charset="-128"/>
                <a:cs typeface="ＭＳ Ｐゴシック" pitchFamily="-65" charset="-128"/>
              </a:rPr>
              <a:t>User0</a:t>
            </a:r>
          </a:p>
        </p:txBody>
      </p:sp>
      <p:sp>
        <p:nvSpPr>
          <p:cNvPr id="99" name="TextBox 98"/>
          <p:cNvSpPr txBox="1"/>
          <p:nvPr/>
        </p:nvSpPr>
        <p:spPr>
          <a:xfrm>
            <a:off x="4261557" y="2695220"/>
            <a:ext cx="917221" cy="338554"/>
          </a:xfrm>
          <a:prstGeom prst="rect">
            <a:avLst/>
          </a:prstGeom>
          <a:noFill/>
        </p:spPr>
        <p:txBody>
          <a:bodyPr wrap="square" rtlCol="0" anchor="t" anchorCtr="0">
            <a:spAutoFit/>
          </a:bodyPr>
          <a:lstStyle/>
          <a:p>
            <a:r>
              <a:rPr lang="en-US">
                <a:latin typeface="Courier"/>
              </a:rPr>
              <a:t>...</a:t>
            </a:r>
          </a:p>
        </p:txBody>
      </p:sp>
      <p:sp>
        <p:nvSpPr>
          <p:cNvPr id="100" name="Rounded Rectangle 99"/>
          <p:cNvSpPr/>
          <p:nvPr/>
        </p:nvSpPr>
        <p:spPr bwMode="auto">
          <a:xfrm>
            <a:off x="1072444" y="3965222"/>
            <a:ext cx="7337778" cy="395111"/>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92500"/>
          </a:bodyPr>
          <a:lstStyle/>
          <a:p>
            <a:r>
              <a:rPr lang="en-US" dirty="0" err="1" smtClean="0">
                <a:latin typeface="Courier"/>
                <a:ea typeface="ＭＳ Ｐゴシック" pitchFamily="-65" charset="-128"/>
                <a:cs typeface="ＭＳ Ｐゴシック" pitchFamily="-65" charset="-128"/>
              </a:rPr>
              <a:t>&lt;--------------------------(</a:t>
            </a:r>
            <a:r>
              <a:rPr kumimoji="0" lang="en-US" sz="1600" b="0" i="0" u="none" strike="noStrike" cap="none" normalizeH="0" baseline="0" dirty="0" err="1" smtClean="0">
                <a:ln>
                  <a:noFill/>
                </a:ln>
                <a:solidFill>
                  <a:schemeClr val="tx1"/>
                </a:solidFill>
                <a:effectLst/>
                <a:latin typeface="Courier"/>
                <a:ea typeface="ＭＳ Ｐゴシック" pitchFamily="-65" charset="-128"/>
                <a:cs typeface="ＭＳ Ｐゴシック" pitchFamily="-65" charset="-128"/>
              </a:rPr>
              <a:t>HDFS)</a:t>
            </a:r>
            <a:r>
              <a:rPr lang="en-US" dirty="0" err="1" smtClean="0">
                <a:latin typeface="Courier"/>
                <a:ea typeface="ＭＳ Ｐゴシック" pitchFamily="-65" charset="-128"/>
                <a:cs typeface="ＭＳ Ｐゴシック" pitchFamily="-65" charset="-128"/>
              </a:rPr>
              <a:t>--------------------------&gt;</a:t>
            </a:r>
            <a:endParaRPr kumimoji="0" lang="en-US" sz="1600" b="0" i="0" u="none" strike="noStrike" cap="none" normalizeH="0" baseline="0" dirty="0" err="1" smtClean="0">
              <a:ln>
                <a:noFill/>
              </a:ln>
              <a:solidFill>
                <a:schemeClr val="tx1"/>
              </a:solidFill>
              <a:effectLst/>
              <a:latin typeface="Courier"/>
              <a:ea typeface="ＭＳ Ｐゴシック" pitchFamily="-65" charset="-128"/>
              <a:cs typeface="ＭＳ Ｐゴシック" pitchFamily="-65" charset="-128"/>
            </a:endParaRPr>
          </a:p>
        </p:txBody>
      </p:sp>
      <p:sp>
        <p:nvSpPr>
          <p:cNvPr id="101" name="Rounded Rectangle 100"/>
          <p:cNvSpPr/>
          <p:nvPr/>
        </p:nvSpPr>
        <p:spPr bwMode="auto">
          <a:xfrm>
            <a:off x="1326434" y="1848556"/>
            <a:ext cx="860778" cy="141111"/>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MASTER</a:t>
            </a:r>
          </a:p>
        </p:txBody>
      </p:sp>
      <p:grpSp>
        <p:nvGrpSpPr>
          <p:cNvPr id="52" name="Group 117"/>
          <p:cNvGrpSpPr/>
          <p:nvPr/>
        </p:nvGrpSpPr>
        <p:grpSpPr>
          <a:xfrm>
            <a:off x="2088444" y="4684889"/>
            <a:ext cx="1157111" cy="1044222"/>
            <a:chOff x="2088444" y="4684889"/>
            <a:chExt cx="1157111" cy="1044222"/>
          </a:xfrm>
        </p:grpSpPr>
        <p:sp>
          <p:nvSpPr>
            <p:cNvPr id="102" name="Rounded Rectangle 101"/>
            <p:cNvSpPr/>
            <p:nvPr/>
          </p:nvSpPr>
          <p:spPr bwMode="auto">
            <a:xfrm>
              <a:off x="2088444" y="4684889"/>
              <a:ext cx="1044222" cy="104422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Job0-0</a:t>
              </a:r>
            </a:p>
          </p:txBody>
        </p:sp>
        <p:grpSp>
          <p:nvGrpSpPr>
            <p:cNvPr id="53" name="Group 109"/>
            <p:cNvGrpSpPr/>
            <p:nvPr/>
          </p:nvGrpSpPr>
          <p:grpSpPr>
            <a:xfrm>
              <a:off x="2144891" y="5122334"/>
              <a:ext cx="183442" cy="183444"/>
              <a:chOff x="3259669" y="4826002"/>
              <a:chExt cx="183442" cy="183444"/>
            </a:xfrm>
          </p:grpSpPr>
          <p:sp>
            <p:nvSpPr>
              <p:cNvPr id="106" name="Rounded Rectangle 105"/>
              <p:cNvSpPr/>
              <p:nvPr/>
            </p:nvSpPr>
            <p:spPr bwMode="auto">
              <a:xfrm>
                <a:off x="3302000" y="482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7" name="Rounded Rectangle 106"/>
              <p:cNvSpPr/>
              <p:nvPr/>
            </p:nvSpPr>
            <p:spPr bwMode="auto">
              <a:xfrm>
                <a:off x="3259669" y="4868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12" name="Rounded Rectangle 111"/>
            <p:cNvSpPr/>
            <p:nvPr/>
          </p:nvSpPr>
          <p:spPr bwMode="auto">
            <a:xfrm>
              <a:off x="2173111" y="537633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3" name="Rounded Rectangle 112"/>
            <p:cNvSpPr/>
            <p:nvPr/>
          </p:nvSpPr>
          <p:spPr bwMode="auto">
            <a:xfrm>
              <a:off x="2130780" y="5418669"/>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6" name="TextBox 115"/>
            <p:cNvSpPr txBox="1"/>
            <p:nvPr/>
          </p:nvSpPr>
          <p:spPr>
            <a:xfrm>
              <a:off x="2328333" y="5023553"/>
              <a:ext cx="917221" cy="338554"/>
            </a:xfrm>
            <a:prstGeom prst="rect">
              <a:avLst/>
            </a:prstGeom>
            <a:noFill/>
          </p:spPr>
          <p:txBody>
            <a:bodyPr wrap="square" rtlCol="0" anchor="t" anchorCtr="0">
              <a:spAutoFit/>
            </a:bodyPr>
            <a:lstStyle/>
            <a:p>
              <a:pPr algn="l"/>
              <a:r>
                <a:rPr lang="en-US">
                  <a:latin typeface="Courier"/>
                </a:rPr>
                <a:t>x2000</a:t>
              </a:r>
            </a:p>
          </p:txBody>
        </p:sp>
        <p:sp>
          <p:nvSpPr>
            <p:cNvPr id="117" name="TextBox 116"/>
            <p:cNvSpPr txBox="1"/>
            <p:nvPr/>
          </p:nvSpPr>
          <p:spPr>
            <a:xfrm>
              <a:off x="2328334" y="5291666"/>
              <a:ext cx="917221" cy="338554"/>
            </a:xfrm>
            <a:prstGeom prst="rect">
              <a:avLst/>
            </a:prstGeom>
            <a:noFill/>
          </p:spPr>
          <p:txBody>
            <a:bodyPr wrap="square" rtlCol="0" anchor="t" anchorCtr="0">
              <a:spAutoFit/>
            </a:bodyPr>
            <a:lstStyle/>
            <a:p>
              <a:pPr algn="l"/>
              <a:r>
                <a:rPr lang="en-US">
                  <a:latin typeface="Courier"/>
                </a:rPr>
                <a:t>x100</a:t>
              </a:r>
            </a:p>
          </p:txBody>
        </p:sp>
      </p:grpSp>
      <p:grpSp>
        <p:nvGrpSpPr>
          <p:cNvPr id="54" name="Group 490"/>
          <p:cNvGrpSpPr/>
          <p:nvPr/>
        </p:nvGrpSpPr>
        <p:grpSpPr>
          <a:xfrm>
            <a:off x="2506134" y="1831622"/>
            <a:ext cx="6143977" cy="3787426"/>
            <a:chOff x="2506134" y="1831622"/>
            <a:chExt cx="6143977" cy="3787426"/>
          </a:xfrm>
        </p:grpSpPr>
        <p:grpSp>
          <p:nvGrpSpPr>
            <p:cNvPr id="55" name="Group 142"/>
            <p:cNvGrpSpPr/>
            <p:nvPr/>
          </p:nvGrpSpPr>
          <p:grpSpPr>
            <a:xfrm>
              <a:off x="2506134" y="1831622"/>
              <a:ext cx="6143977" cy="1859845"/>
              <a:chOff x="2506134" y="1831622"/>
              <a:chExt cx="6143977" cy="1859845"/>
            </a:xfrm>
          </p:grpSpPr>
          <p:grpSp>
            <p:nvGrpSpPr>
              <p:cNvPr id="56" name="Group 120"/>
              <p:cNvGrpSpPr/>
              <p:nvPr/>
            </p:nvGrpSpPr>
            <p:grpSpPr>
              <a:xfrm>
                <a:off x="2508957" y="2257778"/>
                <a:ext cx="158043" cy="166512"/>
                <a:chOff x="2523068" y="2286000"/>
                <a:chExt cx="158043" cy="166512"/>
              </a:xfrm>
            </p:grpSpPr>
            <p:sp>
              <p:nvSpPr>
                <p:cNvPr id="119" name="Rounded Rectangle 118"/>
                <p:cNvSpPr/>
                <p:nvPr/>
              </p:nvSpPr>
              <p:spPr bwMode="auto">
                <a:xfrm>
                  <a:off x="2554111" y="228600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0" name="Rounded Rectangle 119"/>
                <p:cNvSpPr/>
                <p:nvPr/>
              </p:nvSpPr>
              <p:spPr bwMode="auto">
                <a:xfrm>
                  <a:off x="2523068" y="232551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57" name="Group 121"/>
              <p:cNvGrpSpPr/>
              <p:nvPr/>
            </p:nvGrpSpPr>
            <p:grpSpPr>
              <a:xfrm>
                <a:off x="4368801" y="1831622"/>
                <a:ext cx="158043" cy="166512"/>
                <a:chOff x="2523068" y="2286000"/>
                <a:chExt cx="158043" cy="166512"/>
              </a:xfrm>
            </p:grpSpPr>
            <p:sp>
              <p:nvSpPr>
                <p:cNvPr id="123" name="Rounded Rectangle 122"/>
                <p:cNvSpPr/>
                <p:nvPr/>
              </p:nvSpPr>
              <p:spPr bwMode="auto">
                <a:xfrm>
                  <a:off x="2554111" y="228600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4" name="Rounded Rectangle 123"/>
                <p:cNvSpPr/>
                <p:nvPr/>
              </p:nvSpPr>
              <p:spPr bwMode="auto">
                <a:xfrm>
                  <a:off x="2523068" y="232551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58" name="Group 124"/>
              <p:cNvGrpSpPr/>
              <p:nvPr/>
            </p:nvGrpSpPr>
            <p:grpSpPr>
              <a:xfrm>
                <a:off x="4368801" y="3313289"/>
                <a:ext cx="158043" cy="166512"/>
                <a:chOff x="2523068" y="2286000"/>
                <a:chExt cx="158043" cy="166512"/>
              </a:xfrm>
            </p:grpSpPr>
            <p:sp>
              <p:nvSpPr>
                <p:cNvPr id="126" name="Rounded Rectangle 125"/>
                <p:cNvSpPr/>
                <p:nvPr/>
              </p:nvSpPr>
              <p:spPr bwMode="auto">
                <a:xfrm>
                  <a:off x="2554111" y="228600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7" name="Rounded Rectangle 126"/>
                <p:cNvSpPr/>
                <p:nvPr/>
              </p:nvSpPr>
              <p:spPr bwMode="auto">
                <a:xfrm>
                  <a:off x="2523068" y="232551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59" name="Group 127"/>
              <p:cNvGrpSpPr/>
              <p:nvPr/>
            </p:nvGrpSpPr>
            <p:grpSpPr>
              <a:xfrm>
                <a:off x="4382912" y="2678289"/>
                <a:ext cx="158043" cy="166512"/>
                <a:chOff x="2523068" y="2286000"/>
                <a:chExt cx="158043" cy="166512"/>
              </a:xfrm>
            </p:grpSpPr>
            <p:sp>
              <p:nvSpPr>
                <p:cNvPr id="129" name="Rounded Rectangle 128"/>
                <p:cNvSpPr/>
                <p:nvPr/>
              </p:nvSpPr>
              <p:spPr bwMode="auto">
                <a:xfrm>
                  <a:off x="2554111" y="228600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0" name="Rounded Rectangle 129"/>
                <p:cNvSpPr/>
                <p:nvPr/>
              </p:nvSpPr>
              <p:spPr bwMode="auto">
                <a:xfrm>
                  <a:off x="2523068" y="232551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60" name="Group 130"/>
              <p:cNvGrpSpPr/>
              <p:nvPr/>
            </p:nvGrpSpPr>
            <p:grpSpPr>
              <a:xfrm>
                <a:off x="2506134" y="3524955"/>
                <a:ext cx="158043" cy="166512"/>
                <a:chOff x="2523068" y="2286000"/>
                <a:chExt cx="158043" cy="166512"/>
              </a:xfrm>
            </p:grpSpPr>
            <p:sp>
              <p:nvSpPr>
                <p:cNvPr id="132" name="Rounded Rectangle 131"/>
                <p:cNvSpPr/>
                <p:nvPr/>
              </p:nvSpPr>
              <p:spPr bwMode="auto">
                <a:xfrm>
                  <a:off x="2554111" y="228600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3" name="Rounded Rectangle 132"/>
                <p:cNvSpPr/>
                <p:nvPr/>
              </p:nvSpPr>
              <p:spPr bwMode="auto">
                <a:xfrm>
                  <a:off x="2523068" y="232551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61" name="Group 133"/>
              <p:cNvGrpSpPr/>
              <p:nvPr/>
            </p:nvGrpSpPr>
            <p:grpSpPr>
              <a:xfrm>
                <a:off x="6601180" y="1834444"/>
                <a:ext cx="158043" cy="166512"/>
                <a:chOff x="2523068" y="2286000"/>
                <a:chExt cx="158043" cy="166512"/>
              </a:xfrm>
            </p:grpSpPr>
            <p:sp>
              <p:nvSpPr>
                <p:cNvPr id="135" name="Rounded Rectangle 134"/>
                <p:cNvSpPr/>
                <p:nvPr/>
              </p:nvSpPr>
              <p:spPr bwMode="auto">
                <a:xfrm>
                  <a:off x="2554111" y="228600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6" name="Rounded Rectangle 135"/>
                <p:cNvSpPr/>
                <p:nvPr/>
              </p:nvSpPr>
              <p:spPr bwMode="auto">
                <a:xfrm>
                  <a:off x="2523068" y="232551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68" name="Group 136"/>
              <p:cNvGrpSpPr/>
              <p:nvPr/>
            </p:nvGrpSpPr>
            <p:grpSpPr>
              <a:xfrm>
                <a:off x="8492068" y="3330222"/>
                <a:ext cx="158043" cy="166512"/>
                <a:chOff x="2523068" y="2286000"/>
                <a:chExt cx="158043" cy="166512"/>
              </a:xfrm>
            </p:grpSpPr>
            <p:sp>
              <p:nvSpPr>
                <p:cNvPr id="138" name="Rounded Rectangle 137"/>
                <p:cNvSpPr/>
                <p:nvPr/>
              </p:nvSpPr>
              <p:spPr bwMode="auto">
                <a:xfrm>
                  <a:off x="2554111" y="228600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39" name="Rounded Rectangle 138"/>
                <p:cNvSpPr/>
                <p:nvPr/>
              </p:nvSpPr>
              <p:spPr bwMode="auto">
                <a:xfrm>
                  <a:off x="2523068" y="232551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75" name="Group 139"/>
              <p:cNvGrpSpPr/>
              <p:nvPr/>
            </p:nvGrpSpPr>
            <p:grpSpPr>
              <a:xfrm>
                <a:off x="8477956" y="2046111"/>
                <a:ext cx="158043" cy="166512"/>
                <a:chOff x="2523068" y="2286000"/>
                <a:chExt cx="158043" cy="166512"/>
              </a:xfrm>
            </p:grpSpPr>
            <p:sp>
              <p:nvSpPr>
                <p:cNvPr id="141" name="Rounded Rectangle 140"/>
                <p:cNvSpPr/>
                <p:nvPr/>
              </p:nvSpPr>
              <p:spPr bwMode="auto">
                <a:xfrm>
                  <a:off x="2554111" y="228600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42" name="Rounded Rectangle 141"/>
                <p:cNvSpPr/>
                <p:nvPr/>
              </p:nvSpPr>
              <p:spPr bwMode="auto">
                <a:xfrm>
                  <a:off x="2523068" y="232551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grpSp>
          <p:nvGrpSpPr>
            <p:cNvPr id="82" name="Group 171"/>
            <p:cNvGrpSpPr/>
            <p:nvPr/>
          </p:nvGrpSpPr>
          <p:grpSpPr>
            <a:xfrm>
              <a:off x="3457222" y="4789314"/>
              <a:ext cx="626533" cy="829734"/>
              <a:chOff x="3400779" y="4888092"/>
              <a:chExt cx="626533" cy="829734"/>
            </a:xfrm>
          </p:grpSpPr>
          <p:grpSp>
            <p:nvGrpSpPr>
              <p:cNvPr id="89" name="Group 158"/>
              <p:cNvGrpSpPr/>
              <p:nvPr/>
            </p:nvGrpSpPr>
            <p:grpSpPr>
              <a:xfrm>
                <a:off x="3400779" y="4888092"/>
                <a:ext cx="626533" cy="166512"/>
                <a:chOff x="3316113" y="5113868"/>
                <a:chExt cx="626533" cy="166512"/>
              </a:xfrm>
            </p:grpSpPr>
            <p:grpSp>
              <p:nvGrpSpPr>
                <p:cNvPr id="96" name="Group 145"/>
                <p:cNvGrpSpPr/>
                <p:nvPr/>
              </p:nvGrpSpPr>
              <p:grpSpPr>
                <a:xfrm>
                  <a:off x="3784603" y="5113868"/>
                  <a:ext cx="158043" cy="166512"/>
                  <a:chOff x="3347158" y="5142090"/>
                  <a:chExt cx="158043" cy="166512"/>
                </a:xfrm>
              </p:grpSpPr>
              <p:sp>
                <p:nvSpPr>
                  <p:cNvPr id="144" name="Rounded Rectangle 143"/>
                  <p:cNvSpPr/>
                  <p:nvPr/>
                </p:nvSpPr>
                <p:spPr bwMode="auto">
                  <a:xfrm>
                    <a:off x="3378201" y="514209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45" name="Rounded Rectangle 144"/>
                  <p:cNvSpPr/>
                  <p:nvPr/>
                </p:nvSpPr>
                <p:spPr bwMode="auto">
                  <a:xfrm>
                    <a:off x="3347158" y="518160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49" name="Rounded Rectangle 148"/>
                <p:cNvSpPr/>
                <p:nvPr/>
              </p:nvSpPr>
              <p:spPr bwMode="auto">
                <a:xfrm>
                  <a:off x="3316113" y="5150558"/>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51" name="Straight Arrow Connector 150"/>
                <p:cNvCxnSpPr>
                  <a:stCxn id="149" idx="3"/>
                  <a:endCxn id="145" idx="1"/>
                </p:cNvCxnSpPr>
                <p:nvPr/>
              </p:nvCxnSpPr>
              <p:spPr bwMode="auto">
                <a:xfrm>
                  <a:off x="3443113" y="5214058"/>
                  <a:ext cx="341490" cy="2822"/>
                </a:xfrm>
                <a:prstGeom prst="straightConnector1">
                  <a:avLst/>
                </a:prstGeom>
                <a:solidFill>
                  <a:srgbClr val="E3CEC6"/>
                </a:solidFill>
                <a:ln w="9525" cap="flat" cmpd="sng" algn="ctr">
                  <a:solidFill>
                    <a:schemeClr val="tx1"/>
                  </a:solidFill>
                  <a:prstDash val="solid"/>
                  <a:round/>
                  <a:headEnd type="none" w="med" len="med"/>
                  <a:tailEnd type="arrow"/>
                </a:ln>
                <a:effectLst/>
              </p:spPr>
            </p:cxnSp>
          </p:grpSp>
          <p:grpSp>
            <p:nvGrpSpPr>
              <p:cNvPr id="97" name="Group 159"/>
              <p:cNvGrpSpPr/>
              <p:nvPr/>
            </p:nvGrpSpPr>
            <p:grpSpPr>
              <a:xfrm>
                <a:off x="3400779" y="5212647"/>
                <a:ext cx="626533" cy="166512"/>
                <a:chOff x="3316113" y="5113868"/>
                <a:chExt cx="626533" cy="166512"/>
              </a:xfrm>
            </p:grpSpPr>
            <p:grpSp>
              <p:nvGrpSpPr>
                <p:cNvPr id="103" name="Group 160"/>
                <p:cNvGrpSpPr/>
                <p:nvPr/>
              </p:nvGrpSpPr>
              <p:grpSpPr>
                <a:xfrm>
                  <a:off x="3784603" y="5113868"/>
                  <a:ext cx="158043" cy="166512"/>
                  <a:chOff x="3347158" y="5142090"/>
                  <a:chExt cx="158043" cy="166512"/>
                </a:xfrm>
              </p:grpSpPr>
              <p:sp>
                <p:nvSpPr>
                  <p:cNvPr id="164" name="Rounded Rectangle 163"/>
                  <p:cNvSpPr/>
                  <p:nvPr/>
                </p:nvSpPr>
                <p:spPr bwMode="auto">
                  <a:xfrm>
                    <a:off x="3378201" y="514209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65" name="Rounded Rectangle 164"/>
                  <p:cNvSpPr/>
                  <p:nvPr/>
                </p:nvSpPr>
                <p:spPr bwMode="auto">
                  <a:xfrm>
                    <a:off x="3347158" y="518160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62" name="Rounded Rectangle 161"/>
                <p:cNvSpPr/>
                <p:nvPr/>
              </p:nvSpPr>
              <p:spPr bwMode="auto">
                <a:xfrm>
                  <a:off x="3316113" y="5150558"/>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63" name="Straight Arrow Connector 162"/>
                <p:cNvCxnSpPr>
                  <a:stCxn id="162" idx="3"/>
                  <a:endCxn id="165" idx="1"/>
                </p:cNvCxnSpPr>
                <p:nvPr/>
              </p:nvCxnSpPr>
              <p:spPr bwMode="auto">
                <a:xfrm>
                  <a:off x="3443113" y="5214058"/>
                  <a:ext cx="341490" cy="2822"/>
                </a:xfrm>
                <a:prstGeom prst="straightConnector1">
                  <a:avLst/>
                </a:prstGeom>
                <a:solidFill>
                  <a:srgbClr val="E3CEC6"/>
                </a:solidFill>
                <a:ln w="9525" cap="flat" cmpd="sng" algn="ctr">
                  <a:solidFill>
                    <a:schemeClr val="tx1"/>
                  </a:solidFill>
                  <a:prstDash val="solid"/>
                  <a:round/>
                  <a:headEnd type="none" w="med" len="med"/>
                  <a:tailEnd type="arrow"/>
                </a:ln>
                <a:effectLst/>
              </p:spPr>
            </p:cxnSp>
          </p:grpSp>
          <p:grpSp>
            <p:nvGrpSpPr>
              <p:cNvPr id="104" name="Group 165"/>
              <p:cNvGrpSpPr/>
              <p:nvPr/>
            </p:nvGrpSpPr>
            <p:grpSpPr>
              <a:xfrm>
                <a:off x="3400779" y="5551314"/>
                <a:ext cx="626533" cy="166512"/>
                <a:chOff x="3316113" y="5113868"/>
                <a:chExt cx="626533" cy="166512"/>
              </a:xfrm>
            </p:grpSpPr>
            <p:grpSp>
              <p:nvGrpSpPr>
                <p:cNvPr id="105" name="Group 166"/>
                <p:cNvGrpSpPr/>
                <p:nvPr/>
              </p:nvGrpSpPr>
              <p:grpSpPr>
                <a:xfrm>
                  <a:off x="3784603" y="5113868"/>
                  <a:ext cx="158043" cy="166512"/>
                  <a:chOff x="3347158" y="5142090"/>
                  <a:chExt cx="158043" cy="166512"/>
                </a:xfrm>
              </p:grpSpPr>
              <p:sp>
                <p:nvSpPr>
                  <p:cNvPr id="170" name="Rounded Rectangle 169"/>
                  <p:cNvSpPr/>
                  <p:nvPr/>
                </p:nvSpPr>
                <p:spPr bwMode="auto">
                  <a:xfrm>
                    <a:off x="3378201" y="5142090"/>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71" name="Rounded Rectangle 170"/>
                  <p:cNvSpPr/>
                  <p:nvPr/>
                </p:nvSpPr>
                <p:spPr bwMode="auto">
                  <a:xfrm>
                    <a:off x="3347158" y="5181602"/>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68" name="Rounded Rectangle 167"/>
                <p:cNvSpPr/>
                <p:nvPr/>
              </p:nvSpPr>
              <p:spPr bwMode="auto">
                <a:xfrm>
                  <a:off x="3316113" y="5150558"/>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69" name="Straight Arrow Connector 168"/>
                <p:cNvCxnSpPr>
                  <a:stCxn id="168" idx="3"/>
                  <a:endCxn id="171" idx="1"/>
                </p:cNvCxnSpPr>
                <p:nvPr/>
              </p:nvCxnSpPr>
              <p:spPr bwMode="auto">
                <a:xfrm>
                  <a:off x="3443113" y="5214058"/>
                  <a:ext cx="341490" cy="2822"/>
                </a:xfrm>
                <a:prstGeom prst="straightConnector1">
                  <a:avLst/>
                </a:prstGeom>
                <a:solidFill>
                  <a:srgbClr val="E3CEC6"/>
                </a:solidFill>
                <a:ln w="9525" cap="flat" cmpd="sng" algn="ctr">
                  <a:solidFill>
                    <a:schemeClr val="tx1"/>
                  </a:solidFill>
                  <a:prstDash val="solid"/>
                  <a:round/>
                  <a:headEnd type="none" w="med" len="med"/>
                  <a:tailEnd type="arrow"/>
                </a:ln>
                <a:effectLst/>
              </p:spPr>
            </p:cxnSp>
          </p:grpSp>
        </p:grpSp>
        <p:sp>
          <p:nvSpPr>
            <p:cNvPr id="173" name="Left Brace 172"/>
            <p:cNvSpPr/>
            <p:nvPr/>
          </p:nvSpPr>
          <p:spPr bwMode="auto">
            <a:xfrm>
              <a:off x="3033888" y="4783666"/>
              <a:ext cx="398498" cy="832556"/>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08" name="Group 199"/>
          <p:cNvGrpSpPr/>
          <p:nvPr/>
        </p:nvGrpSpPr>
        <p:grpSpPr>
          <a:xfrm>
            <a:off x="536222" y="5813778"/>
            <a:ext cx="4995332" cy="1044222"/>
            <a:chOff x="536222" y="5813778"/>
            <a:chExt cx="4995332" cy="1044222"/>
          </a:xfrm>
        </p:grpSpPr>
        <p:sp>
          <p:nvSpPr>
            <p:cNvPr id="176" name="Rounded Rectangle 175"/>
            <p:cNvSpPr/>
            <p:nvPr/>
          </p:nvSpPr>
          <p:spPr bwMode="auto">
            <a:xfrm>
              <a:off x="536222" y="5813778"/>
              <a:ext cx="1298222" cy="338667"/>
            </a:xfrm>
            <a:prstGeom prst="roundRect">
              <a:avLst/>
            </a:prstGeom>
            <a:solidFill>
              <a:srgbClr val="E3E08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92500" lnSpcReduction="10000"/>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ourier"/>
                  <a:ea typeface="ＭＳ Ｐゴシック" pitchFamily="-65" charset="-128"/>
                  <a:cs typeface="ＭＳ Ｐゴシック" pitchFamily="-65" charset="-128"/>
                </a:rPr>
                <a:t>User1</a:t>
              </a:r>
            </a:p>
          </p:txBody>
        </p:sp>
        <p:grpSp>
          <p:nvGrpSpPr>
            <p:cNvPr id="109" name="Group 186"/>
            <p:cNvGrpSpPr/>
            <p:nvPr/>
          </p:nvGrpSpPr>
          <p:grpSpPr>
            <a:xfrm>
              <a:off x="2088444" y="5813778"/>
              <a:ext cx="1157110" cy="1044222"/>
              <a:chOff x="2088444" y="5813778"/>
              <a:chExt cx="1157110" cy="1044222"/>
            </a:xfrm>
          </p:grpSpPr>
          <p:sp>
            <p:nvSpPr>
              <p:cNvPr id="178" name="Rounded Rectangle 177"/>
              <p:cNvSpPr/>
              <p:nvPr/>
            </p:nvSpPr>
            <p:spPr bwMode="auto">
              <a:xfrm>
                <a:off x="2088444" y="5813778"/>
                <a:ext cx="1044222" cy="1044222"/>
              </a:xfrm>
              <a:prstGeom prst="roundRect">
                <a:avLst/>
              </a:prstGeom>
              <a:solidFill>
                <a:srgbClr val="E3E08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Job1-0</a:t>
                </a:r>
              </a:p>
            </p:txBody>
          </p:sp>
          <p:grpSp>
            <p:nvGrpSpPr>
              <p:cNvPr id="110" name="Group 178"/>
              <p:cNvGrpSpPr/>
              <p:nvPr/>
            </p:nvGrpSpPr>
            <p:grpSpPr>
              <a:xfrm>
                <a:off x="2144891" y="6251223"/>
                <a:ext cx="183442" cy="183444"/>
                <a:chOff x="3259669" y="4826002"/>
                <a:chExt cx="183442" cy="183444"/>
              </a:xfrm>
            </p:grpSpPr>
            <p:sp>
              <p:nvSpPr>
                <p:cNvPr id="184" name="Rounded Rectangle 183"/>
                <p:cNvSpPr/>
                <p:nvPr/>
              </p:nvSpPr>
              <p:spPr bwMode="auto">
                <a:xfrm>
                  <a:off x="3302000" y="482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85" name="Rounded Rectangle 184"/>
                <p:cNvSpPr/>
                <p:nvPr/>
              </p:nvSpPr>
              <p:spPr bwMode="auto">
                <a:xfrm>
                  <a:off x="3259669" y="4868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82" name="TextBox 181"/>
              <p:cNvSpPr txBox="1"/>
              <p:nvPr/>
            </p:nvSpPr>
            <p:spPr>
              <a:xfrm>
                <a:off x="2328333" y="6152442"/>
                <a:ext cx="917221" cy="338554"/>
              </a:xfrm>
              <a:prstGeom prst="rect">
                <a:avLst/>
              </a:prstGeom>
              <a:noFill/>
            </p:spPr>
            <p:txBody>
              <a:bodyPr wrap="square" rtlCol="0" anchor="t" anchorCtr="0">
                <a:spAutoFit/>
              </a:bodyPr>
              <a:lstStyle/>
              <a:p>
                <a:pPr algn="l"/>
                <a:r>
                  <a:rPr lang="en-US">
                    <a:latin typeface="Courier"/>
                  </a:rPr>
                  <a:t>x500</a:t>
                </a:r>
              </a:p>
            </p:txBody>
          </p:sp>
        </p:grpSp>
        <p:grpSp>
          <p:nvGrpSpPr>
            <p:cNvPr id="111" name="Group 187"/>
            <p:cNvGrpSpPr/>
            <p:nvPr/>
          </p:nvGrpSpPr>
          <p:grpSpPr>
            <a:xfrm>
              <a:off x="3231444" y="5813778"/>
              <a:ext cx="1157110" cy="1044222"/>
              <a:chOff x="2088444" y="5813778"/>
              <a:chExt cx="1157110" cy="1044222"/>
            </a:xfrm>
          </p:grpSpPr>
          <p:sp>
            <p:nvSpPr>
              <p:cNvPr id="189" name="Rounded Rectangle 188"/>
              <p:cNvSpPr/>
              <p:nvPr/>
            </p:nvSpPr>
            <p:spPr bwMode="auto">
              <a:xfrm>
                <a:off x="2088444" y="5813778"/>
                <a:ext cx="1044222" cy="1044222"/>
              </a:xfrm>
              <a:prstGeom prst="roundRect">
                <a:avLst/>
              </a:prstGeom>
              <a:solidFill>
                <a:srgbClr val="E3E08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Job1-1</a:t>
                </a:r>
              </a:p>
            </p:txBody>
          </p:sp>
          <p:grpSp>
            <p:nvGrpSpPr>
              <p:cNvPr id="114" name="Group 189"/>
              <p:cNvGrpSpPr/>
              <p:nvPr/>
            </p:nvGrpSpPr>
            <p:grpSpPr>
              <a:xfrm>
                <a:off x="2144891" y="6251223"/>
                <a:ext cx="183442" cy="183444"/>
                <a:chOff x="3259669" y="4826002"/>
                <a:chExt cx="183442" cy="183444"/>
              </a:xfrm>
            </p:grpSpPr>
            <p:sp>
              <p:nvSpPr>
                <p:cNvPr id="192" name="Rounded Rectangle 191"/>
                <p:cNvSpPr/>
                <p:nvPr/>
              </p:nvSpPr>
              <p:spPr bwMode="auto">
                <a:xfrm>
                  <a:off x="3302000" y="482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93" name="Rounded Rectangle 192"/>
                <p:cNvSpPr/>
                <p:nvPr/>
              </p:nvSpPr>
              <p:spPr bwMode="auto">
                <a:xfrm>
                  <a:off x="3259669" y="4868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91" name="TextBox 190"/>
              <p:cNvSpPr txBox="1"/>
              <p:nvPr/>
            </p:nvSpPr>
            <p:spPr>
              <a:xfrm>
                <a:off x="2328333" y="6152442"/>
                <a:ext cx="917221" cy="338554"/>
              </a:xfrm>
              <a:prstGeom prst="rect">
                <a:avLst/>
              </a:prstGeom>
              <a:noFill/>
            </p:spPr>
            <p:txBody>
              <a:bodyPr wrap="square" rtlCol="0" anchor="t" anchorCtr="0">
                <a:spAutoFit/>
              </a:bodyPr>
              <a:lstStyle/>
              <a:p>
                <a:pPr algn="l"/>
                <a:r>
                  <a:rPr lang="en-US">
                    <a:latin typeface="Courier"/>
                  </a:rPr>
                  <a:t>x500</a:t>
                </a:r>
              </a:p>
            </p:txBody>
          </p:sp>
        </p:grpSp>
        <p:grpSp>
          <p:nvGrpSpPr>
            <p:cNvPr id="115" name="Group 193"/>
            <p:cNvGrpSpPr/>
            <p:nvPr/>
          </p:nvGrpSpPr>
          <p:grpSpPr>
            <a:xfrm>
              <a:off x="4374444" y="5813778"/>
              <a:ext cx="1157110" cy="1044222"/>
              <a:chOff x="2088444" y="5813778"/>
              <a:chExt cx="1157110" cy="1044222"/>
            </a:xfrm>
          </p:grpSpPr>
          <p:sp>
            <p:nvSpPr>
              <p:cNvPr id="195" name="Rounded Rectangle 194"/>
              <p:cNvSpPr/>
              <p:nvPr/>
            </p:nvSpPr>
            <p:spPr bwMode="auto">
              <a:xfrm>
                <a:off x="2088444" y="5813778"/>
                <a:ext cx="1044222" cy="1044222"/>
              </a:xfrm>
              <a:prstGeom prst="roundRect">
                <a:avLst/>
              </a:prstGeom>
              <a:solidFill>
                <a:srgbClr val="E3E08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Job1-2</a:t>
                </a:r>
              </a:p>
            </p:txBody>
          </p:sp>
          <p:grpSp>
            <p:nvGrpSpPr>
              <p:cNvPr id="118" name="Group 195"/>
              <p:cNvGrpSpPr/>
              <p:nvPr/>
            </p:nvGrpSpPr>
            <p:grpSpPr>
              <a:xfrm>
                <a:off x="2144891" y="6251223"/>
                <a:ext cx="183442" cy="183444"/>
                <a:chOff x="3259669" y="4826002"/>
                <a:chExt cx="183442" cy="183444"/>
              </a:xfrm>
            </p:grpSpPr>
            <p:sp>
              <p:nvSpPr>
                <p:cNvPr id="198" name="Rounded Rectangle 197"/>
                <p:cNvSpPr/>
                <p:nvPr/>
              </p:nvSpPr>
              <p:spPr bwMode="auto">
                <a:xfrm>
                  <a:off x="3302000" y="482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99" name="Rounded Rectangle 198"/>
                <p:cNvSpPr/>
                <p:nvPr/>
              </p:nvSpPr>
              <p:spPr bwMode="auto">
                <a:xfrm>
                  <a:off x="3259669" y="4868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97" name="TextBox 196"/>
              <p:cNvSpPr txBox="1"/>
              <p:nvPr/>
            </p:nvSpPr>
            <p:spPr>
              <a:xfrm>
                <a:off x="2328333" y="6152442"/>
                <a:ext cx="917221" cy="338554"/>
              </a:xfrm>
              <a:prstGeom prst="rect">
                <a:avLst/>
              </a:prstGeom>
              <a:noFill/>
            </p:spPr>
            <p:txBody>
              <a:bodyPr wrap="square" rtlCol="0" anchor="t" anchorCtr="0">
                <a:spAutoFit/>
              </a:bodyPr>
              <a:lstStyle/>
              <a:p>
                <a:pPr algn="l"/>
                <a:r>
                  <a:rPr lang="en-US">
                    <a:latin typeface="Courier"/>
                  </a:rPr>
                  <a:t>x500</a:t>
                </a:r>
              </a:p>
            </p:txBody>
          </p:sp>
        </p:grpSp>
      </p:grpSp>
      <p:sp>
        <p:nvSpPr>
          <p:cNvPr id="76" name="Rounded Rectangle 75"/>
          <p:cNvSpPr/>
          <p:nvPr/>
        </p:nvSpPr>
        <p:spPr bwMode="auto">
          <a:xfrm>
            <a:off x="2215445" y="2060222"/>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7" name="Rounded Rectangle 76"/>
          <p:cNvSpPr/>
          <p:nvPr/>
        </p:nvSpPr>
        <p:spPr bwMode="auto">
          <a:xfrm>
            <a:off x="2017889" y="2060222"/>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8" name="Rounded Rectangle 77"/>
          <p:cNvSpPr/>
          <p:nvPr/>
        </p:nvSpPr>
        <p:spPr bwMode="auto">
          <a:xfrm>
            <a:off x="1171222" y="206022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9" name="Rounded Rectangle 78"/>
          <p:cNvSpPr/>
          <p:nvPr/>
        </p:nvSpPr>
        <p:spPr bwMode="auto">
          <a:xfrm>
            <a:off x="1354667" y="206022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0" name="Rounded Rectangle 79"/>
          <p:cNvSpPr/>
          <p:nvPr/>
        </p:nvSpPr>
        <p:spPr bwMode="auto">
          <a:xfrm>
            <a:off x="1538111" y="206022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1" name="Rounded Rectangle 80"/>
          <p:cNvSpPr/>
          <p:nvPr/>
        </p:nvSpPr>
        <p:spPr bwMode="auto">
          <a:xfrm>
            <a:off x="1721555" y="206022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3" name="Rounded Rectangle 82"/>
          <p:cNvSpPr/>
          <p:nvPr/>
        </p:nvSpPr>
        <p:spPr bwMode="auto">
          <a:xfrm>
            <a:off x="4092223" y="2060223"/>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4" name="Rounded Rectangle 83"/>
          <p:cNvSpPr/>
          <p:nvPr/>
        </p:nvSpPr>
        <p:spPr bwMode="auto">
          <a:xfrm>
            <a:off x="3894667" y="2060223"/>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5" name="Rounded Rectangle 84"/>
          <p:cNvSpPr/>
          <p:nvPr/>
        </p:nvSpPr>
        <p:spPr bwMode="auto">
          <a:xfrm>
            <a:off x="3048000" y="2060223"/>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6" name="Rounded Rectangle 85"/>
          <p:cNvSpPr/>
          <p:nvPr/>
        </p:nvSpPr>
        <p:spPr bwMode="auto">
          <a:xfrm>
            <a:off x="3231445" y="2060223"/>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7" name="Rounded Rectangle 86"/>
          <p:cNvSpPr/>
          <p:nvPr/>
        </p:nvSpPr>
        <p:spPr bwMode="auto">
          <a:xfrm>
            <a:off x="3414889" y="2060223"/>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8" name="Rounded Rectangle 87"/>
          <p:cNvSpPr/>
          <p:nvPr/>
        </p:nvSpPr>
        <p:spPr bwMode="auto">
          <a:xfrm>
            <a:off x="3598333" y="2060223"/>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0" name="Rounded Rectangle 89"/>
          <p:cNvSpPr/>
          <p:nvPr/>
        </p:nvSpPr>
        <p:spPr bwMode="auto">
          <a:xfrm>
            <a:off x="6279442" y="2060223"/>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1" name="Rounded Rectangle 90"/>
          <p:cNvSpPr/>
          <p:nvPr/>
        </p:nvSpPr>
        <p:spPr bwMode="auto">
          <a:xfrm>
            <a:off x="6081886" y="2060223"/>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2" name="Rounded Rectangle 91"/>
          <p:cNvSpPr/>
          <p:nvPr/>
        </p:nvSpPr>
        <p:spPr bwMode="auto">
          <a:xfrm>
            <a:off x="5235219" y="2060223"/>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3" name="Rounded Rectangle 92"/>
          <p:cNvSpPr/>
          <p:nvPr/>
        </p:nvSpPr>
        <p:spPr bwMode="auto">
          <a:xfrm>
            <a:off x="5418664" y="2060223"/>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4" name="Rounded Rectangle 93"/>
          <p:cNvSpPr/>
          <p:nvPr/>
        </p:nvSpPr>
        <p:spPr bwMode="auto">
          <a:xfrm>
            <a:off x="5602108" y="2060223"/>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5" name="Rounded Rectangle 94"/>
          <p:cNvSpPr/>
          <p:nvPr/>
        </p:nvSpPr>
        <p:spPr bwMode="auto">
          <a:xfrm>
            <a:off x="5785552" y="2060223"/>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09" name="Rounded Rectangle 208"/>
          <p:cNvSpPr/>
          <p:nvPr/>
        </p:nvSpPr>
        <p:spPr bwMode="auto">
          <a:xfrm>
            <a:off x="8184445" y="2060222"/>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0" name="Rounded Rectangle 209"/>
          <p:cNvSpPr/>
          <p:nvPr/>
        </p:nvSpPr>
        <p:spPr bwMode="auto">
          <a:xfrm>
            <a:off x="7986889" y="2060222"/>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1" name="Rounded Rectangle 210"/>
          <p:cNvSpPr/>
          <p:nvPr/>
        </p:nvSpPr>
        <p:spPr bwMode="auto">
          <a:xfrm>
            <a:off x="7140222" y="206022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2" name="Rounded Rectangle 211"/>
          <p:cNvSpPr/>
          <p:nvPr/>
        </p:nvSpPr>
        <p:spPr bwMode="auto">
          <a:xfrm>
            <a:off x="7323667" y="206022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3" name="Rounded Rectangle 212"/>
          <p:cNvSpPr/>
          <p:nvPr/>
        </p:nvSpPr>
        <p:spPr bwMode="auto">
          <a:xfrm>
            <a:off x="7507111" y="206022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4" name="Rounded Rectangle 213"/>
          <p:cNvSpPr/>
          <p:nvPr/>
        </p:nvSpPr>
        <p:spPr bwMode="auto">
          <a:xfrm>
            <a:off x="7690555" y="206022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121" name="Group 74"/>
          <p:cNvGrpSpPr/>
          <p:nvPr/>
        </p:nvGrpSpPr>
        <p:grpSpPr>
          <a:xfrm>
            <a:off x="7140222" y="1848555"/>
            <a:ext cx="1185334" cy="141111"/>
            <a:chOff x="1143000" y="1848556"/>
            <a:chExt cx="1185334" cy="141111"/>
          </a:xfrm>
        </p:grpSpPr>
        <p:sp>
          <p:nvSpPr>
            <p:cNvPr id="216" name="Rounded Rectangle 215"/>
            <p:cNvSpPr/>
            <p:nvPr/>
          </p:nvSpPr>
          <p:spPr bwMode="auto">
            <a:xfrm>
              <a:off x="2187223"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7" name="Rounded Rectangle 216"/>
            <p:cNvSpPr/>
            <p:nvPr/>
          </p:nvSpPr>
          <p:spPr bwMode="auto">
            <a:xfrm>
              <a:off x="1989667" y="184855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8" name="Rounded Rectangle 217"/>
            <p:cNvSpPr/>
            <p:nvPr/>
          </p:nvSpPr>
          <p:spPr bwMode="auto">
            <a:xfrm>
              <a:off x="1143000"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23" name="Rounded Rectangle 222"/>
            <p:cNvSpPr/>
            <p:nvPr/>
          </p:nvSpPr>
          <p:spPr bwMode="auto">
            <a:xfrm>
              <a:off x="1326445"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56" name="Rounded Rectangle 255"/>
            <p:cNvSpPr/>
            <p:nvPr/>
          </p:nvSpPr>
          <p:spPr bwMode="auto">
            <a:xfrm>
              <a:off x="1509889"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57" name="Rounded Rectangle 256"/>
            <p:cNvSpPr/>
            <p:nvPr/>
          </p:nvSpPr>
          <p:spPr bwMode="auto">
            <a:xfrm>
              <a:off x="1693333" y="184855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282" name="Rounded Rectangle 281"/>
          <p:cNvSpPr/>
          <p:nvPr/>
        </p:nvSpPr>
        <p:spPr bwMode="auto">
          <a:xfrm>
            <a:off x="2215445" y="2286000"/>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3" name="Rounded Rectangle 282"/>
          <p:cNvSpPr/>
          <p:nvPr/>
        </p:nvSpPr>
        <p:spPr bwMode="auto">
          <a:xfrm>
            <a:off x="2017889" y="2286000"/>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4" name="Rounded Rectangle 283"/>
          <p:cNvSpPr/>
          <p:nvPr/>
        </p:nvSpPr>
        <p:spPr bwMode="auto">
          <a:xfrm>
            <a:off x="1171222" y="2286000"/>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5" name="Rounded Rectangle 284"/>
          <p:cNvSpPr/>
          <p:nvPr/>
        </p:nvSpPr>
        <p:spPr bwMode="auto">
          <a:xfrm>
            <a:off x="1354667" y="2286000"/>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6" name="Rounded Rectangle 285"/>
          <p:cNvSpPr/>
          <p:nvPr/>
        </p:nvSpPr>
        <p:spPr bwMode="auto">
          <a:xfrm>
            <a:off x="1538111" y="2286000"/>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7" name="Rounded Rectangle 286"/>
          <p:cNvSpPr/>
          <p:nvPr/>
        </p:nvSpPr>
        <p:spPr bwMode="auto">
          <a:xfrm>
            <a:off x="1721555" y="2286000"/>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6" name="Rounded Rectangle 275"/>
          <p:cNvSpPr/>
          <p:nvPr/>
        </p:nvSpPr>
        <p:spPr bwMode="auto">
          <a:xfrm>
            <a:off x="4092223" y="2286001"/>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7" name="Rounded Rectangle 276"/>
          <p:cNvSpPr/>
          <p:nvPr/>
        </p:nvSpPr>
        <p:spPr bwMode="auto">
          <a:xfrm>
            <a:off x="3894667" y="2286001"/>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8" name="Rounded Rectangle 277"/>
          <p:cNvSpPr/>
          <p:nvPr/>
        </p:nvSpPr>
        <p:spPr bwMode="auto">
          <a:xfrm>
            <a:off x="3048000" y="228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9" name="Rounded Rectangle 278"/>
          <p:cNvSpPr/>
          <p:nvPr/>
        </p:nvSpPr>
        <p:spPr bwMode="auto">
          <a:xfrm>
            <a:off x="3231445" y="228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0" name="Rounded Rectangle 279"/>
          <p:cNvSpPr/>
          <p:nvPr/>
        </p:nvSpPr>
        <p:spPr bwMode="auto">
          <a:xfrm>
            <a:off x="3414889" y="228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1" name="Rounded Rectangle 280"/>
          <p:cNvSpPr/>
          <p:nvPr/>
        </p:nvSpPr>
        <p:spPr bwMode="auto">
          <a:xfrm>
            <a:off x="3598333" y="228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0" name="Rounded Rectangle 269"/>
          <p:cNvSpPr/>
          <p:nvPr/>
        </p:nvSpPr>
        <p:spPr bwMode="auto">
          <a:xfrm>
            <a:off x="6279442" y="2286001"/>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1" name="Rounded Rectangle 270"/>
          <p:cNvSpPr/>
          <p:nvPr/>
        </p:nvSpPr>
        <p:spPr bwMode="auto">
          <a:xfrm>
            <a:off x="6081886" y="2286001"/>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2" name="Rounded Rectangle 271"/>
          <p:cNvSpPr/>
          <p:nvPr/>
        </p:nvSpPr>
        <p:spPr bwMode="auto">
          <a:xfrm>
            <a:off x="5235219" y="228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3" name="Rounded Rectangle 272"/>
          <p:cNvSpPr/>
          <p:nvPr/>
        </p:nvSpPr>
        <p:spPr bwMode="auto">
          <a:xfrm>
            <a:off x="5418664" y="228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4" name="Rounded Rectangle 273"/>
          <p:cNvSpPr/>
          <p:nvPr/>
        </p:nvSpPr>
        <p:spPr bwMode="auto">
          <a:xfrm>
            <a:off x="5602108" y="228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5" name="Rounded Rectangle 274"/>
          <p:cNvSpPr/>
          <p:nvPr/>
        </p:nvSpPr>
        <p:spPr bwMode="auto">
          <a:xfrm>
            <a:off x="5785552" y="228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64" name="Rounded Rectangle 263"/>
          <p:cNvSpPr/>
          <p:nvPr/>
        </p:nvSpPr>
        <p:spPr bwMode="auto">
          <a:xfrm>
            <a:off x="8184445" y="2286000"/>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65" name="Rounded Rectangle 264"/>
          <p:cNvSpPr/>
          <p:nvPr/>
        </p:nvSpPr>
        <p:spPr bwMode="auto">
          <a:xfrm>
            <a:off x="7986889" y="2286000"/>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66" name="Rounded Rectangle 265"/>
          <p:cNvSpPr/>
          <p:nvPr/>
        </p:nvSpPr>
        <p:spPr bwMode="auto">
          <a:xfrm>
            <a:off x="7140222" y="2286000"/>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67" name="Rounded Rectangle 266"/>
          <p:cNvSpPr/>
          <p:nvPr/>
        </p:nvSpPr>
        <p:spPr bwMode="auto">
          <a:xfrm>
            <a:off x="7323667" y="2286000"/>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68" name="Rounded Rectangle 267"/>
          <p:cNvSpPr/>
          <p:nvPr/>
        </p:nvSpPr>
        <p:spPr bwMode="auto">
          <a:xfrm>
            <a:off x="7507111" y="2286000"/>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69" name="Rounded Rectangle 268"/>
          <p:cNvSpPr/>
          <p:nvPr/>
        </p:nvSpPr>
        <p:spPr bwMode="auto">
          <a:xfrm>
            <a:off x="7690555" y="2286000"/>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1" name="Rounded Rectangle 310"/>
          <p:cNvSpPr/>
          <p:nvPr/>
        </p:nvSpPr>
        <p:spPr bwMode="auto">
          <a:xfrm>
            <a:off x="2215445" y="2497667"/>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2" name="Rounded Rectangle 311"/>
          <p:cNvSpPr/>
          <p:nvPr/>
        </p:nvSpPr>
        <p:spPr bwMode="auto">
          <a:xfrm>
            <a:off x="2017889" y="2497667"/>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3" name="Rounded Rectangle 312"/>
          <p:cNvSpPr/>
          <p:nvPr/>
        </p:nvSpPr>
        <p:spPr bwMode="auto">
          <a:xfrm>
            <a:off x="1171222" y="249766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4" name="Rounded Rectangle 313"/>
          <p:cNvSpPr/>
          <p:nvPr/>
        </p:nvSpPr>
        <p:spPr bwMode="auto">
          <a:xfrm>
            <a:off x="1354667" y="249766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5" name="Rounded Rectangle 314"/>
          <p:cNvSpPr/>
          <p:nvPr/>
        </p:nvSpPr>
        <p:spPr bwMode="auto">
          <a:xfrm>
            <a:off x="1538111" y="249766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6" name="Rounded Rectangle 315"/>
          <p:cNvSpPr/>
          <p:nvPr/>
        </p:nvSpPr>
        <p:spPr bwMode="auto">
          <a:xfrm>
            <a:off x="1721555" y="249766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5" name="Rounded Rectangle 304"/>
          <p:cNvSpPr/>
          <p:nvPr/>
        </p:nvSpPr>
        <p:spPr bwMode="auto">
          <a:xfrm>
            <a:off x="4092223" y="24976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6" name="Rounded Rectangle 305"/>
          <p:cNvSpPr/>
          <p:nvPr/>
        </p:nvSpPr>
        <p:spPr bwMode="auto">
          <a:xfrm>
            <a:off x="3894667" y="24976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7" name="Rounded Rectangle 306"/>
          <p:cNvSpPr/>
          <p:nvPr/>
        </p:nvSpPr>
        <p:spPr bwMode="auto">
          <a:xfrm>
            <a:off x="3048000" y="249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8" name="Rounded Rectangle 307"/>
          <p:cNvSpPr/>
          <p:nvPr/>
        </p:nvSpPr>
        <p:spPr bwMode="auto">
          <a:xfrm>
            <a:off x="3231445" y="249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9" name="Rounded Rectangle 308"/>
          <p:cNvSpPr/>
          <p:nvPr/>
        </p:nvSpPr>
        <p:spPr bwMode="auto">
          <a:xfrm>
            <a:off x="3414889" y="249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0" name="Rounded Rectangle 309"/>
          <p:cNvSpPr/>
          <p:nvPr/>
        </p:nvSpPr>
        <p:spPr bwMode="auto">
          <a:xfrm>
            <a:off x="3598333" y="249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9" name="Rounded Rectangle 298"/>
          <p:cNvSpPr/>
          <p:nvPr/>
        </p:nvSpPr>
        <p:spPr bwMode="auto">
          <a:xfrm>
            <a:off x="6279442" y="24976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0" name="Rounded Rectangle 299"/>
          <p:cNvSpPr/>
          <p:nvPr/>
        </p:nvSpPr>
        <p:spPr bwMode="auto">
          <a:xfrm>
            <a:off x="6081886" y="24976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1" name="Rounded Rectangle 300"/>
          <p:cNvSpPr/>
          <p:nvPr/>
        </p:nvSpPr>
        <p:spPr bwMode="auto">
          <a:xfrm>
            <a:off x="5235219" y="249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2" name="Rounded Rectangle 301"/>
          <p:cNvSpPr/>
          <p:nvPr/>
        </p:nvSpPr>
        <p:spPr bwMode="auto">
          <a:xfrm>
            <a:off x="5418664" y="249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3" name="Rounded Rectangle 302"/>
          <p:cNvSpPr/>
          <p:nvPr/>
        </p:nvSpPr>
        <p:spPr bwMode="auto">
          <a:xfrm>
            <a:off x="5602108" y="249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4" name="Rounded Rectangle 303"/>
          <p:cNvSpPr/>
          <p:nvPr/>
        </p:nvSpPr>
        <p:spPr bwMode="auto">
          <a:xfrm>
            <a:off x="5785552" y="249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3" name="Rounded Rectangle 292"/>
          <p:cNvSpPr/>
          <p:nvPr/>
        </p:nvSpPr>
        <p:spPr bwMode="auto">
          <a:xfrm>
            <a:off x="8184445" y="2497667"/>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4" name="Rounded Rectangle 293"/>
          <p:cNvSpPr/>
          <p:nvPr/>
        </p:nvSpPr>
        <p:spPr bwMode="auto">
          <a:xfrm>
            <a:off x="7986889" y="2497667"/>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5" name="Rounded Rectangle 294"/>
          <p:cNvSpPr/>
          <p:nvPr/>
        </p:nvSpPr>
        <p:spPr bwMode="auto">
          <a:xfrm>
            <a:off x="7140222" y="249766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6" name="Rounded Rectangle 295"/>
          <p:cNvSpPr/>
          <p:nvPr/>
        </p:nvSpPr>
        <p:spPr bwMode="auto">
          <a:xfrm>
            <a:off x="7323667" y="249766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7" name="Rounded Rectangle 296"/>
          <p:cNvSpPr/>
          <p:nvPr/>
        </p:nvSpPr>
        <p:spPr bwMode="auto">
          <a:xfrm>
            <a:off x="7507111" y="249766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8" name="Rounded Rectangle 297"/>
          <p:cNvSpPr/>
          <p:nvPr/>
        </p:nvSpPr>
        <p:spPr bwMode="auto">
          <a:xfrm>
            <a:off x="7690555" y="249766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40" name="Rounded Rectangle 339"/>
          <p:cNvSpPr/>
          <p:nvPr/>
        </p:nvSpPr>
        <p:spPr bwMode="auto">
          <a:xfrm>
            <a:off x="2215445" y="2709334"/>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41" name="Rounded Rectangle 340"/>
          <p:cNvSpPr/>
          <p:nvPr/>
        </p:nvSpPr>
        <p:spPr bwMode="auto">
          <a:xfrm>
            <a:off x="2017889" y="2709334"/>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42" name="Rounded Rectangle 341"/>
          <p:cNvSpPr/>
          <p:nvPr/>
        </p:nvSpPr>
        <p:spPr bwMode="auto">
          <a:xfrm>
            <a:off x="1171222" y="2709334"/>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43" name="Rounded Rectangle 342"/>
          <p:cNvSpPr/>
          <p:nvPr/>
        </p:nvSpPr>
        <p:spPr bwMode="auto">
          <a:xfrm>
            <a:off x="1354667" y="2709334"/>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44" name="Rounded Rectangle 343"/>
          <p:cNvSpPr/>
          <p:nvPr/>
        </p:nvSpPr>
        <p:spPr bwMode="auto">
          <a:xfrm>
            <a:off x="1538111" y="2709334"/>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45" name="Rounded Rectangle 344"/>
          <p:cNvSpPr/>
          <p:nvPr/>
        </p:nvSpPr>
        <p:spPr bwMode="auto">
          <a:xfrm>
            <a:off x="1721555" y="2709334"/>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4" name="Rounded Rectangle 333"/>
          <p:cNvSpPr/>
          <p:nvPr/>
        </p:nvSpPr>
        <p:spPr bwMode="auto">
          <a:xfrm>
            <a:off x="4092223" y="2709335"/>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5" name="Rounded Rectangle 334"/>
          <p:cNvSpPr/>
          <p:nvPr/>
        </p:nvSpPr>
        <p:spPr bwMode="auto">
          <a:xfrm>
            <a:off x="3894667" y="2709335"/>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6" name="Rounded Rectangle 335"/>
          <p:cNvSpPr/>
          <p:nvPr/>
        </p:nvSpPr>
        <p:spPr bwMode="auto">
          <a:xfrm>
            <a:off x="3048000" y="2709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7" name="Rounded Rectangle 336"/>
          <p:cNvSpPr/>
          <p:nvPr/>
        </p:nvSpPr>
        <p:spPr bwMode="auto">
          <a:xfrm>
            <a:off x="3231445" y="2709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8" name="Rounded Rectangle 337"/>
          <p:cNvSpPr/>
          <p:nvPr/>
        </p:nvSpPr>
        <p:spPr bwMode="auto">
          <a:xfrm>
            <a:off x="3414889" y="2709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9" name="Rounded Rectangle 338"/>
          <p:cNvSpPr/>
          <p:nvPr/>
        </p:nvSpPr>
        <p:spPr bwMode="auto">
          <a:xfrm>
            <a:off x="3598333" y="2709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8" name="Rounded Rectangle 327"/>
          <p:cNvSpPr/>
          <p:nvPr/>
        </p:nvSpPr>
        <p:spPr bwMode="auto">
          <a:xfrm>
            <a:off x="6279442" y="2709335"/>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9" name="Rounded Rectangle 328"/>
          <p:cNvSpPr/>
          <p:nvPr/>
        </p:nvSpPr>
        <p:spPr bwMode="auto">
          <a:xfrm>
            <a:off x="6081886" y="2709335"/>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0" name="Rounded Rectangle 329"/>
          <p:cNvSpPr/>
          <p:nvPr/>
        </p:nvSpPr>
        <p:spPr bwMode="auto">
          <a:xfrm>
            <a:off x="5235219" y="2709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1" name="Rounded Rectangle 330"/>
          <p:cNvSpPr/>
          <p:nvPr/>
        </p:nvSpPr>
        <p:spPr bwMode="auto">
          <a:xfrm>
            <a:off x="5418664" y="2709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2" name="Rounded Rectangle 331"/>
          <p:cNvSpPr/>
          <p:nvPr/>
        </p:nvSpPr>
        <p:spPr bwMode="auto">
          <a:xfrm>
            <a:off x="5602108" y="2709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3" name="Rounded Rectangle 332"/>
          <p:cNvSpPr/>
          <p:nvPr/>
        </p:nvSpPr>
        <p:spPr bwMode="auto">
          <a:xfrm>
            <a:off x="5785552" y="2709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2" name="Rounded Rectangle 321"/>
          <p:cNvSpPr/>
          <p:nvPr/>
        </p:nvSpPr>
        <p:spPr bwMode="auto">
          <a:xfrm>
            <a:off x="8184445" y="2709334"/>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3" name="Rounded Rectangle 322"/>
          <p:cNvSpPr/>
          <p:nvPr/>
        </p:nvSpPr>
        <p:spPr bwMode="auto">
          <a:xfrm>
            <a:off x="7986889" y="2709334"/>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4" name="Rounded Rectangle 323"/>
          <p:cNvSpPr/>
          <p:nvPr/>
        </p:nvSpPr>
        <p:spPr bwMode="auto">
          <a:xfrm>
            <a:off x="7140222" y="2709334"/>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5" name="Rounded Rectangle 324"/>
          <p:cNvSpPr/>
          <p:nvPr/>
        </p:nvSpPr>
        <p:spPr bwMode="auto">
          <a:xfrm>
            <a:off x="7323667" y="2709334"/>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6" name="Rounded Rectangle 325"/>
          <p:cNvSpPr/>
          <p:nvPr/>
        </p:nvSpPr>
        <p:spPr bwMode="auto">
          <a:xfrm>
            <a:off x="7507111" y="2709334"/>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7" name="Rounded Rectangle 326"/>
          <p:cNvSpPr/>
          <p:nvPr/>
        </p:nvSpPr>
        <p:spPr bwMode="auto">
          <a:xfrm>
            <a:off x="7690555" y="2709334"/>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69" name="Rounded Rectangle 368"/>
          <p:cNvSpPr/>
          <p:nvPr/>
        </p:nvSpPr>
        <p:spPr bwMode="auto">
          <a:xfrm>
            <a:off x="2215445" y="2921001"/>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70" name="Rounded Rectangle 369"/>
          <p:cNvSpPr/>
          <p:nvPr/>
        </p:nvSpPr>
        <p:spPr bwMode="auto">
          <a:xfrm>
            <a:off x="2017889" y="2921001"/>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71" name="Rounded Rectangle 370"/>
          <p:cNvSpPr/>
          <p:nvPr/>
        </p:nvSpPr>
        <p:spPr bwMode="auto">
          <a:xfrm>
            <a:off x="1171222" y="2921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72" name="Rounded Rectangle 371"/>
          <p:cNvSpPr/>
          <p:nvPr/>
        </p:nvSpPr>
        <p:spPr bwMode="auto">
          <a:xfrm>
            <a:off x="1354667" y="2921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73" name="Rounded Rectangle 372"/>
          <p:cNvSpPr/>
          <p:nvPr/>
        </p:nvSpPr>
        <p:spPr bwMode="auto">
          <a:xfrm>
            <a:off x="1538111" y="2921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74" name="Rounded Rectangle 373"/>
          <p:cNvSpPr/>
          <p:nvPr/>
        </p:nvSpPr>
        <p:spPr bwMode="auto">
          <a:xfrm>
            <a:off x="1721555" y="2921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63" name="Rounded Rectangle 362"/>
          <p:cNvSpPr/>
          <p:nvPr/>
        </p:nvSpPr>
        <p:spPr bwMode="auto">
          <a:xfrm>
            <a:off x="4092223" y="2921002"/>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64" name="Rounded Rectangle 363"/>
          <p:cNvSpPr/>
          <p:nvPr/>
        </p:nvSpPr>
        <p:spPr bwMode="auto">
          <a:xfrm>
            <a:off x="3894667" y="2921002"/>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65" name="Rounded Rectangle 364"/>
          <p:cNvSpPr/>
          <p:nvPr/>
        </p:nvSpPr>
        <p:spPr bwMode="auto">
          <a:xfrm>
            <a:off x="3048000" y="2921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66" name="Rounded Rectangle 365"/>
          <p:cNvSpPr/>
          <p:nvPr/>
        </p:nvSpPr>
        <p:spPr bwMode="auto">
          <a:xfrm>
            <a:off x="3231445" y="2921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67" name="Rounded Rectangle 366"/>
          <p:cNvSpPr/>
          <p:nvPr/>
        </p:nvSpPr>
        <p:spPr bwMode="auto">
          <a:xfrm>
            <a:off x="3414889" y="2921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68" name="Rounded Rectangle 367"/>
          <p:cNvSpPr/>
          <p:nvPr/>
        </p:nvSpPr>
        <p:spPr bwMode="auto">
          <a:xfrm>
            <a:off x="3598333" y="2921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57" name="Rounded Rectangle 356"/>
          <p:cNvSpPr/>
          <p:nvPr/>
        </p:nvSpPr>
        <p:spPr bwMode="auto">
          <a:xfrm>
            <a:off x="6279442" y="2921002"/>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58" name="Rounded Rectangle 357"/>
          <p:cNvSpPr/>
          <p:nvPr/>
        </p:nvSpPr>
        <p:spPr bwMode="auto">
          <a:xfrm>
            <a:off x="6081886" y="2921002"/>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59" name="Rounded Rectangle 358"/>
          <p:cNvSpPr/>
          <p:nvPr/>
        </p:nvSpPr>
        <p:spPr bwMode="auto">
          <a:xfrm>
            <a:off x="5235219" y="2921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60" name="Rounded Rectangle 359"/>
          <p:cNvSpPr/>
          <p:nvPr/>
        </p:nvSpPr>
        <p:spPr bwMode="auto">
          <a:xfrm>
            <a:off x="5418664" y="2921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61" name="Rounded Rectangle 360"/>
          <p:cNvSpPr/>
          <p:nvPr/>
        </p:nvSpPr>
        <p:spPr bwMode="auto">
          <a:xfrm>
            <a:off x="5602108" y="2921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62" name="Rounded Rectangle 361"/>
          <p:cNvSpPr/>
          <p:nvPr/>
        </p:nvSpPr>
        <p:spPr bwMode="auto">
          <a:xfrm>
            <a:off x="5785552" y="2921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51" name="Rounded Rectangle 350"/>
          <p:cNvSpPr/>
          <p:nvPr/>
        </p:nvSpPr>
        <p:spPr bwMode="auto">
          <a:xfrm>
            <a:off x="8184445" y="2921001"/>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52" name="Rounded Rectangle 351"/>
          <p:cNvSpPr/>
          <p:nvPr/>
        </p:nvSpPr>
        <p:spPr bwMode="auto">
          <a:xfrm>
            <a:off x="7986889" y="2921001"/>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53" name="Rounded Rectangle 352"/>
          <p:cNvSpPr/>
          <p:nvPr/>
        </p:nvSpPr>
        <p:spPr bwMode="auto">
          <a:xfrm>
            <a:off x="7140222" y="2921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54" name="Rounded Rectangle 353"/>
          <p:cNvSpPr/>
          <p:nvPr/>
        </p:nvSpPr>
        <p:spPr bwMode="auto">
          <a:xfrm>
            <a:off x="7323667" y="2921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55" name="Rounded Rectangle 354"/>
          <p:cNvSpPr/>
          <p:nvPr/>
        </p:nvSpPr>
        <p:spPr bwMode="auto">
          <a:xfrm>
            <a:off x="7507111" y="2921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56" name="Rounded Rectangle 355"/>
          <p:cNvSpPr/>
          <p:nvPr/>
        </p:nvSpPr>
        <p:spPr bwMode="auto">
          <a:xfrm>
            <a:off x="7690555" y="2921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98" name="Rounded Rectangle 397"/>
          <p:cNvSpPr/>
          <p:nvPr/>
        </p:nvSpPr>
        <p:spPr bwMode="auto">
          <a:xfrm>
            <a:off x="2215445" y="31326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99" name="Rounded Rectangle 398"/>
          <p:cNvSpPr/>
          <p:nvPr/>
        </p:nvSpPr>
        <p:spPr bwMode="auto">
          <a:xfrm>
            <a:off x="2017889" y="31326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00" name="Rounded Rectangle 399"/>
          <p:cNvSpPr/>
          <p:nvPr/>
        </p:nvSpPr>
        <p:spPr bwMode="auto">
          <a:xfrm>
            <a:off x="1171222" y="3132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01" name="Rounded Rectangle 400"/>
          <p:cNvSpPr/>
          <p:nvPr/>
        </p:nvSpPr>
        <p:spPr bwMode="auto">
          <a:xfrm>
            <a:off x="1354667" y="3132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02" name="Rounded Rectangle 401"/>
          <p:cNvSpPr/>
          <p:nvPr/>
        </p:nvSpPr>
        <p:spPr bwMode="auto">
          <a:xfrm>
            <a:off x="1538111" y="3132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03" name="Rounded Rectangle 402"/>
          <p:cNvSpPr/>
          <p:nvPr/>
        </p:nvSpPr>
        <p:spPr bwMode="auto">
          <a:xfrm>
            <a:off x="1721555" y="3132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92" name="Rounded Rectangle 391"/>
          <p:cNvSpPr/>
          <p:nvPr/>
        </p:nvSpPr>
        <p:spPr bwMode="auto">
          <a:xfrm>
            <a:off x="4092223" y="3132669"/>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93" name="Rounded Rectangle 392"/>
          <p:cNvSpPr/>
          <p:nvPr/>
        </p:nvSpPr>
        <p:spPr bwMode="auto">
          <a:xfrm>
            <a:off x="3894667" y="3132669"/>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94" name="Rounded Rectangle 393"/>
          <p:cNvSpPr/>
          <p:nvPr/>
        </p:nvSpPr>
        <p:spPr bwMode="auto">
          <a:xfrm>
            <a:off x="3048000" y="3132669"/>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95" name="Rounded Rectangle 394"/>
          <p:cNvSpPr/>
          <p:nvPr/>
        </p:nvSpPr>
        <p:spPr bwMode="auto">
          <a:xfrm>
            <a:off x="3231445" y="3132669"/>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96" name="Rounded Rectangle 395"/>
          <p:cNvSpPr/>
          <p:nvPr/>
        </p:nvSpPr>
        <p:spPr bwMode="auto">
          <a:xfrm>
            <a:off x="3414889" y="3132669"/>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97" name="Rounded Rectangle 396"/>
          <p:cNvSpPr/>
          <p:nvPr/>
        </p:nvSpPr>
        <p:spPr bwMode="auto">
          <a:xfrm>
            <a:off x="3598333" y="3132669"/>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86" name="Rounded Rectangle 385"/>
          <p:cNvSpPr/>
          <p:nvPr/>
        </p:nvSpPr>
        <p:spPr bwMode="auto">
          <a:xfrm>
            <a:off x="6279442" y="3132669"/>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87" name="Rounded Rectangle 386"/>
          <p:cNvSpPr/>
          <p:nvPr/>
        </p:nvSpPr>
        <p:spPr bwMode="auto">
          <a:xfrm>
            <a:off x="6081886" y="3132669"/>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88" name="Rounded Rectangle 387"/>
          <p:cNvSpPr/>
          <p:nvPr/>
        </p:nvSpPr>
        <p:spPr bwMode="auto">
          <a:xfrm>
            <a:off x="5235219" y="3132669"/>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89" name="Rounded Rectangle 388"/>
          <p:cNvSpPr/>
          <p:nvPr/>
        </p:nvSpPr>
        <p:spPr bwMode="auto">
          <a:xfrm>
            <a:off x="5418664" y="3132669"/>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90" name="Rounded Rectangle 389"/>
          <p:cNvSpPr/>
          <p:nvPr/>
        </p:nvSpPr>
        <p:spPr bwMode="auto">
          <a:xfrm>
            <a:off x="5602108" y="3132669"/>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91" name="Rounded Rectangle 390"/>
          <p:cNvSpPr/>
          <p:nvPr/>
        </p:nvSpPr>
        <p:spPr bwMode="auto">
          <a:xfrm>
            <a:off x="5785552" y="3132669"/>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80" name="Rounded Rectangle 379"/>
          <p:cNvSpPr/>
          <p:nvPr/>
        </p:nvSpPr>
        <p:spPr bwMode="auto">
          <a:xfrm>
            <a:off x="8184445" y="31326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81" name="Rounded Rectangle 380"/>
          <p:cNvSpPr/>
          <p:nvPr/>
        </p:nvSpPr>
        <p:spPr bwMode="auto">
          <a:xfrm>
            <a:off x="7986889" y="31326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82" name="Rounded Rectangle 381"/>
          <p:cNvSpPr/>
          <p:nvPr/>
        </p:nvSpPr>
        <p:spPr bwMode="auto">
          <a:xfrm>
            <a:off x="7140222" y="3132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83" name="Rounded Rectangle 382"/>
          <p:cNvSpPr/>
          <p:nvPr/>
        </p:nvSpPr>
        <p:spPr bwMode="auto">
          <a:xfrm>
            <a:off x="7323667" y="3132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84" name="Rounded Rectangle 383"/>
          <p:cNvSpPr/>
          <p:nvPr/>
        </p:nvSpPr>
        <p:spPr bwMode="auto">
          <a:xfrm>
            <a:off x="7507111" y="3132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85" name="Rounded Rectangle 384"/>
          <p:cNvSpPr/>
          <p:nvPr/>
        </p:nvSpPr>
        <p:spPr bwMode="auto">
          <a:xfrm>
            <a:off x="7690555" y="3132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27" name="Rounded Rectangle 426"/>
          <p:cNvSpPr/>
          <p:nvPr/>
        </p:nvSpPr>
        <p:spPr bwMode="auto">
          <a:xfrm>
            <a:off x="2215445" y="3344335"/>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28" name="Rounded Rectangle 427"/>
          <p:cNvSpPr/>
          <p:nvPr/>
        </p:nvSpPr>
        <p:spPr bwMode="auto">
          <a:xfrm>
            <a:off x="2017889" y="3344335"/>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29" name="Rounded Rectangle 428"/>
          <p:cNvSpPr/>
          <p:nvPr/>
        </p:nvSpPr>
        <p:spPr bwMode="auto">
          <a:xfrm>
            <a:off x="1171222" y="3344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30" name="Rounded Rectangle 429"/>
          <p:cNvSpPr/>
          <p:nvPr/>
        </p:nvSpPr>
        <p:spPr bwMode="auto">
          <a:xfrm>
            <a:off x="1354667" y="3344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31" name="Rounded Rectangle 430"/>
          <p:cNvSpPr/>
          <p:nvPr/>
        </p:nvSpPr>
        <p:spPr bwMode="auto">
          <a:xfrm>
            <a:off x="1538111" y="3344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32" name="Rounded Rectangle 431"/>
          <p:cNvSpPr/>
          <p:nvPr/>
        </p:nvSpPr>
        <p:spPr bwMode="auto">
          <a:xfrm>
            <a:off x="1721555" y="3344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21" name="Rounded Rectangle 420"/>
          <p:cNvSpPr/>
          <p:nvPr/>
        </p:nvSpPr>
        <p:spPr bwMode="auto">
          <a:xfrm>
            <a:off x="4092223" y="334433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22" name="Rounded Rectangle 421"/>
          <p:cNvSpPr/>
          <p:nvPr/>
        </p:nvSpPr>
        <p:spPr bwMode="auto">
          <a:xfrm>
            <a:off x="3894667" y="334433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23" name="Rounded Rectangle 422"/>
          <p:cNvSpPr/>
          <p:nvPr/>
        </p:nvSpPr>
        <p:spPr bwMode="auto">
          <a:xfrm>
            <a:off x="3048000" y="334433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24" name="Rounded Rectangle 423"/>
          <p:cNvSpPr/>
          <p:nvPr/>
        </p:nvSpPr>
        <p:spPr bwMode="auto">
          <a:xfrm>
            <a:off x="3231445" y="334433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25" name="Rounded Rectangle 424"/>
          <p:cNvSpPr/>
          <p:nvPr/>
        </p:nvSpPr>
        <p:spPr bwMode="auto">
          <a:xfrm>
            <a:off x="3414889" y="334433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26" name="Rounded Rectangle 425"/>
          <p:cNvSpPr/>
          <p:nvPr/>
        </p:nvSpPr>
        <p:spPr bwMode="auto">
          <a:xfrm>
            <a:off x="3598333" y="334433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15" name="Rounded Rectangle 414"/>
          <p:cNvSpPr/>
          <p:nvPr/>
        </p:nvSpPr>
        <p:spPr bwMode="auto">
          <a:xfrm>
            <a:off x="6279442" y="334433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16" name="Rounded Rectangle 415"/>
          <p:cNvSpPr/>
          <p:nvPr/>
        </p:nvSpPr>
        <p:spPr bwMode="auto">
          <a:xfrm>
            <a:off x="6081886" y="334433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17" name="Rounded Rectangle 416"/>
          <p:cNvSpPr/>
          <p:nvPr/>
        </p:nvSpPr>
        <p:spPr bwMode="auto">
          <a:xfrm>
            <a:off x="5235219" y="334433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18" name="Rounded Rectangle 417"/>
          <p:cNvSpPr/>
          <p:nvPr/>
        </p:nvSpPr>
        <p:spPr bwMode="auto">
          <a:xfrm>
            <a:off x="5418664" y="334433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19" name="Rounded Rectangle 418"/>
          <p:cNvSpPr/>
          <p:nvPr/>
        </p:nvSpPr>
        <p:spPr bwMode="auto">
          <a:xfrm>
            <a:off x="5602108" y="334433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20" name="Rounded Rectangle 419"/>
          <p:cNvSpPr/>
          <p:nvPr/>
        </p:nvSpPr>
        <p:spPr bwMode="auto">
          <a:xfrm>
            <a:off x="5785552" y="3344336"/>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09" name="Rounded Rectangle 408"/>
          <p:cNvSpPr/>
          <p:nvPr/>
        </p:nvSpPr>
        <p:spPr bwMode="auto">
          <a:xfrm>
            <a:off x="8184445" y="3344335"/>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10" name="Rounded Rectangle 409"/>
          <p:cNvSpPr/>
          <p:nvPr/>
        </p:nvSpPr>
        <p:spPr bwMode="auto">
          <a:xfrm>
            <a:off x="7986889" y="3344335"/>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11" name="Rounded Rectangle 410"/>
          <p:cNvSpPr/>
          <p:nvPr/>
        </p:nvSpPr>
        <p:spPr bwMode="auto">
          <a:xfrm>
            <a:off x="7140222" y="3344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12" name="Rounded Rectangle 411"/>
          <p:cNvSpPr/>
          <p:nvPr/>
        </p:nvSpPr>
        <p:spPr bwMode="auto">
          <a:xfrm>
            <a:off x="7323667" y="3344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13" name="Rounded Rectangle 412"/>
          <p:cNvSpPr/>
          <p:nvPr/>
        </p:nvSpPr>
        <p:spPr bwMode="auto">
          <a:xfrm>
            <a:off x="7507111" y="3344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14" name="Rounded Rectangle 413"/>
          <p:cNvSpPr/>
          <p:nvPr/>
        </p:nvSpPr>
        <p:spPr bwMode="auto">
          <a:xfrm>
            <a:off x="7690555" y="3344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56" name="Rounded Rectangle 455"/>
          <p:cNvSpPr/>
          <p:nvPr/>
        </p:nvSpPr>
        <p:spPr bwMode="auto">
          <a:xfrm>
            <a:off x="2215445" y="3556001"/>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57" name="Rounded Rectangle 456"/>
          <p:cNvSpPr/>
          <p:nvPr/>
        </p:nvSpPr>
        <p:spPr bwMode="auto">
          <a:xfrm>
            <a:off x="2017889" y="3556001"/>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58" name="Rounded Rectangle 457"/>
          <p:cNvSpPr/>
          <p:nvPr/>
        </p:nvSpPr>
        <p:spPr bwMode="auto">
          <a:xfrm>
            <a:off x="1171222" y="355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59" name="Rounded Rectangle 458"/>
          <p:cNvSpPr/>
          <p:nvPr/>
        </p:nvSpPr>
        <p:spPr bwMode="auto">
          <a:xfrm>
            <a:off x="1354667" y="355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60" name="Rounded Rectangle 459"/>
          <p:cNvSpPr/>
          <p:nvPr/>
        </p:nvSpPr>
        <p:spPr bwMode="auto">
          <a:xfrm>
            <a:off x="1538111" y="355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61" name="Rounded Rectangle 460"/>
          <p:cNvSpPr/>
          <p:nvPr/>
        </p:nvSpPr>
        <p:spPr bwMode="auto">
          <a:xfrm>
            <a:off x="1721555" y="355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50" name="Rounded Rectangle 449"/>
          <p:cNvSpPr/>
          <p:nvPr/>
        </p:nvSpPr>
        <p:spPr bwMode="auto">
          <a:xfrm>
            <a:off x="4092223" y="3556002"/>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51" name="Rounded Rectangle 450"/>
          <p:cNvSpPr/>
          <p:nvPr/>
        </p:nvSpPr>
        <p:spPr bwMode="auto">
          <a:xfrm>
            <a:off x="3894667" y="3556002"/>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52" name="Rounded Rectangle 451"/>
          <p:cNvSpPr/>
          <p:nvPr/>
        </p:nvSpPr>
        <p:spPr bwMode="auto">
          <a:xfrm>
            <a:off x="3048000" y="355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53" name="Rounded Rectangle 452"/>
          <p:cNvSpPr/>
          <p:nvPr/>
        </p:nvSpPr>
        <p:spPr bwMode="auto">
          <a:xfrm>
            <a:off x="3231445" y="355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54" name="Rounded Rectangle 453"/>
          <p:cNvSpPr/>
          <p:nvPr/>
        </p:nvSpPr>
        <p:spPr bwMode="auto">
          <a:xfrm>
            <a:off x="3414889" y="355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55" name="Rounded Rectangle 454"/>
          <p:cNvSpPr/>
          <p:nvPr/>
        </p:nvSpPr>
        <p:spPr bwMode="auto">
          <a:xfrm>
            <a:off x="3598333" y="355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44" name="Rounded Rectangle 443"/>
          <p:cNvSpPr/>
          <p:nvPr/>
        </p:nvSpPr>
        <p:spPr bwMode="auto">
          <a:xfrm>
            <a:off x="6279442" y="3556002"/>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45" name="Rounded Rectangle 444"/>
          <p:cNvSpPr/>
          <p:nvPr/>
        </p:nvSpPr>
        <p:spPr bwMode="auto">
          <a:xfrm>
            <a:off x="6081886" y="3556002"/>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46" name="Rounded Rectangle 445"/>
          <p:cNvSpPr/>
          <p:nvPr/>
        </p:nvSpPr>
        <p:spPr bwMode="auto">
          <a:xfrm>
            <a:off x="5235219" y="355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47" name="Rounded Rectangle 446"/>
          <p:cNvSpPr/>
          <p:nvPr/>
        </p:nvSpPr>
        <p:spPr bwMode="auto">
          <a:xfrm>
            <a:off x="5418664" y="355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48" name="Rounded Rectangle 447"/>
          <p:cNvSpPr/>
          <p:nvPr/>
        </p:nvSpPr>
        <p:spPr bwMode="auto">
          <a:xfrm>
            <a:off x="5602108" y="355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49" name="Rounded Rectangle 448"/>
          <p:cNvSpPr/>
          <p:nvPr/>
        </p:nvSpPr>
        <p:spPr bwMode="auto">
          <a:xfrm>
            <a:off x="5785552" y="355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38" name="Rounded Rectangle 437"/>
          <p:cNvSpPr/>
          <p:nvPr/>
        </p:nvSpPr>
        <p:spPr bwMode="auto">
          <a:xfrm>
            <a:off x="8184445" y="3556001"/>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39" name="Rounded Rectangle 438"/>
          <p:cNvSpPr/>
          <p:nvPr/>
        </p:nvSpPr>
        <p:spPr bwMode="auto">
          <a:xfrm>
            <a:off x="7986889" y="3556001"/>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40" name="Rounded Rectangle 439"/>
          <p:cNvSpPr/>
          <p:nvPr/>
        </p:nvSpPr>
        <p:spPr bwMode="auto">
          <a:xfrm>
            <a:off x="7140222" y="355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41" name="Rounded Rectangle 440"/>
          <p:cNvSpPr/>
          <p:nvPr/>
        </p:nvSpPr>
        <p:spPr bwMode="auto">
          <a:xfrm>
            <a:off x="7323667" y="355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42" name="Rounded Rectangle 441"/>
          <p:cNvSpPr/>
          <p:nvPr/>
        </p:nvSpPr>
        <p:spPr bwMode="auto">
          <a:xfrm>
            <a:off x="7507111" y="355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43" name="Rounded Rectangle 442"/>
          <p:cNvSpPr/>
          <p:nvPr/>
        </p:nvSpPr>
        <p:spPr bwMode="auto">
          <a:xfrm>
            <a:off x="7690555" y="355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85" name="Rounded Rectangle 484"/>
          <p:cNvSpPr/>
          <p:nvPr/>
        </p:nvSpPr>
        <p:spPr bwMode="auto">
          <a:xfrm>
            <a:off x="2215445" y="37676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86" name="Rounded Rectangle 485"/>
          <p:cNvSpPr/>
          <p:nvPr/>
        </p:nvSpPr>
        <p:spPr bwMode="auto">
          <a:xfrm>
            <a:off x="2017889" y="37676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87" name="Rounded Rectangle 486"/>
          <p:cNvSpPr/>
          <p:nvPr/>
        </p:nvSpPr>
        <p:spPr bwMode="auto">
          <a:xfrm>
            <a:off x="1171222" y="376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88" name="Rounded Rectangle 487"/>
          <p:cNvSpPr/>
          <p:nvPr/>
        </p:nvSpPr>
        <p:spPr bwMode="auto">
          <a:xfrm>
            <a:off x="1354667" y="376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89" name="Rounded Rectangle 488"/>
          <p:cNvSpPr/>
          <p:nvPr/>
        </p:nvSpPr>
        <p:spPr bwMode="auto">
          <a:xfrm>
            <a:off x="1538111" y="376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90" name="Rounded Rectangle 489"/>
          <p:cNvSpPr/>
          <p:nvPr/>
        </p:nvSpPr>
        <p:spPr bwMode="auto">
          <a:xfrm>
            <a:off x="1721555" y="376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79" name="Rounded Rectangle 478"/>
          <p:cNvSpPr/>
          <p:nvPr/>
        </p:nvSpPr>
        <p:spPr bwMode="auto">
          <a:xfrm>
            <a:off x="4092223" y="3767669"/>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80" name="Rounded Rectangle 479"/>
          <p:cNvSpPr/>
          <p:nvPr/>
        </p:nvSpPr>
        <p:spPr bwMode="auto">
          <a:xfrm>
            <a:off x="3894667" y="3767669"/>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81" name="Rounded Rectangle 480"/>
          <p:cNvSpPr/>
          <p:nvPr/>
        </p:nvSpPr>
        <p:spPr bwMode="auto">
          <a:xfrm>
            <a:off x="3048000" y="3767669"/>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82" name="Rounded Rectangle 481"/>
          <p:cNvSpPr/>
          <p:nvPr/>
        </p:nvSpPr>
        <p:spPr bwMode="auto">
          <a:xfrm>
            <a:off x="3231445" y="3767669"/>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83" name="Rounded Rectangle 482"/>
          <p:cNvSpPr/>
          <p:nvPr/>
        </p:nvSpPr>
        <p:spPr bwMode="auto">
          <a:xfrm>
            <a:off x="3414889" y="3767669"/>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84" name="Rounded Rectangle 483"/>
          <p:cNvSpPr/>
          <p:nvPr/>
        </p:nvSpPr>
        <p:spPr bwMode="auto">
          <a:xfrm>
            <a:off x="3598333" y="3767669"/>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73" name="Rounded Rectangle 472"/>
          <p:cNvSpPr/>
          <p:nvPr/>
        </p:nvSpPr>
        <p:spPr bwMode="auto">
          <a:xfrm>
            <a:off x="6279442" y="3767669"/>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74" name="Rounded Rectangle 473"/>
          <p:cNvSpPr/>
          <p:nvPr/>
        </p:nvSpPr>
        <p:spPr bwMode="auto">
          <a:xfrm>
            <a:off x="6081886" y="3767669"/>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75" name="Rounded Rectangle 474"/>
          <p:cNvSpPr/>
          <p:nvPr/>
        </p:nvSpPr>
        <p:spPr bwMode="auto">
          <a:xfrm>
            <a:off x="5235219" y="3767669"/>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76" name="Rounded Rectangle 475"/>
          <p:cNvSpPr/>
          <p:nvPr/>
        </p:nvSpPr>
        <p:spPr bwMode="auto">
          <a:xfrm>
            <a:off x="5418664" y="3767669"/>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77" name="Rounded Rectangle 476"/>
          <p:cNvSpPr/>
          <p:nvPr/>
        </p:nvSpPr>
        <p:spPr bwMode="auto">
          <a:xfrm>
            <a:off x="5602108" y="3767669"/>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78" name="Rounded Rectangle 477"/>
          <p:cNvSpPr/>
          <p:nvPr/>
        </p:nvSpPr>
        <p:spPr bwMode="auto">
          <a:xfrm>
            <a:off x="5785552" y="3767669"/>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67" name="Rounded Rectangle 466"/>
          <p:cNvSpPr/>
          <p:nvPr/>
        </p:nvSpPr>
        <p:spPr bwMode="auto">
          <a:xfrm>
            <a:off x="8184445" y="37676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68" name="Rounded Rectangle 467"/>
          <p:cNvSpPr/>
          <p:nvPr/>
        </p:nvSpPr>
        <p:spPr bwMode="auto">
          <a:xfrm>
            <a:off x="7986889" y="37676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69" name="Rounded Rectangle 468"/>
          <p:cNvSpPr/>
          <p:nvPr/>
        </p:nvSpPr>
        <p:spPr bwMode="auto">
          <a:xfrm>
            <a:off x="7140222" y="376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70" name="Rounded Rectangle 469"/>
          <p:cNvSpPr/>
          <p:nvPr/>
        </p:nvSpPr>
        <p:spPr bwMode="auto">
          <a:xfrm>
            <a:off x="7323667" y="376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71" name="Rounded Rectangle 470"/>
          <p:cNvSpPr/>
          <p:nvPr/>
        </p:nvSpPr>
        <p:spPr bwMode="auto">
          <a:xfrm>
            <a:off x="7507111" y="376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72" name="Rounded Rectangle 471"/>
          <p:cNvSpPr/>
          <p:nvPr/>
        </p:nvSpPr>
        <p:spPr bwMode="auto">
          <a:xfrm>
            <a:off x="7690555" y="376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122" name="Group 544"/>
          <p:cNvGrpSpPr/>
          <p:nvPr/>
        </p:nvGrpSpPr>
        <p:grpSpPr>
          <a:xfrm>
            <a:off x="5321300" y="5943600"/>
            <a:ext cx="1581855" cy="832556"/>
            <a:chOff x="5321300" y="5943600"/>
            <a:chExt cx="1581855" cy="832556"/>
          </a:xfrm>
        </p:grpSpPr>
        <p:sp>
          <p:nvSpPr>
            <p:cNvPr id="492" name="Left Brace 491"/>
            <p:cNvSpPr/>
            <p:nvPr/>
          </p:nvSpPr>
          <p:spPr bwMode="auto">
            <a:xfrm>
              <a:off x="5321300" y="5943600"/>
              <a:ext cx="398498" cy="832556"/>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125" name="Group 507"/>
            <p:cNvGrpSpPr/>
            <p:nvPr/>
          </p:nvGrpSpPr>
          <p:grpSpPr>
            <a:xfrm>
              <a:off x="5635272" y="5988050"/>
              <a:ext cx="1267883" cy="203200"/>
              <a:chOff x="5635272" y="5988050"/>
              <a:chExt cx="1267883" cy="203200"/>
            </a:xfrm>
          </p:grpSpPr>
          <p:sp>
            <p:nvSpPr>
              <p:cNvPr id="494" name="Rounded Rectangle 493"/>
              <p:cNvSpPr/>
              <p:nvPr/>
            </p:nvSpPr>
            <p:spPr bwMode="auto">
              <a:xfrm>
                <a:off x="5635272" y="6026154"/>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128" name="Group 497"/>
              <p:cNvGrpSpPr/>
              <p:nvPr/>
            </p:nvGrpSpPr>
            <p:grpSpPr>
              <a:xfrm>
                <a:off x="5988050" y="5988050"/>
                <a:ext cx="533400" cy="203200"/>
                <a:chOff x="5619750" y="5956300"/>
                <a:chExt cx="533400" cy="203200"/>
              </a:xfrm>
            </p:grpSpPr>
            <p:grpSp>
              <p:nvGrpSpPr>
                <p:cNvPr id="131" name="Group 496"/>
                <p:cNvGrpSpPr/>
                <p:nvPr/>
              </p:nvGrpSpPr>
              <p:grpSpPr>
                <a:xfrm>
                  <a:off x="5711472" y="5994404"/>
                  <a:ext cx="342900" cy="127000"/>
                  <a:chOff x="5705122" y="5994404"/>
                  <a:chExt cx="342900" cy="127000"/>
                </a:xfrm>
              </p:grpSpPr>
              <p:sp>
                <p:nvSpPr>
                  <p:cNvPr id="493" name="Rounded Rectangle 492"/>
                  <p:cNvSpPr/>
                  <p:nvPr/>
                </p:nvSpPr>
                <p:spPr bwMode="auto">
                  <a:xfrm>
                    <a:off x="5705122" y="5994404"/>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95" name="Rounded Rectangle 494"/>
                  <p:cNvSpPr/>
                  <p:nvPr/>
                </p:nvSpPr>
                <p:spPr bwMode="auto">
                  <a:xfrm>
                    <a:off x="5921022" y="5994404"/>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496" name="Double Brace 495"/>
                <p:cNvSpPr/>
                <p:nvPr/>
              </p:nvSpPr>
              <p:spPr bwMode="auto">
                <a:xfrm>
                  <a:off x="5619750" y="5956300"/>
                  <a:ext cx="533400" cy="203200"/>
                </a:xfrm>
                <a:prstGeom prst="brace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34" name="Group 504"/>
              <p:cNvGrpSpPr/>
              <p:nvPr/>
            </p:nvGrpSpPr>
            <p:grpSpPr>
              <a:xfrm>
                <a:off x="6745112" y="5990169"/>
                <a:ext cx="158043" cy="166512"/>
                <a:chOff x="6751462" y="6009219"/>
                <a:chExt cx="158043" cy="166512"/>
              </a:xfrm>
            </p:grpSpPr>
            <p:sp>
              <p:nvSpPr>
                <p:cNvPr id="499" name="Rounded Rectangle 498"/>
                <p:cNvSpPr/>
                <p:nvPr/>
              </p:nvSpPr>
              <p:spPr bwMode="auto">
                <a:xfrm>
                  <a:off x="6782505" y="6009219"/>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00" name="Rounded Rectangle 499"/>
                <p:cNvSpPr/>
                <p:nvPr/>
              </p:nvSpPr>
              <p:spPr bwMode="auto">
                <a:xfrm>
                  <a:off x="6751462" y="6048731"/>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cxnSp>
            <p:nvCxnSpPr>
              <p:cNvPr id="501" name="Straight Arrow Connector 500"/>
              <p:cNvCxnSpPr>
                <a:stCxn id="494" idx="3"/>
                <a:endCxn id="496" idx="1"/>
              </p:cNvCxnSpPr>
              <p:nvPr/>
            </p:nvCxnSpPr>
            <p:spPr bwMode="auto">
              <a:xfrm flipV="1">
                <a:off x="5762272" y="6089650"/>
                <a:ext cx="225778" cy="4"/>
              </a:xfrm>
              <a:prstGeom prst="straightConnector1">
                <a:avLst/>
              </a:prstGeom>
              <a:solidFill>
                <a:srgbClr val="E3CEC6"/>
              </a:solidFill>
              <a:ln w="9525" cap="flat" cmpd="sng" algn="ctr">
                <a:solidFill>
                  <a:schemeClr val="tx1"/>
                </a:solidFill>
                <a:prstDash val="solid"/>
                <a:round/>
                <a:headEnd type="none" w="med" len="med"/>
                <a:tailEnd type="arrow"/>
              </a:ln>
              <a:effectLst/>
            </p:spPr>
          </p:cxnSp>
          <p:cxnSp>
            <p:nvCxnSpPr>
              <p:cNvPr id="504" name="Straight Arrow Connector 503"/>
              <p:cNvCxnSpPr>
                <a:stCxn id="496" idx="3"/>
                <a:endCxn id="500" idx="1"/>
              </p:cNvCxnSpPr>
              <p:nvPr/>
            </p:nvCxnSpPr>
            <p:spPr bwMode="auto">
              <a:xfrm>
                <a:off x="6521450" y="6089650"/>
                <a:ext cx="223662" cy="3531"/>
              </a:xfrm>
              <a:prstGeom prst="straightConnector1">
                <a:avLst/>
              </a:prstGeom>
              <a:solidFill>
                <a:srgbClr val="E3CEC6"/>
              </a:solidFill>
              <a:ln w="9525" cap="flat" cmpd="sng" algn="ctr">
                <a:solidFill>
                  <a:schemeClr val="tx1"/>
                </a:solidFill>
                <a:prstDash val="solid"/>
                <a:round/>
                <a:headEnd type="none" w="med" len="med"/>
                <a:tailEnd type="arrow"/>
              </a:ln>
              <a:effectLst/>
            </p:spPr>
          </p:cxnSp>
        </p:grpSp>
        <p:grpSp>
          <p:nvGrpSpPr>
            <p:cNvPr id="137" name="Group 520"/>
            <p:cNvGrpSpPr/>
            <p:nvPr/>
          </p:nvGrpSpPr>
          <p:grpSpPr>
            <a:xfrm>
              <a:off x="5635272" y="6254750"/>
              <a:ext cx="1267883" cy="203200"/>
              <a:chOff x="5635272" y="5988050"/>
              <a:chExt cx="1267883" cy="203200"/>
            </a:xfrm>
          </p:grpSpPr>
          <p:sp>
            <p:nvSpPr>
              <p:cNvPr id="522" name="Rounded Rectangle 521"/>
              <p:cNvSpPr/>
              <p:nvPr/>
            </p:nvSpPr>
            <p:spPr bwMode="auto">
              <a:xfrm>
                <a:off x="5635272" y="6026154"/>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140" name="Group 522"/>
              <p:cNvGrpSpPr/>
              <p:nvPr/>
            </p:nvGrpSpPr>
            <p:grpSpPr>
              <a:xfrm>
                <a:off x="5988050" y="5988050"/>
                <a:ext cx="533400" cy="203200"/>
                <a:chOff x="5619750" y="5956300"/>
                <a:chExt cx="533400" cy="203200"/>
              </a:xfrm>
            </p:grpSpPr>
            <p:grpSp>
              <p:nvGrpSpPr>
                <p:cNvPr id="143" name="Group 528"/>
                <p:cNvGrpSpPr/>
                <p:nvPr/>
              </p:nvGrpSpPr>
              <p:grpSpPr>
                <a:xfrm>
                  <a:off x="5711472" y="5994404"/>
                  <a:ext cx="342900" cy="127000"/>
                  <a:chOff x="5705122" y="5994404"/>
                  <a:chExt cx="342900" cy="127000"/>
                </a:xfrm>
              </p:grpSpPr>
              <p:sp>
                <p:nvSpPr>
                  <p:cNvPr id="531" name="Rounded Rectangle 530"/>
                  <p:cNvSpPr/>
                  <p:nvPr/>
                </p:nvSpPr>
                <p:spPr bwMode="auto">
                  <a:xfrm>
                    <a:off x="5705122" y="5994404"/>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32" name="Rounded Rectangle 531"/>
                  <p:cNvSpPr/>
                  <p:nvPr/>
                </p:nvSpPr>
                <p:spPr bwMode="auto">
                  <a:xfrm>
                    <a:off x="5921022" y="5994404"/>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530" name="Double Brace 529"/>
                <p:cNvSpPr/>
                <p:nvPr/>
              </p:nvSpPr>
              <p:spPr bwMode="auto">
                <a:xfrm>
                  <a:off x="5619750" y="5956300"/>
                  <a:ext cx="533400" cy="203200"/>
                </a:xfrm>
                <a:prstGeom prst="brace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46" name="Group 523"/>
              <p:cNvGrpSpPr/>
              <p:nvPr/>
            </p:nvGrpSpPr>
            <p:grpSpPr>
              <a:xfrm>
                <a:off x="6745112" y="5990169"/>
                <a:ext cx="158043" cy="166512"/>
                <a:chOff x="6751462" y="6009219"/>
                <a:chExt cx="158043" cy="166512"/>
              </a:xfrm>
            </p:grpSpPr>
            <p:sp>
              <p:nvSpPr>
                <p:cNvPr id="527" name="Rounded Rectangle 526"/>
                <p:cNvSpPr/>
                <p:nvPr/>
              </p:nvSpPr>
              <p:spPr bwMode="auto">
                <a:xfrm>
                  <a:off x="6782505" y="6009219"/>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28" name="Rounded Rectangle 527"/>
                <p:cNvSpPr/>
                <p:nvPr/>
              </p:nvSpPr>
              <p:spPr bwMode="auto">
                <a:xfrm>
                  <a:off x="6751462" y="6048731"/>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cxnSp>
            <p:nvCxnSpPr>
              <p:cNvPr id="525" name="Straight Arrow Connector 524"/>
              <p:cNvCxnSpPr>
                <a:stCxn id="522" idx="3"/>
                <a:endCxn id="530" idx="1"/>
              </p:cNvCxnSpPr>
              <p:nvPr/>
            </p:nvCxnSpPr>
            <p:spPr bwMode="auto">
              <a:xfrm flipV="1">
                <a:off x="5762272" y="6089650"/>
                <a:ext cx="225778" cy="4"/>
              </a:xfrm>
              <a:prstGeom prst="straightConnector1">
                <a:avLst/>
              </a:prstGeom>
              <a:solidFill>
                <a:srgbClr val="E3CEC6"/>
              </a:solidFill>
              <a:ln w="9525" cap="flat" cmpd="sng" algn="ctr">
                <a:solidFill>
                  <a:schemeClr val="tx1"/>
                </a:solidFill>
                <a:prstDash val="solid"/>
                <a:round/>
                <a:headEnd type="none" w="med" len="med"/>
                <a:tailEnd type="arrow"/>
              </a:ln>
              <a:effectLst/>
            </p:spPr>
          </p:cxnSp>
          <p:cxnSp>
            <p:nvCxnSpPr>
              <p:cNvPr id="526" name="Straight Arrow Connector 525"/>
              <p:cNvCxnSpPr>
                <a:stCxn id="530" idx="3"/>
                <a:endCxn id="528" idx="1"/>
              </p:cNvCxnSpPr>
              <p:nvPr/>
            </p:nvCxnSpPr>
            <p:spPr bwMode="auto">
              <a:xfrm>
                <a:off x="6521450" y="6089650"/>
                <a:ext cx="223662" cy="3531"/>
              </a:xfrm>
              <a:prstGeom prst="straightConnector1">
                <a:avLst/>
              </a:prstGeom>
              <a:solidFill>
                <a:srgbClr val="E3CEC6"/>
              </a:solidFill>
              <a:ln w="9525" cap="flat" cmpd="sng" algn="ctr">
                <a:solidFill>
                  <a:schemeClr val="tx1"/>
                </a:solidFill>
                <a:prstDash val="solid"/>
                <a:round/>
                <a:headEnd type="none" w="med" len="med"/>
                <a:tailEnd type="arrow"/>
              </a:ln>
              <a:effectLst/>
            </p:spPr>
          </p:cxnSp>
        </p:grpSp>
        <p:grpSp>
          <p:nvGrpSpPr>
            <p:cNvPr id="147" name="Group 532"/>
            <p:cNvGrpSpPr/>
            <p:nvPr/>
          </p:nvGrpSpPr>
          <p:grpSpPr>
            <a:xfrm>
              <a:off x="5635272" y="6540500"/>
              <a:ext cx="1267883" cy="203200"/>
              <a:chOff x="5635272" y="5988050"/>
              <a:chExt cx="1267883" cy="203200"/>
            </a:xfrm>
          </p:grpSpPr>
          <p:sp>
            <p:nvSpPr>
              <p:cNvPr id="534" name="Rounded Rectangle 533"/>
              <p:cNvSpPr/>
              <p:nvPr/>
            </p:nvSpPr>
            <p:spPr bwMode="auto">
              <a:xfrm>
                <a:off x="5635272" y="6026154"/>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148" name="Group 534"/>
              <p:cNvGrpSpPr/>
              <p:nvPr/>
            </p:nvGrpSpPr>
            <p:grpSpPr>
              <a:xfrm>
                <a:off x="5988050" y="5988050"/>
                <a:ext cx="533400" cy="203200"/>
                <a:chOff x="5619750" y="5956300"/>
                <a:chExt cx="533400" cy="203200"/>
              </a:xfrm>
            </p:grpSpPr>
            <p:grpSp>
              <p:nvGrpSpPr>
                <p:cNvPr id="150" name="Group 540"/>
                <p:cNvGrpSpPr/>
                <p:nvPr/>
              </p:nvGrpSpPr>
              <p:grpSpPr>
                <a:xfrm>
                  <a:off x="5711472" y="5994404"/>
                  <a:ext cx="342900" cy="127000"/>
                  <a:chOff x="5705122" y="5994404"/>
                  <a:chExt cx="342900" cy="127000"/>
                </a:xfrm>
              </p:grpSpPr>
              <p:sp>
                <p:nvSpPr>
                  <p:cNvPr id="543" name="Rounded Rectangle 542"/>
                  <p:cNvSpPr/>
                  <p:nvPr/>
                </p:nvSpPr>
                <p:spPr bwMode="auto">
                  <a:xfrm>
                    <a:off x="5705122" y="5994404"/>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44" name="Rounded Rectangle 543"/>
                  <p:cNvSpPr/>
                  <p:nvPr/>
                </p:nvSpPr>
                <p:spPr bwMode="auto">
                  <a:xfrm>
                    <a:off x="5921022" y="5994404"/>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542" name="Double Brace 541"/>
                <p:cNvSpPr/>
                <p:nvPr/>
              </p:nvSpPr>
              <p:spPr bwMode="auto">
                <a:xfrm>
                  <a:off x="5619750" y="5956300"/>
                  <a:ext cx="533400" cy="203200"/>
                </a:xfrm>
                <a:prstGeom prst="brace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grpSp>
          <p:grpSp>
            <p:nvGrpSpPr>
              <p:cNvPr id="152" name="Group 535"/>
              <p:cNvGrpSpPr/>
              <p:nvPr/>
            </p:nvGrpSpPr>
            <p:grpSpPr>
              <a:xfrm>
                <a:off x="6745112" y="5990169"/>
                <a:ext cx="158043" cy="166512"/>
                <a:chOff x="6751462" y="6009219"/>
                <a:chExt cx="158043" cy="166512"/>
              </a:xfrm>
            </p:grpSpPr>
            <p:sp>
              <p:nvSpPr>
                <p:cNvPr id="539" name="Rounded Rectangle 538"/>
                <p:cNvSpPr/>
                <p:nvPr/>
              </p:nvSpPr>
              <p:spPr bwMode="auto">
                <a:xfrm>
                  <a:off x="6782505" y="6009219"/>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40" name="Rounded Rectangle 539"/>
                <p:cNvSpPr/>
                <p:nvPr/>
              </p:nvSpPr>
              <p:spPr bwMode="auto">
                <a:xfrm>
                  <a:off x="6751462" y="6048731"/>
                  <a:ext cx="127000" cy="127000"/>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cxnSp>
            <p:nvCxnSpPr>
              <p:cNvPr id="537" name="Straight Arrow Connector 536"/>
              <p:cNvCxnSpPr>
                <a:stCxn id="534" idx="3"/>
                <a:endCxn id="542" idx="1"/>
              </p:cNvCxnSpPr>
              <p:nvPr/>
            </p:nvCxnSpPr>
            <p:spPr bwMode="auto">
              <a:xfrm flipV="1">
                <a:off x="5762272" y="6089650"/>
                <a:ext cx="225778" cy="4"/>
              </a:xfrm>
              <a:prstGeom prst="straightConnector1">
                <a:avLst/>
              </a:prstGeom>
              <a:solidFill>
                <a:srgbClr val="E3CEC6"/>
              </a:solidFill>
              <a:ln w="9525" cap="flat" cmpd="sng" algn="ctr">
                <a:solidFill>
                  <a:schemeClr val="tx1"/>
                </a:solidFill>
                <a:prstDash val="solid"/>
                <a:round/>
                <a:headEnd type="none" w="med" len="med"/>
                <a:tailEnd type="arrow"/>
              </a:ln>
              <a:effectLst/>
            </p:spPr>
          </p:cxnSp>
          <p:cxnSp>
            <p:nvCxnSpPr>
              <p:cNvPr id="538" name="Straight Arrow Connector 537"/>
              <p:cNvCxnSpPr>
                <a:stCxn id="542" idx="3"/>
                <a:endCxn id="540" idx="1"/>
              </p:cNvCxnSpPr>
              <p:nvPr/>
            </p:nvCxnSpPr>
            <p:spPr bwMode="auto">
              <a:xfrm>
                <a:off x="6521450" y="6089650"/>
                <a:ext cx="223662" cy="3531"/>
              </a:xfrm>
              <a:prstGeom prst="straightConnector1">
                <a:avLst/>
              </a:prstGeom>
              <a:solidFill>
                <a:srgbClr val="E3CEC6"/>
              </a:solidFill>
              <a:ln w="9525" cap="flat" cmpd="sng" algn="ctr">
                <a:solidFill>
                  <a:schemeClr val="tx1"/>
                </a:solidFill>
                <a:prstDash val="solid"/>
                <a:round/>
                <a:headEnd type="none" w="med" len="med"/>
                <a:tailEnd type="arrow"/>
              </a:ln>
              <a:effectLst/>
            </p:spPr>
          </p:cxn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p:cBhvr>
                                        <p:cTn id="10" dur="1000" fill="hold"/>
                                        <p:tgtEl>
                                          <p:spTgt spid="213"/>
                                        </p:tgtEl>
                                        <p:attrNameLst>
                                          <p:attrName>fillcolor</p:attrName>
                                        </p:attrNameLst>
                                      </p:cBhvr>
                                      <p:to>
                                        <a:schemeClr val="accent1"/>
                                      </p:to>
                                    </p:animClr>
                                    <p:set>
                                      <p:cBhvr>
                                        <p:cTn id="11" dur="1000" fill="hold"/>
                                        <p:tgtEl>
                                          <p:spTgt spid="213"/>
                                        </p:tgtEl>
                                        <p:attrNameLst>
                                          <p:attrName>fill.type</p:attrName>
                                        </p:attrNameLst>
                                      </p:cBhvr>
                                      <p:to>
                                        <p:strVal val="solid"/>
                                      </p:to>
                                    </p:set>
                                    <p:set>
                                      <p:cBhvr>
                                        <p:cTn id="12" dur="1000" fill="hold"/>
                                        <p:tgtEl>
                                          <p:spTgt spid="213"/>
                                        </p:tgtEl>
                                        <p:attrNameLst>
                                          <p:attrName>fill.on</p:attrName>
                                        </p:attrNameLst>
                                      </p:cBhvr>
                                      <p:to>
                                        <p:strVal val="true"/>
                                      </p:to>
                                    </p:set>
                                  </p:childTnLst>
                                </p:cTn>
                              </p:par>
                              <p:par>
                                <p:cTn id="13" presetID="1" presetClass="emph" presetSubtype="2" fill="hold" nodeType="withEffect">
                                  <p:stCondLst>
                                    <p:cond delay="0"/>
                                  </p:stCondLst>
                                  <p:childTnLst>
                                    <p:animClr clrSpc="rgb">
                                      <p:cBhvr>
                                        <p:cTn id="14" dur="1000" fill="hold"/>
                                        <p:tgtEl>
                                          <p:spTgt spid="286"/>
                                        </p:tgtEl>
                                        <p:attrNameLst>
                                          <p:attrName>fillcolor</p:attrName>
                                        </p:attrNameLst>
                                      </p:cBhvr>
                                      <p:to>
                                        <a:schemeClr val="accent1"/>
                                      </p:to>
                                    </p:animClr>
                                    <p:set>
                                      <p:cBhvr>
                                        <p:cTn id="15" dur="1000" fill="hold"/>
                                        <p:tgtEl>
                                          <p:spTgt spid="286"/>
                                        </p:tgtEl>
                                        <p:attrNameLst>
                                          <p:attrName>fill.type</p:attrName>
                                        </p:attrNameLst>
                                      </p:cBhvr>
                                      <p:to>
                                        <p:strVal val="solid"/>
                                      </p:to>
                                    </p:set>
                                    <p:set>
                                      <p:cBhvr>
                                        <p:cTn id="16" dur="1000" fill="hold"/>
                                        <p:tgtEl>
                                          <p:spTgt spid="286"/>
                                        </p:tgtEl>
                                        <p:attrNameLst>
                                          <p:attrName>fill.on</p:attrName>
                                        </p:attrNameLst>
                                      </p:cBhvr>
                                      <p:to>
                                        <p:strVal val="true"/>
                                      </p:to>
                                    </p:set>
                                  </p:childTnLst>
                                </p:cTn>
                              </p:par>
                              <p:par>
                                <p:cTn id="17" presetID="1" presetClass="emph" presetSubtype="2" fill="hold" nodeType="withEffect">
                                  <p:stCondLst>
                                    <p:cond delay="0"/>
                                  </p:stCondLst>
                                  <p:childTnLst>
                                    <p:animClr clrSpc="rgb">
                                      <p:cBhvr>
                                        <p:cTn id="18" dur="1000" fill="hold"/>
                                        <p:tgtEl>
                                          <p:spTgt spid="426"/>
                                        </p:tgtEl>
                                        <p:attrNameLst>
                                          <p:attrName>fillcolor</p:attrName>
                                        </p:attrNameLst>
                                      </p:cBhvr>
                                      <p:to>
                                        <a:schemeClr val="accent1"/>
                                      </p:to>
                                    </p:animClr>
                                    <p:set>
                                      <p:cBhvr>
                                        <p:cTn id="19" dur="1000" fill="hold"/>
                                        <p:tgtEl>
                                          <p:spTgt spid="426"/>
                                        </p:tgtEl>
                                        <p:attrNameLst>
                                          <p:attrName>fill.type</p:attrName>
                                        </p:attrNameLst>
                                      </p:cBhvr>
                                      <p:to>
                                        <p:strVal val="solid"/>
                                      </p:to>
                                    </p:set>
                                    <p:set>
                                      <p:cBhvr>
                                        <p:cTn id="20" dur="1000" fill="hold"/>
                                        <p:tgtEl>
                                          <p:spTgt spid="426"/>
                                        </p:tgtEl>
                                        <p:attrNameLst>
                                          <p:attrName>fill.on</p:attrName>
                                        </p:attrNameLst>
                                      </p:cBhvr>
                                      <p:to>
                                        <p:strVal val="true"/>
                                      </p:to>
                                    </p:set>
                                  </p:childTnLst>
                                </p:cTn>
                              </p:par>
                              <p:par>
                                <p:cTn id="21" presetID="1" presetClass="emph" presetSubtype="2" fill="hold" nodeType="withEffect">
                                  <p:stCondLst>
                                    <p:cond delay="0"/>
                                  </p:stCondLst>
                                  <p:childTnLst>
                                    <p:animClr clrSpc="rgb">
                                      <p:cBhvr>
                                        <p:cTn id="22" dur="1000" fill="hold"/>
                                        <p:tgtEl>
                                          <p:spTgt spid="287"/>
                                        </p:tgtEl>
                                        <p:attrNameLst>
                                          <p:attrName>fillcolor</p:attrName>
                                        </p:attrNameLst>
                                      </p:cBhvr>
                                      <p:to>
                                        <a:schemeClr val="accent1"/>
                                      </p:to>
                                    </p:animClr>
                                    <p:set>
                                      <p:cBhvr>
                                        <p:cTn id="23" dur="1000" fill="hold"/>
                                        <p:tgtEl>
                                          <p:spTgt spid="287"/>
                                        </p:tgtEl>
                                        <p:attrNameLst>
                                          <p:attrName>fill.type</p:attrName>
                                        </p:attrNameLst>
                                      </p:cBhvr>
                                      <p:to>
                                        <p:strVal val="solid"/>
                                      </p:to>
                                    </p:set>
                                    <p:set>
                                      <p:cBhvr>
                                        <p:cTn id="24" dur="1000" fill="hold"/>
                                        <p:tgtEl>
                                          <p:spTgt spid="287"/>
                                        </p:tgtEl>
                                        <p:attrNameLst>
                                          <p:attrName>fill.on</p:attrName>
                                        </p:attrNameLst>
                                      </p:cBhvr>
                                      <p:to>
                                        <p:strVal val="true"/>
                                      </p:to>
                                    </p:set>
                                  </p:childTnLst>
                                </p:cTn>
                              </p:par>
                              <p:par>
                                <p:cTn id="25" presetID="1" presetClass="emph" presetSubtype="2" fill="hold" nodeType="withEffect">
                                  <p:stCondLst>
                                    <p:cond delay="0"/>
                                  </p:stCondLst>
                                  <p:childTnLst>
                                    <p:animClr clrSpc="rgb">
                                      <p:cBhvr>
                                        <p:cTn id="26" dur="1000" fill="hold"/>
                                        <p:tgtEl>
                                          <p:spTgt spid="414"/>
                                        </p:tgtEl>
                                        <p:attrNameLst>
                                          <p:attrName>fillcolor</p:attrName>
                                        </p:attrNameLst>
                                      </p:cBhvr>
                                      <p:to>
                                        <a:schemeClr val="accent1"/>
                                      </p:to>
                                    </p:animClr>
                                    <p:set>
                                      <p:cBhvr>
                                        <p:cTn id="27" dur="1000" fill="hold"/>
                                        <p:tgtEl>
                                          <p:spTgt spid="414"/>
                                        </p:tgtEl>
                                        <p:attrNameLst>
                                          <p:attrName>fill.type</p:attrName>
                                        </p:attrNameLst>
                                      </p:cBhvr>
                                      <p:to>
                                        <p:strVal val="solid"/>
                                      </p:to>
                                    </p:set>
                                    <p:set>
                                      <p:cBhvr>
                                        <p:cTn id="28" dur="1000" fill="hold"/>
                                        <p:tgtEl>
                                          <p:spTgt spid="414"/>
                                        </p:tgtEl>
                                        <p:attrNameLst>
                                          <p:attrName>fill.on</p:attrName>
                                        </p:attrNameLst>
                                      </p:cBhvr>
                                      <p:to>
                                        <p:strVal val="true"/>
                                      </p:to>
                                    </p:set>
                                  </p:childTnLst>
                                </p:cTn>
                              </p:par>
                              <p:par>
                                <p:cTn id="29" presetID="1" presetClass="emph" presetSubtype="2" fill="hold" nodeType="withEffect">
                                  <p:stCondLst>
                                    <p:cond delay="0"/>
                                  </p:stCondLst>
                                  <p:childTnLst>
                                    <p:animClr clrSpc="rgb">
                                      <p:cBhvr>
                                        <p:cTn id="30" dur="1000" fill="hold"/>
                                        <p:tgtEl>
                                          <p:spTgt spid="339"/>
                                        </p:tgtEl>
                                        <p:attrNameLst>
                                          <p:attrName>fillcolor</p:attrName>
                                        </p:attrNameLst>
                                      </p:cBhvr>
                                      <p:to>
                                        <a:schemeClr val="accent1"/>
                                      </p:to>
                                    </p:animClr>
                                    <p:set>
                                      <p:cBhvr>
                                        <p:cTn id="31" dur="1000" fill="hold"/>
                                        <p:tgtEl>
                                          <p:spTgt spid="339"/>
                                        </p:tgtEl>
                                        <p:attrNameLst>
                                          <p:attrName>fill.type</p:attrName>
                                        </p:attrNameLst>
                                      </p:cBhvr>
                                      <p:to>
                                        <p:strVal val="solid"/>
                                      </p:to>
                                    </p:set>
                                    <p:set>
                                      <p:cBhvr>
                                        <p:cTn id="32" dur="1000" fill="hold"/>
                                        <p:tgtEl>
                                          <p:spTgt spid="339"/>
                                        </p:tgtEl>
                                        <p:attrNameLst>
                                          <p:attrName>fill.on</p:attrName>
                                        </p:attrNameLst>
                                      </p:cBhvr>
                                      <p:to>
                                        <p:strVal val="true"/>
                                      </p:to>
                                    </p:set>
                                  </p:childTnLst>
                                </p:cTn>
                              </p:par>
                              <p:par>
                                <p:cTn id="33" presetID="1" presetClass="emph" presetSubtype="2" fill="hold" nodeType="withEffect">
                                  <p:stCondLst>
                                    <p:cond delay="0"/>
                                  </p:stCondLst>
                                  <p:childTnLst>
                                    <p:animClr clrSpc="rgb">
                                      <p:cBhvr>
                                        <p:cTn id="34" dur="1000" fill="hold"/>
                                        <p:tgtEl>
                                          <p:spTgt spid="212"/>
                                        </p:tgtEl>
                                        <p:attrNameLst>
                                          <p:attrName>fillcolor</p:attrName>
                                        </p:attrNameLst>
                                      </p:cBhvr>
                                      <p:to>
                                        <a:schemeClr val="accent1"/>
                                      </p:to>
                                    </p:animClr>
                                    <p:set>
                                      <p:cBhvr>
                                        <p:cTn id="35" dur="1000" fill="hold"/>
                                        <p:tgtEl>
                                          <p:spTgt spid="212"/>
                                        </p:tgtEl>
                                        <p:attrNameLst>
                                          <p:attrName>fill.type</p:attrName>
                                        </p:attrNameLst>
                                      </p:cBhvr>
                                      <p:to>
                                        <p:strVal val="solid"/>
                                      </p:to>
                                    </p:set>
                                    <p:set>
                                      <p:cBhvr>
                                        <p:cTn id="36" dur="1000" fill="hold"/>
                                        <p:tgtEl>
                                          <p:spTgt spid="212"/>
                                        </p:tgtEl>
                                        <p:attrNameLst>
                                          <p:attrName>fill.on</p:attrName>
                                        </p:attrNameLst>
                                      </p:cBhvr>
                                      <p:to>
                                        <p:strVal val="true"/>
                                      </p:to>
                                    </p:set>
                                  </p:childTnLst>
                                </p:cTn>
                              </p:par>
                              <p:par>
                                <p:cTn id="37" presetID="1" presetClass="emph" presetSubtype="2" fill="hold" nodeType="withEffect">
                                  <p:stCondLst>
                                    <p:cond delay="0"/>
                                  </p:stCondLst>
                                  <p:childTnLst>
                                    <p:animClr clrSpc="rgb">
                                      <p:cBhvr>
                                        <p:cTn id="38" dur="1000" fill="hold"/>
                                        <p:tgtEl>
                                          <p:spTgt spid="214"/>
                                        </p:tgtEl>
                                        <p:attrNameLst>
                                          <p:attrName>fillcolor</p:attrName>
                                        </p:attrNameLst>
                                      </p:cBhvr>
                                      <p:to>
                                        <a:schemeClr val="accent1"/>
                                      </p:to>
                                    </p:animClr>
                                    <p:set>
                                      <p:cBhvr>
                                        <p:cTn id="39" dur="1000" fill="hold"/>
                                        <p:tgtEl>
                                          <p:spTgt spid="214"/>
                                        </p:tgtEl>
                                        <p:attrNameLst>
                                          <p:attrName>fill.type</p:attrName>
                                        </p:attrNameLst>
                                      </p:cBhvr>
                                      <p:to>
                                        <p:strVal val="solid"/>
                                      </p:to>
                                    </p:set>
                                    <p:set>
                                      <p:cBhvr>
                                        <p:cTn id="40" dur="1000" fill="hold"/>
                                        <p:tgtEl>
                                          <p:spTgt spid="214"/>
                                        </p:tgtEl>
                                        <p:attrNameLst>
                                          <p:attrName>fill.on</p:attrName>
                                        </p:attrNameLst>
                                      </p:cBhvr>
                                      <p:to>
                                        <p:strVal val="true"/>
                                      </p:to>
                                    </p:set>
                                  </p:childTnLst>
                                </p:cTn>
                              </p:par>
                              <p:par>
                                <p:cTn id="41" presetID="1" presetClass="emph" presetSubtype="2" fill="hold" nodeType="withEffect">
                                  <p:stCondLst>
                                    <p:cond delay="0"/>
                                  </p:stCondLst>
                                  <p:childTnLst>
                                    <p:animClr clrSpc="rgb">
                                      <p:cBhvr>
                                        <p:cTn id="42" dur="1000" fill="hold"/>
                                        <p:tgtEl>
                                          <p:spTgt spid="461"/>
                                        </p:tgtEl>
                                        <p:attrNameLst>
                                          <p:attrName>fillcolor</p:attrName>
                                        </p:attrNameLst>
                                      </p:cBhvr>
                                      <p:to>
                                        <a:schemeClr val="accent1"/>
                                      </p:to>
                                    </p:animClr>
                                    <p:set>
                                      <p:cBhvr>
                                        <p:cTn id="43" dur="1000" fill="hold"/>
                                        <p:tgtEl>
                                          <p:spTgt spid="461"/>
                                        </p:tgtEl>
                                        <p:attrNameLst>
                                          <p:attrName>fill.type</p:attrName>
                                        </p:attrNameLst>
                                      </p:cBhvr>
                                      <p:to>
                                        <p:strVal val="solid"/>
                                      </p:to>
                                    </p:set>
                                    <p:set>
                                      <p:cBhvr>
                                        <p:cTn id="44" dur="1000" fill="hold"/>
                                        <p:tgtEl>
                                          <p:spTgt spid="461"/>
                                        </p:tgtEl>
                                        <p:attrNameLst>
                                          <p:attrName>fill.on</p:attrName>
                                        </p:attrNameLst>
                                      </p:cBhvr>
                                      <p:to>
                                        <p:strVal val="true"/>
                                      </p:to>
                                    </p:set>
                                  </p:childTnLst>
                                </p:cTn>
                              </p:par>
                              <p:par>
                                <p:cTn id="45" presetID="1" presetClass="emph" presetSubtype="2" fill="hold" nodeType="withEffect">
                                  <p:stCondLst>
                                    <p:cond delay="0"/>
                                  </p:stCondLst>
                                  <p:childTnLst>
                                    <p:animClr clrSpc="rgb">
                                      <p:cBhvr>
                                        <p:cTn id="46" dur="1000" fill="hold"/>
                                        <p:tgtEl>
                                          <p:spTgt spid="337"/>
                                        </p:tgtEl>
                                        <p:attrNameLst>
                                          <p:attrName>fillcolor</p:attrName>
                                        </p:attrNameLst>
                                      </p:cBhvr>
                                      <p:to>
                                        <a:schemeClr val="accent1"/>
                                      </p:to>
                                    </p:animClr>
                                    <p:set>
                                      <p:cBhvr>
                                        <p:cTn id="47" dur="1000" fill="hold"/>
                                        <p:tgtEl>
                                          <p:spTgt spid="337"/>
                                        </p:tgtEl>
                                        <p:attrNameLst>
                                          <p:attrName>fill.type</p:attrName>
                                        </p:attrNameLst>
                                      </p:cBhvr>
                                      <p:to>
                                        <p:strVal val="solid"/>
                                      </p:to>
                                    </p:set>
                                    <p:set>
                                      <p:cBhvr>
                                        <p:cTn id="48" dur="1000" fill="hold"/>
                                        <p:tgtEl>
                                          <p:spTgt spid="337"/>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mph" presetSubtype="2" fill="hold" nodeType="clickEffect">
                                  <p:stCondLst>
                                    <p:cond delay="0"/>
                                  </p:stCondLst>
                                  <p:childTnLst>
                                    <p:animClr clrSpc="rgb">
                                      <p:cBhvr>
                                        <p:cTn id="56" dur="1000" fill="hold"/>
                                        <p:tgtEl>
                                          <p:spTgt spid="365"/>
                                        </p:tgtEl>
                                        <p:attrNameLst>
                                          <p:attrName>fillcolor</p:attrName>
                                        </p:attrNameLst>
                                      </p:cBhvr>
                                      <p:to>
                                        <a:srgbClr val="E3E18A"/>
                                      </p:to>
                                    </p:animClr>
                                    <p:set>
                                      <p:cBhvr>
                                        <p:cTn id="57" dur="1000" fill="hold"/>
                                        <p:tgtEl>
                                          <p:spTgt spid="365"/>
                                        </p:tgtEl>
                                        <p:attrNameLst>
                                          <p:attrName>fill.type</p:attrName>
                                        </p:attrNameLst>
                                      </p:cBhvr>
                                      <p:to>
                                        <p:strVal val="solid"/>
                                      </p:to>
                                    </p:set>
                                    <p:set>
                                      <p:cBhvr>
                                        <p:cTn id="58" dur="1000" fill="hold"/>
                                        <p:tgtEl>
                                          <p:spTgt spid="365"/>
                                        </p:tgtEl>
                                        <p:attrNameLst>
                                          <p:attrName>fill.on</p:attrName>
                                        </p:attrNameLst>
                                      </p:cBhvr>
                                      <p:to>
                                        <p:strVal val="true"/>
                                      </p:to>
                                    </p:set>
                                  </p:childTnLst>
                                </p:cTn>
                              </p:par>
                              <p:par>
                                <p:cTn id="59" presetID="1" presetClass="emph" presetSubtype="2" fill="hold" nodeType="withEffect">
                                  <p:stCondLst>
                                    <p:cond delay="0"/>
                                  </p:stCondLst>
                                  <p:childTnLst>
                                    <p:animClr clrSpc="rgb">
                                      <p:cBhvr>
                                        <p:cTn id="60" dur="1000" fill="hold"/>
                                        <p:tgtEl>
                                          <p:spTgt spid="477"/>
                                        </p:tgtEl>
                                        <p:attrNameLst>
                                          <p:attrName>fillcolor</p:attrName>
                                        </p:attrNameLst>
                                      </p:cBhvr>
                                      <p:to>
                                        <a:srgbClr val="E3E18A"/>
                                      </p:to>
                                    </p:animClr>
                                    <p:set>
                                      <p:cBhvr>
                                        <p:cTn id="61" dur="1000" fill="hold"/>
                                        <p:tgtEl>
                                          <p:spTgt spid="477"/>
                                        </p:tgtEl>
                                        <p:attrNameLst>
                                          <p:attrName>fill.type</p:attrName>
                                        </p:attrNameLst>
                                      </p:cBhvr>
                                      <p:to>
                                        <p:strVal val="solid"/>
                                      </p:to>
                                    </p:set>
                                    <p:set>
                                      <p:cBhvr>
                                        <p:cTn id="62" dur="1000" fill="hold"/>
                                        <p:tgtEl>
                                          <p:spTgt spid="477"/>
                                        </p:tgtEl>
                                        <p:attrNameLst>
                                          <p:attrName>fill.on</p:attrName>
                                        </p:attrNameLst>
                                      </p:cBhvr>
                                      <p:to>
                                        <p:strVal val="true"/>
                                      </p:to>
                                    </p:set>
                                  </p:childTnLst>
                                </p:cTn>
                              </p:par>
                              <p:par>
                                <p:cTn id="63" presetID="1" presetClass="emph" presetSubtype="2" fill="hold" nodeType="withEffect">
                                  <p:stCondLst>
                                    <p:cond delay="0"/>
                                  </p:stCondLst>
                                  <p:childTnLst>
                                    <p:animClr clrSpc="rgb">
                                      <p:cBhvr>
                                        <p:cTn id="64" dur="1000" fill="hold"/>
                                        <p:tgtEl>
                                          <p:spTgt spid="459"/>
                                        </p:tgtEl>
                                        <p:attrNameLst>
                                          <p:attrName>fillcolor</p:attrName>
                                        </p:attrNameLst>
                                      </p:cBhvr>
                                      <p:to>
                                        <a:srgbClr val="E3E18A"/>
                                      </p:to>
                                    </p:animClr>
                                    <p:set>
                                      <p:cBhvr>
                                        <p:cTn id="65" dur="1000" fill="hold"/>
                                        <p:tgtEl>
                                          <p:spTgt spid="459"/>
                                        </p:tgtEl>
                                        <p:attrNameLst>
                                          <p:attrName>fill.type</p:attrName>
                                        </p:attrNameLst>
                                      </p:cBhvr>
                                      <p:to>
                                        <p:strVal val="solid"/>
                                      </p:to>
                                    </p:set>
                                    <p:set>
                                      <p:cBhvr>
                                        <p:cTn id="66" dur="1000" fill="hold"/>
                                        <p:tgtEl>
                                          <p:spTgt spid="459"/>
                                        </p:tgtEl>
                                        <p:attrNameLst>
                                          <p:attrName>fill.on</p:attrName>
                                        </p:attrNameLst>
                                      </p:cBhvr>
                                      <p:to>
                                        <p:strVal val="true"/>
                                      </p:to>
                                    </p:set>
                                  </p:childTnLst>
                                </p:cTn>
                              </p:par>
                              <p:par>
                                <p:cTn id="67" presetID="1" presetClass="emph" presetSubtype="2" fill="hold" nodeType="withEffect">
                                  <p:stCondLst>
                                    <p:cond delay="0"/>
                                  </p:stCondLst>
                                  <p:childTnLst>
                                    <p:animClr clrSpc="rgb">
                                      <p:cBhvr>
                                        <p:cTn id="68" dur="1000" fill="hold"/>
                                        <p:tgtEl>
                                          <p:spTgt spid="458"/>
                                        </p:tgtEl>
                                        <p:attrNameLst>
                                          <p:attrName>fillcolor</p:attrName>
                                        </p:attrNameLst>
                                      </p:cBhvr>
                                      <p:to>
                                        <a:srgbClr val="E3E18A"/>
                                      </p:to>
                                    </p:animClr>
                                    <p:set>
                                      <p:cBhvr>
                                        <p:cTn id="69" dur="1000" fill="hold"/>
                                        <p:tgtEl>
                                          <p:spTgt spid="458"/>
                                        </p:tgtEl>
                                        <p:attrNameLst>
                                          <p:attrName>fill.type</p:attrName>
                                        </p:attrNameLst>
                                      </p:cBhvr>
                                      <p:to>
                                        <p:strVal val="solid"/>
                                      </p:to>
                                    </p:set>
                                    <p:set>
                                      <p:cBhvr>
                                        <p:cTn id="70" dur="1000" fill="hold"/>
                                        <p:tgtEl>
                                          <p:spTgt spid="458"/>
                                        </p:tgtEl>
                                        <p:attrNameLst>
                                          <p:attrName>fill.on</p:attrName>
                                        </p:attrNameLst>
                                      </p:cBhvr>
                                      <p:to>
                                        <p:strVal val="true"/>
                                      </p:to>
                                    </p:set>
                                  </p:childTnLst>
                                </p:cTn>
                              </p:par>
                              <p:par>
                                <p:cTn id="71" presetID="1" presetClass="emph" presetSubtype="2" fill="hold" nodeType="withEffect">
                                  <p:stCondLst>
                                    <p:cond delay="0"/>
                                  </p:stCondLst>
                                  <p:childTnLst>
                                    <p:animClr clrSpc="rgb">
                                      <p:cBhvr>
                                        <p:cTn id="72" dur="1000" fill="hold"/>
                                        <p:tgtEl>
                                          <p:spTgt spid="478"/>
                                        </p:tgtEl>
                                        <p:attrNameLst>
                                          <p:attrName>fillcolor</p:attrName>
                                        </p:attrNameLst>
                                      </p:cBhvr>
                                      <p:to>
                                        <a:srgbClr val="E3E18A"/>
                                      </p:to>
                                    </p:animClr>
                                    <p:set>
                                      <p:cBhvr>
                                        <p:cTn id="73" dur="1000" fill="hold"/>
                                        <p:tgtEl>
                                          <p:spTgt spid="478"/>
                                        </p:tgtEl>
                                        <p:attrNameLst>
                                          <p:attrName>fill.type</p:attrName>
                                        </p:attrNameLst>
                                      </p:cBhvr>
                                      <p:to>
                                        <p:strVal val="solid"/>
                                      </p:to>
                                    </p:set>
                                    <p:set>
                                      <p:cBhvr>
                                        <p:cTn id="74" dur="1000" fill="hold"/>
                                        <p:tgtEl>
                                          <p:spTgt spid="478"/>
                                        </p:tgtEl>
                                        <p:attrNameLst>
                                          <p:attrName>fill.on</p:attrName>
                                        </p:attrNameLst>
                                      </p:cBhvr>
                                      <p:to>
                                        <p:strVal val="true"/>
                                      </p:to>
                                    </p:set>
                                  </p:childTnLst>
                                </p:cTn>
                              </p:par>
                              <p:par>
                                <p:cTn id="75" presetID="1" presetClass="emph" presetSubtype="2" fill="hold" nodeType="withEffect">
                                  <p:stCondLst>
                                    <p:cond delay="0"/>
                                  </p:stCondLst>
                                  <p:childTnLst>
                                    <p:animClr clrSpc="rgb">
                                      <p:cBhvr>
                                        <p:cTn id="76" dur="1000" fill="hold"/>
                                        <p:tgtEl>
                                          <p:spTgt spid="366"/>
                                        </p:tgtEl>
                                        <p:attrNameLst>
                                          <p:attrName>fillcolor</p:attrName>
                                        </p:attrNameLst>
                                      </p:cBhvr>
                                      <p:to>
                                        <a:srgbClr val="E3E18A"/>
                                      </p:to>
                                    </p:animClr>
                                    <p:set>
                                      <p:cBhvr>
                                        <p:cTn id="77" dur="1000" fill="hold"/>
                                        <p:tgtEl>
                                          <p:spTgt spid="366"/>
                                        </p:tgtEl>
                                        <p:attrNameLst>
                                          <p:attrName>fill.type</p:attrName>
                                        </p:attrNameLst>
                                      </p:cBhvr>
                                      <p:to>
                                        <p:strVal val="solid"/>
                                      </p:to>
                                    </p:set>
                                    <p:set>
                                      <p:cBhvr>
                                        <p:cTn id="78" dur="1000" fill="hold"/>
                                        <p:tgtEl>
                                          <p:spTgt spid="366"/>
                                        </p:tgtEl>
                                        <p:attrNameLst>
                                          <p:attrName>fill.on</p:attrName>
                                        </p:attrNameLst>
                                      </p:cBhvr>
                                      <p:to>
                                        <p:strVal val="true"/>
                                      </p:to>
                                    </p:set>
                                  </p:childTnLst>
                                </p:cTn>
                              </p:par>
                              <p:par>
                                <p:cTn id="79" presetID="1" presetClass="emph" presetSubtype="2" fill="hold" nodeType="withEffect">
                                  <p:stCondLst>
                                    <p:cond delay="0"/>
                                  </p:stCondLst>
                                  <p:childTnLst>
                                    <p:animClr clrSpc="rgb">
                                      <p:cBhvr>
                                        <p:cTn id="80" dur="1000" fill="hold"/>
                                        <p:tgtEl>
                                          <p:spTgt spid="475"/>
                                        </p:tgtEl>
                                        <p:attrNameLst>
                                          <p:attrName>fillcolor</p:attrName>
                                        </p:attrNameLst>
                                      </p:cBhvr>
                                      <p:to>
                                        <a:srgbClr val="E3E18A"/>
                                      </p:to>
                                    </p:animClr>
                                    <p:set>
                                      <p:cBhvr>
                                        <p:cTn id="81" dur="1000" fill="hold"/>
                                        <p:tgtEl>
                                          <p:spTgt spid="475"/>
                                        </p:tgtEl>
                                        <p:attrNameLst>
                                          <p:attrName>fill.type</p:attrName>
                                        </p:attrNameLst>
                                      </p:cBhvr>
                                      <p:to>
                                        <p:strVal val="solid"/>
                                      </p:to>
                                    </p:set>
                                    <p:set>
                                      <p:cBhvr>
                                        <p:cTn id="82" dur="1000" fill="hold"/>
                                        <p:tgtEl>
                                          <p:spTgt spid="475"/>
                                        </p:tgtEl>
                                        <p:attrNameLst>
                                          <p:attrName>fill.on</p:attrName>
                                        </p:attrNameLst>
                                      </p:cBhvr>
                                      <p:to>
                                        <p:strVal val="true"/>
                                      </p:to>
                                    </p:set>
                                  </p:childTnLst>
                                </p:cTn>
                              </p:par>
                              <p:par>
                                <p:cTn id="83" presetID="1" presetClass="emph" presetSubtype="2" fill="hold" nodeType="withEffect">
                                  <p:stCondLst>
                                    <p:cond delay="0"/>
                                  </p:stCondLst>
                                  <p:childTnLst>
                                    <p:animClr clrSpc="rgb">
                                      <p:cBhvr>
                                        <p:cTn id="84" dur="1000" fill="hold"/>
                                        <p:tgtEl>
                                          <p:spTgt spid="476"/>
                                        </p:tgtEl>
                                        <p:attrNameLst>
                                          <p:attrName>fillcolor</p:attrName>
                                        </p:attrNameLst>
                                      </p:cBhvr>
                                      <p:to>
                                        <a:srgbClr val="E3E18A"/>
                                      </p:to>
                                    </p:animClr>
                                    <p:set>
                                      <p:cBhvr>
                                        <p:cTn id="85" dur="1000" fill="hold"/>
                                        <p:tgtEl>
                                          <p:spTgt spid="476"/>
                                        </p:tgtEl>
                                        <p:attrNameLst>
                                          <p:attrName>fill.type</p:attrName>
                                        </p:attrNameLst>
                                      </p:cBhvr>
                                      <p:to>
                                        <p:strVal val="solid"/>
                                      </p:to>
                                    </p:set>
                                    <p:set>
                                      <p:cBhvr>
                                        <p:cTn id="86" dur="1000" fill="hold"/>
                                        <p:tgtEl>
                                          <p:spTgt spid="476"/>
                                        </p:tgtEl>
                                        <p:attrNameLst>
                                          <p:attrName>fill.on</p:attrName>
                                        </p:attrNameLst>
                                      </p:cBhvr>
                                      <p:to>
                                        <p:strVal val="true"/>
                                      </p:to>
                                    </p:set>
                                  </p:childTnLst>
                                </p:cTn>
                              </p:par>
                              <p:par>
                                <p:cTn id="87" presetID="1" presetClass="emph" presetSubtype="2" fill="hold" nodeType="withEffect">
                                  <p:stCondLst>
                                    <p:cond delay="0"/>
                                  </p:stCondLst>
                                  <p:childTnLst>
                                    <p:animClr clrSpc="rgb">
                                      <p:cBhvr>
                                        <p:cTn id="88" dur="1000" fill="hold"/>
                                        <p:tgtEl>
                                          <p:spTgt spid="324"/>
                                        </p:tgtEl>
                                        <p:attrNameLst>
                                          <p:attrName>fillcolor</p:attrName>
                                        </p:attrNameLst>
                                      </p:cBhvr>
                                      <p:to>
                                        <a:srgbClr val="E3E18A"/>
                                      </p:to>
                                    </p:animClr>
                                    <p:set>
                                      <p:cBhvr>
                                        <p:cTn id="89" dur="1000" fill="hold"/>
                                        <p:tgtEl>
                                          <p:spTgt spid="324"/>
                                        </p:tgtEl>
                                        <p:attrNameLst>
                                          <p:attrName>fill.type</p:attrName>
                                        </p:attrNameLst>
                                      </p:cBhvr>
                                      <p:to>
                                        <p:strVal val="solid"/>
                                      </p:to>
                                    </p:set>
                                    <p:set>
                                      <p:cBhvr>
                                        <p:cTn id="90" dur="1000" fill="hold"/>
                                        <p:tgtEl>
                                          <p:spTgt spid="324"/>
                                        </p:tgtEl>
                                        <p:attrNameLst>
                                          <p:attrName>fill.on</p:attrName>
                                        </p:attrNameLst>
                                      </p:cBhvr>
                                      <p:to>
                                        <p:strVal val="true"/>
                                      </p:to>
                                    </p:set>
                                  </p:childTnLst>
                                </p:cTn>
                              </p:par>
                              <p:par>
                                <p:cTn id="91" presetID="1" presetClass="emph" presetSubtype="2" fill="hold" nodeType="withEffect">
                                  <p:stCondLst>
                                    <p:cond delay="0"/>
                                  </p:stCondLst>
                                  <p:childTnLst>
                                    <p:animClr clrSpc="rgb">
                                      <p:cBhvr>
                                        <p:cTn id="92" dur="1000" fill="hold"/>
                                        <p:tgtEl>
                                          <p:spTgt spid="303"/>
                                        </p:tgtEl>
                                        <p:attrNameLst>
                                          <p:attrName>fillcolor</p:attrName>
                                        </p:attrNameLst>
                                      </p:cBhvr>
                                      <p:to>
                                        <a:srgbClr val="E3E18A"/>
                                      </p:to>
                                    </p:animClr>
                                    <p:set>
                                      <p:cBhvr>
                                        <p:cTn id="93" dur="1000" fill="hold"/>
                                        <p:tgtEl>
                                          <p:spTgt spid="303"/>
                                        </p:tgtEl>
                                        <p:attrNameLst>
                                          <p:attrName>fill.type</p:attrName>
                                        </p:attrNameLst>
                                      </p:cBhvr>
                                      <p:to>
                                        <p:strVal val="solid"/>
                                      </p:to>
                                    </p:set>
                                    <p:set>
                                      <p:cBhvr>
                                        <p:cTn id="94" dur="1000" fill="hold"/>
                                        <p:tgtEl>
                                          <p:spTgt spid="303"/>
                                        </p:tgtEl>
                                        <p:attrNameLst>
                                          <p:attrName>fill.on</p:attrName>
                                        </p:attrNameLst>
                                      </p:cBhvr>
                                      <p:to>
                                        <p:strVal val="true"/>
                                      </p:to>
                                    </p:set>
                                  </p:childTnLst>
                                </p:cTn>
                              </p:par>
                              <p:par>
                                <p:cTn id="95" presetID="1" presetClass="emph" presetSubtype="2" fill="hold" nodeType="withEffect">
                                  <p:stCondLst>
                                    <p:cond delay="0"/>
                                  </p:stCondLst>
                                  <p:childTnLst>
                                    <p:animClr clrSpc="rgb">
                                      <p:cBhvr>
                                        <p:cTn id="96" dur="1000" fill="hold"/>
                                        <p:tgtEl>
                                          <p:spTgt spid="325"/>
                                        </p:tgtEl>
                                        <p:attrNameLst>
                                          <p:attrName>fillcolor</p:attrName>
                                        </p:attrNameLst>
                                      </p:cBhvr>
                                      <p:to>
                                        <a:srgbClr val="E3E18A"/>
                                      </p:to>
                                    </p:animClr>
                                    <p:set>
                                      <p:cBhvr>
                                        <p:cTn id="97" dur="1000" fill="hold"/>
                                        <p:tgtEl>
                                          <p:spTgt spid="325"/>
                                        </p:tgtEl>
                                        <p:attrNameLst>
                                          <p:attrName>fill.type</p:attrName>
                                        </p:attrNameLst>
                                      </p:cBhvr>
                                      <p:to>
                                        <p:strVal val="solid"/>
                                      </p:to>
                                    </p:set>
                                    <p:set>
                                      <p:cBhvr>
                                        <p:cTn id="98" dur="1000" fill="hold"/>
                                        <p:tgtEl>
                                          <p:spTgt spid="325"/>
                                        </p:tgtEl>
                                        <p:attrNameLst>
                                          <p:attrName>fill.on</p:attrName>
                                        </p:attrNameLst>
                                      </p:cBhvr>
                                      <p:to>
                                        <p:strVal val="true"/>
                                      </p:to>
                                    </p:set>
                                  </p:childTnLst>
                                </p:cTn>
                              </p:par>
                              <p:par>
                                <p:cTn id="99" presetID="1" presetClass="emph" presetSubtype="2" fill="hold" nodeType="withEffect">
                                  <p:stCondLst>
                                    <p:cond delay="0"/>
                                  </p:stCondLst>
                                  <p:childTnLst>
                                    <p:animClr clrSpc="rgb">
                                      <p:cBhvr>
                                        <p:cTn id="100" dur="1000" fill="hold"/>
                                        <p:tgtEl>
                                          <p:spTgt spid="443"/>
                                        </p:tgtEl>
                                        <p:attrNameLst>
                                          <p:attrName>fillcolor</p:attrName>
                                        </p:attrNameLst>
                                      </p:cBhvr>
                                      <p:to>
                                        <a:srgbClr val="E3E18A"/>
                                      </p:to>
                                    </p:animClr>
                                    <p:set>
                                      <p:cBhvr>
                                        <p:cTn id="101" dur="1000" fill="hold"/>
                                        <p:tgtEl>
                                          <p:spTgt spid="443"/>
                                        </p:tgtEl>
                                        <p:attrNameLst>
                                          <p:attrName>fill.type</p:attrName>
                                        </p:attrNameLst>
                                      </p:cBhvr>
                                      <p:to>
                                        <p:strVal val="solid"/>
                                      </p:to>
                                    </p:set>
                                    <p:set>
                                      <p:cBhvr>
                                        <p:cTn id="102" dur="1000" fill="hold"/>
                                        <p:tgtEl>
                                          <p:spTgt spid="443"/>
                                        </p:tgtEl>
                                        <p:attrNameLst>
                                          <p:attrName>fill.on</p:attrName>
                                        </p:attrNameLst>
                                      </p:cBhvr>
                                      <p:to>
                                        <p:strVal val="true"/>
                                      </p:to>
                                    </p:set>
                                  </p:childTnLst>
                                </p:cTn>
                              </p:par>
                              <p:par>
                                <p:cTn id="103" presetID="1" presetClass="emph" presetSubtype="2" fill="hold" nodeType="withEffect">
                                  <p:stCondLst>
                                    <p:cond delay="0"/>
                                  </p:stCondLst>
                                  <p:childTnLst>
                                    <p:animClr clrSpc="rgb">
                                      <p:cBhvr>
                                        <p:cTn id="104" dur="1000" fill="hold"/>
                                        <p:tgtEl>
                                          <p:spTgt spid="442"/>
                                        </p:tgtEl>
                                        <p:attrNameLst>
                                          <p:attrName>fillcolor</p:attrName>
                                        </p:attrNameLst>
                                      </p:cBhvr>
                                      <p:to>
                                        <a:srgbClr val="E3E18A"/>
                                      </p:to>
                                    </p:animClr>
                                    <p:set>
                                      <p:cBhvr>
                                        <p:cTn id="105" dur="1000" fill="hold"/>
                                        <p:tgtEl>
                                          <p:spTgt spid="442"/>
                                        </p:tgtEl>
                                        <p:attrNameLst>
                                          <p:attrName>fill.type</p:attrName>
                                        </p:attrNameLst>
                                      </p:cBhvr>
                                      <p:to>
                                        <p:strVal val="solid"/>
                                      </p:to>
                                    </p:set>
                                    <p:set>
                                      <p:cBhvr>
                                        <p:cTn id="106" dur="1000" fill="hold"/>
                                        <p:tgtEl>
                                          <p:spTgt spid="442"/>
                                        </p:tgtEl>
                                        <p:attrNameLst>
                                          <p:attrName>fill.on</p:attrName>
                                        </p:attrNameLst>
                                      </p:cBhvr>
                                      <p:to>
                                        <p:strVal val="true"/>
                                      </p:to>
                                    </p:set>
                                  </p:childTnLst>
                                </p:cTn>
                              </p:par>
                              <p:par>
                                <p:cTn id="107" presetID="1" presetClass="emph" presetSubtype="2" fill="hold" nodeType="withEffect">
                                  <p:stCondLst>
                                    <p:cond delay="0"/>
                                  </p:stCondLst>
                                  <p:childTnLst>
                                    <p:animClr clrSpc="rgb">
                                      <p:cBhvr>
                                        <p:cTn id="108" dur="1000" fill="hold"/>
                                        <p:tgtEl>
                                          <p:spTgt spid="304"/>
                                        </p:tgtEl>
                                        <p:attrNameLst>
                                          <p:attrName>fillcolor</p:attrName>
                                        </p:attrNameLst>
                                      </p:cBhvr>
                                      <p:to>
                                        <a:srgbClr val="E3E18A"/>
                                      </p:to>
                                    </p:animClr>
                                    <p:set>
                                      <p:cBhvr>
                                        <p:cTn id="109" dur="1000" fill="hold"/>
                                        <p:tgtEl>
                                          <p:spTgt spid="304"/>
                                        </p:tgtEl>
                                        <p:attrNameLst>
                                          <p:attrName>fill.type</p:attrName>
                                        </p:attrNameLst>
                                      </p:cBhvr>
                                      <p:to>
                                        <p:strVal val="solid"/>
                                      </p:to>
                                    </p:set>
                                    <p:set>
                                      <p:cBhvr>
                                        <p:cTn id="110" dur="1000" fill="hold"/>
                                        <p:tgtEl>
                                          <p:spTgt spid="304"/>
                                        </p:tgtEl>
                                        <p:attrNameLst>
                                          <p:attrName>fill.on</p:attrName>
                                        </p:attrNameLst>
                                      </p:cBhvr>
                                      <p:to>
                                        <p:strVal val="true"/>
                                      </p:to>
                                    </p:set>
                                  </p:childTnLst>
                                </p:cTn>
                              </p:par>
                              <p:par>
                                <p:cTn id="111" presetID="1" presetClass="emph" presetSubtype="2" fill="hold" nodeType="withEffect">
                                  <p:stCondLst>
                                    <p:cond delay="0"/>
                                  </p:stCondLst>
                                  <p:childTnLst>
                                    <p:animClr clrSpc="rgb">
                                      <p:cBhvr>
                                        <p:cTn id="112" dur="1000" fill="hold"/>
                                        <p:tgtEl>
                                          <p:spTgt spid="336"/>
                                        </p:tgtEl>
                                        <p:attrNameLst>
                                          <p:attrName>fillcolor</p:attrName>
                                        </p:attrNameLst>
                                      </p:cBhvr>
                                      <p:to>
                                        <a:srgbClr val="E3E18A"/>
                                      </p:to>
                                    </p:animClr>
                                    <p:set>
                                      <p:cBhvr>
                                        <p:cTn id="113" dur="1000" fill="hold"/>
                                        <p:tgtEl>
                                          <p:spTgt spid="336"/>
                                        </p:tgtEl>
                                        <p:attrNameLst>
                                          <p:attrName>fill.type</p:attrName>
                                        </p:attrNameLst>
                                      </p:cBhvr>
                                      <p:to>
                                        <p:strVal val="solid"/>
                                      </p:to>
                                    </p:set>
                                    <p:set>
                                      <p:cBhvr>
                                        <p:cTn id="114" dur="1000" fill="hold"/>
                                        <p:tgtEl>
                                          <p:spTgt spid="336"/>
                                        </p:tgtEl>
                                        <p:attrNameLst>
                                          <p:attrName>fill.on</p:attrName>
                                        </p:attrNameLst>
                                      </p:cBhvr>
                                      <p:to>
                                        <p:strVal val="true"/>
                                      </p:to>
                                    </p:set>
                                  </p:childTnLst>
                                </p:cTn>
                              </p:par>
                              <p:par>
                                <p:cTn id="115" presetID="1" presetClass="emph" presetSubtype="2" fill="hold" nodeType="withEffect">
                                  <p:stCondLst>
                                    <p:cond delay="0"/>
                                  </p:stCondLst>
                                  <p:childTnLst>
                                    <p:animClr clrSpc="rgb">
                                      <p:cBhvr>
                                        <p:cTn id="116" dur="1000" fill="hold"/>
                                        <p:tgtEl>
                                          <p:spTgt spid="338"/>
                                        </p:tgtEl>
                                        <p:attrNameLst>
                                          <p:attrName>fillcolor</p:attrName>
                                        </p:attrNameLst>
                                      </p:cBhvr>
                                      <p:to>
                                        <a:srgbClr val="E3E18A"/>
                                      </p:to>
                                    </p:animClr>
                                    <p:set>
                                      <p:cBhvr>
                                        <p:cTn id="117" dur="1000" fill="hold"/>
                                        <p:tgtEl>
                                          <p:spTgt spid="338"/>
                                        </p:tgtEl>
                                        <p:attrNameLst>
                                          <p:attrName>fill.type</p:attrName>
                                        </p:attrNameLst>
                                      </p:cBhvr>
                                      <p:to>
                                        <p:strVal val="solid"/>
                                      </p:to>
                                    </p:set>
                                    <p:set>
                                      <p:cBhvr>
                                        <p:cTn id="118" dur="1000" fill="hold"/>
                                        <p:tgtEl>
                                          <p:spTgt spid="338"/>
                                        </p:tgtEl>
                                        <p:attrNameLst>
                                          <p:attrName>fill.on</p:attrName>
                                        </p:attrNameLst>
                                      </p:cBhvr>
                                      <p:to>
                                        <p:strVal val="true"/>
                                      </p:to>
                                    </p:set>
                                  </p:childTnLst>
                                </p:cTn>
                              </p:par>
                              <p:par>
                                <p:cTn id="119" presetID="1" presetClass="emph" presetSubtype="2" fill="hold" nodeType="withEffect">
                                  <p:stCondLst>
                                    <p:cond delay="0"/>
                                  </p:stCondLst>
                                  <p:childTnLst>
                                    <p:animClr clrSpc="rgb">
                                      <p:cBhvr>
                                        <p:cTn id="120" dur="1000" fill="hold"/>
                                        <p:tgtEl>
                                          <p:spTgt spid="211"/>
                                        </p:tgtEl>
                                        <p:attrNameLst>
                                          <p:attrName>fillcolor</p:attrName>
                                        </p:attrNameLst>
                                      </p:cBhvr>
                                      <p:to>
                                        <a:srgbClr val="E3E18A"/>
                                      </p:to>
                                    </p:animClr>
                                    <p:set>
                                      <p:cBhvr>
                                        <p:cTn id="121" dur="1000" fill="hold"/>
                                        <p:tgtEl>
                                          <p:spTgt spid="211"/>
                                        </p:tgtEl>
                                        <p:attrNameLst>
                                          <p:attrName>fill.type</p:attrName>
                                        </p:attrNameLst>
                                      </p:cBhvr>
                                      <p:to>
                                        <p:strVal val="solid"/>
                                      </p:to>
                                    </p:set>
                                    <p:set>
                                      <p:cBhvr>
                                        <p:cTn id="122" dur="1000" fill="hold"/>
                                        <p:tgtEl>
                                          <p:spTgt spid="2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CapacityScheduler - Queues</a:t>
            </a:r>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17</a:t>
            </a:fld>
            <a:endParaRPr lang="en-US"/>
          </a:p>
        </p:txBody>
      </p:sp>
      <p:sp>
        <p:nvSpPr>
          <p:cNvPr id="7" name="Rectangle 6"/>
          <p:cNvSpPr/>
          <p:nvPr/>
        </p:nvSpPr>
        <p:spPr bwMode="auto">
          <a:xfrm>
            <a:off x="1079500" y="224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Rectangle 7"/>
          <p:cNvSpPr/>
          <p:nvPr/>
        </p:nvSpPr>
        <p:spPr bwMode="auto">
          <a:xfrm>
            <a:off x="1079500" y="245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 name="Rectangle 8"/>
          <p:cNvSpPr/>
          <p:nvPr/>
        </p:nvSpPr>
        <p:spPr bwMode="auto">
          <a:xfrm>
            <a:off x="1079500" y="2665593"/>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7" name="Rectangle 16"/>
          <p:cNvSpPr/>
          <p:nvPr/>
        </p:nvSpPr>
        <p:spPr bwMode="auto">
          <a:xfrm>
            <a:off x="2928056" y="224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8" name="Rectangle 17"/>
          <p:cNvSpPr/>
          <p:nvPr/>
        </p:nvSpPr>
        <p:spPr bwMode="auto">
          <a:xfrm>
            <a:off x="2928056" y="245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9" name="Rectangle 18"/>
          <p:cNvSpPr/>
          <p:nvPr/>
        </p:nvSpPr>
        <p:spPr bwMode="auto">
          <a:xfrm>
            <a:off x="2928056" y="2665593"/>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 name="Rectangle 4"/>
          <p:cNvSpPr/>
          <p:nvPr/>
        </p:nvSpPr>
        <p:spPr bwMode="auto">
          <a:xfrm>
            <a:off x="1079500" y="181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 name="Rectangle 5"/>
          <p:cNvSpPr/>
          <p:nvPr/>
        </p:nvSpPr>
        <p:spPr bwMode="auto">
          <a:xfrm>
            <a:off x="1079500" y="203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5" name="Rectangle 14"/>
          <p:cNvSpPr/>
          <p:nvPr/>
        </p:nvSpPr>
        <p:spPr bwMode="auto">
          <a:xfrm>
            <a:off x="2928056" y="181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6" name="Rectangle 15"/>
          <p:cNvSpPr/>
          <p:nvPr/>
        </p:nvSpPr>
        <p:spPr bwMode="auto">
          <a:xfrm>
            <a:off x="2928056" y="203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5" name="Rectangle 24"/>
          <p:cNvSpPr/>
          <p:nvPr/>
        </p:nvSpPr>
        <p:spPr bwMode="auto">
          <a:xfrm>
            <a:off x="5129386" y="181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6" name="Rectangle 25"/>
          <p:cNvSpPr/>
          <p:nvPr/>
        </p:nvSpPr>
        <p:spPr bwMode="auto">
          <a:xfrm>
            <a:off x="5129386" y="203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 name="Rectangle 26"/>
          <p:cNvSpPr/>
          <p:nvPr/>
        </p:nvSpPr>
        <p:spPr bwMode="auto">
          <a:xfrm>
            <a:off x="5129386" y="224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 name="Rectangle 27"/>
          <p:cNvSpPr/>
          <p:nvPr/>
        </p:nvSpPr>
        <p:spPr bwMode="auto">
          <a:xfrm>
            <a:off x="5129386" y="245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 name="Rectangle 28"/>
          <p:cNvSpPr/>
          <p:nvPr/>
        </p:nvSpPr>
        <p:spPr bwMode="auto">
          <a:xfrm>
            <a:off x="5129386" y="2665593"/>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5" name="Rectangle 34"/>
          <p:cNvSpPr/>
          <p:nvPr/>
        </p:nvSpPr>
        <p:spPr bwMode="auto">
          <a:xfrm>
            <a:off x="7048498" y="1818927"/>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6" name="Rectangle 35"/>
          <p:cNvSpPr/>
          <p:nvPr/>
        </p:nvSpPr>
        <p:spPr bwMode="auto">
          <a:xfrm>
            <a:off x="7048498" y="2030594"/>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7" name="Rectangle 36"/>
          <p:cNvSpPr/>
          <p:nvPr/>
        </p:nvSpPr>
        <p:spPr bwMode="auto">
          <a:xfrm>
            <a:off x="7048498" y="2242261"/>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8" name="Rectangle 37"/>
          <p:cNvSpPr/>
          <p:nvPr/>
        </p:nvSpPr>
        <p:spPr bwMode="auto">
          <a:xfrm>
            <a:off x="7048498" y="2453928"/>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9" name="Rectangle 38"/>
          <p:cNvSpPr/>
          <p:nvPr/>
        </p:nvSpPr>
        <p:spPr bwMode="auto">
          <a:xfrm>
            <a:off x="7048498" y="2665593"/>
            <a:ext cx="1368777" cy="197555"/>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475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6" name="Left Brace 45"/>
          <p:cNvSpPr/>
          <p:nvPr/>
        </p:nvSpPr>
        <p:spPr bwMode="auto">
          <a:xfrm>
            <a:off x="747889" y="1820333"/>
            <a:ext cx="254000" cy="10414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47" name="TextBox 46"/>
          <p:cNvSpPr txBox="1"/>
          <p:nvPr/>
        </p:nvSpPr>
        <p:spPr>
          <a:xfrm>
            <a:off x="-98777" y="2125129"/>
            <a:ext cx="917221" cy="338554"/>
          </a:xfrm>
          <a:prstGeom prst="rect">
            <a:avLst/>
          </a:prstGeom>
          <a:noFill/>
        </p:spPr>
        <p:txBody>
          <a:bodyPr wrap="square" rtlCol="0" anchor="t" anchorCtr="0">
            <a:spAutoFit/>
          </a:bodyPr>
          <a:lstStyle/>
          <a:p>
            <a:pPr algn="r"/>
            <a:r>
              <a:rPr lang="en-US">
                <a:latin typeface="Courier"/>
              </a:rPr>
              <a:t>[0,5)</a:t>
            </a:r>
          </a:p>
        </p:txBody>
      </p:sp>
      <p:sp>
        <p:nvSpPr>
          <p:cNvPr id="48" name="TextBox 47"/>
          <p:cNvSpPr txBox="1"/>
          <p:nvPr/>
        </p:nvSpPr>
        <p:spPr>
          <a:xfrm>
            <a:off x="1298223" y="1382887"/>
            <a:ext cx="917221" cy="338554"/>
          </a:xfrm>
          <a:prstGeom prst="rect">
            <a:avLst/>
          </a:prstGeom>
          <a:noFill/>
        </p:spPr>
        <p:txBody>
          <a:bodyPr wrap="square" rtlCol="0" anchor="t" anchorCtr="0">
            <a:spAutoFit/>
          </a:bodyPr>
          <a:lstStyle/>
          <a:p>
            <a:r>
              <a:rPr lang="en-US">
                <a:latin typeface="Courier"/>
              </a:rPr>
              <a:t>Rack 0</a:t>
            </a:r>
          </a:p>
        </p:txBody>
      </p:sp>
      <p:sp>
        <p:nvSpPr>
          <p:cNvPr id="49" name="TextBox 48"/>
          <p:cNvSpPr txBox="1"/>
          <p:nvPr/>
        </p:nvSpPr>
        <p:spPr>
          <a:xfrm>
            <a:off x="3160890" y="1382887"/>
            <a:ext cx="917221" cy="338554"/>
          </a:xfrm>
          <a:prstGeom prst="rect">
            <a:avLst/>
          </a:prstGeom>
          <a:noFill/>
        </p:spPr>
        <p:txBody>
          <a:bodyPr wrap="square" rtlCol="0" anchor="t" anchorCtr="0">
            <a:spAutoFit/>
          </a:bodyPr>
          <a:lstStyle/>
          <a:p>
            <a:r>
              <a:rPr lang="en-US">
                <a:latin typeface="Courier"/>
              </a:rPr>
              <a:t>Rack 1</a:t>
            </a:r>
          </a:p>
        </p:txBody>
      </p:sp>
      <p:sp>
        <p:nvSpPr>
          <p:cNvPr id="50" name="TextBox 49"/>
          <p:cNvSpPr txBox="1"/>
          <p:nvPr/>
        </p:nvSpPr>
        <p:spPr>
          <a:xfrm>
            <a:off x="4910664" y="1382887"/>
            <a:ext cx="1778000" cy="338554"/>
          </a:xfrm>
          <a:prstGeom prst="rect">
            <a:avLst/>
          </a:prstGeom>
          <a:noFill/>
        </p:spPr>
        <p:txBody>
          <a:bodyPr wrap="square" rtlCol="0" anchor="t" anchorCtr="0">
            <a:spAutoFit/>
          </a:bodyPr>
          <a:lstStyle/>
          <a:p>
            <a:r>
              <a:rPr lang="en-US">
                <a:latin typeface="Courier"/>
              </a:rPr>
              <a:t>Rack (N-1)</a:t>
            </a:r>
          </a:p>
        </p:txBody>
      </p:sp>
      <p:sp>
        <p:nvSpPr>
          <p:cNvPr id="51" name="TextBox 50"/>
          <p:cNvSpPr txBox="1"/>
          <p:nvPr/>
        </p:nvSpPr>
        <p:spPr>
          <a:xfrm>
            <a:off x="7281332" y="1382887"/>
            <a:ext cx="917221" cy="338554"/>
          </a:xfrm>
          <a:prstGeom prst="rect">
            <a:avLst/>
          </a:prstGeom>
          <a:noFill/>
        </p:spPr>
        <p:txBody>
          <a:bodyPr wrap="square" rtlCol="0" anchor="t" anchorCtr="0">
            <a:spAutoFit/>
          </a:bodyPr>
          <a:lstStyle/>
          <a:p>
            <a:r>
              <a:rPr lang="en-US">
                <a:latin typeface="Courier"/>
              </a:rPr>
              <a:t>Rack N</a:t>
            </a:r>
          </a:p>
        </p:txBody>
      </p:sp>
      <p:sp>
        <p:nvSpPr>
          <p:cNvPr id="62" name="Rounded Rectangle 61"/>
          <p:cNvSpPr/>
          <p:nvPr/>
        </p:nvSpPr>
        <p:spPr bwMode="auto">
          <a:xfrm>
            <a:off x="4092223" y="1848557"/>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3" name="Rounded Rectangle 62"/>
          <p:cNvSpPr/>
          <p:nvPr/>
        </p:nvSpPr>
        <p:spPr bwMode="auto">
          <a:xfrm>
            <a:off x="3894667" y="1848557"/>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4" name="Rounded Rectangle 63"/>
          <p:cNvSpPr/>
          <p:nvPr/>
        </p:nvSpPr>
        <p:spPr bwMode="auto">
          <a:xfrm>
            <a:off x="3048000" y="184855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5" name="Rounded Rectangle 64"/>
          <p:cNvSpPr/>
          <p:nvPr/>
        </p:nvSpPr>
        <p:spPr bwMode="auto">
          <a:xfrm>
            <a:off x="3231445" y="184855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6" name="Rounded Rectangle 65"/>
          <p:cNvSpPr/>
          <p:nvPr/>
        </p:nvSpPr>
        <p:spPr bwMode="auto">
          <a:xfrm>
            <a:off x="3414889" y="184855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7" name="Rounded Rectangle 66"/>
          <p:cNvSpPr/>
          <p:nvPr/>
        </p:nvSpPr>
        <p:spPr bwMode="auto">
          <a:xfrm>
            <a:off x="3598333" y="184855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9" name="Rounded Rectangle 68"/>
          <p:cNvSpPr/>
          <p:nvPr/>
        </p:nvSpPr>
        <p:spPr bwMode="auto">
          <a:xfrm>
            <a:off x="6279442" y="1848557"/>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0" name="Rounded Rectangle 69"/>
          <p:cNvSpPr/>
          <p:nvPr/>
        </p:nvSpPr>
        <p:spPr bwMode="auto">
          <a:xfrm>
            <a:off x="6081886" y="1848557"/>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1" name="Rounded Rectangle 70"/>
          <p:cNvSpPr/>
          <p:nvPr/>
        </p:nvSpPr>
        <p:spPr bwMode="auto">
          <a:xfrm>
            <a:off x="5235219" y="184855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2" name="Rounded Rectangle 71"/>
          <p:cNvSpPr/>
          <p:nvPr/>
        </p:nvSpPr>
        <p:spPr bwMode="auto">
          <a:xfrm>
            <a:off x="5418664" y="184855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3" name="Rounded Rectangle 72"/>
          <p:cNvSpPr/>
          <p:nvPr/>
        </p:nvSpPr>
        <p:spPr bwMode="auto">
          <a:xfrm>
            <a:off x="5602108" y="184855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4" name="Rounded Rectangle 73"/>
          <p:cNvSpPr/>
          <p:nvPr/>
        </p:nvSpPr>
        <p:spPr bwMode="auto">
          <a:xfrm>
            <a:off x="5785552" y="184855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8" name="Rounded Rectangle 97"/>
          <p:cNvSpPr/>
          <p:nvPr/>
        </p:nvSpPr>
        <p:spPr bwMode="auto">
          <a:xfrm>
            <a:off x="925206" y="3060136"/>
            <a:ext cx="1298222" cy="338667"/>
          </a:xfrm>
          <a:prstGeom prst="roundRect">
            <a:avLst/>
          </a:prstGeom>
          <a:solidFill>
            <a:srgbClr val="6B6BC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85000" lnSpcReduction="10000"/>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ourier"/>
                <a:ea typeface="ＭＳ Ｐゴシック" pitchFamily="-65" charset="-128"/>
                <a:cs typeface="ＭＳ Ｐゴシック" pitchFamily="-65" charset="-128"/>
              </a:rPr>
              <a:t>JobTracker</a:t>
            </a:r>
          </a:p>
        </p:txBody>
      </p:sp>
      <p:sp>
        <p:nvSpPr>
          <p:cNvPr id="99" name="TextBox 98"/>
          <p:cNvSpPr txBox="1"/>
          <p:nvPr/>
        </p:nvSpPr>
        <p:spPr>
          <a:xfrm>
            <a:off x="4261557" y="2170287"/>
            <a:ext cx="917221" cy="338554"/>
          </a:xfrm>
          <a:prstGeom prst="rect">
            <a:avLst/>
          </a:prstGeom>
          <a:noFill/>
        </p:spPr>
        <p:txBody>
          <a:bodyPr wrap="square" rtlCol="0" anchor="t" anchorCtr="0">
            <a:spAutoFit/>
          </a:bodyPr>
          <a:lstStyle/>
          <a:p>
            <a:r>
              <a:rPr lang="en-US">
                <a:latin typeface="Courier"/>
              </a:rPr>
              <a:t>...</a:t>
            </a:r>
          </a:p>
        </p:txBody>
      </p:sp>
      <p:sp>
        <p:nvSpPr>
          <p:cNvPr id="101" name="Rounded Rectangle 100"/>
          <p:cNvSpPr/>
          <p:nvPr/>
        </p:nvSpPr>
        <p:spPr bwMode="auto">
          <a:xfrm>
            <a:off x="1326434" y="1848556"/>
            <a:ext cx="860778" cy="141111"/>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JobTracker</a:t>
            </a:r>
          </a:p>
        </p:txBody>
      </p:sp>
      <p:sp>
        <p:nvSpPr>
          <p:cNvPr id="76" name="Rounded Rectangle 75"/>
          <p:cNvSpPr/>
          <p:nvPr/>
        </p:nvSpPr>
        <p:spPr bwMode="auto">
          <a:xfrm>
            <a:off x="2215445" y="2060222"/>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7" name="Rounded Rectangle 76"/>
          <p:cNvSpPr/>
          <p:nvPr/>
        </p:nvSpPr>
        <p:spPr bwMode="auto">
          <a:xfrm>
            <a:off x="2017889" y="2060222"/>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8" name="Rounded Rectangle 77"/>
          <p:cNvSpPr/>
          <p:nvPr/>
        </p:nvSpPr>
        <p:spPr bwMode="auto">
          <a:xfrm>
            <a:off x="1171222" y="206022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9" name="Rounded Rectangle 78"/>
          <p:cNvSpPr/>
          <p:nvPr/>
        </p:nvSpPr>
        <p:spPr bwMode="auto">
          <a:xfrm>
            <a:off x="1354667" y="206022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0" name="Rounded Rectangle 79"/>
          <p:cNvSpPr/>
          <p:nvPr/>
        </p:nvSpPr>
        <p:spPr bwMode="auto">
          <a:xfrm>
            <a:off x="1538111" y="206022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1" name="Rounded Rectangle 80"/>
          <p:cNvSpPr/>
          <p:nvPr/>
        </p:nvSpPr>
        <p:spPr bwMode="auto">
          <a:xfrm>
            <a:off x="1721555" y="206022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3" name="Rounded Rectangle 82"/>
          <p:cNvSpPr/>
          <p:nvPr/>
        </p:nvSpPr>
        <p:spPr bwMode="auto">
          <a:xfrm>
            <a:off x="4092223" y="2060223"/>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4" name="Rounded Rectangle 83"/>
          <p:cNvSpPr/>
          <p:nvPr/>
        </p:nvSpPr>
        <p:spPr bwMode="auto">
          <a:xfrm>
            <a:off x="3894667" y="2060223"/>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5" name="Rounded Rectangle 84"/>
          <p:cNvSpPr/>
          <p:nvPr/>
        </p:nvSpPr>
        <p:spPr bwMode="auto">
          <a:xfrm>
            <a:off x="3048000" y="2060223"/>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6" name="Rounded Rectangle 85"/>
          <p:cNvSpPr/>
          <p:nvPr/>
        </p:nvSpPr>
        <p:spPr bwMode="auto">
          <a:xfrm>
            <a:off x="3231445" y="2060223"/>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7" name="Rounded Rectangle 86"/>
          <p:cNvSpPr/>
          <p:nvPr/>
        </p:nvSpPr>
        <p:spPr bwMode="auto">
          <a:xfrm>
            <a:off x="3414889" y="2060223"/>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8" name="Rounded Rectangle 87"/>
          <p:cNvSpPr/>
          <p:nvPr/>
        </p:nvSpPr>
        <p:spPr bwMode="auto">
          <a:xfrm>
            <a:off x="3598333" y="2060223"/>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0" name="Rounded Rectangle 89"/>
          <p:cNvSpPr/>
          <p:nvPr/>
        </p:nvSpPr>
        <p:spPr bwMode="auto">
          <a:xfrm>
            <a:off x="6279442" y="2060223"/>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1" name="Rounded Rectangle 90"/>
          <p:cNvSpPr/>
          <p:nvPr/>
        </p:nvSpPr>
        <p:spPr bwMode="auto">
          <a:xfrm>
            <a:off x="6081886" y="2060223"/>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2" name="Rounded Rectangle 91"/>
          <p:cNvSpPr/>
          <p:nvPr/>
        </p:nvSpPr>
        <p:spPr bwMode="auto">
          <a:xfrm>
            <a:off x="5235219" y="2060223"/>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3" name="Rounded Rectangle 92"/>
          <p:cNvSpPr/>
          <p:nvPr/>
        </p:nvSpPr>
        <p:spPr bwMode="auto">
          <a:xfrm>
            <a:off x="5418664" y="2060223"/>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4" name="Rounded Rectangle 93"/>
          <p:cNvSpPr/>
          <p:nvPr/>
        </p:nvSpPr>
        <p:spPr bwMode="auto">
          <a:xfrm>
            <a:off x="5602108" y="2060223"/>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5" name="Rounded Rectangle 94"/>
          <p:cNvSpPr/>
          <p:nvPr/>
        </p:nvSpPr>
        <p:spPr bwMode="auto">
          <a:xfrm>
            <a:off x="5785552" y="2060223"/>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09" name="Rounded Rectangle 208"/>
          <p:cNvSpPr/>
          <p:nvPr/>
        </p:nvSpPr>
        <p:spPr bwMode="auto">
          <a:xfrm>
            <a:off x="8184445" y="2060222"/>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0" name="Rounded Rectangle 209"/>
          <p:cNvSpPr/>
          <p:nvPr/>
        </p:nvSpPr>
        <p:spPr bwMode="auto">
          <a:xfrm>
            <a:off x="7986889" y="2060222"/>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1" name="Rounded Rectangle 210"/>
          <p:cNvSpPr/>
          <p:nvPr/>
        </p:nvSpPr>
        <p:spPr bwMode="auto">
          <a:xfrm>
            <a:off x="7140222" y="206022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2" name="Rounded Rectangle 211"/>
          <p:cNvSpPr/>
          <p:nvPr/>
        </p:nvSpPr>
        <p:spPr bwMode="auto">
          <a:xfrm>
            <a:off x="7323667" y="206022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3" name="Rounded Rectangle 212"/>
          <p:cNvSpPr/>
          <p:nvPr/>
        </p:nvSpPr>
        <p:spPr bwMode="auto">
          <a:xfrm>
            <a:off x="7507111" y="206022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4" name="Rounded Rectangle 213"/>
          <p:cNvSpPr/>
          <p:nvPr/>
        </p:nvSpPr>
        <p:spPr bwMode="auto">
          <a:xfrm>
            <a:off x="7690555" y="206022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6" name="Rounded Rectangle 215"/>
          <p:cNvSpPr/>
          <p:nvPr/>
        </p:nvSpPr>
        <p:spPr bwMode="auto">
          <a:xfrm>
            <a:off x="8184445" y="1848555"/>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7" name="Rounded Rectangle 216"/>
          <p:cNvSpPr/>
          <p:nvPr/>
        </p:nvSpPr>
        <p:spPr bwMode="auto">
          <a:xfrm>
            <a:off x="7986889" y="1848555"/>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18" name="Rounded Rectangle 217"/>
          <p:cNvSpPr/>
          <p:nvPr/>
        </p:nvSpPr>
        <p:spPr bwMode="auto">
          <a:xfrm>
            <a:off x="7140222" y="184855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23" name="Rounded Rectangle 222"/>
          <p:cNvSpPr/>
          <p:nvPr/>
        </p:nvSpPr>
        <p:spPr bwMode="auto">
          <a:xfrm>
            <a:off x="7323667" y="184855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56" name="Rounded Rectangle 255"/>
          <p:cNvSpPr/>
          <p:nvPr/>
        </p:nvSpPr>
        <p:spPr bwMode="auto">
          <a:xfrm>
            <a:off x="7507111" y="184855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57" name="Rounded Rectangle 256"/>
          <p:cNvSpPr/>
          <p:nvPr/>
        </p:nvSpPr>
        <p:spPr bwMode="auto">
          <a:xfrm>
            <a:off x="7690555" y="184855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2" name="Rounded Rectangle 281"/>
          <p:cNvSpPr/>
          <p:nvPr/>
        </p:nvSpPr>
        <p:spPr bwMode="auto">
          <a:xfrm>
            <a:off x="2215445" y="2286000"/>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3" name="Rounded Rectangle 282"/>
          <p:cNvSpPr/>
          <p:nvPr/>
        </p:nvSpPr>
        <p:spPr bwMode="auto">
          <a:xfrm>
            <a:off x="2017889" y="2286000"/>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4" name="Rounded Rectangle 283"/>
          <p:cNvSpPr/>
          <p:nvPr/>
        </p:nvSpPr>
        <p:spPr bwMode="auto">
          <a:xfrm>
            <a:off x="1171222" y="2286000"/>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5" name="Rounded Rectangle 284"/>
          <p:cNvSpPr/>
          <p:nvPr/>
        </p:nvSpPr>
        <p:spPr bwMode="auto">
          <a:xfrm>
            <a:off x="1354667" y="2286000"/>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6" name="Rounded Rectangle 285"/>
          <p:cNvSpPr/>
          <p:nvPr/>
        </p:nvSpPr>
        <p:spPr bwMode="auto">
          <a:xfrm>
            <a:off x="1538111" y="2286000"/>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7" name="Rounded Rectangle 286"/>
          <p:cNvSpPr/>
          <p:nvPr/>
        </p:nvSpPr>
        <p:spPr bwMode="auto">
          <a:xfrm>
            <a:off x="1721555" y="2286000"/>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6" name="Rounded Rectangle 275"/>
          <p:cNvSpPr/>
          <p:nvPr/>
        </p:nvSpPr>
        <p:spPr bwMode="auto">
          <a:xfrm>
            <a:off x="4092223" y="2286001"/>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7" name="Rounded Rectangle 276"/>
          <p:cNvSpPr/>
          <p:nvPr/>
        </p:nvSpPr>
        <p:spPr bwMode="auto">
          <a:xfrm>
            <a:off x="3894667" y="2286001"/>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8" name="Rounded Rectangle 277"/>
          <p:cNvSpPr/>
          <p:nvPr/>
        </p:nvSpPr>
        <p:spPr bwMode="auto">
          <a:xfrm>
            <a:off x="3048000" y="228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9" name="Rounded Rectangle 278"/>
          <p:cNvSpPr/>
          <p:nvPr/>
        </p:nvSpPr>
        <p:spPr bwMode="auto">
          <a:xfrm>
            <a:off x="3231445" y="228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0" name="Rounded Rectangle 279"/>
          <p:cNvSpPr/>
          <p:nvPr/>
        </p:nvSpPr>
        <p:spPr bwMode="auto">
          <a:xfrm>
            <a:off x="3414889" y="228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81" name="Rounded Rectangle 280"/>
          <p:cNvSpPr/>
          <p:nvPr/>
        </p:nvSpPr>
        <p:spPr bwMode="auto">
          <a:xfrm>
            <a:off x="3598333" y="228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0" name="Rounded Rectangle 269"/>
          <p:cNvSpPr/>
          <p:nvPr/>
        </p:nvSpPr>
        <p:spPr bwMode="auto">
          <a:xfrm>
            <a:off x="6279442" y="2286001"/>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1" name="Rounded Rectangle 270"/>
          <p:cNvSpPr/>
          <p:nvPr/>
        </p:nvSpPr>
        <p:spPr bwMode="auto">
          <a:xfrm>
            <a:off x="6081886" y="2286001"/>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2" name="Rounded Rectangle 271"/>
          <p:cNvSpPr/>
          <p:nvPr/>
        </p:nvSpPr>
        <p:spPr bwMode="auto">
          <a:xfrm>
            <a:off x="5235219" y="228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3" name="Rounded Rectangle 272"/>
          <p:cNvSpPr/>
          <p:nvPr/>
        </p:nvSpPr>
        <p:spPr bwMode="auto">
          <a:xfrm>
            <a:off x="5418664" y="228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4" name="Rounded Rectangle 273"/>
          <p:cNvSpPr/>
          <p:nvPr/>
        </p:nvSpPr>
        <p:spPr bwMode="auto">
          <a:xfrm>
            <a:off x="5602108" y="228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75" name="Rounded Rectangle 274"/>
          <p:cNvSpPr/>
          <p:nvPr/>
        </p:nvSpPr>
        <p:spPr bwMode="auto">
          <a:xfrm>
            <a:off x="5785552" y="2286001"/>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64" name="Rounded Rectangle 263"/>
          <p:cNvSpPr/>
          <p:nvPr/>
        </p:nvSpPr>
        <p:spPr bwMode="auto">
          <a:xfrm>
            <a:off x="8184445" y="2286000"/>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65" name="Rounded Rectangle 264"/>
          <p:cNvSpPr/>
          <p:nvPr/>
        </p:nvSpPr>
        <p:spPr bwMode="auto">
          <a:xfrm>
            <a:off x="7986889" y="2286000"/>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66" name="Rounded Rectangle 265"/>
          <p:cNvSpPr/>
          <p:nvPr/>
        </p:nvSpPr>
        <p:spPr bwMode="auto">
          <a:xfrm>
            <a:off x="7140222" y="2286000"/>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67" name="Rounded Rectangle 266"/>
          <p:cNvSpPr/>
          <p:nvPr/>
        </p:nvSpPr>
        <p:spPr bwMode="auto">
          <a:xfrm>
            <a:off x="7323667" y="2286000"/>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68" name="Rounded Rectangle 267"/>
          <p:cNvSpPr/>
          <p:nvPr/>
        </p:nvSpPr>
        <p:spPr bwMode="auto">
          <a:xfrm>
            <a:off x="7507111" y="2286000"/>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69" name="Rounded Rectangle 268"/>
          <p:cNvSpPr/>
          <p:nvPr/>
        </p:nvSpPr>
        <p:spPr bwMode="auto">
          <a:xfrm>
            <a:off x="7690555" y="2286000"/>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1" name="Rounded Rectangle 310"/>
          <p:cNvSpPr/>
          <p:nvPr/>
        </p:nvSpPr>
        <p:spPr bwMode="auto">
          <a:xfrm>
            <a:off x="2215445" y="2497667"/>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2" name="Rounded Rectangle 311"/>
          <p:cNvSpPr/>
          <p:nvPr/>
        </p:nvSpPr>
        <p:spPr bwMode="auto">
          <a:xfrm>
            <a:off x="2017889" y="2497667"/>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3" name="Rounded Rectangle 312"/>
          <p:cNvSpPr/>
          <p:nvPr/>
        </p:nvSpPr>
        <p:spPr bwMode="auto">
          <a:xfrm>
            <a:off x="1171222" y="249766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4" name="Rounded Rectangle 313"/>
          <p:cNvSpPr/>
          <p:nvPr/>
        </p:nvSpPr>
        <p:spPr bwMode="auto">
          <a:xfrm>
            <a:off x="1354667" y="249766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5" name="Rounded Rectangle 314"/>
          <p:cNvSpPr/>
          <p:nvPr/>
        </p:nvSpPr>
        <p:spPr bwMode="auto">
          <a:xfrm>
            <a:off x="1538111" y="249766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6" name="Rounded Rectangle 315"/>
          <p:cNvSpPr/>
          <p:nvPr/>
        </p:nvSpPr>
        <p:spPr bwMode="auto">
          <a:xfrm>
            <a:off x="1721555" y="249766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5" name="Rounded Rectangle 304"/>
          <p:cNvSpPr/>
          <p:nvPr/>
        </p:nvSpPr>
        <p:spPr bwMode="auto">
          <a:xfrm>
            <a:off x="4092223" y="24976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6" name="Rounded Rectangle 305"/>
          <p:cNvSpPr/>
          <p:nvPr/>
        </p:nvSpPr>
        <p:spPr bwMode="auto">
          <a:xfrm>
            <a:off x="3894667" y="24976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7" name="Rounded Rectangle 306"/>
          <p:cNvSpPr/>
          <p:nvPr/>
        </p:nvSpPr>
        <p:spPr bwMode="auto">
          <a:xfrm>
            <a:off x="3048000" y="249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8" name="Rounded Rectangle 307"/>
          <p:cNvSpPr/>
          <p:nvPr/>
        </p:nvSpPr>
        <p:spPr bwMode="auto">
          <a:xfrm>
            <a:off x="3231445" y="249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9" name="Rounded Rectangle 308"/>
          <p:cNvSpPr/>
          <p:nvPr/>
        </p:nvSpPr>
        <p:spPr bwMode="auto">
          <a:xfrm>
            <a:off x="3414889" y="249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10" name="Rounded Rectangle 309"/>
          <p:cNvSpPr/>
          <p:nvPr/>
        </p:nvSpPr>
        <p:spPr bwMode="auto">
          <a:xfrm>
            <a:off x="3598333" y="249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9" name="Rounded Rectangle 298"/>
          <p:cNvSpPr/>
          <p:nvPr/>
        </p:nvSpPr>
        <p:spPr bwMode="auto">
          <a:xfrm>
            <a:off x="6279442" y="24976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0" name="Rounded Rectangle 299"/>
          <p:cNvSpPr/>
          <p:nvPr/>
        </p:nvSpPr>
        <p:spPr bwMode="auto">
          <a:xfrm>
            <a:off x="6081886" y="24976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1" name="Rounded Rectangle 300"/>
          <p:cNvSpPr/>
          <p:nvPr/>
        </p:nvSpPr>
        <p:spPr bwMode="auto">
          <a:xfrm>
            <a:off x="5235219" y="249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2" name="Rounded Rectangle 301"/>
          <p:cNvSpPr/>
          <p:nvPr/>
        </p:nvSpPr>
        <p:spPr bwMode="auto">
          <a:xfrm>
            <a:off x="5418664" y="249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3" name="Rounded Rectangle 302"/>
          <p:cNvSpPr/>
          <p:nvPr/>
        </p:nvSpPr>
        <p:spPr bwMode="auto">
          <a:xfrm>
            <a:off x="5602108" y="249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04" name="Rounded Rectangle 303"/>
          <p:cNvSpPr/>
          <p:nvPr/>
        </p:nvSpPr>
        <p:spPr bwMode="auto">
          <a:xfrm>
            <a:off x="5785552" y="2497668"/>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3" name="Rounded Rectangle 292"/>
          <p:cNvSpPr/>
          <p:nvPr/>
        </p:nvSpPr>
        <p:spPr bwMode="auto">
          <a:xfrm>
            <a:off x="8184445" y="2497667"/>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4" name="Rounded Rectangle 293"/>
          <p:cNvSpPr/>
          <p:nvPr/>
        </p:nvSpPr>
        <p:spPr bwMode="auto">
          <a:xfrm>
            <a:off x="7986889" y="2497667"/>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5" name="Rounded Rectangle 294"/>
          <p:cNvSpPr/>
          <p:nvPr/>
        </p:nvSpPr>
        <p:spPr bwMode="auto">
          <a:xfrm>
            <a:off x="7140222" y="249766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6" name="Rounded Rectangle 295"/>
          <p:cNvSpPr/>
          <p:nvPr/>
        </p:nvSpPr>
        <p:spPr bwMode="auto">
          <a:xfrm>
            <a:off x="7323667" y="249766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7" name="Rounded Rectangle 296"/>
          <p:cNvSpPr/>
          <p:nvPr/>
        </p:nvSpPr>
        <p:spPr bwMode="auto">
          <a:xfrm>
            <a:off x="7507111" y="249766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98" name="Rounded Rectangle 297"/>
          <p:cNvSpPr/>
          <p:nvPr/>
        </p:nvSpPr>
        <p:spPr bwMode="auto">
          <a:xfrm>
            <a:off x="7690555" y="2497667"/>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40" name="Rounded Rectangle 339"/>
          <p:cNvSpPr/>
          <p:nvPr/>
        </p:nvSpPr>
        <p:spPr bwMode="auto">
          <a:xfrm>
            <a:off x="2215445" y="2709334"/>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41" name="Rounded Rectangle 340"/>
          <p:cNvSpPr/>
          <p:nvPr/>
        </p:nvSpPr>
        <p:spPr bwMode="auto">
          <a:xfrm>
            <a:off x="2017889" y="2709334"/>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42" name="Rounded Rectangle 341"/>
          <p:cNvSpPr/>
          <p:nvPr/>
        </p:nvSpPr>
        <p:spPr bwMode="auto">
          <a:xfrm>
            <a:off x="1171222" y="2709334"/>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43" name="Rounded Rectangle 342"/>
          <p:cNvSpPr/>
          <p:nvPr/>
        </p:nvSpPr>
        <p:spPr bwMode="auto">
          <a:xfrm>
            <a:off x="1354667" y="2709334"/>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44" name="Rounded Rectangle 343"/>
          <p:cNvSpPr/>
          <p:nvPr/>
        </p:nvSpPr>
        <p:spPr bwMode="auto">
          <a:xfrm>
            <a:off x="1538111" y="2709334"/>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45" name="Rounded Rectangle 344"/>
          <p:cNvSpPr/>
          <p:nvPr/>
        </p:nvSpPr>
        <p:spPr bwMode="auto">
          <a:xfrm>
            <a:off x="1721555" y="2709334"/>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4" name="Rounded Rectangle 333"/>
          <p:cNvSpPr/>
          <p:nvPr/>
        </p:nvSpPr>
        <p:spPr bwMode="auto">
          <a:xfrm>
            <a:off x="4092223" y="2709335"/>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5" name="Rounded Rectangle 334"/>
          <p:cNvSpPr/>
          <p:nvPr/>
        </p:nvSpPr>
        <p:spPr bwMode="auto">
          <a:xfrm>
            <a:off x="3894667" y="2709335"/>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6" name="Rounded Rectangle 335"/>
          <p:cNvSpPr/>
          <p:nvPr/>
        </p:nvSpPr>
        <p:spPr bwMode="auto">
          <a:xfrm>
            <a:off x="3048000" y="2709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7" name="Rounded Rectangle 336"/>
          <p:cNvSpPr/>
          <p:nvPr/>
        </p:nvSpPr>
        <p:spPr bwMode="auto">
          <a:xfrm>
            <a:off x="3231445" y="2709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8" name="Rounded Rectangle 337"/>
          <p:cNvSpPr/>
          <p:nvPr/>
        </p:nvSpPr>
        <p:spPr bwMode="auto">
          <a:xfrm>
            <a:off x="3414889" y="2709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9" name="Rounded Rectangle 338"/>
          <p:cNvSpPr/>
          <p:nvPr/>
        </p:nvSpPr>
        <p:spPr bwMode="auto">
          <a:xfrm>
            <a:off x="3598333" y="2709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8" name="Rounded Rectangle 327"/>
          <p:cNvSpPr/>
          <p:nvPr/>
        </p:nvSpPr>
        <p:spPr bwMode="auto">
          <a:xfrm>
            <a:off x="6279442" y="2709335"/>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9" name="Rounded Rectangle 328"/>
          <p:cNvSpPr/>
          <p:nvPr/>
        </p:nvSpPr>
        <p:spPr bwMode="auto">
          <a:xfrm>
            <a:off x="6081886" y="2709335"/>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0" name="Rounded Rectangle 329"/>
          <p:cNvSpPr/>
          <p:nvPr/>
        </p:nvSpPr>
        <p:spPr bwMode="auto">
          <a:xfrm>
            <a:off x="5235219" y="2709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1" name="Rounded Rectangle 330"/>
          <p:cNvSpPr/>
          <p:nvPr/>
        </p:nvSpPr>
        <p:spPr bwMode="auto">
          <a:xfrm>
            <a:off x="5418664" y="2709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2" name="Rounded Rectangle 331"/>
          <p:cNvSpPr/>
          <p:nvPr/>
        </p:nvSpPr>
        <p:spPr bwMode="auto">
          <a:xfrm>
            <a:off x="5602108" y="2709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33" name="Rounded Rectangle 332"/>
          <p:cNvSpPr/>
          <p:nvPr/>
        </p:nvSpPr>
        <p:spPr bwMode="auto">
          <a:xfrm>
            <a:off x="5785552" y="2709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2" name="Rounded Rectangle 321"/>
          <p:cNvSpPr/>
          <p:nvPr/>
        </p:nvSpPr>
        <p:spPr bwMode="auto">
          <a:xfrm>
            <a:off x="8184445" y="2709334"/>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3" name="Rounded Rectangle 322"/>
          <p:cNvSpPr/>
          <p:nvPr/>
        </p:nvSpPr>
        <p:spPr bwMode="auto">
          <a:xfrm>
            <a:off x="7986889" y="2709334"/>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4" name="Rounded Rectangle 323"/>
          <p:cNvSpPr/>
          <p:nvPr/>
        </p:nvSpPr>
        <p:spPr bwMode="auto">
          <a:xfrm>
            <a:off x="7140222" y="2709334"/>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5" name="Rounded Rectangle 324"/>
          <p:cNvSpPr/>
          <p:nvPr/>
        </p:nvSpPr>
        <p:spPr bwMode="auto">
          <a:xfrm>
            <a:off x="7323667" y="2709334"/>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6" name="Rounded Rectangle 325"/>
          <p:cNvSpPr/>
          <p:nvPr/>
        </p:nvSpPr>
        <p:spPr bwMode="auto">
          <a:xfrm>
            <a:off x="7507111" y="2709334"/>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327" name="Rounded Rectangle 326"/>
          <p:cNvSpPr/>
          <p:nvPr/>
        </p:nvSpPr>
        <p:spPr bwMode="auto">
          <a:xfrm>
            <a:off x="7690555" y="2709334"/>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549" name="Straight Connector 548"/>
          <p:cNvCxnSpPr/>
          <p:nvPr/>
        </p:nvCxnSpPr>
        <p:spPr bwMode="auto">
          <a:xfrm rot="5400000">
            <a:off x="5073831" y="4616814"/>
            <a:ext cx="2505780" cy="1588"/>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552" name="Straight Connector 551"/>
          <p:cNvCxnSpPr/>
          <p:nvPr/>
        </p:nvCxnSpPr>
        <p:spPr bwMode="auto">
          <a:xfrm rot="10800000">
            <a:off x="6324540" y="5867638"/>
            <a:ext cx="2505780" cy="1588"/>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553" name="TextBox 552"/>
          <p:cNvSpPr txBox="1"/>
          <p:nvPr/>
        </p:nvSpPr>
        <p:spPr>
          <a:xfrm rot="16200000">
            <a:off x="5748681" y="4359371"/>
            <a:ext cx="677189" cy="338554"/>
          </a:xfrm>
          <a:prstGeom prst="rect">
            <a:avLst/>
          </a:prstGeom>
          <a:noFill/>
        </p:spPr>
        <p:txBody>
          <a:bodyPr wrap="none" rtlCol="0">
            <a:spAutoFit/>
          </a:bodyPr>
          <a:lstStyle/>
          <a:p>
            <a:r>
              <a:rPr lang="en-US">
                <a:latin typeface="Courier"/>
              </a:rPr>
              <a:t>Maps</a:t>
            </a:r>
          </a:p>
        </p:txBody>
      </p:sp>
      <p:sp>
        <p:nvSpPr>
          <p:cNvPr id="554" name="TextBox 553"/>
          <p:cNvSpPr txBox="1"/>
          <p:nvPr/>
        </p:nvSpPr>
        <p:spPr>
          <a:xfrm>
            <a:off x="6388115" y="5878079"/>
            <a:ext cx="602169" cy="338554"/>
          </a:xfrm>
          <a:prstGeom prst="rect">
            <a:avLst/>
          </a:prstGeom>
          <a:noFill/>
        </p:spPr>
        <p:txBody>
          <a:bodyPr wrap="square" rtlCol="0" anchor="t" anchorCtr="0">
            <a:spAutoFit/>
          </a:bodyPr>
          <a:lstStyle/>
          <a:p>
            <a:r>
              <a:rPr lang="en-US">
                <a:latin typeface="Courier"/>
              </a:rPr>
              <a:t>Q</a:t>
            </a:r>
            <a:r>
              <a:rPr lang="en-US" baseline="-25000">
                <a:latin typeface="Courier"/>
              </a:rPr>
              <a:t>0</a:t>
            </a:r>
          </a:p>
        </p:txBody>
      </p:sp>
      <p:sp>
        <p:nvSpPr>
          <p:cNvPr id="555" name="TextBox 554"/>
          <p:cNvSpPr txBox="1"/>
          <p:nvPr/>
        </p:nvSpPr>
        <p:spPr>
          <a:xfrm>
            <a:off x="7280491" y="5889521"/>
            <a:ext cx="602169" cy="338554"/>
          </a:xfrm>
          <a:prstGeom prst="rect">
            <a:avLst/>
          </a:prstGeom>
          <a:noFill/>
        </p:spPr>
        <p:txBody>
          <a:bodyPr wrap="square" rtlCol="0" anchor="t" anchorCtr="0">
            <a:spAutoFit/>
          </a:bodyPr>
          <a:lstStyle/>
          <a:p>
            <a:r>
              <a:rPr lang="en-US">
                <a:latin typeface="Courier"/>
              </a:rPr>
              <a:t>Q</a:t>
            </a:r>
            <a:r>
              <a:rPr lang="en-US" baseline="-25000">
                <a:latin typeface="Courier"/>
              </a:rPr>
              <a:t>1</a:t>
            </a:r>
          </a:p>
        </p:txBody>
      </p:sp>
      <p:sp>
        <p:nvSpPr>
          <p:cNvPr id="556" name="TextBox 555"/>
          <p:cNvSpPr txBox="1"/>
          <p:nvPr/>
        </p:nvSpPr>
        <p:spPr>
          <a:xfrm>
            <a:off x="8218631" y="5878079"/>
            <a:ext cx="602169" cy="338554"/>
          </a:xfrm>
          <a:prstGeom prst="rect">
            <a:avLst/>
          </a:prstGeom>
          <a:noFill/>
        </p:spPr>
        <p:txBody>
          <a:bodyPr wrap="square" rtlCol="0" anchor="t" anchorCtr="0">
            <a:spAutoFit/>
          </a:bodyPr>
          <a:lstStyle/>
          <a:p>
            <a:r>
              <a:rPr lang="en-US">
                <a:latin typeface="Courier"/>
              </a:rPr>
              <a:t>Q</a:t>
            </a:r>
            <a:r>
              <a:rPr lang="en-US" baseline="-25000">
                <a:latin typeface="Courier"/>
              </a:rPr>
              <a:t>2</a:t>
            </a:r>
          </a:p>
        </p:txBody>
      </p:sp>
      <p:cxnSp>
        <p:nvCxnSpPr>
          <p:cNvPr id="570" name="Straight Connector 569"/>
          <p:cNvCxnSpPr/>
          <p:nvPr/>
        </p:nvCxnSpPr>
        <p:spPr bwMode="auto">
          <a:xfrm rot="5400000">
            <a:off x="642888" y="5157126"/>
            <a:ext cx="3403335" cy="1588"/>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572" name="TextBox 571"/>
          <p:cNvSpPr txBox="1"/>
          <p:nvPr/>
        </p:nvSpPr>
        <p:spPr>
          <a:xfrm>
            <a:off x="0" y="3910069"/>
            <a:ext cx="602169" cy="338554"/>
          </a:xfrm>
          <a:prstGeom prst="rect">
            <a:avLst/>
          </a:prstGeom>
          <a:noFill/>
        </p:spPr>
        <p:txBody>
          <a:bodyPr wrap="square" rtlCol="0" anchor="t" anchorCtr="0">
            <a:spAutoFit/>
          </a:bodyPr>
          <a:lstStyle/>
          <a:p>
            <a:r>
              <a:rPr lang="en-US">
                <a:latin typeface="Courier"/>
              </a:rPr>
              <a:t>Q</a:t>
            </a:r>
            <a:r>
              <a:rPr lang="en-US" baseline="-25000">
                <a:latin typeface="Courier"/>
              </a:rPr>
              <a:t>0</a:t>
            </a:r>
          </a:p>
        </p:txBody>
      </p:sp>
      <p:sp>
        <p:nvSpPr>
          <p:cNvPr id="573" name="TextBox 572"/>
          <p:cNvSpPr txBox="1"/>
          <p:nvPr/>
        </p:nvSpPr>
        <p:spPr>
          <a:xfrm>
            <a:off x="0" y="5077145"/>
            <a:ext cx="602169" cy="338554"/>
          </a:xfrm>
          <a:prstGeom prst="rect">
            <a:avLst/>
          </a:prstGeom>
          <a:noFill/>
        </p:spPr>
        <p:txBody>
          <a:bodyPr wrap="square" rtlCol="0" anchor="t" anchorCtr="0">
            <a:spAutoFit/>
          </a:bodyPr>
          <a:lstStyle/>
          <a:p>
            <a:r>
              <a:rPr lang="en-US">
                <a:latin typeface="Courier"/>
              </a:rPr>
              <a:t>Q</a:t>
            </a:r>
            <a:r>
              <a:rPr lang="en-US" baseline="-25000">
                <a:latin typeface="Courier"/>
              </a:rPr>
              <a:t>1</a:t>
            </a:r>
          </a:p>
        </p:txBody>
      </p:sp>
      <p:sp>
        <p:nvSpPr>
          <p:cNvPr id="574" name="TextBox 573"/>
          <p:cNvSpPr txBox="1"/>
          <p:nvPr/>
        </p:nvSpPr>
        <p:spPr>
          <a:xfrm>
            <a:off x="0" y="6152685"/>
            <a:ext cx="602169" cy="338554"/>
          </a:xfrm>
          <a:prstGeom prst="rect">
            <a:avLst/>
          </a:prstGeom>
          <a:noFill/>
        </p:spPr>
        <p:txBody>
          <a:bodyPr wrap="square" rtlCol="0" anchor="t" anchorCtr="0">
            <a:spAutoFit/>
          </a:bodyPr>
          <a:lstStyle/>
          <a:p>
            <a:r>
              <a:rPr lang="en-US">
                <a:latin typeface="Courier"/>
              </a:rPr>
              <a:t>Q</a:t>
            </a:r>
            <a:r>
              <a:rPr lang="en-US" baseline="-25000">
                <a:latin typeface="Courier"/>
              </a:rPr>
              <a:t>2</a:t>
            </a:r>
          </a:p>
        </p:txBody>
      </p:sp>
      <p:grpSp>
        <p:nvGrpSpPr>
          <p:cNvPr id="575" name="Group 574"/>
          <p:cNvGrpSpPr/>
          <p:nvPr/>
        </p:nvGrpSpPr>
        <p:grpSpPr>
          <a:xfrm>
            <a:off x="3610060" y="5813778"/>
            <a:ext cx="1157111" cy="1044222"/>
            <a:chOff x="2465987" y="5394288"/>
            <a:chExt cx="1157111" cy="1044222"/>
          </a:xfrm>
        </p:grpSpPr>
        <p:sp>
          <p:nvSpPr>
            <p:cNvPr id="576" name="Rounded Rectangle 575"/>
            <p:cNvSpPr/>
            <p:nvPr/>
          </p:nvSpPr>
          <p:spPr bwMode="auto">
            <a:xfrm>
              <a:off x="2465987" y="5394288"/>
              <a:ext cx="1044222" cy="1044222"/>
            </a:xfrm>
            <a:prstGeom prst="roundRect">
              <a:avLst/>
            </a:prstGeom>
            <a:solidFill>
              <a:srgbClr val="AD757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Job5-0</a:t>
              </a:r>
            </a:p>
          </p:txBody>
        </p:sp>
        <p:grpSp>
          <p:nvGrpSpPr>
            <p:cNvPr id="577" name="Group 109"/>
            <p:cNvGrpSpPr/>
            <p:nvPr/>
          </p:nvGrpSpPr>
          <p:grpSpPr>
            <a:xfrm>
              <a:off x="2522434" y="5831733"/>
              <a:ext cx="183442" cy="183444"/>
              <a:chOff x="3259669" y="4826002"/>
              <a:chExt cx="183442" cy="183444"/>
            </a:xfrm>
          </p:grpSpPr>
          <p:sp>
            <p:nvSpPr>
              <p:cNvPr id="582" name="Rounded Rectangle 581"/>
              <p:cNvSpPr/>
              <p:nvPr/>
            </p:nvSpPr>
            <p:spPr bwMode="auto">
              <a:xfrm>
                <a:off x="3302000" y="482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83" name="Rounded Rectangle 582"/>
              <p:cNvSpPr/>
              <p:nvPr/>
            </p:nvSpPr>
            <p:spPr bwMode="auto">
              <a:xfrm>
                <a:off x="3259669" y="4868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578" name="Rounded Rectangle 577"/>
            <p:cNvSpPr/>
            <p:nvPr/>
          </p:nvSpPr>
          <p:spPr bwMode="auto">
            <a:xfrm>
              <a:off x="2550654" y="6085735"/>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79" name="Rounded Rectangle 578"/>
            <p:cNvSpPr/>
            <p:nvPr/>
          </p:nvSpPr>
          <p:spPr bwMode="auto">
            <a:xfrm>
              <a:off x="2508323" y="61280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80" name="TextBox 579"/>
            <p:cNvSpPr txBox="1"/>
            <p:nvPr/>
          </p:nvSpPr>
          <p:spPr>
            <a:xfrm>
              <a:off x="2705876" y="5732952"/>
              <a:ext cx="917221" cy="338554"/>
            </a:xfrm>
            <a:prstGeom prst="rect">
              <a:avLst/>
            </a:prstGeom>
            <a:noFill/>
          </p:spPr>
          <p:txBody>
            <a:bodyPr wrap="square" rtlCol="0" anchor="t" anchorCtr="0">
              <a:spAutoFit/>
            </a:bodyPr>
            <a:lstStyle/>
            <a:p>
              <a:pPr algn="l"/>
              <a:r>
                <a:rPr lang="en-US">
                  <a:latin typeface="Courier"/>
                </a:rPr>
                <a:t>x1500</a:t>
              </a:r>
            </a:p>
          </p:txBody>
        </p:sp>
        <p:sp>
          <p:nvSpPr>
            <p:cNvPr id="581" name="TextBox 580"/>
            <p:cNvSpPr txBox="1"/>
            <p:nvPr/>
          </p:nvSpPr>
          <p:spPr>
            <a:xfrm>
              <a:off x="2705877" y="6001065"/>
              <a:ext cx="917221" cy="338554"/>
            </a:xfrm>
            <a:prstGeom prst="rect">
              <a:avLst/>
            </a:prstGeom>
            <a:noFill/>
          </p:spPr>
          <p:txBody>
            <a:bodyPr wrap="square" rtlCol="0" anchor="t" anchorCtr="0">
              <a:spAutoFit/>
            </a:bodyPr>
            <a:lstStyle/>
            <a:p>
              <a:pPr algn="l"/>
              <a:r>
                <a:rPr lang="en-US">
                  <a:latin typeface="Courier"/>
                </a:rPr>
                <a:t>x10</a:t>
              </a:r>
            </a:p>
          </p:txBody>
        </p:sp>
      </p:grpSp>
      <p:grpSp>
        <p:nvGrpSpPr>
          <p:cNvPr id="593" name="Group 592"/>
          <p:cNvGrpSpPr/>
          <p:nvPr/>
        </p:nvGrpSpPr>
        <p:grpSpPr>
          <a:xfrm>
            <a:off x="3610060" y="3559720"/>
            <a:ext cx="1157111" cy="1044222"/>
            <a:chOff x="3610060" y="3559720"/>
            <a:chExt cx="1157111" cy="1044222"/>
          </a:xfrm>
        </p:grpSpPr>
        <p:sp>
          <p:nvSpPr>
            <p:cNvPr id="585" name="Rounded Rectangle 584"/>
            <p:cNvSpPr/>
            <p:nvPr/>
          </p:nvSpPr>
          <p:spPr bwMode="auto">
            <a:xfrm>
              <a:off x="3610060" y="3559720"/>
              <a:ext cx="1044222" cy="1044222"/>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Job3-0</a:t>
              </a:r>
            </a:p>
          </p:txBody>
        </p:sp>
        <p:grpSp>
          <p:nvGrpSpPr>
            <p:cNvPr id="586" name="Group 109"/>
            <p:cNvGrpSpPr/>
            <p:nvPr/>
          </p:nvGrpSpPr>
          <p:grpSpPr>
            <a:xfrm>
              <a:off x="3666507" y="3997165"/>
              <a:ext cx="183442" cy="183444"/>
              <a:chOff x="3259669" y="4826002"/>
              <a:chExt cx="183442" cy="183444"/>
            </a:xfrm>
          </p:grpSpPr>
          <p:sp>
            <p:nvSpPr>
              <p:cNvPr id="591" name="Rounded Rectangle 590"/>
              <p:cNvSpPr/>
              <p:nvPr/>
            </p:nvSpPr>
            <p:spPr bwMode="auto">
              <a:xfrm>
                <a:off x="3302000" y="482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92" name="Rounded Rectangle 591"/>
              <p:cNvSpPr/>
              <p:nvPr/>
            </p:nvSpPr>
            <p:spPr bwMode="auto">
              <a:xfrm>
                <a:off x="3259669" y="4868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587" name="Rounded Rectangle 586"/>
            <p:cNvSpPr/>
            <p:nvPr/>
          </p:nvSpPr>
          <p:spPr bwMode="auto">
            <a:xfrm>
              <a:off x="3694727" y="4251167"/>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88" name="Rounded Rectangle 587"/>
            <p:cNvSpPr/>
            <p:nvPr/>
          </p:nvSpPr>
          <p:spPr bwMode="auto">
            <a:xfrm>
              <a:off x="3652396" y="4293500"/>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89" name="TextBox 588"/>
            <p:cNvSpPr txBox="1"/>
            <p:nvPr/>
          </p:nvSpPr>
          <p:spPr>
            <a:xfrm>
              <a:off x="3849949" y="3898384"/>
              <a:ext cx="917221" cy="338554"/>
            </a:xfrm>
            <a:prstGeom prst="rect">
              <a:avLst/>
            </a:prstGeom>
            <a:noFill/>
          </p:spPr>
          <p:txBody>
            <a:bodyPr wrap="square" rtlCol="0" anchor="t" anchorCtr="0">
              <a:spAutoFit/>
            </a:bodyPr>
            <a:lstStyle/>
            <a:p>
              <a:pPr algn="l"/>
              <a:r>
                <a:rPr lang="en-US">
                  <a:latin typeface="Courier"/>
                </a:rPr>
                <a:t>x5000</a:t>
              </a:r>
            </a:p>
          </p:txBody>
        </p:sp>
        <p:sp>
          <p:nvSpPr>
            <p:cNvPr id="590" name="TextBox 589"/>
            <p:cNvSpPr txBox="1"/>
            <p:nvPr/>
          </p:nvSpPr>
          <p:spPr>
            <a:xfrm>
              <a:off x="3849950" y="4166497"/>
              <a:ext cx="917221" cy="338554"/>
            </a:xfrm>
            <a:prstGeom prst="rect">
              <a:avLst/>
            </a:prstGeom>
            <a:noFill/>
          </p:spPr>
          <p:txBody>
            <a:bodyPr wrap="square" rtlCol="0" anchor="t" anchorCtr="0">
              <a:spAutoFit/>
            </a:bodyPr>
            <a:lstStyle/>
            <a:p>
              <a:pPr algn="l"/>
              <a:r>
                <a:rPr lang="en-US">
                  <a:latin typeface="Courier"/>
                </a:rPr>
                <a:t>x250</a:t>
              </a:r>
            </a:p>
          </p:txBody>
        </p:sp>
      </p:grpSp>
      <p:grpSp>
        <p:nvGrpSpPr>
          <p:cNvPr id="594" name="Group 593"/>
          <p:cNvGrpSpPr/>
          <p:nvPr/>
        </p:nvGrpSpPr>
        <p:grpSpPr>
          <a:xfrm>
            <a:off x="4742691" y="3548278"/>
            <a:ext cx="1157111" cy="1044222"/>
            <a:chOff x="3610060" y="3559720"/>
            <a:chExt cx="1157111" cy="1044222"/>
          </a:xfrm>
        </p:grpSpPr>
        <p:sp>
          <p:nvSpPr>
            <p:cNvPr id="595" name="Rounded Rectangle 594"/>
            <p:cNvSpPr/>
            <p:nvPr/>
          </p:nvSpPr>
          <p:spPr bwMode="auto">
            <a:xfrm>
              <a:off x="3610060" y="3559720"/>
              <a:ext cx="1044222" cy="1044222"/>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Job3-1</a:t>
              </a:r>
            </a:p>
          </p:txBody>
        </p:sp>
        <p:grpSp>
          <p:nvGrpSpPr>
            <p:cNvPr id="596" name="Group 109"/>
            <p:cNvGrpSpPr/>
            <p:nvPr/>
          </p:nvGrpSpPr>
          <p:grpSpPr>
            <a:xfrm>
              <a:off x="3666507" y="3997165"/>
              <a:ext cx="183442" cy="183444"/>
              <a:chOff x="3259669" y="4826002"/>
              <a:chExt cx="183442" cy="183444"/>
            </a:xfrm>
          </p:grpSpPr>
          <p:sp>
            <p:nvSpPr>
              <p:cNvPr id="601" name="Rounded Rectangle 600"/>
              <p:cNvSpPr/>
              <p:nvPr/>
            </p:nvSpPr>
            <p:spPr bwMode="auto">
              <a:xfrm>
                <a:off x="3302000" y="482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02" name="Rounded Rectangle 601"/>
              <p:cNvSpPr/>
              <p:nvPr/>
            </p:nvSpPr>
            <p:spPr bwMode="auto">
              <a:xfrm>
                <a:off x="3259669" y="4868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597" name="Rounded Rectangle 596"/>
            <p:cNvSpPr/>
            <p:nvPr/>
          </p:nvSpPr>
          <p:spPr bwMode="auto">
            <a:xfrm>
              <a:off x="3694727" y="4251167"/>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98" name="Rounded Rectangle 597"/>
            <p:cNvSpPr/>
            <p:nvPr/>
          </p:nvSpPr>
          <p:spPr bwMode="auto">
            <a:xfrm>
              <a:off x="3652396" y="4293500"/>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99" name="TextBox 598"/>
            <p:cNvSpPr txBox="1"/>
            <p:nvPr/>
          </p:nvSpPr>
          <p:spPr>
            <a:xfrm>
              <a:off x="3849949" y="3898384"/>
              <a:ext cx="917221" cy="338554"/>
            </a:xfrm>
            <a:prstGeom prst="rect">
              <a:avLst/>
            </a:prstGeom>
            <a:noFill/>
          </p:spPr>
          <p:txBody>
            <a:bodyPr wrap="square" rtlCol="0" anchor="t" anchorCtr="0">
              <a:spAutoFit/>
            </a:bodyPr>
            <a:lstStyle/>
            <a:p>
              <a:pPr algn="l"/>
              <a:r>
                <a:rPr lang="en-US">
                  <a:latin typeface="Courier"/>
                </a:rPr>
                <a:t>x250</a:t>
              </a:r>
            </a:p>
          </p:txBody>
        </p:sp>
        <p:sp>
          <p:nvSpPr>
            <p:cNvPr id="600" name="TextBox 599"/>
            <p:cNvSpPr txBox="1"/>
            <p:nvPr/>
          </p:nvSpPr>
          <p:spPr>
            <a:xfrm>
              <a:off x="3849950" y="4166497"/>
              <a:ext cx="917221" cy="338554"/>
            </a:xfrm>
            <a:prstGeom prst="rect">
              <a:avLst/>
            </a:prstGeom>
            <a:noFill/>
          </p:spPr>
          <p:txBody>
            <a:bodyPr wrap="square" rtlCol="0" anchor="t" anchorCtr="0">
              <a:spAutoFit/>
            </a:bodyPr>
            <a:lstStyle/>
            <a:p>
              <a:pPr algn="l"/>
              <a:r>
                <a:rPr lang="en-US">
                  <a:latin typeface="Courier"/>
                </a:rPr>
                <a:t>x1</a:t>
              </a:r>
            </a:p>
          </p:txBody>
        </p:sp>
      </p:grpSp>
      <p:sp>
        <p:nvSpPr>
          <p:cNvPr id="603" name="TextBox 602"/>
          <p:cNvSpPr txBox="1"/>
          <p:nvPr/>
        </p:nvSpPr>
        <p:spPr>
          <a:xfrm>
            <a:off x="3111878" y="3051925"/>
            <a:ext cx="2046790" cy="338554"/>
          </a:xfrm>
          <a:prstGeom prst="rect">
            <a:avLst/>
          </a:prstGeom>
          <a:noFill/>
        </p:spPr>
        <p:txBody>
          <a:bodyPr wrap="square" rtlCol="0" anchor="t" anchorCtr="0">
            <a:spAutoFit/>
          </a:bodyPr>
          <a:lstStyle/>
          <a:p>
            <a:r>
              <a:rPr lang="en-US">
                <a:latin typeface="Courier"/>
              </a:rPr>
              <a:t>Job&lt;USER&gt;-&lt;JOB&gt;</a:t>
            </a:r>
          </a:p>
        </p:txBody>
      </p:sp>
      <p:grpSp>
        <p:nvGrpSpPr>
          <p:cNvPr id="617" name="Group 616"/>
          <p:cNvGrpSpPr/>
          <p:nvPr/>
        </p:nvGrpSpPr>
        <p:grpSpPr>
          <a:xfrm>
            <a:off x="3610060" y="4688609"/>
            <a:ext cx="1157110" cy="1044222"/>
            <a:chOff x="2477428" y="4688609"/>
            <a:chExt cx="1157110" cy="1044222"/>
          </a:xfrm>
        </p:grpSpPr>
        <p:sp>
          <p:nvSpPr>
            <p:cNvPr id="618" name="Rounded Rectangle 617"/>
            <p:cNvSpPr/>
            <p:nvPr/>
          </p:nvSpPr>
          <p:spPr bwMode="auto">
            <a:xfrm>
              <a:off x="2477428" y="4688609"/>
              <a:ext cx="1044222" cy="1044222"/>
            </a:xfrm>
            <a:prstGeom prst="roundRect">
              <a:avLst/>
            </a:prstGeom>
            <a:solidFill>
              <a:srgbClr val="E3E08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Job1-1</a:t>
              </a:r>
            </a:p>
          </p:txBody>
        </p:sp>
        <p:grpSp>
          <p:nvGrpSpPr>
            <p:cNvPr id="619" name="Group 178"/>
            <p:cNvGrpSpPr/>
            <p:nvPr/>
          </p:nvGrpSpPr>
          <p:grpSpPr>
            <a:xfrm>
              <a:off x="2533875" y="5126054"/>
              <a:ext cx="183442" cy="183444"/>
              <a:chOff x="3259669" y="4826002"/>
              <a:chExt cx="183442" cy="183444"/>
            </a:xfrm>
          </p:grpSpPr>
          <p:sp>
            <p:nvSpPr>
              <p:cNvPr id="625" name="Rounded Rectangle 624"/>
              <p:cNvSpPr/>
              <p:nvPr/>
            </p:nvSpPr>
            <p:spPr bwMode="auto">
              <a:xfrm>
                <a:off x="3302000" y="482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26" name="Rounded Rectangle 625"/>
              <p:cNvSpPr/>
              <p:nvPr/>
            </p:nvSpPr>
            <p:spPr bwMode="auto">
              <a:xfrm>
                <a:off x="3259669" y="4868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620" name="TextBox 619"/>
            <p:cNvSpPr txBox="1"/>
            <p:nvPr/>
          </p:nvSpPr>
          <p:spPr>
            <a:xfrm>
              <a:off x="2717317" y="5027273"/>
              <a:ext cx="917221" cy="338554"/>
            </a:xfrm>
            <a:prstGeom prst="rect">
              <a:avLst/>
            </a:prstGeom>
            <a:noFill/>
          </p:spPr>
          <p:txBody>
            <a:bodyPr wrap="square" rtlCol="0" anchor="t" anchorCtr="0">
              <a:spAutoFit/>
            </a:bodyPr>
            <a:lstStyle/>
            <a:p>
              <a:pPr algn="l"/>
              <a:r>
                <a:rPr lang="en-US">
                  <a:latin typeface="Courier"/>
                </a:rPr>
                <a:t>x500</a:t>
              </a:r>
            </a:p>
          </p:txBody>
        </p:sp>
        <p:grpSp>
          <p:nvGrpSpPr>
            <p:cNvPr id="621" name="Group 620"/>
            <p:cNvGrpSpPr/>
            <p:nvPr/>
          </p:nvGrpSpPr>
          <p:grpSpPr>
            <a:xfrm>
              <a:off x="2738883" y="5381629"/>
              <a:ext cx="533400" cy="203200"/>
              <a:chOff x="5988050" y="5988050"/>
              <a:chExt cx="533400" cy="203200"/>
            </a:xfrm>
          </p:grpSpPr>
          <p:sp>
            <p:nvSpPr>
              <p:cNvPr id="622" name="Double Brace 621"/>
              <p:cNvSpPr/>
              <p:nvPr/>
            </p:nvSpPr>
            <p:spPr bwMode="auto">
              <a:xfrm>
                <a:off x="5988050" y="5988050"/>
                <a:ext cx="533400" cy="203200"/>
              </a:xfrm>
              <a:prstGeom prst="brace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23" name="Rounded Rectangle 622"/>
              <p:cNvSpPr/>
              <p:nvPr/>
            </p:nvSpPr>
            <p:spPr bwMode="auto">
              <a:xfrm>
                <a:off x="6079772" y="6026154"/>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24" name="Rounded Rectangle 623"/>
              <p:cNvSpPr/>
              <p:nvPr/>
            </p:nvSpPr>
            <p:spPr bwMode="auto">
              <a:xfrm>
                <a:off x="6295672" y="6026154"/>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grpSp>
        <p:nvGrpSpPr>
          <p:cNvPr id="627" name="Group 626"/>
          <p:cNvGrpSpPr/>
          <p:nvPr/>
        </p:nvGrpSpPr>
        <p:grpSpPr>
          <a:xfrm>
            <a:off x="4742692" y="4688609"/>
            <a:ext cx="1157110" cy="1044222"/>
            <a:chOff x="2477428" y="4688609"/>
            <a:chExt cx="1157110" cy="1044222"/>
          </a:xfrm>
        </p:grpSpPr>
        <p:sp>
          <p:nvSpPr>
            <p:cNvPr id="628" name="Rounded Rectangle 627"/>
            <p:cNvSpPr/>
            <p:nvPr/>
          </p:nvSpPr>
          <p:spPr bwMode="auto">
            <a:xfrm>
              <a:off x="2477428" y="4688609"/>
              <a:ext cx="1044222" cy="1044222"/>
            </a:xfrm>
            <a:prstGeom prst="roundRect">
              <a:avLst/>
            </a:prstGeom>
            <a:solidFill>
              <a:srgbClr val="E3E08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Job1-2</a:t>
              </a:r>
            </a:p>
          </p:txBody>
        </p:sp>
        <p:grpSp>
          <p:nvGrpSpPr>
            <p:cNvPr id="629" name="Group 178"/>
            <p:cNvGrpSpPr/>
            <p:nvPr/>
          </p:nvGrpSpPr>
          <p:grpSpPr>
            <a:xfrm>
              <a:off x="2533875" y="5126054"/>
              <a:ext cx="183442" cy="183444"/>
              <a:chOff x="3259669" y="4826002"/>
              <a:chExt cx="183442" cy="183444"/>
            </a:xfrm>
          </p:grpSpPr>
          <p:sp>
            <p:nvSpPr>
              <p:cNvPr id="635" name="Rounded Rectangle 634"/>
              <p:cNvSpPr/>
              <p:nvPr/>
            </p:nvSpPr>
            <p:spPr bwMode="auto">
              <a:xfrm>
                <a:off x="3302000" y="482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36" name="Rounded Rectangle 635"/>
              <p:cNvSpPr/>
              <p:nvPr/>
            </p:nvSpPr>
            <p:spPr bwMode="auto">
              <a:xfrm>
                <a:off x="3259669" y="4868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630" name="TextBox 629"/>
            <p:cNvSpPr txBox="1"/>
            <p:nvPr/>
          </p:nvSpPr>
          <p:spPr>
            <a:xfrm>
              <a:off x="2717317" y="5027273"/>
              <a:ext cx="917221" cy="338554"/>
            </a:xfrm>
            <a:prstGeom prst="rect">
              <a:avLst/>
            </a:prstGeom>
            <a:noFill/>
          </p:spPr>
          <p:txBody>
            <a:bodyPr wrap="square" rtlCol="0" anchor="t" anchorCtr="0">
              <a:spAutoFit/>
            </a:bodyPr>
            <a:lstStyle/>
            <a:p>
              <a:pPr algn="l"/>
              <a:r>
                <a:rPr lang="en-US">
                  <a:latin typeface="Courier"/>
                </a:rPr>
                <a:t>x500</a:t>
              </a:r>
            </a:p>
          </p:txBody>
        </p:sp>
        <p:grpSp>
          <p:nvGrpSpPr>
            <p:cNvPr id="631" name="Group 630"/>
            <p:cNvGrpSpPr/>
            <p:nvPr/>
          </p:nvGrpSpPr>
          <p:grpSpPr>
            <a:xfrm>
              <a:off x="2738883" y="5381629"/>
              <a:ext cx="533400" cy="203200"/>
              <a:chOff x="5988050" y="5988050"/>
              <a:chExt cx="533400" cy="203200"/>
            </a:xfrm>
          </p:grpSpPr>
          <p:sp>
            <p:nvSpPr>
              <p:cNvPr id="632" name="Double Brace 631"/>
              <p:cNvSpPr/>
              <p:nvPr/>
            </p:nvSpPr>
            <p:spPr bwMode="auto">
              <a:xfrm>
                <a:off x="5988050" y="5988050"/>
                <a:ext cx="533400" cy="203200"/>
              </a:xfrm>
              <a:prstGeom prst="brace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33" name="Rounded Rectangle 632"/>
              <p:cNvSpPr/>
              <p:nvPr/>
            </p:nvSpPr>
            <p:spPr bwMode="auto">
              <a:xfrm>
                <a:off x="6079772" y="6026154"/>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34" name="Rounded Rectangle 633"/>
              <p:cNvSpPr/>
              <p:nvPr/>
            </p:nvSpPr>
            <p:spPr bwMode="auto">
              <a:xfrm>
                <a:off x="6295672" y="6026154"/>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graphicFrame>
        <p:nvGraphicFramePr>
          <p:cNvPr id="86018" name="Object 2"/>
          <p:cNvGraphicFramePr>
            <a:graphicFrameLocks noChangeAspect="1"/>
          </p:cNvGraphicFramePr>
          <p:nvPr/>
        </p:nvGraphicFramePr>
        <p:xfrm>
          <a:off x="6138863" y="6335713"/>
          <a:ext cx="2882900" cy="342900"/>
        </p:xfrm>
        <a:graphic>
          <a:graphicData uri="http://schemas.openxmlformats.org/presentationml/2006/ole">
            <p:oleObj spid="_x0000_s86018" name="Equation" r:id="rId4" imgW="2882900" imgH="342900" progId="Equation.3">
              <p:embed/>
            </p:oleObj>
          </a:graphicData>
        </a:graphic>
      </p:graphicFrame>
      <p:sp>
        <p:nvSpPr>
          <p:cNvPr id="642" name="Rectangle 641"/>
          <p:cNvSpPr/>
          <p:nvPr/>
        </p:nvSpPr>
        <p:spPr bwMode="auto">
          <a:xfrm>
            <a:off x="6521215" y="5446353"/>
            <a:ext cx="320338" cy="411909"/>
          </a:xfrm>
          <a:prstGeom prst="rect">
            <a:avLst/>
          </a:prstGeom>
          <a:solidFill>
            <a:srgbClr val="435CE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640" name="Straight Connector 639"/>
          <p:cNvCxnSpPr/>
          <p:nvPr/>
        </p:nvCxnSpPr>
        <p:spPr bwMode="auto">
          <a:xfrm>
            <a:off x="8248764" y="4542441"/>
            <a:ext cx="526274" cy="1588"/>
          </a:xfrm>
          <a:prstGeom prst="line">
            <a:avLst/>
          </a:prstGeom>
          <a:solidFill>
            <a:srgbClr val="E3CEC6"/>
          </a:solidFill>
          <a:ln w="9525" cap="flat" cmpd="sng" algn="ctr">
            <a:solidFill>
              <a:schemeClr val="tx1"/>
            </a:solidFill>
            <a:prstDash val="solid"/>
            <a:round/>
            <a:headEnd type="none" w="med" len="med"/>
            <a:tailEnd type="none" w="med" len="med"/>
          </a:ln>
          <a:effectLst/>
        </p:spPr>
      </p:cxnSp>
      <p:grpSp>
        <p:nvGrpSpPr>
          <p:cNvPr id="616" name="Group 615"/>
          <p:cNvGrpSpPr/>
          <p:nvPr/>
        </p:nvGrpSpPr>
        <p:grpSpPr>
          <a:xfrm>
            <a:off x="2477428" y="4688609"/>
            <a:ext cx="1157110" cy="1044222"/>
            <a:chOff x="2477428" y="4688609"/>
            <a:chExt cx="1157110" cy="1044222"/>
          </a:xfrm>
        </p:grpSpPr>
        <p:sp>
          <p:nvSpPr>
            <p:cNvPr id="178" name="Rounded Rectangle 177"/>
            <p:cNvSpPr/>
            <p:nvPr/>
          </p:nvSpPr>
          <p:spPr bwMode="auto">
            <a:xfrm>
              <a:off x="2477428" y="4688609"/>
              <a:ext cx="1044222" cy="1044222"/>
            </a:xfrm>
            <a:prstGeom prst="roundRect">
              <a:avLst/>
            </a:prstGeom>
            <a:solidFill>
              <a:srgbClr val="E3E08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Job1-0</a:t>
              </a:r>
            </a:p>
          </p:txBody>
        </p:sp>
        <p:grpSp>
          <p:nvGrpSpPr>
            <p:cNvPr id="82" name="Group 178"/>
            <p:cNvGrpSpPr/>
            <p:nvPr/>
          </p:nvGrpSpPr>
          <p:grpSpPr>
            <a:xfrm>
              <a:off x="2533875" y="5126054"/>
              <a:ext cx="183442" cy="183444"/>
              <a:chOff x="3259669" y="4826002"/>
              <a:chExt cx="183442" cy="183444"/>
            </a:xfrm>
          </p:grpSpPr>
          <p:sp>
            <p:nvSpPr>
              <p:cNvPr id="184" name="Rounded Rectangle 183"/>
              <p:cNvSpPr/>
              <p:nvPr/>
            </p:nvSpPr>
            <p:spPr bwMode="auto">
              <a:xfrm>
                <a:off x="3302000" y="482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85" name="Rounded Rectangle 184"/>
              <p:cNvSpPr/>
              <p:nvPr/>
            </p:nvSpPr>
            <p:spPr bwMode="auto">
              <a:xfrm>
                <a:off x="3259669" y="4868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82" name="TextBox 181"/>
            <p:cNvSpPr txBox="1"/>
            <p:nvPr/>
          </p:nvSpPr>
          <p:spPr>
            <a:xfrm>
              <a:off x="2717317" y="5027273"/>
              <a:ext cx="917221" cy="338554"/>
            </a:xfrm>
            <a:prstGeom prst="rect">
              <a:avLst/>
            </a:prstGeom>
            <a:noFill/>
          </p:spPr>
          <p:txBody>
            <a:bodyPr wrap="square" rtlCol="0" anchor="t" anchorCtr="0">
              <a:spAutoFit/>
            </a:bodyPr>
            <a:lstStyle/>
            <a:p>
              <a:pPr algn="l"/>
              <a:r>
                <a:rPr lang="en-US">
                  <a:latin typeface="Courier"/>
                </a:rPr>
                <a:t>x500</a:t>
              </a:r>
            </a:p>
          </p:txBody>
        </p:sp>
        <p:grpSp>
          <p:nvGrpSpPr>
            <p:cNvPr id="612" name="Group 611"/>
            <p:cNvGrpSpPr/>
            <p:nvPr/>
          </p:nvGrpSpPr>
          <p:grpSpPr>
            <a:xfrm>
              <a:off x="2738883" y="5381629"/>
              <a:ext cx="533400" cy="203200"/>
              <a:chOff x="5988050" y="5988050"/>
              <a:chExt cx="533400" cy="203200"/>
            </a:xfrm>
          </p:grpSpPr>
          <p:sp>
            <p:nvSpPr>
              <p:cNvPr id="613" name="Double Brace 612"/>
              <p:cNvSpPr/>
              <p:nvPr/>
            </p:nvSpPr>
            <p:spPr bwMode="auto">
              <a:xfrm>
                <a:off x="5988050" y="5988050"/>
                <a:ext cx="533400" cy="203200"/>
              </a:xfrm>
              <a:prstGeom prst="bracePair">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14" name="Rounded Rectangle 613"/>
              <p:cNvSpPr/>
              <p:nvPr/>
            </p:nvSpPr>
            <p:spPr bwMode="auto">
              <a:xfrm>
                <a:off x="6079772" y="6026154"/>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15" name="Rounded Rectangle 614"/>
              <p:cNvSpPr/>
              <p:nvPr/>
            </p:nvSpPr>
            <p:spPr bwMode="auto">
              <a:xfrm>
                <a:off x="6295672" y="6026154"/>
                <a:ext cx="127000" cy="1270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grpSp>
      <p:grpSp>
        <p:nvGrpSpPr>
          <p:cNvPr id="235" name="Group 117"/>
          <p:cNvGrpSpPr/>
          <p:nvPr/>
        </p:nvGrpSpPr>
        <p:grpSpPr>
          <a:xfrm>
            <a:off x="2477428" y="3559720"/>
            <a:ext cx="1157111" cy="1044222"/>
            <a:chOff x="2088444" y="4684889"/>
            <a:chExt cx="1157111" cy="1044222"/>
          </a:xfrm>
        </p:grpSpPr>
        <p:sp>
          <p:nvSpPr>
            <p:cNvPr id="102" name="Rounded Rectangle 101"/>
            <p:cNvSpPr/>
            <p:nvPr/>
          </p:nvSpPr>
          <p:spPr bwMode="auto">
            <a:xfrm>
              <a:off x="2088444" y="4684889"/>
              <a:ext cx="1044222" cy="104422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Job0-0</a:t>
              </a:r>
            </a:p>
          </p:txBody>
        </p:sp>
        <p:grpSp>
          <p:nvGrpSpPr>
            <p:cNvPr id="236" name="Group 109"/>
            <p:cNvGrpSpPr/>
            <p:nvPr/>
          </p:nvGrpSpPr>
          <p:grpSpPr>
            <a:xfrm>
              <a:off x="2144891" y="5122334"/>
              <a:ext cx="183442" cy="183444"/>
              <a:chOff x="3259669" y="4826002"/>
              <a:chExt cx="183442" cy="183444"/>
            </a:xfrm>
          </p:grpSpPr>
          <p:sp>
            <p:nvSpPr>
              <p:cNvPr id="106" name="Rounded Rectangle 105"/>
              <p:cNvSpPr/>
              <p:nvPr/>
            </p:nvSpPr>
            <p:spPr bwMode="auto">
              <a:xfrm>
                <a:off x="3302000" y="482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7" name="Rounded Rectangle 106"/>
              <p:cNvSpPr/>
              <p:nvPr/>
            </p:nvSpPr>
            <p:spPr bwMode="auto">
              <a:xfrm>
                <a:off x="3259669" y="4868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112" name="Rounded Rectangle 111"/>
            <p:cNvSpPr/>
            <p:nvPr/>
          </p:nvSpPr>
          <p:spPr bwMode="auto">
            <a:xfrm>
              <a:off x="2173111" y="5376336"/>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3" name="Rounded Rectangle 112"/>
            <p:cNvSpPr/>
            <p:nvPr/>
          </p:nvSpPr>
          <p:spPr bwMode="auto">
            <a:xfrm>
              <a:off x="2130780" y="5418669"/>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6" name="TextBox 115"/>
            <p:cNvSpPr txBox="1"/>
            <p:nvPr/>
          </p:nvSpPr>
          <p:spPr>
            <a:xfrm>
              <a:off x="2328333" y="5023553"/>
              <a:ext cx="917221" cy="338554"/>
            </a:xfrm>
            <a:prstGeom prst="rect">
              <a:avLst/>
            </a:prstGeom>
            <a:noFill/>
          </p:spPr>
          <p:txBody>
            <a:bodyPr wrap="square" rtlCol="0" anchor="t" anchorCtr="0">
              <a:spAutoFit/>
            </a:bodyPr>
            <a:lstStyle/>
            <a:p>
              <a:pPr algn="l"/>
              <a:r>
                <a:rPr lang="en-US">
                  <a:latin typeface="Courier"/>
                </a:rPr>
                <a:t>x2000</a:t>
              </a:r>
            </a:p>
          </p:txBody>
        </p:sp>
        <p:sp>
          <p:nvSpPr>
            <p:cNvPr id="117" name="TextBox 116"/>
            <p:cNvSpPr txBox="1"/>
            <p:nvPr/>
          </p:nvSpPr>
          <p:spPr>
            <a:xfrm>
              <a:off x="2328334" y="5291666"/>
              <a:ext cx="917221" cy="338554"/>
            </a:xfrm>
            <a:prstGeom prst="rect">
              <a:avLst/>
            </a:prstGeom>
            <a:noFill/>
          </p:spPr>
          <p:txBody>
            <a:bodyPr wrap="square" rtlCol="0" anchor="t" anchorCtr="0">
              <a:spAutoFit/>
            </a:bodyPr>
            <a:lstStyle/>
            <a:p>
              <a:pPr algn="l"/>
              <a:r>
                <a:rPr lang="en-US">
                  <a:latin typeface="Courier"/>
                </a:rPr>
                <a:t>x100</a:t>
              </a:r>
            </a:p>
          </p:txBody>
        </p:sp>
      </p:grpSp>
      <p:sp>
        <p:nvSpPr>
          <p:cNvPr id="643" name="Rectangle 642"/>
          <p:cNvSpPr/>
          <p:nvPr/>
        </p:nvSpPr>
        <p:spPr bwMode="auto">
          <a:xfrm>
            <a:off x="6515101" y="4278220"/>
            <a:ext cx="327024" cy="1584947"/>
          </a:xfrm>
          <a:prstGeom prst="rect">
            <a:avLst/>
          </a:prstGeom>
          <a:solidFill>
            <a:srgbClr val="435CE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44" name="Rectangle 643"/>
          <p:cNvSpPr/>
          <p:nvPr/>
        </p:nvSpPr>
        <p:spPr bwMode="auto">
          <a:xfrm>
            <a:off x="7425031" y="4920025"/>
            <a:ext cx="324010" cy="941892"/>
          </a:xfrm>
          <a:prstGeom prst="rect">
            <a:avLst/>
          </a:prstGeom>
          <a:solidFill>
            <a:srgbClr val="E3DF3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nvGrpSpPr>
          <p:cNvPr id="568" name="Group 567"/>
          <p:cNvGrpSpPr/>
          <p:nvPr/>
        </p:nvGrpSpPr>
        <p:grpSpPr>
          <a:xfrm>
            <a:off x="2465987" y="5813778"/>
            <a:ext cx="1157111" cy="1044222"/>
            <a:chOff x="2465987" y="5394288"/>
            <a:chExt cx="1157111" cy="1044222"/>
          </a:xfrm>
        </p:grpSpPr>
        <p:sp>
          <p:nvSpPr>
            <p:cNvPr id="559" name="Rounded Rectangle 558"/>
            <p:cNvSpPr/>
            <p:nvPr/>
          </p:nvSpPr>
          <p:spPr bwMode="auto">
            <a:xfrm>
              <a:off x="2465987" y="5394288"/>
              <a:ext cx="1044222" cy="1044222"/>
            </a:xfrm>
            <a:prstGeom prst="roundRect">
              <a:avLst/>
            </a:prstGeom>
            <a:solidFill>
              <a:srgbClr val="E39A9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Job2-0</a:t>
              </a:r>
            </a:p>
          </p:txBody>
        </p:sp>
        <p:grpSp>
          <p:nvGrpSpPr>
            <p:cNvPr id="560" name="Group 109"/>
            <p:cNvGrpSpPr/>
            <p:nvPr/>
          </p:nvGrpSpPr>
          <p:grpSpPr>
            <a:xfrm>
              <a:off x="2522434" y="5831733"/>
              <a:ext cx="183442" cy="183444"/>
              <a:chOff x="3259669" y="4826002"/>
              <a:chExt cx="183442" cy="183444"/>
            </a:xfrm>
          </p:grpSpPr>
          <p:sp>
            <p:nvSpPr>
              <p:cNvPr id="565" name="Rounded Rectangle 564"/>
              <p:cNvSpPr/>
              <p:nvPr/>
            </p:nvSpPr>
            <p:spPr bwMode="auto">
              <a:xfrm>
                <a:off x="3302000" y="4826002"/>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66" name="Rounded Rectangle 565"/>
              <p:cNvSpPr/>
              <p:nvPr/>
            </p:nvSpPr>
            <p:spPr bwMode="auto">
              <a:xfrm>
                <a:off x="3259669" y="4868335"/>
                <a:ext cx="141111" cy="14111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grpSp>
        <p:sp>
          <p:nvSpPr>
            <p:cNvPr id="561" name="Rounded Rectangle 560"/>
            <p:cNvSpPr/>
            <p:nvPr/>
          </p:nvSpPr>
          <p:spPr bwMode="auto">
            <a:xfrm>
              <a:off x="2550654" y="6085735"/>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62" name="Rounded Rectangle 561"/>
            <p:cNvSpPr/>
            <p:nvPr/>
          </p:nvSpPr>
          <p:spPr bwMode="auto">
            <a:xfrm>
              <a:off x="2508323" y="6128068"/>
              <a:ext cx="141111" cy="141111"/>
            </a:xfrm>
            <a:prstGeom prst="roundRect">
              <a:avLst/>
            </a:prstGeom>
            <a:solidFill>
              <a:srgbClr val="3BCC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563" name="TextBox 562"/>
            <p:cNvSpPr txBox="1"/>
            <p:nvPr/>
          </p:nvSpPr>
          <p:spPr>
            <a:xfrm>
              <a:off x="2705876" y="5732952"/>
              <a:ext cx="917221" cy="338554"/>
            </a:xfrm>
            <a:prstGeom prst="rect">
              <a:avLst/>
            </a:prstGeom>
            <a:noFill/>
          </p:spPr>
          <p:txBody>
            <a:bodyPr wrap="square" rtlCol="0" anchor="t" anchorCtr="0">
              <a:spAutoFit/>
            </a:bodyPr>
            <a:lstStyle/>
            <a:p>
              <a:pPr algn="l"/>
              <a:r>
                <a:rPr lang="en-US">
                  <a:latin typeface="Courier"/>
                </a:rPr>
                <a:t>x200</a:t>
              </a:r>
            </a:p>
          </p:txBody>
        </p:sp>
        <p:sp>
          <p:nvSpPr>
            <p:cNvPr id="564" name="TextBox 563"/>
            <p:cNvSpPr txBox="1"/>
            <p:nvPr/>
          </p:nvSpPr>
          <p:spPr>
            <a:xfrm>
              <a:off x="2705877" y="6001065"/>
              <a:ext cx="917221" cy="338554"/>
            </a:xfrm>
            <a:prstGeom prst="rect">
              <a:avLst/>
            </a:prstGeom>
            <a:noFill/>
          </p:spPr>
          <p:txBody>
            <a:bodyPr wrap="square" rtlCol="0" anchor="t" anchorCtr="0">
              <a:spAutoFit/>
            </a:bodyPr>
            <a:lstStyle/>
            <a:p>
              <a:pPr algn="l"/>
              <a:r>
                <a:rPr lang="en-US">
                  <a:latin typeface="Courier"/>
                </a:rPr>
                <a:t>x100</a:t>
              </a:r>
            </a:p>
          </p:txBody>
        </p:sp>
      </p:grpSp>
      <p:sp>
        <p:nvSpPr>
          <p:cNvPr id="645" name="Rectangle 644"/>
          <p:cNvSpPr/>
          <p:nvPr/>
        </p:nvSpPr>
        <p:spPr bwMode="auto">
          <a:xfrm>
            <a:off x="8356364" y="4920025"/>
            <a:ext cx="324010" cy="941892"/>
          </a:xfrm>
          <a:prstGeom prst="rect">
            <a:avLst/>
          </a:prstGeom>
          <a:solidFill>
            <a:srgbClr val="E44E4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46" name="Rectangle 645"/>
          <p:cNvSpPr/>
          <p:nvPr/>
        </p:nvSpPr>
        <p:spPr bwMode="auto">
          <a:xfrm>
            <a:off x="7436319" y="5308600"/>
            <a:ext cx="306447" cy="556139"/>
          </a:xfrm>
          <a:prstGeom prst="rect">
            <a:avLst/>
          </a:prstGeom>
          <a:solidFill>
            <a:srgbClr val="E3DF3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639" name="Straight Connector 638"/>
          <p:cNvCxnSpPr/>
          <p:nvPr/>
        </p:nvCxnSpPr>
        <p:spPr bwMode="auto">
          <a:xfrm>
            <a:off x="7310624" y="5480678"/>
            <a:ext cx="526274" cy="1588"/>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647" name="Rectangle 646"/>
          <p:cNvSpPr/>
          <p:nvPr/>
        </p:nvSpPr>
        <p:spPr bwMode="auto">
          <a:xfrm>
            <a:off x="6515101" y="4897967"/>
            <a:ext cx="327024" cy="965201"/>
          </a:xfrm>
          <a:prstGeom prst="rect">
            <a:avLst/>
          </a:prstGeom>
          <a:solidFill>
            <a:srgbClr val="435CE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638" name="Straight Connector 637"/>
          <p:cNvCxnSpPr/>
          <p:nvPr/>
        </p:nvCxnSpPr>
        <p:spPr bwMode="auto">
          <a:xfrm>
            <a:off x="6418248" y="5068769"/>
            <a:ext cx="526274" cy="1588"/>
          </a:xfrm>
          <a:prstGeom prst="line">
            <a:avLst/>
          </a:prstGeom>
          <a:solidFill>
            <a:srgbClr val="E3CEC6"/>
          </a:solidFill>
          <a:ln w="9525"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2866E-6 2.60598E-6 L -0.20424 0.00116 " pathEditMode="relative" rAng="0" ptsTypes="AA">
                                      <p:cBhvr>
                                        <p:cTn id="6" dur="2000" fill="hold"/>
                                        <p:tgtEl>
                                          <p:spTgt spid="235"/>
                                        </p:tgtEl>
                                        <p:attrNameLst>
                                          <p:attrName>ppt_x</p:attrName>
                                          <p:attrName>ppt_y</p:attrName>
                                        </p:attrNameLst>
                                      </p:cBhvr>
                                      <p:rCtr x="-102" y="0"/>
                                    </p:animMotion>
                                  </p:childTnLst>
                                </p:cTn>
                              </p:par>
                              <p:par>
                                <p:cTn id="7" presetID="0" presetClass="path" presetSubtype="0" accel="50000" decel="50000" fill="hold" nodeType="withEffect">
                                  <p:stCondLst>
                                    <p:cond delay="0"/>
                                  </p:stCondLst>
                                  <p:childTnLst>
                                    <p:animMotion origin="layout" path="M 0.00122 -0.00162 L -0.12383 -3.9634E-6 " pathEditMode="relative" rAng="0" ptsTypes="AA">
                                      <p:cBhvr>
                                        <p:cTn id="8" dur="2000" fill="hold"/>
                                        <p:tgtEl>
                                          <p:spTgt spid="593"/>
                                        </p:tgtEl>
                                        <p:attrNameLst>
                                          <p:attrName>ppt_x</p:attrName>
                                          <p:attrName>ppt_y</p:attrName>
                                        </p:attrNameLst>
                                      </p:cBhvr>
                                      <p:rCtr x="-63" y="1"/>
                                    </p:animMotion>
                                  </p:childTnLst>
                                </p:cTn>
                              </p:par>
                              <p:par>
                                <p:cTn id="9" presetID="0" presetClass="path" presetSubtype="0" accel="50000" decel="50000" fill="hold" nodeType="withEffect">
                                  <p:stCondLst>
                                    <p:cond delay="0"/>
                                  </p:stCondLst>
                                  <p:childTnLst>
                                    <p:animMotion origin="layout" path="M -6.28691E-7 -3.28469E-6 L -0.12261 -3.28469E-6 " pathEditMode="relative" ptsTypes="AA">
                                      <p:cBhvr>
                                        <p:cTn id="10" dur="2000" fill="hold"/>
                                        <p:tgtEl>
                                          <p:spTgt spid="59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1" nodeType="clickEffect">
                                  <p:stCondLst>
                                    <p:cond delay="0"/>
                                  </p:stCondLst>
                                  <p:childTnLst>
                                    <p:set>
                                      <p:cBhvr>
                                        <p:cTn id="14" dur="1" fill="hold">
                                          <p:stCondLst>
                                            <p:cond delay="0"/>
                                          </p:stCondLst>
                                        </p:cTn>
                                        <p:tgtEl>
                                          <p:spTgt spid="642"/>
                                        </p:tgtEl>
                                        <p:attrNameLst>
                                          <p:attrName>style.visibility</p:attrName>
                                        </p:attrNameLst>
                                      </p:cBhvr>
                                      <p:to>
                                        <p:strVal val="visible"/>
                                      </p:to>
                                    </p:set>
                                    <p:animEffect transition="in" filter="slide(fromBottom)">
                                      <p:cBhvr>
                                        <p:cTn id="15" dur="500"/>
                                        <p:tgtEl>
                                          <p:spTgt spid="642"/>
                                        </p:tgtEl>
                                      </p:cBhvr>
                                    </p:animEffect>
                                  </p:childTnLst>
                                </p:cTn>
                              </p:par>
                              <p:par>
                                <p:cTn id="16" presetID="1" presetClass="emph" presetSubtype="2" fill="hold" nodeType="withEffect">
                                  <p:stCondLst>
                                    <p:cond delay="0"/>
                                  </p:stCondLst>
                                  <p:childTnLst>
                                    <p:animClr clrSpc="rgb">
                                      <p:cBhvr>
                                        <p:cTn id="17" dur="1000" fill="hold"/>
                                        <p:tgtEl>
                                          <p:spTgt spid="336"/>
                                        </p:tgtEl>
                                        <p:attrNameLst>
                                          <p:attrName>fillcolor</p:attrName>
                                        </p:attrNameLst>
                                      </p:cBhvr>
                                      <p:to>
                                        <a:schemeClr val="accent1"/>
                                      </p:to>
                                    </p:animClr>
                                    <p:set>
                                      <p:cBhvr>
                                        <p:cTn id="18" dur="1000" fill="hold"/>
                                        <p:tgtEl>
                                          <p:spTgt spid="336"/>
                                        </p:tgtEl>
                                        <p:attrNameLst>
                                          <p:attrName>fill.type</p:attrName>
                                        </p:attrNameLst>
                                      </p:cBhvr>
                                      <p:to>
                                        <p:strVal val="solid"/>
                                      </p:to>
                                    </p:set>
                                    <p:set>
                                      <p:cBhvr>
                                        <p:cTn id="19" dur="1000" fill="hold"/>
                                        <p:tgtEl>
                                          <p:spTgt spid="336"/>
                                        </p:tgtEl>
                                        <p:attrNameLst>
                                          <p:attrName>fill.on</p:attrName>
                                        </p:attrNameLst>
                                      </p:cBhvr>
                                      <p:to>
                                        <p:strVal val="true"/>
                                      </p:to>
                                    </p:set>
                                  </p:childTnLst>
                                </p:cTn>
                              </p:par>
                              <p:par>
                                <p:cTn id="20" presetID="1" presetClass="emph" presetSubtype="2" fill="hold" nodeType="withEffect">
                                  <p:stCondLst>
                                    <p:cond delay="0"/>
                                  </p:stCondLst>
                                  <p:childTnLst>
                                    <p:animClr clrSpc="rgb">
                                      <p:cBhvr>
                                        <p:cTn id="21" dur="1000" fill="hold"/>
                                        <p:tgtEl>
                                          <p:spTgt spid="65"/>
                                        </p:tgtEl>
                                        <p:attrNameLst>
                                          <p:attrName>fillcolor</p:attrName>
                                        </p:attrNameLst>
                                      </p:cBhvr>
                                      <p:to>
                                        <a:schemeClr val="accent1"/>
                                      </p:to>
                                    </p:animClr>
                                    <p:set>
                                      <p:cBhvr>
                                        <p:cTn id="22" dur="1000" fill="hold"/>
                                        <p:tgtEl>
                                          <p:spTgt spid="65"/>
                                        </p:tgtEl>
                                        <p:attrNameLst>
                                          <p:attrName>fill.type</p:attrName>
                                        </p:attrNameLst>
                                      </p:cBhvr>
                                      <p:to>
                                        <p:strVal val="solid"/>
                                      </p:to>
                                    </p:set>
                                    <p:set>
                                      <p:cBhvr>
                                        <p:cTn id="23" dur="1000" fill="hold"/>
                                        <p:tgtEl>
                                          <p:spTgt spid="65"/>
                                        </p:tgtEl>
                                        <p:attrNameLst>
                                          <p:attrName>fill.on</p:attrName>
                                        </p:attrNameLst>
                                      </p:cBhvr>
                                      <p:to>
                                        <p:strVal val="true"/>
                                      </p:to>
                                    </p:set>
                                  </p:childTnLst>
                                </p:cTn>
                              </p:par>
                              <p:par>
                                <p:cTn id="24" presetID="1" presetClass="emph" presetSubtype="2" fill="hold" nodeType="withEffect">
                                  <p:stCondLst>
                                    <p:cond delay="0"/>
                                  </p:stCondLst>
                                  <p:childTnLst>
                                    <p:animClr clrSpc="rgb">
                                      <p:cBhvr>
                                        <p:cTn id="25" dur="1000" fill="hold"/>
                                        <p:tgtEl>
                                          <p:spTgt spid="298"/>
                                        </p:tgtEl>
                                        <p:attrNameLst>
                                          <p:attrName>fillcolor</p:attrName>
                                        </p:attrNameLst>
                                      </p:cBhvr>
                                      <p:to>
                                        <a:schemeClr val="accent1"/>
                                      </p:to>
                                    </p:animClr>
                                    <p:set>
                                      <p:cBhvr>
                                        <p:cTn id="26" dur="1000" fill="hold"/>
                                        <p:tgtEl>
                                          <p:spTgt spid="298"/>
                                        </p:tgtEl>
                                        <p:attrNameLst>
                                          <p:attrName>fill.type</p:attrName>
                                        </p:attrNameLst>
                                      </p:cBhvr>
                                      <p:to>
                                        <p:strVal val="solid"/>
                                      </p:to>
                                    </p:set>
                                    <p:set>
                                      <p:cBhvr>
                                        <p:cTn id="27" dur="1000" fill="hold"/>
                                        <p:tgtEl>
                                          <p:spTgt spid="298"/>
                                        </p:tgtEl>
                                        <p:attrNameLst>
                                          <p:attrName>fill.on</p:attrName>
                                        </p:attrNameLst>
                                      </p:cBhvr>
                                      <p:to>
                                        <p:strVal val="true"/>
                                      </p:to>
                                    </p:set>
                                  </p:childTnLst>
                                </p:cTn>
                              </p:par>
                              <p:par>
                                <p:cTn id="28" presetID="1" presetClass="emph" presetSubtype="2" fill="hold" nodeType="withEffect">
                                  <p:stCondLst>
                                    <p:cond delay="0"/>
                                  </p:stCondLst>
                                  <p:childTnLst>
                                    <p:animClr clrSpc="rgb">
                                      <p:cBhvr>
                                        <p:cTn id="29" dur="1000" fill="hold"/>
                                        <p:tgtEl>
                                          <p:spTgt spid="331"/>
                                        </p:tgtEl>
                                        <p:attrNameLst>
                                          <p:attrName>fillcolor</p:attrName>
                                        </p:attrNameLst>
                                      </p:cBhvr>
                                      <p:to>
                                        <a:schemeClr val="accent1"/>
                                      </p:to>
                                    </p:animClr>
                                    <p:set>
                                      <p:cBhvr>
                                        <p:cTn id="30" dur="1000" fill="hold"/>
                                        <p:tgtEl>
                                          <p:spTgt spid="331"/>
                                        </p:tgtEl>
                                        <p:attrNameLst>
                                          <p:attrName>fill.type</p:attrName>
                                        </p:attrNameLst>
                                      </p:cBhvr>
                                      <p:to>
                                        <p:strVal val="solid"/>
                                      </p:to>
                                    </p:set>
                                    <p:set>
                                      <p:cBhvr>
                                        <p:cTn id="31" dur="1000" fill="hold"/>
                                        <p:tgtEl>
                                          <p:spTgt spid="331"/>
                                        </p:tgtEl>
                                        <p:attrNameLst>
                                          <p:attrName>fill.on</p:attrName>
                                        </p:attrNameLst>
                                      </p:cBhvr>
                                      <p:to>
                                        <p:strVal val="true"/>
                                      </p:to>
                                    </p:set>
                                  </p:childTnLst>
                                </p:cTn>
                              </p:par>
                              <p:par>
                                <p:cTn id="32" presetID="1" presetClass="emph" presetSubtype="2" fill="hold" nodeType="withEffect">
                                  <p:stCondLst>
                                    <p:cond delay="0"/>
                                  </p:stCondLst>
                                  <p:childTnLst>
                                    <p:animClr clrSpc="rgb">
                                      <p:cBhvr>
                                        <p:cTn id="33" dur="1000" fill="hold"/>
                                        <p:tgtEl>
                                          <p:spTgt spid="67"/>
                                        </p:tgtEl>
                                        <p:attrNameLst>
                                          <p:attrName>fillcolor</p:attrName>
                                        </p:attrNameLst>
                                      </p:cBhvr>
                                      <p:to>
                                        <a:schemeClr val="accent1"/>
                                      </p:to>
                                    </p:animClr>
                                    <p:set>
                                      <p:cBhvr>
                                        <p:cTn id="34" dur="1000" fill="hold"/>
                                        <p:tgtEl>
                                          <p:spTgt spid="67"/>
                                        </p:tgtEl>
                                        <p:attrNameLst>
                                          <p:attrName>fill.type</p:attrName>
                                        </p:attrNameLst>
                                      </p:cBhvr>
                                      <p:to>
                                        <p:strVal val="solid"/>
                                      </p:to>
                                    </p:set>
                                    <p:set>
                                      <p:cBhvr>
                                        <p:cTn id="35" dur="1000" fill="hold"/>
                                        <p:tgtEl>
                                          <p:spTgt spid="67"/>
                                        </p:tgtEl>
                                        <p:attrNameLst>
                                          <p:attrName>fill.on</p:attrName>
                                        </p:attrNameLst>
                                      </p:cBhvr>
                                      <p:to>
                                        <p:strVal val="true"/>
                                      </p:to>
                                    </p:set>
                                  </p:childTnLst>
                                </p:cTn>
                              </p:par>
                              <p:par>
                                <p:cTn id="36" presetID="1" presetClass="emph" presetSubtype="2" fill="hold" nodeType="withEffect">
                                  <p:stCondLst>
                                    <p:cond delay="0"/>
                                  </p:stCondLst>
                                  <p:childTnLst>
                                    <p:animClr clrSpc="rgb">
                                      <p:cBhvr>
                                        <p:cTn id="37" dur="1000" fill="hold"/>
                                        <p:tgtEl>
                                          <p:spTgt spid="273"/>
                                        </p:tgtEl>
                                        <p:attrNameLst>
                                          <p:attrName>fillcolor</p:attrName>
                                        </p:attrNameLst>
                                      </p:cBhvr>
                                      <p:to>
                                        <a:schemeClr val="accent1"/>
                                      </p:to>
                                    </p:animClr>
                                    <p:set>
                                      <p:cBhvr>
                                        <p:cTn id="38" dur="1000" fill="hold"/>
                                        <p:tgtEl>
                                          <p:spTgt spid="273"/>
                                        </p:tgtEl>
                                        <p:attrNameLst>
                                          <p:attrName>fill.type</p:attrName>
                                        </p:attrNameLst>
                                      </p:cBhvr>
                                      <p:to>
                                        <p:strVal val="solid"/>
                                      </p:to>
                                    </p:set>
                                    <p:set>
                                      <p:cBhvr>
                                        <p:cTn id="39" dur="1000" fill="hold"/>
                                        <p:tgtEl>
                                          <p:spTgt spid="273"/>
                                        </p:tgtEl>
                                        <p:attrNameLst>
                                          <p:attrName>fill.on</p:attrName>
                                        </p:attrNameLst>
                                      </p:cBhvr>
                                      <p:to>
                                        <p:strVal val="true"/>
                                      </p:to>
                                    </p:set>
                                  </p:childTnLst>
                                </p:cTn>
                              </p:par>
                              <p:par>
                                <p:cTn id="40" presetID="1" presetClass="emph" presetSubtype="2" fill="hold" nodeType="withEffect">
                                  <p:stCondLst>
                                    <p:cond delay="0"/>
                                  </p:stCondLst>
                                  <p:childTnLst>
                                    <p:animClr clrSpc="rgb">
                                      <p:cBhvr>
                                        <p:cTn id="41" dur="1000" fill="hold"/>
                                        <p:tgtEl>
                                          <p:spTgt spid="280"/>
                                        </p:tgtEl>
                                        <p:attrNameLst>
                                          <p:attrName>fillcolor</p:attrName>
                                        </p:attrNameLst>
                                      </p:cBhvr>
                                      <p:to>
                                        <a:schemeClr val="accent1"/>
                                      </p:to>
                                    </p:animClr>
                                    <p:set>
                                      <p:cBhvr>
                                        <p:cTn id="42" dur="1000" fill="hold"/>
                                        <p:tgtEl>
                                          <p:spTgt spid="280"/>
                                        </p:tgtEl>
                                        <p:attrNameLst>
                                          <p:attrName>fill.type</p:attrName>
                                        </p:attrNameLst>
                                      </p:cBhvr>
                                      <p:to>
                                        <p:strVal val="solid"/>
                                      </p:to>
                                    </p:set>
                                    <p:set>
                                      <p:cBhvr>
                                        <p:cTn id="43" dur="1000" fill="hold"/>
                                        <p:tgtEl>
                                          <p:spTgt spid="280"/>
                                        </p:tgtEl>
                                        <p:attrNameLst>
                                          <p:attrName>fill.on</p:attrName>
                                        </p:attrNameLst>
                                      </p:cBhvr>
                                      <p:to>
                                        <p:strVal val="true"/>
                                      </p:to>
                                    </p:set>
                                  </p:childTnLst>
                                </p:cTn>
                              </p:par>
                              <p:par>
                                <p:cTn id="44" presetID="1" presetClass="emph" presetSubtype="2" fill="hold" nodeType="withEffect">
                                  <p:stCondLst>
                                    <p:cond delay="0"/>
                                  </p:stCondLst>
                                  <p:childTnLst>
                                    <p:animClr clrSpc="rgb">
                                      <p:cBhvr>
                                        <p:cTn id="45" dur="1000" fill="hold"/>
                                        <p:tgtEl>
                                          <p:spTgt spid="285"/>
                                        </p:tgtEl>
                                        <p:attrNameLst>
                                          <p:attrName>fillcolor</p:attrName>
                                        </p:attrNameLst>
                                      </p:cBhvr>
                                      <p:to>
                                        <a:schemeClr val="accent1"/>
                                      </p:to>
                                    </p:animClr>
                                    <p:set>
                                      <p:cBhvr>
                                        <p:cTn id="46" dur="1000" fill="hold"/>
                                        <p:tgtEl>
                                          <p:spTgt spid="285"/>
                                        </p:tgtEl>
                                        <p:attrNameLst>
                                          <p:attrName>fill.type</p:attrName>
                                        </p:attrNameLst>
                                      </p:cBhvr>
                                      <p:to>
                                        <p:strVal val="solid"/>
                                      </p:to>
                                    </p:set>
                                    <p:set>
                                      <p:cBhvr>
                                        <p:cTn id="47" dur="1000" fill="hold"/>
                                        <p:tgtEl>
                                          <p:spTgt spid="285"/>
                                        </p:tgtEl>
                                        <p:attrNameLst>
                                          <p:attrName>fill.on</p:attrName>
                                        </p:attrNameLst>
                                      </p:cBhvr>
                                      <p:to>
                                        <p:strVal val="true"/>
                                      </p:to>
                                    </p:set>
                                  </p:childTnLst>
                                </p:cTn>
                              </p:par>
                              <p:par>
                                <p:cTn id="48" presetID="1" presetClass="emph" presetSubtype="2" fill="hold" nodeType="withEffect">
                                  <p:stCondLst>
                                    <p:cond delay="0"/>
                                  </p:stCondLst>
                                  <p:childTnLst>
                                    <p:animClr clrSpc="rgb">
                                      <p:cBhvr>
                                        <p:cTn id="49" dur="1000" fill="hold"/>
                                        <p:tgtEl>
                                          <p:spTgt spid="297"/>
                                        </p:tgtEl>
                                        <p:attrNameLst>
                                          <p:attrName>fillcolor</p:attrName>
                                        </p:attrNameLst>
                                      </p:cBhvr>
                                      <p:to>
                                        <a:schemeClr val="accent1"/>
                                      </p:to>
                                    </p:animClr>
                                    <p:set>
                                      <p:cBhvr>
                                        <p:cTn id="50" dur="1000" fill="hold"/>
                                        <p:tgtEl>
                                          <p:spTgt spid="297"/>
                                        </p:tgtEl>
                                        <p:attrNameLst>
                                          <p:attrName>fill.type</p:attrName>
                                        </p:attrNameLst>
                                      </p:cBhvr>
                                      <p:to>
                                        <p:strVal val="solid"/>
                                      </p:to>
                                    </p:set>
                                    <p:set>
                                      <p:cBhvr>
                                        <p:cTn id="51" dur="1000" fill="hold"/>
                                        <p:tgtEl>
                                          <p:spTgt spid="297"/>
                                        </p:tgtEl>
                                        <p:attrNameLst>
                                          <p:attrName>fill.on</p:attrName>
                                        </p:attrNameLst>
                                      </p:cBhvr>
                                      <p:to>
                                        <p:strVal val="true"/>
                                      </p:to>
                                    </p:set>
                                  </p:childTnLst>
                                </p:cTn>
                              </p:par>
                              <p:par>
                                <p:cTn id="52" presetID="1" presetClass="emph" presetSubtype="2" fill="hold" nodeType="withEffect">
                                  <p:stCondLst>
                                    <p:cond delay="0"/>
                                  </p:stCondLst>
                                  <p:childTnLst>
                                    <p:animClr clrSpc="rgb">
                                      <p:cBhvr>
                                        <p:cTn id="53" dur="1000" fill="hold"/>
                                        <p:tgtEl>
                                          <p:spTgt spid="344"/>
                                        </p:tgtEl>
                                        <p:attrNameLst>
                                          <p:attrName>fillcolor</p:attrName>
                                        </p:attrNameLst>
                                      </p:cBhvr>
                                      <p:to>
                                        <a:schemeClr val="accent1"/>
                                      </p:to>
                                    </p:animClr>
                                    <p:set>
                                      <p:cBhvr>
                                        <p:cTn id="54" dur="1000" fill="hold"/>
                                        <p:tgtEl>
                                          <p:spTgt spid="344"/>
                                        </p:tgtEl>
                                        <p:attrNameLst>
                                          <p:attrName>fill.type</p:attrName>
                                        </p:attrNameLst>
                                      </p:cBhvr>
                                      <p:to>
                                        <p:strVal val="solid"/>
                                      </p:to>
                                    </p:set>
                                    <p:set>
                                      <p:cBhvr>
                                        <p:cTn id="55" dur="1000" fill="hold"/>
                                        <p:tgtEl>
                                          <p:spTgt spid="344"/>
                                        </p:tgtEl>
                                        <p:attrNameLst>
                                          <p:attrName>fill.on</p:attrName>
                                        </p:attrNameLst>
                                      </p:cBhvr>
                                      <p:to>
                                        <p:strVal val="true"/>
                                      </p:to>
                                    </p:set>
                                  </p:childTnLst>
                                </p:cTn>
                              </p:par>
                              <p:par>
                                <p:cTn id="56" presetID="1" presetClass="emph" presetSubtype="2" fill="hold" nodeType="withEffect">
                                  <p:stCondLst>
                                    <p:cond delay="0"/>
                                  </p:stCondLst>
                                  <p:childTnLst>
                                    <p:animClr clrSpc="rgb">
                                      <p:cBhvr>
                                        <p:cTn id="57" dur="1000" fill="hold"/>
                                        <p:tgtEl>
                                          <p:spTgt spid="72"/>
                                        </p:tgtEl>
                                        <p:attrNameLst>
                                          <p:attrName>fillcolor</p:attrName>
                                        </p:attrNameLst>
                                      </p:cBhvr>
                                      <p:to>
                                        <a:schemeClr val="accent1"/>
                                      </p:to>
                                    </p:animClr>
                                    <p:set>
                                      <p:cBhvr>
                                        <p:cTn id="58" dur="1000" fill="hold"/>
                                        <p:tgtEl>
                                          <p:spTgt spid="72"/>
                                        </p:tgtEl>
                                        <p:attrNameLst>
                                          <p:attrName>fill.type</p:attrName>
                                        </p:attrNameLst>
                                      </p:cBhvr>
                                      <p:to>
                                        <p:strVal val="solid"/>
                                      </p:to>
                                    </p:set>
                                    <p:set>
                                      <p:cBhvr>
                                        <p:cTn id="59" dur="1000" fill="hold"/>
                                        <p:tgtEl>
                                          <p:spTgt spid="72"/>
                                        </p:tgtEl>
                                        <p:attrNameLst>
                                          <p:attrName>fill.on</p:attrName>
                                        </p:attrNameLst>
                                      </p:cBhvr>
                                      <p:to>
                                        <p:strVal val="true"/>
                                      </p:to>
                                    </p:set>
                                  </p:childTnLst>
                                </p:cTn>
                              </p:par>
                              <p:par>
                                <p:cTn id="60" presetID="1" presetClass="emph" presetSubtype="2" fill="hold" nodeType="withEffect">
                                  <p:stCondLst>
                                    <p:cond delay="0"/>
                                  </p:stCondLst>
                                  <p:childTnLst>
                                    <p:animClr clrSpc="rgb">
                                      <p:cBhvr>
                                        <p:cTn id="61" dur="1000" fill="hold"/>
                                        <p:tgtEl>
                                          <p:spTgt spid="212"/>
                                        </p:tgtEl>
                                        <p:attrNameLst>
                                          <p:attrName>fillcolor</p:attrName>
                                        </p:attrNameLst>
                                      </p:cBhvr>
                                      <p:to>
                                        <a:schemeClr val="accent1"/>
                                      </p:to>
                                    </p:animClr>
                                    <p:set>
                                      <p:cBhvr>
                                        <p:cTn id="62" dur="1000" fill="hold"/>
                                        <p:tgtEl>
                                          <p:spTgt spid="212"/>
                                        </p:tgtEl>
                                        <p:attrNameLst>
                                          <p:attrName>fill.type</p:attrName>
                                        </p:attrNameLst>
                                      </p:cBhvr>
                                      <p:to>
                                        <p:strVal val="solid"/>
                                      </p:to>
                                    </p:set>
                                    <p:set>
                                      <p:cBhvr>
                                        <p:cTn id="63" dur="1000" fill="hold"/>
                                        <p:tgtEl>
                                          <p:spTgt spid="212"/>
                                        </p:tgtEl>
                                        <p:attrNameLst>
                                          <p:attrName>fill.on</p:attrName>
                                        </p:attrNameLst>
                                      </p:cBhvr>
                                      <p:to>
                                        <p:strVal val="true"/>
                                      </p:to>
                                    </p:set>
                                  </p:childTnLst>
                                </p:cTn>
                              </p:par>
                              <p:par>
                                <p:cTn id="64" presetID="1" presetClass="emph" presetSubtype="2" fill="hold" nodeType="withEffect">
                                  <p:stCondLst>
                                    <p:cond delay="0"/>
                                  </p:stCondLst>
                                  <p:childTnLst>
                                    <p:animClr clrSpc="rgb">
                                      <p:cBhvr>
                                        <p:cTn id="65" dur="1000" fill="hold"/>
                                        <p:tgtEl>
                                          <p:spTgt spid="268"/>
                                        </p:tgtEl>
                                        <p:attrNameLst>
                                          <p:attrName>fillcolor</p:attrName>
                                        </p:attrNameLst>
                                      </p:cBhvr>
                                      <p:to>
                                        <a:schemeClr val="accent1"/>
                                      </p:to>
                                    </p:animClr>
                                    <p:set>
                                      <p:cBhvr>
                                        <p:cTn id="66" dur="1000" fill="hold"/>
                                        <p:tgtEl>
                                          <p:spTgt spid="268"/>
                                        </p:tgtEl>
                                        <p:attrNameLst>
                                          <p:attrName>fill.type</p:attrName>
                                        </p:attrNameLst>
                                      </p:cBhvr>
                                      <p:to>
                                        <p:strVal val="solid"/>
                                      </p:to>
                                    </p:set>
                                    <p:set>
                                      <p:cBhvr>
                                        <p:cTn id="67" dur="1000" fill="hold"/>
                                        <p:tgtEl>
                                          <p:spTgt spid="268"/>
                                        </p:tgtEl>
                                        <p:attrNameLst>
                                          <p:attrName>fill.on</p:attrName>
                                        </p:attrNameLst>
                                      </p:cBhvr>
                                      <p:to>
                                        <p:strVal val="true"/>
                                      </p:to>
                                    </p:set>
                                  </p:childTnLst>
                                </p:cTn>
                              </p:par>
                              <p:par>
                                <p:cTn id="68" presetID="1" presetClass="emph" presetSubtype="2" fill="hold" nodeType="withEffect">
                                  <p:stCondLst>
                                    <p:cond delay="0"/>
                                  </p:stCondLst>
                                  <p:childTnLst>
                                    <p:animClr clrSpc="rgb">
                                      <p:cBhvr>
                                        <p:cTn id="69" dur="1000" fill="hold"/>
                                        <p:tgtEl>
                                          <p:spTgt spid="71"/>
                                        </p:tgtEl>
                                        <p:attrNameLst>
                                          <p:attrName>fillcolor</p:attrName>
                                        </p:attrNameLst>
                                      </p:cBhvr>
                                      <p:to>
                                        <a:schemeClr val="accent1"/>
                                      </p:to>
                                    </p:animClr>
                                    <p:set>
                                      <p:cBhvr>
                                        <p:cTn id="70" dur="1000" fill="hold"/>
                                        <p:tgtEl>
                                          <p:spTgt spid="71"/>
                                        </p:tgtEl>
                                        <p:attrNameLst>
                                          <p:attrName>fill.type</p:attrName>
                                        </p:attrNameLst>
                                      </p:cBhvr>
                                      <p:to>
                                        <p:strVal val="solid"/>
                                      </p:to>
                                    </p:set>
                                    <p:set>
                                      <p:cBhvr>
                                        <p:cTn id="71" dur="1000" fill="hold"/>
                                        <p:tgtEl>
                                          <p:spTgt spid="71"/>
                                        </p:tgtEl>
                                        <p:attrNameLst>
                                          <p:attrName>fill.on</p:attrName>
                                        </p:attrNameLst>
                                      </p:cBhvr>
                                      <p:to>
                                        <p:strVal val="true"/>
                                      </p:to>
                                    </p:set>
                                  </p:childTnLst>
                                </p:cTn>
                              </p:par>
                              <p:par>
                                <p:cTn id="72" presetID="1" presetClass="emph" presetSubtype="2" fill="hold" nodeType="withEffect">
                                  <p:stCondLst>
                                    <p:cond delay="0"/>
                                  </p:stCondLst>
                                  <p:childTnLst>
                                    <p:animClr clrSpc="rgb">
                                      <p:cBhvr>
                                        <p:cTn id="73" dur="1000" fill="hold"/>
                                        <p:tgtEl>
                                          <p:spTgt spid="274"/>
                                        </p:tgtEl>
                                        <p:attrNameLst>
                                          <p:attrName>fillcolor</p:attrName>
                                        </p:attrNameLst>
                                      </p:cBhvr>
                                      <p:to>
                                        <a:schemeClr val="accent1"/>
                                      </p:to>
                                    </p:animClr>
                                    <p:set>
                                      <p:cBhvr>
                                        <p:cTn id="74" dur="1000" fill="hold"/>
                                        <p:tgtEl>
                                          <p:spTgt spid="274"/>
                                        </p:tgtEl>
                                        <p:attrNameLst>
                                          <p:attrName>fill.type</p:attrName>
                                        </p:attrNameLst>
                                      </p:cBhvr>
                                      <p:to>
                                        <p:strVal val="solid"/>
                                      </p:to>
                                    </p:set>
                                    <p:set>
                                      <p:cBhvr>
                                        <p:cTn id="75" dur="1000" fill="hold"/>
                                        <p:tgtEl>
                                          <p:spTgt spid="274"/>
                                        </p:tgtEl>
                                        <p:attrNameLst>
                                          <p:attrName>fill.on</p:attrName>
                                        </p:attrNameLst>
                                      </p:cBhvr>
                                      <p:to>
                                        <p:strVal val="true"/>
                                      </p:to>
                                    </p:set>
                                  </p:childTnLst>
                                </p:cTn>
                              </p:par>
                              <p:par>
                                <p:cTn id="76" presetID="1" presetClass="emph" presetSubtype="2" fill="hold" nodeType="withEffect">
                                  <p:stCondLst>
                                    <p:cond delay="0"/>
                                  </p:stCondLst>
                                  <p:childTnLst>
                                    <p:animClr clrSpc="rgb">
                                      <p:cBhvr>
                                        <p:cTn id="77" dur="1000" fill="hold"/>
                                        <p:tgtEl>
                                          <p:spTgt spid="303"/>
                                        </p:tgtEl>
                                        <p:attrNameLst>
                                          <p:attrName>fillcolor</p:attrName>
                                        </p:attrNameLst>
                                      </p:cBhvr>
                                      <p:to>
                                        <a:schemeClr val="accent1"/>
                                      </p:to>
                                    </p:animClr>
                                    <p:set>
                                      <p:cBhvr>
                                        <p:cTn id="78" dur="1000" fill="hold"/>
                                        <p:tgtEl>
                                          <p:spTgt spid="303"/>
                                        </p:tgtEl>
                                        <p:attrNameLst>
                                          <p:attrName>fill.type</p:attrName>
                                        </p:attrNameLst>
                                      </p:cBhvr>
                                      <p:to>
                                        <p:strVal val="solid"/>
                                      </p:to>
                                    </p:set>
                                    <p:set>
                                      <p:cBhvr>
                                        <p:cTn id="79" dur="1000" fill="hold"/>
                                        <p:tgtEl>
                                          <p:spTgt spid="303"/>
                                        </p:tgtEl>
                                        <p:attrNameLst>
                                          <p:attrName>fill.on</p:attrName>
                                        </p:attrNameLst>
                                      </p:cBhvr>
                                      <p:to>
                                        <p:strVal val="true"/>
                                      </p:to>
                                    </p:set>
                                  </p:childTnLst>
                                </p:cTn>
                              </p:par>
                              <p:par>
                                <p:cTn id="80" presetID="1" presetClass="emph" presetSubtype="2" fill="hold" nodeType="withEffect">
                                  <p:stCondLst>
                                    <p:cond delay="0"/>
                                  </p:stCondLst>
                                  <p:childTnLst>
                                    <p:animClr clrSpc="rgb">
                                      <p:cBhvr>
                                        <p:cTn id="81" dur="1000" fill="hold"/>
                                        <p:tgtEl>
                                          <p:spTgt spid="284"/>
                                        </p:tgtEl>
                                        <p:attrNameLst>
                                          <p:attrName>fillcolor</p:attrName>
                                        </p:attrNameLst>
                                      </p:cBhvr>
                                      <p:to>
                                        <a:schemeClr val="accent1"/>
                                      </p:to>
                                    </p:animClr>
                                    <p:set>
                                      <p:cBhvr>
                                        <p:cTn id="82" dur="1000" fill="hold"/>
                                        <p:tgtEl>
                                          <p:spTgt spid="284"/>
                                        </p:tgtEl>
                                        <p:attrNameLst>
                                          <p:attrName>fill.type</p:attrName>
                                        </p:attrNameLst>
                                      </p:cBhvr>
                                      <p:to>
                                        <p:strVal val="solid"/>
                                      </p:to>
                                    </p:set>
                                    <p:set>
                                      <p:cBhvr>
                                        <p:cTn id="83" dur="1000" fill="hold"/>
                                        <p:tgtEl>
                                          <p:spTgt spid="284"/>
                                        </p:tgtEl>
                                        <p:attrNameLst>
                                          <p:attrName>fill.on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0" presetClass="path" presetSubtype="0" accel="50000" decel="50000" fill="hold" nodeType="clickEffect">
                                  <p:stCondLst>
                                    <p:cond delay="0"/>
                                  </p:stCondLst>
                                  <p:childTnLst>
                                    <p:animMotion origin="layout" path="M -2.02848E-6 -2.08015E-6 L -0.20511 -2.08015E-6 " pathEditMode="relative" ptsTypes="AA">
                                      <p:cBhvr>
                                        <p:cTn id="87" dur="2000" fill="hold"/>
                                        <p:tgtEl>
                                          <p:spTgt spid="616"/>
                                        </p:tgtEl>
                                        <p:attrNameLst>
                                          <p:attrName>ppt_x</p:attrName>
                                          <p:attrName>ppt_y</p:attrName>
                                        </p:attrNameLst>
                                      </p:cBhvr>
                                    </p:animMotion>
                                  </p:childTnLst>
                                </p:cTn>
                              </p:par>
                              <p:par>
                                <p:cTn id="88" presetID="0" presetClass="path" presetSubtype="0" accel="50000" decel="50000" fill="hold" nodeType="withEffect">
                                  <p:stCondLst>
                                    <p:cond delay="0"/>
                                  </p:stCondLst>
                                  <p:childTnLst>
                                    <p:animMotion origin="layout" path="M 4.8107E-6 -0.00069 L -0.28413 -0.00069 " pathEditMode="relative" ptsTypes="AA">
                                      <p:cBhvr>
                                        <p:cTn id="89" dur="2000" fill="hold"/>
                                        <p:tgtEl>
                                          <p:spTgt spid="617"/>
                                        </p:tgtEl>
                                        <p:attrNameLst>
                                          <p:attrName>ppt_x</p:attrName>
                                          <p:attrName>ppt_y</p:attrName>
                                        </p:attrNameLst>
                                      </p:cBhvr>
                                    </p:animMotion>
                                  </p:childTnLst>
                                </p:cTn>
                              </p:par>
                              <p:par>
                                <p:cTn id="90" presetID="0" presetClass="path" presetSubtype="0" accel="50000" decel="50000" fill="hold" nodeType="withEffect">
                                  <p:stCondLst>
                                    <p:cond delay="0"/>
                                  </p:stCondLst>
                                  <p:childTnLst>
                                    <p:animMotion origin="layout" path="M 2.79264E-6 4.7533E-6 L -0.24523 4.7533E-6 " pathEditMode="relative" rAng="0" ptsTypes="AA">
                                      <p:cBhvr>
                                        <p:cTn id="91" dur="2000" fill="hold"/>
                                        <p:tgtEl>
                                          <p:spTgt spid="627"/>
                                        </p:tgtEl>
                                        <p:attrNameLst>
                                          <p:attrName>ppt_x</p:attrName>
                                          <p:attrName>ppt_y</p:attrName>
                                        </p:attrNameLst>
                                      </p:cBhvr>
                                      <p:rCtr x="-123" y="0"/>
                                    </p:animMotion>
                                  </p:childTnLst>
                                </p:cTn>
                              </p:par>
                              <p:par>
                                <p:cTn id="92" presetID="0" presetClass="path" presetSubtype="0" accel="50000" decel="50000" fill="hold" nodeType="withEffect">
                                  <p:stCondLst>
                                    <p:cond delay="0"/>
                                  </p:stCondLst>
                                  <p:childTnLst>
                                    <p:animMotion origin="layout" path="M -0.12383 6.71531E-6 L -0.28639 6.71531E-6 " pathEditMode="relative" ptsTypes="AA">
                                      <p:cBhvr>
                                        <p:cTn id="93" dur="2000" fill="hold"/>
                                        <p:tgtEl>
                                          <p:spTgt spid="593"/>
                                        </p:tgtEl>
                                        <p:attrNameLst>
                                          <p:attrName>ppt_x</p:attrName>
                                          <p:attrName>ppt_y</p:attrName>
                                        </p:attrNameLst>
                                      </p:cBhvr>
                                    </p:animMotion>
                                  </p:childTnLst>
                                </p:cTn>
                              </p:par>
                              <p:par>
                                <p:cTn id="94" presetID="0" presetClass="path" presetSubtype="0" accel="50000" decel="50000" fill="hold" nodeType="withEffect">
                                  <p:stCondLst>
                                    <p:cond delay="0"/>
                                  </p:stCondLst>
                                  <p:childTnLst>
                                    <p:animMotion origin="layout" path="M -0.12262 -9.70581E-7 L -0.24662 -9.70581E-7 " pathEditMode="relative" rAng="0" ptsTypes="AA">
                                      <p:cBhvr>
                                        <p:cTn id="95" dur="2000" fill="hold"/>
                                        <p:tgtEl>
                                          <p:spTgt spid="594"/>
                                        </p:tgtEl>
                                        <p:attrNameLst>
                                          <p:attrName>ppt_x</p:attrName>
                                          <p:attrName>ppt_y</p:attrName>
                                        </p:attrNameLst>
                                      </p:cBhvr>
                                      <p:rCtr x="-62" y="0"/>
                                    </p:animMotion>
                                  </p:childTnLst>
                                </p:cTn>
                              </p:par>
                            </p:childTnLst>
                          </p:cTn>
                        </p:par>
                        <p:par>
                          <p:cTn id="96" fill="hold">
                            <p:stCondLst>
                              <p:cond delay="2000"/>
                            </p:stCondLst>
                            <p:childTnLst>
                              <p:par>
                                <p:cTn id="97" presetID="12" presetClass="entr" presetSubtype="4" fill="hold" grpId="0" nodeType="afterEffect">
                                  <p:stCondLst>
                                    <p:cond delay="0"/>
                                  </p:stCondLst>
                                  <p:childTnLst>
                                    <p:set>
                                      <p:cBhvr>
                                        <p:cTn id="98" dur="1" fill="hold">
                                          <p:stCondLst>
                                            <p:cond delay="0"/>
                                          </p:stCondLst>
                                        </p:cTn>
                                        <p:tgtEl>
                                          <p:spTgt spid="643"/>
                                        </p:tgtEl>
                                        <p:attrNameLst>
                                          <p:attrName>style.visibility</p:attrName>
                                        </p:attrNameLst>
                                      </p:cBhvr>
                                      <p:to>
                                        <p:strVal val="visible"/>
                                      </p:to>
                                    </p:set>
                                    <p:animEffect transition="in" filter="slide(fromBottom)">
                                      <p:cBhvr>
                                        <p:cTn id="99" dur="500"/>
                                        <p:tgtEl>
                                          <p:spTgt spid="643"/>
                                        </p:tgtEl>
                                      </p:cBhvr>
                                    </p:animEffect>
                                  </p:childTnLst>
                                </p:cTn>
                              </p:par>
                              <p:par>
                                <p:cTn id="100" presetID="12" presetClass="entr" presetSubtype="4" fill="hold" grpId="0" nodeType="withEffect">
                                  <p:stCondLst>
                                    <p:cond delay="0"/>
                                  </p:stCondLst>
                                  <p:childTnLst>
                                    <p:set>
                                      <p:cBhvr>
                                        <p:cTn id="101" dur="1" fill="hold">
                                          <p:stCondLst>
                                            <p:cond delay="0"/>
                                          </p:stCondLst>
                                        </p:cTn>
                                        <p:tgtEl>
                                          <p:spTgt spid="644"/>
                                        </p:tgtEl>
                                        <p:attrNameLst>
                                          <p:attrName>style.visibility</p:attrName>
                                        </p:attrNameLst>
                                      </p:cBhvr>
                                      <p:to>
                                        <p:strVal val="visible"/>
                                      </p:to>
                                    </p:set>
                                    <p:animEffect transition="in" filter="slide(fromBottom)">
                                      <p:cBhvr>
                                        <p:cTn id="102" dur="500"/>
                                        <p:tgtEl>
                                          <p:spTgt spid="644"/>
                                        </p:tgtEl>
                                      </p:cBhvr>
                                    </p:animEffect>
                                  </p:childTnLst>
                                </p:cTn>
                              </p:par>
                            </p:childTnLst>
                          </p:cTn>
                        </p:par>
                        <p:par>
                          <p:cTn id="103" fill="hold">
                            <p:stCondLst>
                              <p:cond delay="2500"/>
                            </p:stCondLst>
                            <p:childTnLst>
                              <p:par>
                                <p:cTn id="104" presetID="12" presetClass="entr" presetSubtype="4" fill="hold" grpId="1" nodeType="afterEffect">
                                  <p:stCondLst>
                                    <p:cond delay="0"/>
                                  </p:stCondLst>
                                  <p:childTnLst>
                                    <p:set>
                                      <p:cBhvr>
                                        <p:cTn id="105" dur="1" fill="hold">
                                          <p:stCondLst>
                                            <p:cond delay="0"/>
                                          </p:stCondLst>
                                        </p:cTn>
                                        <p:tgtEl>
                                          <p:spTgt spid="646"/>
                                        </p:tgtEl>
                                        <p:attrNameLst>
                                          <p:attrName>style.visibility</p:attrName>
                                        </p:attrNameLst>
                                      </p:cBhvr>
                                      <p:to>
                                        <p:strVal val="visible"/>
                                      </p:to>
                                    </p:set>
                                    <p:animEffect transition="in" filter="slide(fromBottom)">
                                      <p:cBhvr>
                                        <p:cTn id="106" dur="500"/>
                                        <p:tgtEl>
                                          <p:spTgt spid="646"/>
                                        </p:tgtEl>
                                      </p:cBhvr>
                                    </p:animEffect>
                                  </p:childTnLst>
                                </p:cTn>
                              </p:par>
                              <p:par>
                                <p:cTn id="107" presetID="12" presetClass="entr" presetSubtype="4" fill="hold" grpId="2" nodeType="withEffect">
                                  <p:stCondLst>
                                    <p:cond delay="0"/>
                                  </p:stCondLst>
                                  <p:childTnLst>
                                    <p:set>
                                      <p:cBhvr>
                                        <p:cTn id="108" dur="1" fill="hold">
                                          <p:stCondLst>
                                            <p:cond delay="0"/>
                                          </p:stCondLst>
                                        </p:cTn>
                                        <p:tgtEl>
                                          <p:spTgt spid="647"/>
                                        </p:tgtEl>
                                        <p:attrNameLst>
                                          <p:attrName>style.visibility</p:attrName>
                                        </p:attrNameLst>
                                      </p:cBhvr>
                                      <p:to>
                                        <p:strVal val="visible"/>
                                      </p:to>
                                    </p:set>
                                    <p:animEffect transition="in" filter="slide(fromBottom)">
                                      <p:cBhvr>
                                        <p:cTn id="109" dur="500"/>
                                        <p:tgtEl>
                                          <p:spTgt spid="647"/>
                                        </p:tgtEl>
                                      </p:cBhvr>
                                    </p:animEffect>
                                  </p:childTnLst>
                                </p:cTn>
                              </p:par>
                              <p:par>
                                <p:cTn id="110" presetID="1" presetClass="emph" presetSubtype="2" fill="hold" nodeType="withEffect">
                                  <p:stCondLst>
                                    <p:cond delay="0"/>
                                  </p:stCondLst>
                                  <p:childTnLst>
                                    <p:animClr clrSpc="rgb">
                                      <p:cBhvr>
                                        <p:cTn id="111" dur="1000" fill="hold"/>
                                        <p:tgtEl>
                                          <p:spTgt spid="309"/>
                                        </p:tgtEl>
                                        <p:attrNameLst>
                                          <p:attrName>fillcolor</p:attrName>
                                        </p:attrNameLst>
                                      </p:cBhvr>
                                      <p:to>
                                        <a:srgbClr val="E3E18A"/>
                                      </p:to>
                                    </p:animClr>
                                    <p:set>
                                      <p:cBhvr>
                                        <p:cTn id="112" dur="1000" fill="hold"/>
                                        <p:tgtEl>
                                          <p:spTgt spid="309"/>
                                        </p:tgtEl>
                                        <p:attrNameLst>
                                          <p:attrName>fill.type</p:attrName>
                                        </p:attrNameLst>
                                      </p:cBhvr>
                                      <p:to>
                                        <p:strVal val="solid"/>
                                      </p:to>
                                    </p:set>
                                    <p:set>
                                      <p:cBhvr>
                                        <p:cTn id="113" dur="1000" fill="hold"/>
                                        <p:tgtEl>
                                          <p:spTgt spid="309"/>
                                        </p:tgtEl>
                                        <p:attrNameLst>
                                          <p:attrName>fill.on</p:attrName>
                                        </p:attrNameLst>
                                      </p:cBhvr>
                                      <p:to>
                                        <p:strVal val="true"/>
                                      </p:to>
                                    </p:set>
                                  </p:childTnLst>
                                </p:cTn>
                              </p:par>
                              <p:par>
                                <p:cTn id="114" presetID="1" presetClass="emph" presetSubtype="2" fill="hold" nodeType="withEffect">
                                  <p:stCondLst>
                                    <p:cond delay="0"/>
                                  </p:stCondLst>
                                  <p:childTnLst>
                                    <p:animClr clrSpc="rgb">
                                      <p:cBhvr>
                                        <p:cTn id="115" dur="1000" fill="hold"/>
                                        <p:tgtEl>
                                          <p:spTgt spid="213"/>
                                        </p:tgtEl>
                                        <p:attrNameLst>
                                          <p:attrName>fillcolor</p:attrName>
                                        </p:attrNameLst>
                                      </p:cBhvr>
                                      <p:to>
                                        <a:srgbClr val="E3E18A"/>
                                      </p:to>
                                    </p:animClr>
                                    <p:set>
                                      <p:cBhvr>
                                        <p:cTn id="116" dur="1000" fill="hold"/>
                                        <p:tgtEl>
                                          <p:spTgt spid="213"/>
                                        </p:tgtEl>
                                        <p:attrNameLst>
                                          <p:attrName>fill.type</p:attrName>
                                        </p:attrNameLst>
                                      </p:cBhvr>
                                      <p:to>
                                        <p:strVal val="solid"/>
                                      </p:to>
                                    </p:set>
                                    <p:set>
                                      <p:cBhvr>
                                        <p:cTn id="117" dur="1000" fill="hold"/>
                                        <p:tgtEl>
                                          <p:spTgt spid="213"/>
                                        </p:tgtEl>
                                        <p:attrNameLst>
                                          <p:attrName>fill.on</p:attrName>
                                        </p:attrNameLst>
                                      </p:cBhvr>
                                      <p:to>
                                        <p:strVal val="true"/>
                                      </p:to>
                                    </p:set>
                                  </p:childTnLst>
                                </p:cTn>
                              </p:par>
                              <p:par>
                                <p:cTn id="118" presetID="1" presetClass="emph" presetSubtype="2" fill="hold" nodeType="withEffect">
                                  <p:stCondLst>
                                    <p:cond delay="0"/>
                                  </p:stCondLst>
                                  <p:childTnLst>
                                    <p:animClr clrSpc="rgb">
                                      <p:cBhvr>
                                        <p:cTn id="119" dur="1000" fill="hold"/>
                                        <p:tgtEl>
                                          <p:spTgt spid="286"/>
                                        </p:tgtEl>
                                        <p:attrNameLst>
                                          <p:attrName>fillcolor</p:attrName>
                                        </p:attrNameLst>
                                      </p:cBhvr>
                                      <p:to>
                                        <a:srgbClr val="E3E18A"/>
                                      </p:to>
                                    </p:animClr>
                                    <p:set>
                                      <p:cBhvr>
                                        <p:cTn id="120" dur="1000" fill="hold"/>
                                        <p:tgtEl>
                                          <p:spTgt spid="286"/>
                                        </p:tgtEl>
                                        <p:attrNameLst>
                                          <p:attrName>fill.type</p:attrName>
                                        </p:attrNameLst>
                                      </p:cBhvr>
                                      <p:to>
                                        <p:strVal val="solid"/>
                                      </p:to>
                                    </p:set>
                                    <p:set>
                                      <p:cBhvr>
                                        <p:cTn id="121" dur="1000" fill="hold"/>
                                        <p:tgtEl>
                                          <p:spTgt spid="286"/>
                                        </p:tgtEl>
                                        <p:attrNameLst>
                                          <p:attrName>fill.on</p:attrName>
                                        </p:attrNameLst>
                                      </p:cBhvr>
                                      <p:to>
                                        <p:strVal val="true"/>
                                      </p:to>
                                    </p:set>
                                  </p:childTnLst>
                                </p:cTn>
                              </p:par>
                              <p:par>
                                <p:cTn id="122" presetID="1" presetClass="emph" presetSubtype="2" fill="hold" nodeType="withEffect">
                                  <p:stCondLst>
                                    <p:cond delay="0"/>
                                  </p:stCondLst>
                                  <p:childTnLst>
                                    <p:animClr clrSpc="rgb">
                                      <p:cBhvr>
                                        <p:cTn id="123" dur="1000" fill="hold"/>
                                        <p:tgtEl>
                                          <p:spTgt spid="332"/>
                                        </p:tgtEl>
                                        <p:attrNameLst>
                                          <p:attrName>fillcolor</p:attrName>
                                        </p:attrNameLst>
                                      </p:cBhvr>
                                      <p:to>
                                        <a:srgbClr val="E3E18A"/>
                                      </p:to>
                                    </p:animClr>
                                    <p:set>
                                      <p:cBhvr>
                                        <p:cTn id="124" dur="1000" fill="hold"/>
                                        <p:tgtEl>
                                          <p:spTgt spid="332"/>
                                        </p:tgtEl>
                                        <p:attrNameLst>
                                          <p:attrName>fill.type</p:attrName>
                                        </p:attrNameLst>
                                      </p:cBhvr>
                                      <p:to>
                                        <p:strVal val="solid"/>
                                      </p:to>
                                    </p:set>
                                    <p:set>
                                      <p:cBhvr>
                                        <p:cTn id="125" dur="1000" fill="hold"/>
                                        <p:tgtEl>
                                          <p:spTgt spid="332"/>
                                        </p:tgtEl>
                                        <p:attrNameLst>
                                          <p:attrName>fill.on</p:attrName>
                                        </p:attrNameLst>
                                      </p:cBhvr>
                                      <p:to>
                                        <p:strVal val="true"/>
                                      </p:to>
                                    </p:set>
                                  </p:childTnLst>
                                </p:cTn>
                              </p:par>
                              <p:par>
                                <p:cTn id="126" presetID="1" presetClass="emph" presetSubtype="2" fill="hold" nodeType="withEffect">
                                  <p:stCondLst>
                                    <p:cond delay="0"/>
                                  </p:stCondLst>
                                  <p:childTnLst>
                                    <p:animClr clrSpc="rgb">
                                      <p:cBhvr>
                                        <p:cTn id="127" dur="1000" fill="hold"/>
                                        <p:tgtEl>
                                          <p:spTgt spid="66"/>
                                        </p:tgtEl>
                                        <p:attrNameLst>
                                          <p:attrName>fillcolor</p:attrName>
                                        </p:attrNameLst>
                                      </p:cBhvr>
                                      <p:to>
                                        <a:srgbClr val="E3E18A"/>
                                      </p:to>
                                    </p:animClr>
                                    <p:set>
                                      <p:cBhvr>
                                        <p:cTn id="128" dur="1000" fill="hold"/>
                                        <p:tgtEl>
                                          <p:spTgt spid="66"/>
                                        </p:tgtEl>
                                        <p:attrNameLst>
                                          <p:attrName>fill.type</p:attrName>
                                        </p:attrNameLst>
                                      </p:cBhvr>
                                      <p:to>
                                        <p:strVal val="solid"/>
                                      </p:to>
                                    </p:set>
                                    <p:set>
                                      <p:cBhvr>
                                        <p:cTn id="129" dur="1000" fill="hold"/>
                                        <p:tgtEl>
                                          <p:spTgt spid="66"/>
                                        </p:tgtEl>
                                        <p:attrNameLst>
                                          <p:attrName>fill.on</p:attrName>
                                        </p:attrNameLst>
                                      </p:cBhvr>
                                      <p:to>
                                        <p:strVal val="true"/>
                                      </p:to>
                                    </p:set>
                                  </p:childTnLst>
                                </p:cTn>
                              </p:par>
                              <p:par>
                                <p:cTn id="130" presetID="1" presetClass="emph" presetSubtype="2" fill="hold" nodeType="withEffect">
                                  <p:stCondLst>
                                    <p:cond delay="0"/>
                                  </p:stCondLst>
                                  <p:childTnLst>
                                    <p:animClr clrSpc="rgb">
                                      <p:cBhvr>
                                        <p:cTn id="131" dur="1000" fill="hold"/>
                                        <p:tgtEl>
                                          <p:spTgt spid="287"/>
                                        </p:tgtEl>
                                        <p:attrNameLst>
                                          <p:attrName>fillcolor</p:attrName>
                                        </p:attrNameLst>
                                      </p:cBhvr>
                                      <p:to>
                                        <a:srgbClr val="E3E18A"/>
                                      </p:to>
                                    </p:animClr>
                                    <p:set>
                                      <p:cBhvr>
                                        <p:cTn id="132" dur="1000" fill="hold"/>
                                        <p:tgtEl>
                                          <p:spTgt spid="287"/>
                                        </p:tgtEl>
                                        <p:attrNameLst>
                                          <p:attrName>fill.type</p:attrName>
                                        </p:attrNameLst>
                                      </p:cBhvr>
                                      <p:to>
                                        <p:strVal val="solid"/>
                                      </p:to>
                                    </p:set>
                                    <p:set>
                                      <p:cBhvr>
                                        <p:cTn id="133" dur="1000" fill="hold"/>
                                        <p:tgtEl>
                                          <p:spTgt spid="287"/>
                                        </p:tgtEl>
                                        <p:attrNameLst>
                                          <p:attrName>fill.on</p:attrName>
                                        </p:attrNameLst>
                                      </p:cBhvr>
                                      <p:to>
                                        <p:strVal val="true"/>
                                      </p:to>
                                    </p:set>
                                  </p:childTnLst>
                                </p:cTn>
                              </p:par>
                              <p:par>
                                <p:cTn id="134" presetID="1" presetClass="emph" presetSubtype="2" fill="hold" nodeType="withEffect">
                                  <p:stCondLst>
                                    <p:cond delay="0"/>
                                  </p:stCondLst>
                                  <p:childTnLst>
                                    <p:animClr clrSpc="rgb">
                                      <p:cBhvr>
                                        <p:cTn id="135" dur="1000" fill="hold"/>
                                        <p:tgtEl>
                                          <p:spTgt spid="313"/>
                                        </p:tgtEl>
                                        <p:attrNameLst>
                                          <p:attrName>fillcolor</p:attrName>
                                        </p:attrNameLst>
                                      </p:cBhvr>
                                      <p:to>
                                        <a:srgbClr val="E3E18A"/>
                                      </p:to>
                                    </p:animClr>
                                    <p:set>
                                      <p:cBhvr>
                                        <p:cTn id="136" dur="1000" fill="hold"/>
                                        <p:tgtEl>
                                          <p:spTgt spid="313"/>
                                        </p:tgtEl>
                                        <p:attrNameLst>
                                          <p:attrName>fill.type</p:attrName>
                                        </p:attrNameLst>
                                      </p:cBhvr>
                                      <p:to>
                                        <p:strVal val="solid"/>
                                      </p:to>
                                    </p:set>
                                    <p:set>
                                      <p:cBhvr>
                                        <p:cTn id="137" dur="1000" fill="hold"/>
                                        <p:tgtEl>
                                          <p:spTgt spid="313"/>
                                        </p:tgtEl>
                                        <p:attrNameLst>
                                          <p:attrName>fill.on</p:attrName>
                                        </p:attrNameLst>
                                      </p:cBhvr>
                                      <p:to>
                                        <p:strVal val="true"/>
                                      </p:to>
                                    </p:set>
                                  </p:childTnLst>
                                </p:cTn>
                              </p:par>
                              <p:par>
                                <p:cTn id="138" presetID="1" presetClass="emph" presetSubtype="2" fill="hold" nodeType="withEffect">
                                  <p:stCondLst>
                                    <p:cond delay="0"/>
                                  </p:stCondLst>
                                  <p:childTnLst>
                                    <p:animClr clrSpc="rgb">
                                      <p:cBhvr>
                                        <p:cTn id="139" dur="1000" fill="hold"/>
                                        <p:tgtEl>
                                          <p:spTgt spid="285"/>
                                        </p:tgtEl>
                                        <p:attrNameLst>
                                          <p:attrName>fillcolor</p:attrName>
                                        </p:attrNameLst>
                                      </p:cBhvr>
                                      <p:to>
                                        <a:srgbClr val="E3E18A"/>
                                      </p:to>
                                    </p:animClr>
                                    <p:set>
                                      <p:cBhvr>
                                        <p:cTn id="140" dur="1000" fill="hold"/>
                                        <p:tgtEl>
                                          <p:spTgt spid="285"/>
                                        </p:tgtEl>
                                        <p:attrNameLst>
                                          <p:attrName>fill.type</p:attrName>
                                        </p:attrNameLst>
                                      </p:cBhvr>
                                      <p:to>
                                        <p:strVal val="solid"/>
                                      </p:to>
                                    </p:set>
                                    <p:set>
                                      <p:cBhvr>
                                        <p:cTn id="141" dur="1000" fill="hold"/>
                                        <p:tgtEl>
                                          <p:spTgt spid="285"/>
                                        </p:tgtEl>
                                        <p:attrNameLst>
                                          <p:attrName>fill.on</p:attrName>
                                        </p:attrNameLst>
                                      </p:cBhvr>
                                      <p:to>
                                        <p:strVal val="true"/>
                                      </p:to>
                                    </p:set>
                                  </p:childTnLst>
                                </p:cTn>
                              </p:par>
                              <p:par>
                                <p:cTn id="142" presetID="1" presetClass="emph" presetSubtype="2" fill="hold" nodeType="withEffect">
                                  <p:stCondLst>
                                    <p:cond delay="0"/>
                                  </p:stCondLst>
                                  <p:childTnLst>
                                    <p:animClr clrSpc="rgb">
                                      <p:cBhvr>
                                        <p:cTn id="143" dur="1000" fill="hold"/>
                                        <p:tgtEl>
                                          <p:spTgt spid="314"/>
                                        </p:tgtEl>
                                        <p:attrNameLst>
                                          <p:attrName>fillcolor</p:attrName>
                                        </p:attrNameLst>
                                      </p:cBhvr>
                                      <p:to>
                                        <a:srgbClr val="E3E18A"/>
                                      </p:to>
                                    </p:animClr>
                                    <p:set>
                                      <p:cBhvr>
                                        <p:cTn id="144" dur="1000" fill="hold"/>
                                        <p:tgtEl>
                                          <p:spTgt spid="314"/>
                                        </p:tgtEl>
                                        <p:attrNameLst>
                                          <p:attrName>fill.type</p:attrName>
                                        </p:attrNameLst>
                                      </p:cBhvr>
                                      <p:to>
                                        <p:strVal val="solid"/>
                                      </p:to>
                                    </p:set>
                                    <p:set>
                                      <p:cBhvr>
                                        <p:cTn id="145" dur="1000" fill="hold"/>
                                        <p:tgtEl>
                                          <p:spTgt spid="314"/>
                                        </p:tgtEl>
                                        <p:attrNameLst>
                                          <p:attrName>fill.on</p:attrName>
                                        </p:attrNameLst>
                                      </p:cBhvr>
                                      <p:to>
                                        <p:strVal val="true"/>
                                      </p:to>
                                    </p:set>
                                  </p:childTnLst>
                                </p:cTn>
                              </p:par>
                              <p:par>
                                <p:cTn id="146" presetID="1" presetClass="emph" presetSubtype="2" fill="hold" nodeType="withEffect">
                                  <p:stCondLst>
                                    <p:cond delay="0"/>
                                  </p:stCondLst>
                                  <p:childTnLst>
                                    <p:animClr clrSpc="rgb">
                                      <p:cBhvr>
                                        <p:cTn id="147" dur="1000" fill="hold"/>
                                        <p:tgtEl>
                                          <p:spTgt spid="310"/>
                                        </p:tgtEl>
                                        <p:attrNameLst>
                                          <p:attrName>fillcolor</p:attrName>
                                        </p:attrNameLst>
                                      </p:cBhvr>
                                      <p:to>
                                        <a:srgbClr val="E3E18A"/>
                                      </p:to>
                                    </p:animClr>
                                    <p:set>
                                      <p:cBhvr>
                                        <p:cTn id="148" dur="1000" fill="hold"/>
                                        <p:tgtEl>
                                          <p:spTgt spid="310"/>
                                        </p:tgtEl>
                                        <p:attrNameLst>
                                          <p:attrName>fill.type</p:attrName>
                                        </p:attrNameLst>
                                      </p:cBhvr>
                                      <p:to>
                                        <p:strVal val="solid"/>
                                      </p:to>
                                    </p:set>
                                    <p:set>
                                      <p:cBhvr>
                                        <p:cTn id="149" dur="1000" fill="hold"/>
                                        <p:tgtEl>
                                          <p:spTgt spid="310"/>
                                        </p:tgtEl>
                                        <p:attrNameLst>
                                          <p:attrName>fill.on</p:attrName>
                                        </p:attrNameLst>
                                      </p:cBhvr>
                                      <p:to>
                                        <p:strVal val="true"/>
                                      </p:to>
                                    </p:set>
                                  </p:childTnLst>
                                </p:cTn>
                              </p:par>
                              <p:par>
                                <p:cTn id="150" presetID="1" presetClass="emph" presetSubtype="2" fill="hold" nodeType="withEffect">
                                  <p:stCondLst>
                                    <p:cond delay="0"/>
                                  </p:stCondLst>
                                  <p:childTnLst>
                                    <p:animClr clrSpc="rgb">
                                      <p:cBhvr>
                                        <p:cTn id="151" dur="1000" fill="hold"/>
                                        <p:tgtEl>
                                          <p:spTgt spid="92"/>
                                        </p:tgtEl>
                                        <p:attrNameLst>
                                          <p:attrName>fillcolor</p:attrName>
                                        </p:attrNameLst>
                                      </p:cBhvr>
                                      <p:to>
                                        <a:srgbClr val="E3E18A"/>
                                      </p:to>
                                    </p:animClr>
                                    <p:set>
                                      <p:cBhvr>
                                        <p:cTn id="152" dur="1000" fill="hold"/>
                                        <p:tgtEl>
                                          <p:spTgt spid="92"/>
                                        </p:tgtEl>
                                        <p:attrNameLst>
                                          <p:attrName>fill.type</p:attrName>
                                        </p:attrNameLst>
                                      </p:cBhvr>
                                      <p:to>
                                        <p:strVal val="solid"/>
                                      </p:to>
                                    </p:set>
                                    <p:set>
                                      <p:cBhvr>
                                        <p:cTn id="153" dur="1000" fill="hold"/>
                                        <p:tgtEl>
                                          <p:spTgt spid="92"/>
                                        </p:tgtEl>
                                        <p:attrNameLst>
                                          <p:attrName>fill.on</p:attrName>
                                        </p:attrNameLst>
                                      </p:cBhvr>
                                      <p:to>
                                        <p:strVal val="true"/>
                                      </p:to>
                                    </p:set>
                                  </p:childTnLst>
                                </p:cTn>
                              </p:par>
                              <p:par>
                                <p:cTn id="154" presetID="1" presetClass="emph" presetSubtype="2" fill="hold" nodeType="withEffect">
                                  <p:stCondLst>
                                    <p:cond delay="0"/>
                                  </p:stCondLst>
                                  <p:childTnLst>
                                    <p:animClr clrSpc="rgb">
                                      <p:cBhvr>
                                        <p:cTn id="155" dur="1000" fill="hold"/>
                                        <p:tgtEl>
                                          <p:spTgt spid="94"/>
                                        </p:tgtEl>
                                        <p:attrNameLst>
                                          <p:attrName>fillcolor</p:attrName>
                                        </p:attrNameLst>
                                      </p:cBhvr>
                                      <p:to>
                                        <a:srgbClr val="E3E18A"/>
                                      </p:to>
                                    </p:animClr>
                                    <p:set>
                                      <p:cBhvr>
                                        <p:cTn id="156" dur="1000" fill="hold"/>
                                        <p:tgtEl>
                                          <p:spTgt spid="94"/>
                                        </p:tgtEl>
                                        <p:attrNameLst>
                                          <p:attrName>fill.type</p:attrName>
                                        </p:attrNameLst>
                                      </p:cBhvr>
                                      <p:to>
                                        <p:strVal val="solid"/>
                                      </p:to>
                                    </p:set>
                                    <p:set>
                                      <p:cBhvr>
                                        <p:cTn id="157" dur="1000" fill="hold"/>
                                        <p:tgtEl>
                                          <p:spTgt spid="94"/>
                                        </p:tgtEl>
                                        <p:attrNameLst>
                                          <p:attrName>fill.on</p:attrName>
                                        </p:attrNameLst>
                                      </p:cBhvr>
                                      <p:to>
                                        <p:strVal val="true"/>
                                      </p:to>
                                    </p:set>
                                  </p:childTnLst>
                                </p:cTn>
                              </p:par>
                              <p:par>
                                <p:cTn id="158" presetID="1" presetClass="emph" presetSubtype="2" fill="hold" nodeType="withEffect">
                                  <p:stCondLst>
                                    <p:cond delay="0"/>
                                  </p:stCondLst>
                                  <p:childTnLst>
                                    <p:animClr clrSpc="rgb">
                                      <p:cBhvr>
                                        <p:cTn id="159" dur="1000" fill="hold"/>
                                        <p:tgtEl>
                                          <p:spTgt spid="73"/>
                                        </p:tgtEl>
                                        <p:attrNameLst>
                                          <p:attrName>fillcolor</p:attrName>
                                        </p:attrNameLst>
                                      </p:cBhvr>
                                      <p:to>
                                        <a:srgbClr val="E3E18A"/>
                                      </p:to>
                                    </p:animClr>
                                    <p:set>
                                      <p:cBhvr>
                                        <p:cTn id="160" dur="1000" fill="hold"/>
                                        <p:tgtEl>
                                          <p:spTgt spid="73"/>
                                        </p:tgtEl>
                                        <p:attrNameLst>
                                          <p:attrName>fill.type</p:attrName>
                                        </p:attrNameLst>
                                      </p:cBhvr>
                                      <p:to>
                                        <p:strVal val="solid"/>
                                      </p:to>
                                    </p:set>
                                    <p:set>
                                      <p:cBhvr>
                                        <p:cTn id="161" dur="1000" fill="hold"/>
                                        <p:tgtEl>
                                          <p:spTgt spid="73"/>
                                        </p:tgtEl>
                                        <p:attrNameLst>
                                          <p:attrName>fill.on</p:attrName>
                                        </p:attrNameLst>
                                      </p:cBhvr>
                                      <p:to>
                                        <p:strVal val="true"/>
                                      </p:to>
                                    </p:set>
                                  </p:childTnLst>
                                </p:cTn>
                              </p:par>
                              <p:par>
                                <p:cTn id="162" presetID="1" presetClass="emph" presetSubtype="2" fill="hold" nodeType="withEffect">
                                  <p:stCondLst>
                                    <p:cond delay="0"/>
                                  </p:stCondLst>
                                  <p:childTnLst>
                                    <p:animClr clrSpc="rgb">
                                      <p:cBhvr>
                                        <p:cTn id="163" dur="1000" fill="hold"/>
                                        <p:tgtEl>
                                          <p:spTgt spid="87"/>
                                        </p:tgtEl>
                                        <p:attrNameLst>
                                          <p:attrName>fillcolor</p:attrName>
                                        </p:attrNameLst>
                                      </p:cBhvr>
                                      <p:to>
                                        <a:srgbClr val="E3E18A"/>
                                      </p:to>
                                    </p:animClr>
                                    <p:set>
                                      <p:cBhvr>
                                        <p:cTn id="164" dur="1000" fill="hold"/>
                                        <p:tgtEl>
                                          <p:spTgt spid="87"/>
                                        </p:tgtEl>
                                        <p:attrNameLst>
                                          <p:attrName>fill.type</p:attrName>
                                        </p:attrNameLst>
                                      </p:cBhvr>
                                      <p:to>
                                        <p:strVal val="solid"/>
                                      </p:to>
                                    </p:set>
                                    <p:set>
                                      <p:cBhvr>
                                        <p:cTn id="165" dur="1000" fill="hold"/>
                                        <p:tgtEl>
                                          <p:spTgt spid="87"/>
                                        </p:tgtEl>
                                        <p:attrNameLst>
                                          <p:attrName>fill.on</p:attrName>
                                        </p:attrNameLst>
                                      </p:cBhvr>
                                      <p:to>
                                        <p:strVal val="true"/>
                                      </p:to>
                                    </p:set>
                                  </p:childTnLst>
                                </p:cTn>
                              </p:par>
                              <p:par>
                                <p:cTn id="166" presetID="1" presetClass="emph" presetSubtype="2" fill="hold" nodeType="withEffect">
                                  <p:stCondLst>
                                    <p:cond delay="0"/>
                                  </p:stCondLst>
                                  <p:childTnLst>
                                    <p:animClr clrSpc="rgb">
                                      <p:cBhvr>
                                        <p:cTn id="167" dur="1000" fill="hold"/>
                                        <p:tgtEl>
                                          <p:spTgt spid="64"/>
                                        </p:tgtEl>
                                        <p:attrNameLst>
                                          <p:attrName>fillcolor</p:attrName>
                                        </p:attrNameLst>
                                      </p:cBhvr>
                                      <p:to>
                                        <a:srgbClr val="E3E18A"/>
                                      </p:to>
                                    </p:animClr>
                                    <p:set>
                                      <p:cBhvr>
                                        <p:cTn id="168" dur="1000" fill="hold"/>
                                        <p:tgtEl>
                                          <p:spTgt spid="64"/>
                                        </p:tgtEl>
                                        <p:attrNameLst>
                                          <p:attrName>fill.type</p:attrName>
                                        </p:attrNameLst>
                                      </p:cBhvr>
                                      <p:to>
                                        <p:strVal val="solid"/>
                                      </p:to>
                                    </p:set>
                                    <p:set>
                                      <p:cBhvr>
                                        <p:cTn id="169" dur="1000" fill="hold"/>
                                        <p:tgtEl>
                                          <p:spTgt spid="64"/>
                                        </p:tgtEl>
                                        <p:attrNameLst>
                                          <p:attrName>fill.on</p:attrName>
                                        </p:attrNameLst>
                                      </p:cBhvr>
                                      <p:to>
                                        <p:strVal val="true"/>
                                      </p:to>
                                    </p:set>
                                  </p:childTnLst>
                                </p:cTn>
                              </p:par>
                              <p:par>
                                <p:cTn id="170" presetID="1" presetClass="emph" presetSubtype="2" fill="hold" nodeType="withEffect">
                                  <p:stCondLst>
                                    <p:cond delay="0"/>
                                  </p:stCondLst>
                                  <p:childTnLst>
                                    <p:animClr clrSpc="rgb">
                                      <p:cBhvr>
                                        <p:cTn id="171" dur="1000" fill="hold"/>
                                        <p:tgtEl>
                                          <p:spTgt spid="86"/>
                                        </p:tgtEl>
                                        <p:attrNameLst>
                                          <p:attrName>fillcolor</p:attrName>
                                        </p:attrNameLst>
                                      </p:cBhvr>
                                      <p:to>
                                        <a:srgbClr val="E3E18A"/>
                                      </p:to>
                                    </p:animClr>
                                    <p:set>
                                      <p:cBhvr>
                                        <p:cTn id="172" dur="1000" fill="hold"/>
                                        <p:tgtEl>
                                          <p:spTgt spid="86"/>
                                        </p:tgtEl>
                                        <p:attrNameLst>
                                          <p:attrName>fill.type</p:attrName>
                                        </p:attrNameLst>
                                      </p:cBhvr>
                                      <p:to>
                                        <p:strVal val="solid"/>
                                      </p:to>
                                    </p:set>
                                    <p:set>
                                      <p:cBhvr>
                                        <p:cTn id="173" dur="1000" fill="hold"/>
                                        <p:tgtEl>
                                          <p:spTgt spid="86"/>
                                        </p:tgtEl>
                                        <p:attrNameLst>
                                          <p:attrName>fill.on</p:attrName>
                                        </p:attrNameLst>
                                      </p:cBhvr>
                                      <p:to>
                                        <p:strVal val="true"/>
                                      </p:to>
                                    </p:set>
                                  </p:childTnLst>
                                </p:cTn>
                              </p:par>
                              <p:par>
                                <p:cTn id="174" presetID="1" presetClass="emph" presetSubtype="2" fill="hold" nodeType="withEffect">
                                  <p:stCondLst>
                                    <p:cond delay="0"/>
                                  </p:stCondLst>
                                  <p:childTnLst>
                                    <p:animClr clrSpc="rgb">
                                      <p:cBhvr>
                                        <p:cTn id="175" dur="1000" fill="hold"/>
                                        <p:tgtEl>
                                          <p:spTgt spid="212"/>
                                        </p:tgtEl>
                                        <p:attrNameLst>
                                          <p:attrName>fillcolor</p:attrName>
                                        </p:attrNameLst>
                                      </p:cBhvr>
                                      <p:to>
                                        <a:srgbClr val="E3E18A"/>
                                      </p:to>
                                    </p:animClr>
                                    <p:set>
                                      <p:cBhvr>
                                        <p:cTn id="176" dur="1000" fill="hold"/>
                                        <p:tgtEl>
                                          <p:spTgt spid="212"/>
                                        </p:tgtEl>
                                        <p:attrNameLst>
                                          <p:attrName>fill.type</p:attrName>
                                        </p:attrNameLst>
                                      </p:cBhvr>
                                      <p:to>
                                        <p:strVal val="solid"/>
                                      </p:to>
                                    </p:set>
                                    <p:set>
                                      <p:cBhvr>
                                        <p:cTn id="177" dur="1000" fill="hold"/>
                                        <p:tgtEl>
                                          <p:spTgt spid="212"/>
                                        </p:tgtEl>
                                        <p:attrNameLst>
                                          <p:attrName>fill.on</p:attrName>
                                        </p:attrNameLst>
                                      </p:cBhvr>
                                      <p:to>
                                        <p:strVal val="true"/>
                                      </p:to>
                                    </p:set>
                                  </p:childTnLst>
                                </p:cTn>
                              </p:par>
                              <p:par>
                                <p:cTn id="178" presetID="1" presetClass="emph" presetSubtype="2" fill="hold" nodeType="withEffect">
                                  <p:stCondLst>
                                    <p:cond delay="0"/>
                                  </p:stCondLst>
                                  <p:childTnLst>
                                    <p:animClr clrSpc="rgb">
                                      <p:cBhvr>
                                        <p:cTn id="179" dur="1000" fill="hold"/>
                                        <p:tgtEl>
                                          <p:spTgt spid="223"/>
                                        </p:tgtEl>
                                        <p:attrNameLst>
                                          <p:attrName>fillcolor</p:attrName>
                                        </p:attrNameLst>
                                      </p:cBhvr>
                                      <p:to>
                                        <a:srgbClr val="E3E18A"/>
                                      </p:to>
                                    </p:animClr>
                                    <p:set>
                                      <p:cBhvr>
                                        <p:cTn id="180" dur="1000" fill="hold"/>
                                        <p:tgtEl>
                                          <p:spTgt spid="223"/>
                                        </p:tgtEl>
                                        <p:attrNameLst>
                                          <p:attrName>fill.type</p:attrName>
                                        </p:attrNameLst>
                                      </p:cBhvr>
                                      <p:to>
                                        <p:strVal val="solid"/>
                                      </p:to>
                                    </p:set>
                                    <p:set>
                                      <p:cBhvr>
                                        <p:cTn id="181" dur="1000" fill="hold"/>
                                        <p:tgtEl>
                                          <p:spTgt spid="223"/>
                                        </p:tgtEl>
                                        <p:attrNameLst>
                                          <p:attrName>fill.on</p:attrName>
                                        </p:attrNameLst>
                                      </p:cBhvr>
                                      <p:to>
                                        <p:strVal val="true"/>
                                      </p:to>
                                    </p:set>
                                  </p:childTnLst>
                                </p:cTn>
                              </p:par>
                              <p:par>
                                <p:cTn id="182" presetID="1" presetClass="emph" presetSubtype="2" fill="hold" nodeType="withEffect">
                                  <p:stCondLst>
                                    <p:cond delay="0"/>
                                  </p:stCondLst>
                                  <p:childTnLst>
                                    <p:animClr clrSpc="rgb">
                                      <p:cBhvr>
                                        <p:cTn id="183" dur="1000" fill="hold"/>
                                        <p:tgtEl>
                                          <p:spTgt spid="333"/>
                                        </p:tgtEl>
                                        <p:attrNameLst>
                                          <p:attrName>fillcolor</p:attrName>
                                        </p:attrNameLst>
                                      </p:cBhvr>
                                      <p:to>
                                        <a:srgbClr val="E3E18A"/>
                                      </p:to>
                                    </p:animClr>
                                    <p:set>
                                      <p:cBhvr>
                                        <p:cTn id="184" dur="1000" fill="hold"/>
                                        <p:tgtEl>
                                          <p:spTgt spid="333"/>
                                        </p:tgtEl>
                                        <p:attrNameLst>
                                          <p:attrName>fill.type</p:attrName>
                                        </p:attrNameLst>
                                      </p:cBhvr>
                                      <p:to>
                                        <p:strVal val="solid"/>
                                      </p:to>
                                    </p:set>
                                    <p:set>
                                      <p:cBhvr>
                                        <p:cTn id="185" dur="1000" fill="hold"/>
                                        <p:tgtEl>
                                          <p:spTgt spid="333"/>
                                        </p:tgtEl>
                                        <p:attrNameLst>
                                          <p:attrName>fill.on</p:attrName>
                                        </p:attrNameLst>
                                      </p:cBhvr>
                                      <p:to>
                                        <p:strVal val="true"/>
                                      </p:to>
                                    </p:set>
                                  </p:childTnLst>
                                </p:cTn>
                              </p:par>
                              <p:par>
                                <p:cTn id="186" presetID="1" presetClass="emph" presetSubtype="2" fill="hold" nodeType="withEffect">
                                  <p:stCondLst>
                                    <p:cond delay="0"/>
                                  </p:stCondLst>
                                  <p:childTnLst>
                                    <p:animClr clrSpc="rgb">
                                      <p:cBhvr>
                                        <p:cTn id="187" dur="1000" fill="hold"/>
                                        <p:tgtEl>
                                          <p:spTgt spid="74"/>
                                        </p:tgtEl>
                                        <p:attrNameLst>
                                          <p:attrName>fillcolor</p:attrName>
                                        </p:attrNameLst>
                                      </p:cBhvr>
                                      <p:to>
                                        <a:srgbClr val="E3E18A"/>
                                      </p:to>
                                    </p:animClr>
                                    <p:set>
                                      <p:cBhvr>
                                        <p:cTn id="188" dur="1000" fill="hold"/>
                                        <p:tgtEl>
                                          <p:spTgt spid="74"/>
                                        </p:tgtEl>
                                        <p:attrNameLst>
                                          <p:attrName>fill.type</p:attrName>
                                        </p:attrNameLst>
                                      </p:cBhvr>
                                      <p:to>
                                        <p:strVal val="solid"/>
                                      </p:to>
                                    </p:set>
                                    <p:set>
                                      <p:cBhvr>
                                        <p:cTn id="189" dur="1000" fill="hold"/>
                                        <p:tgtEl>
                                          <p:spTgt spid="74"/>
                                        </p:tgtEl>
                                        <p:attrNameLst>
                                          <p:attrName>fill.on</p:attrName>
                                        </p:attrNameLst>
                                      </p:cBhvr>
                                      <p:to>
                                        <p:strVal val="true"/>
                                      </p:to>
                                    </p:set>
                                  </p:childTnLst>
                                </p:cTn>
                              </p:par>
                              <p:par>
                                <p:cTn id="190" presetID="1" presetClass="emph" presetSubtype="2" fill="hold" nodeType="withEffect">
                                  <p:stCondLst>
                                    <p:cond delay="0"/>
                                  </p:stCondLst>
                                  <p:childTnLst>
                                    <p:animClr clrSpc="rgb">
                                      <p:cBhvr>
                                        <p:cTn id="191" dur="1000" fill="hold"/>
                                        <p:tgtEl>
                                          <p:spTgt spid="218"/>
                                        </p:tgtEl>
                                        <p:attrNameLst>
                                          <p:attrName>fillcolor</p:attrName>
                                        </p:attrNameLst>
                                      </p:cBhvr>
                                      <p:to>
                                        <a:srgbClr val="E3E18A"/>
                                      </p:to>
                                    </p:animClr>
                                    <p:set>
                                      <p:cBhvr>
                                        <p:cTn id="192" dur="1000" fill="hold"/>
                                        <p:tgtEl>
                                          <p:spTgt spid="218"/>
                                        </p:tgtEl>
                                        <p:attrNameLst>
                                          <p:attrName>fill.type</p:attrName>
                                        </p:attrNameLst>
                                      </p:cBhvr>
                                      <p:to>
                                        <p:strVal val="solid"/>
                                      </p:to>
                                    </p:set>
                                    <p:set>
                                      <p:cBhvr>
                                        <p:cTn id="193" dur="1000" fill="hold"/>
                                        <p:tgtEl>
                                          <p:spTgt spid="218"/>
                                        </p:tgtEl>
                                        <p:attrNameLst>
                                          <p:attrName>fill.on</p:attrName>
                                        </p:attrNameLst>
                                      </p:cBhvr>
                                      <p:to>
                                        <p:strVal val="true"/>
                                      </p:to>
                                    </p:set>
                                  </p:childTnLst>
                                </p:cTn>
                              </p:par>
                              <p:par>
                                <p:cTn id="194" presetID="1" presetClass="emph" presetSubtype="2" fill="hold" nodeType="withEffect">
                                  <p:stCondLst>
                                    <p:cond delay="0"/>
                                  </p:stCondLst>
                                  <p:childTnLst>
                                    <p:animClr clrSpc="rgb">
                                      <p:cBhvr>
                                        <p:cTn id="195" dur="1000" fill="hold"/>
                                        <p:tgtEl>
                                          <p:spTgt spid="284"/>
                                        </p:tgtEl>
                                        <p:attrNameLst>
                                          <p:attrName>fillcolor</p:attrName>
                                        </p:attrNameLst>
                                      </p:cBhvr>
                                      <p:to>
                                        <a:srgbClr val="E3E18A"/>
                                      </p:to>
                                    </p:animClr>
                                    <p:set>
                                      <p:cBhvr>
                                        <p:cTn id="196" dur="1000" fill="hold"/>
                                        <p:tgtEl>
                                          <p:spTgt spid="284"/>
                                        </p:tgtEl>
                                        <p:attrNameLst>
                                          <p:attrName>fill.type</p:attrName>
                                        </p:attrNameLst>
                                      </p:cBhvr>
                                      <p:to>
                                        <p:strVal val="solid"/>
                                      </p:to>
                                    </p:set>
                                    <p:set>
                                      <p:cBhvr>
                                        <p:cTn id="197" dur="1000" fill="hold"/>
                                        <p:tgtEl>
                                          <p:spTgt spid="284"/>
                                        </p:tgtEl>
                                        <p:attrNameLst>
                                          <p:attrName>fill.on</p:attrName>
                                        </p:attrNameLst>
                                      </p:cBhvr>
                                      <p:to>
                                        <p:strVal val="true"/>
                                      </p:to>
                                    </p:set>
                                  </p:childTnLst>
                                </p:cTn>
                              </p:par>
                              <p:par>
                                <p:cTn id="198" presetID="1" presetClass="emph" presetSubtype="2" fill="hold" nodeType="withEffect">
                                  <p:stCondLst>
                                    <p:cond delay="0"/>
                                  </p:stCondLst>
                                  <p:childTnLst>
                                    <p:animClr clrSpc="rgb">
                                      <p:cBhvr>
                                        <p:cTn id="199" dur="1000" fill="hold"/>
                                        <p:tgtEl>
                                          <p:spTgt spid="79"/>
                                        </p:tgtEl>
                                        <p:attrNameLst>
                                          <p:attrName>fillcolor</p:attrName>
                                        </p:attrNameLst>
                                      </p:cBhvr>
                                      <p:to>
                                        <a:srgbClr val="3C8C93"/>
                                      </p:to>
                                    </p:animClr>
                                    <p:set>
                                      <p:cBhvr>
                                        <p:cTn id="200" dur="1000" fill="hold"/>
                                        <p:tgtEl>
                                          <p:spTgt spid="79"/>
                                        </p:tgtEl>
                                        <p:attrNameLst>
                                          <p:attrName>fill.type</p:attrName>
                                        </p:attrNameLst>
                                      </p:cBhvr>
                                      <p:to>
                                        <p:strVal val="solid"/>
                                      </p:to>
                                    </p:set>
                                    <p:set>
                                      <p:cBhvr>
                                        <p:cTn id="201" dur="1000" fill="hold"/>
                                        <p:tgtEl>
                                          <p:spTgt spid="79"/>
                                        </p:tgtEl>
                                        <p:attrNameLst>
                                          <p:attrName>fill.on</p:attrName>
                                        </p:attrNameLst>
                                      </p:cBhvr>
                                      <p:to>
                                        <p:strVal val="true"/>
                                      </p:to>
                                    </p:set>
                                  </p:childTnLst>
                                </p:cTn>
                              </p:par>
                              <p:par>
                                <p:cTn id="202" presetID="1" presetClass="emph" presetSubtype="2" fill="hold" nodeType="withEffect">
                                  <p:stCondLst>
                                    <p:cond delay="0"/>
                                  </p:stCondLst>
                                  <p:childTnLst>
                                    <p:animClr clrSpc="rgb">
                                      <p:cBhvr>
                                        <p:cTn id="203" dur="1000" fill="hold"/>
                                        <p:tgtEl>
                                          <p:spTgt spid="343"/>
                                        </p:tgtEl>
                                        <p:attrNameLst>
                                          <p:attrName>fillcolor</p:attrName>
                                        </p:attrNameLst>
                                      </p:cBhvr>
                                      <p:to>
                                        <a:srgbClr val="3C8C93"/>
                                      </p:to>
                                    </p:animClr>
                                    <p:set>
                                      <p:cBhvr>
                                        <p:cTn id="204" dur="1000" fill="hold"/>
                                        <p:tgtEl>
                                          <p:spTgt spid="343"/>
                                        </p:tgtEl>
                                        <p:attrNameLst>
                                          <p:attrName>fill.type</p:attrName>
                                        </p:attrNameLst>
                                      </p:cBhvr>
                                      <p:to>
                                        <p:strVal val="solid"/>
                                      </p:to>
                                    </p:set>
                                    <p:set>
                                      <p:cBhvr>
                                        <p:cTn id="205" dur="1000" fill="hold"/>
                                        <p:tgtEl>
                                          <p:spTgt spid="343"/>
                                        </p:tgtEl>
                                        <p:attrNameLst>
                                          <p:attrName>fill.on</p:attrName>
                                        </p:attrNameLst>
                                      </p:cBhvr>
                                      <p:to>
                                        <p:strVal val="true"/>
                                      </p:to>
                                    </p:set>
                                  </p:childTnLst>
                                </p:cTn>
                              </p:par>
                              <p:par>
                                <p:cTn id="206" presetID="1" presetClass="emph" presetSubtype="2" fill="hold" nodeType="withEffect">
                                  <p:stCondLst>
                                    <p:cond delay="0"/>
                                  </p:stCondLst>
                                  <p:childTnLst>
                                    <p:animClr clrSpc="rgb">
                                      <p:cBhvr>
                                        <p:cTn id="207" dur="1000" fill="hold"/>
                                        <p:tgtEl>
                                          <p:spTgt spid="302"/>
                                        </p:tgtEl>
                                        <p:attrNameLst>
                                          <p:attrName>fillcolor</p:attrName>
                                        </p:attrNameLst>
                                      </p:cBhvr>
                                      <p:to>
                                        <a:srgbClr val="3C8C93"/>
                                      </p:to>
                                    </p:animClr>
                                    <p:set>
                                      <p:cBhvr>
                                        <p:cTn id="208" dur="1000" fill="hold"/>
                                        <p:tgtEl>
                                          <p:spTgt spid="302"/>
                                        </p:tgtEl>
                                        <p:attrNameLst>
                                          <p:attrName>fill.type</p:attrName>
                                        </p:attrNameLst>
                                      </p:cBhvr>
                                      <p:to>
                                        <p:strVal val="solid"/>
                                      </p:to>
                                    </p:set>
                                    <p:set>
                                      <p:cBhvr>
                                        <p:cTn id="209" dur="1000" fill="hold"/>
                                        <p:tgtEl>
                                          <p:spTgt spid="302"/>
                                        </p:tgtEl>
                                        <p:attrNameLst>
                                          <p:attrName>fill.on</p:attrName>
                                        </p:attrNameLst>
                                      </p:cBhvr>
                                      <p:to>
                                        <p:strVal val="true"/>
                                      </p:to>
                                    </p:set>
                                  </p:childTnLst>
                                </p:cTn>
                              </p:par>
                              <p:par>
                                <p:cTn id="210" presetID="1" presetClass="emph" presetSubtype="2" fill="hold" nodeType="withEffect">
                                  <p:stCondLst>
                                    <p:cond delay="0"/>
                                  </p:stCondLst>
                                  <p:childTnLst>
                                    <p:animClr clrSpc="rgb">
                                      <p:cBhvr>
                                        <p:cTn id="211" dur="1000" fill="hold"/>
                                        <p:tgtEl>
                                          <p:spTgt spid="272"/>
                                        </p:tgtEl>
                                        <p:attrNameLst>
                                          <p:attrName>fillcolor</p:attrName>
                                        </p:attrNameLst>
                                      </p:cBhvr>
                                      <p:to>
                                        <a:srgbClr val="3C8C93"/>
                                      </p:to>
                                    </p:animClr>
                                    <p:set>
                                      <p:cBhvr>
                                        <p:cTn id="212" dur="1000" fill="hold"/>
                                        <p:tgtEl>
                                          <p:spTgt spid="272"/>
                                        </p:tgtEl>
                                        <p:attrNameLst>
                                          <p:attrName>fill.type</p:attrName>
                                        </p:attrNameLst>
                                      </p:cBhvr>
                                      <p:to>
                                        <p:strVal val="solid"/>
                                      </p:to>
                                    </p:set>
                                    <p:set>
                                      <p:cBhvr>
                                        <p:cTn id="213" dur="1000" fill="hold"/>
                                        <p:tgtEl>
                                          <p:spTgt spid="272"/>
                                        </p:tgtEl>
                                        <p:attrNameLst>
                                          <p:attrName>fill.on</p:attrName>
                                        </p:attrNameLst>
                                      </p:cBhvr>
                                      <p:to>
                                        <p:strVal val="true"/>
                                      </p:to>
                                    </p:set>
                                  </p:childTnLst>
                                </p:cTn>
                              </p:par>
                              <p:par>
                                <p:cTn id="214" presetID="1" presetClass="emph" presetSubtype="2" fill="hold" nodeType="withEffect">
                                  <p:stCondLst>
                                    <p:cond delay="0"/>
                                  </p:stCondLst>
                                  <p:childTnLst>
                                    <p:animClr clrSpc="rgb">
                                      <p:cBhvr>
                                        <p:cTn id="215" dur="1000" fill="hold"/>
                                        <p:tgtEl>
                                          <p:spTgt spid="338"/>
                                        </p:tgtEl>
                                        <p:attrNameLst>
                                          <p:attrName>fillcolor</p:attrName>
                                        </p:attrNameLst>
                                      </p:cBhvr>
                                      <p:to>
                                        <a:srgbClr val="3C8C93"/>
                                      </p:to>
                                    </p:animClr>
                                    <p:set>
                                      <p:cBhvr>
                                        <p:cTn id="216" dur="1000" fill="hold"/>
                                        <p:tgtEl>
                                          <p:spTgt spid="338"/>
                                        </p:tgtEl>
                                        <p:attrNameLst>
                                          <p:attrName>fill.type</p:attrName>
                                        </p:attrNameLst>
                                      </p:cBhvr>
                                      <p:to>
                                        <p:strVal val="solid"/>
                                      </p:to>
                                    </p:set>
                                    <p:set>
                                      <p:cBhvr>
                                        <p:cTn id="217" dur="1000" fill="hold"/>
                                        <p:tgtEl>
                                          <p:spTgt spid="338"/>
                                        </p:tgtEl>
                                        <p:attrNameLst>
                                          <p:attrName>fill.on</p:attrName>
                                        </p:attrNameLst>
                                      </p:cBhvr>
                                      <p:to>
                                        <p:strVal val="true"/>
                                      </p:to>
                                    </p:set>
                                  </p:childTnLst>
                                </p:cTn>
                              </p:par>
                              <p:par>
                                <p:cTn id="218" presetID="1" presetClass="emph" presetSubtype="2" fill="hold" nodeType="withEffect">
                                  <p:stCondLst>
                                    <p:cond delay="0"/>
                                  </p:stCondLst>
                                  <p:childTnLst>
                                    <p:animClr clrSpc="rgb">
                                      <p:cBhvr>
                                        <p:cTn id="219" dur="1000" fill="hold"/>
                                        <p:tgtEl>
                                          <p:spTgt spid="307"/>
                                        </p:tgtEl>
                                        <p:attrNameLst>
                                          <p:attrName>fillcolor</p:attrName>
                                        </p:attrNameLst>
                                      </p:cBhvr>
                                      <p:to>
                                        <a:srgbClr val="3C8C93"/>
                                      </p:to>
                                    </p:animClr>
                                    <p:set>
                                      <p:cBhvr>
                                        <p:cTn id="220" dur="1000" fill="hold"/>
                                        <p:tgtEl>
                                          <p:spTgt spid="307"/>
                                        </p:tgtEl>
                                        <p:attrNameLst>
                                          <p:attrName>fill.type</p:attrName>
                                        </p:attrNameLst>
                                      </p:cBhvr>
                                      <p:to>
                                        <p:strVal val="solid"/>
                                      </p:to>
                                    </p:set>
                                    <p:set>
                                      <p:cBhvr>
                                        <p:cTn id="221" dur="1000" fill="hold"/>
                                        <p:tgtEl>
                                          <p:spTgt spid="307"/>
                                        </p:tgtEl>
                                        <p:attrNameLst>
                                          <p:attrName>fill.on</p:attrName>
                                        </p:attrNameLst>
                                      </p:cBhvr>
                                      <p:to>
                                        <p:strVal val="true"/>
                                      </p:to>
                                    </p:set>
                                  </p:childTnLst>
                                </p:cTn>
                              </p:par>
                              <p:par>
                                <p:cTn id="222" presetID="1" presetClass="emph" presetSubtype="2" fill="hold" nodeType="withEffect">
                                  <p:stCondLst>
                                    <p:cond delay="0"/>
                                  </p:stCondLst>
                                  <p:childTnLst>
                                    <p:animClr clrSpc="rgb">
                                      <p:cBhvr>
                                        <p:cTn id="223" dur="1000" fill="hold"/>
                                        <p:tgtEl>
                                          <p:spTgt spid="78"/>
                                        </p:tgtEl>
                                        <p:attrNameLst>
                                          <p:attrName>fillcolor</p:attrName>
                                        </p:attrNameLst>
                                      </p:cBhvr>
                                      <p:to>
                                        <a:srgbClr val="3C8C93"/>
                                      </p:to>
                                    </p:animClr>
                                    <p:set>
                                      <p:cBhvr>
                                        <p:cTn id="224" dur="1000" fill="hold"/>
                                        <p:tgtEl>
                                          <p:spTgt spid="78"/>
                                        </p:tgtEl>
                                        <p:attrNameLst>
                                          <p:attrName>fill.type</p:attrName>
                                        </p:attrNameLst>
                                      </p:cBhvr>
                                      <p:to>
                                        <p:strVal val="solid"/>
                                      </p:to>
                                    </p:set>
                                    <p:set>
                                      <p:cBhvr>
                                        <p:cTn id="225" dur="1000" fill="hold"/>
                                        <p:tgtEl>
                                          <p:spTgt spid="78"/>
                                        </p:tgtEl>
                                        <p:attrNameLst>
                                          <p:attrName>fill.on</p:attrName>
                                        </p:attrNameLst>
                                      </p:cBhvr>
                                      <p:to>
                                        <p:strVal val="true"/>
                                      </p:to>
                                    </p:set>
                                  </p:childTnLst>
                                </p:cTn>
                              </p:par>
                              <p:par>
                                <p:cTn id="226" presetID="1" presetClass="emph" presetSubtype="2" fill="hold" nodeType="withEffect">
                                  <p:stCondLst>
                                    <p:cond delay="0"/>
                                  </p:stCondLst>
                                  <p:childTnLst>
                                    <p:animClr clrSpc="rgb">
                                      <p:cBhvr>
                                        <p:cTn id="227" dur="1000" fill="hold"/>
                                        <p:tgtEl>
                                          <p:spTgt spid="88"/>
                                        </p:tgtEl>
                                        <p:attrNameLst>
                                          <p:attrName>fillcolor</p:attrName>
                                        </p:attrNameLst>
                                      </p:cBhvr>
                                      <p:to>
                                        <a:srgbClr val="3C8C93"/>
                                      </p:to>
                                    </p:animClr>
                                    <p:set>
                                      <p:cBhvr>
                                        <p:cTn id="228" dur="1000" fill="hold"/>
                                        <p:tgtEl>
                                          <p:spTgt spid="88"/>
                                        </p:tgtEl>
                                        <p:attrNameLst>
                                          <p:attrName>fill.type</p:attrName>
                                        </p:attrNameLst>
                                      </p:cBhvr>
                                      <p:to>
                                        <p:strVal val="solid"/>
                                      </p:to>
                                    </p:set>
                                    <p:set>
                                      <p:cBhvr>
                                        <p:cTn id="229" dur="1000" fill="hold"/>
                                        <p:tgtEl>
                                          <p:spTgt spid="88"/>
                                        </p:tgtEl>
                                        <p:attrNameLst>
                                          <p:attrName>fill.on</p:attrName>
                                        </p:attrNameLst>
                                      </p:cBhvr>
                                      <p:to>
                                        <p:strVal val="true"/>
                                      </p:to>
                                    </p:set>
                                  </p:childTnLst>
                                </p:cTn>
                              </p:par>
                              <p:par>
                                <p:cTn id="230" presetID="1" presetClass="emph" presetSubtype="2" fill="hold" nodeType="withEffect">
                                  <p:stCondLst>
                                    <p:cond delay="0"/>
                                  </p:stCondLst>
                                  <p:childTnLst>
                                    <p:animClr clrSpc="rgb">
                                      <p:cBhvr>
                                        <p:cTn id="231" dur="1000" fill="hold"/>
                                        <p:tgtEl>
                                          <p:spTgt spid="316"/>
                                        </p:tgtEl>
                                        <p:attrNameLst>
                                          <p:attrName>fillcolor</p:attrName>
                                        </p:attrNameLst>
                                      </p:cBhvr>
                                      <p:to>
                                        <a:srgbClr val="3C8C93"/>
                                      </p:to>
                                    </p:animClr>
                                    <p:set>
                                      <p:cBhvr>
                                        <p:cTn id="232" dur="1000" fill="hold"/>
                                        <p:tgtEl>
                                          <p:spTgt spid="316"/>
                                        </p:tgtEl>
                                        <p:attrNameLst>
                                          <p:attrName>fill.type</p:attrName>
                                        </p:attrNameLst>
                                      </p:cBhvr>
                                      <p:to>
                                        <p:strVal val="solid"/>
                                      </p:to>
                                    </p:set>
                                    <p:set>
                                      <p:cBhvr>
                                        <p:cTn id="233" dur="1000" fill="hold"/>
                                        <p:tgtEl>
                                          <p:spTgt spid="316"/>
                                        </p:tgtEl>
                                        <p:attrNameLst>
                                          <p:attrName>fill.on</p:attrName>
                                        </p:attrNameLst>
                                      </p:cBhvr>
                                      <p:to>
                                        <p:strVal val="true"/>
                                      </p:to>
                                    </p:set>
                                  </p:childTnLst>
                                </p:cTn>
                              </p:par>
                              <p:par>
                                <p:cTn id="234" presetID="1" presetClass="emph" presetSubtype="2" fill="hold" nodeType="withEffect">
                                  <p:stCondLst>
                                    <p:cond delay="0"/>
                                  </p:stCondLst>
                                  <p:childTnLst>
                                    <p:animClr clrSpc="rgb">
                                      <p:cBhvr>
                                        <p:cTn id="235" dur="1000" fill="hold"/>
                                        <p:tgtEl>
                                          <p:spTgt spid="296"/>
                                        </p:tgtEl>
                                        <p:attrNameLst>
                                          <p:attrName>fillcolor</p:attrName>
                                        </p:attrNameLst>
                                      </p:cBhvr>
                                      <p:to>
                                        <a:srgbClr val="3C8C93"/>
                                      </p:to>
                                    </p:animClr>
                                    <p:set>
                                      <p:cBhvr>
                                        <p:cTn id="236" dur="1000" fill="hold"/>
                                        <p:tgtEl>
                                          <p:spTgt spid="296"/>
                                        </p:tgtEl>
                                        <p:attrNameLst>
                                          <p:attrName>fill.type</p:attrName>
                                        </p:attrNameLst>
                                      </p:cBhvr>
                                      <p:to>
                                        <p:strVal val="solid"/>
                                      </p:to>
                                    </p:set>
                                    <p:set>
                                      <p:cBhvr>
                                        <p:cTn id="237" dur="1000" fill="hold"/>
                                        <p:tgtEl>
                                          <p:spTgt spid="296"/>
                                        </p:tgtEl>
                                        <p:attrNameLst>
                                          <p:attrName>fill.on</p:attrName>
                                        </p:attrNameLst>
                                      </p:cBhvr>
                                      <p:to>
                                        <p:strVal val="true"/>
                                      </p:to>
                                    </p:set>
                                  </p:childTnLst>
                                </p:cTn>
                              </p:par>
                              <p:par>
                                <p:cTn id="238" presetID="1" presetClass="emph" presetSubtype="2" fill="hold" nodeType="withEffect">
                                  <p:stCondLst>
                                    <p:cond delay="0"/>
                                  </p:stCondLst>
                                  <p:childTnLst>
                                    <p:animClr clrSpc="rgb">
                                      <p:cBhvr>
                                        <p:cTn id="239" dur="1000" fill="hold"/>
                                        <p:tgtEl>
                                          <p:spTgt spid="339"/>
                                        </p:tgtEl>
                                        <p:attrNameLst>
                                          <p:attrName>fillcolor</p:attrName>
                                        </p:attrNameLst>
                                      </p:cBhvr>
                                      <p:to>
                                        <a:srgbClr val="3C8C93"/>
                                      </p:to>
                                    </p:animClr>
                                    <p:set>
                                      <p:cBhvr>
                                        <p:cTn id="240" dur="1000" fill="hold"/>
                                        <p:tgtEl>
                                          <p:spTgt spid="339"/>
                                        </p:tgtEl>
                                        <p:attrNameLst>
                                          <p:attrName>fill.type</p:attrName>
                                        </p:attrNameLst>
                                      </p:cBhvr>
                                      <p:to>
                                        <p:strVal val="solid"/>
                                      </p:to>
                                    </p:set>
                                    <p:set>
                                      <p:cBhvr>
                                        <p:cTn id="241" dur="1000" fill="hold"/>
                                        <p:tgtEl>
                                          <p:spTgt spid="339"/>
                                        </p:tgtEl>
                                        <p:attrNameLst>
                                          <p:attrName>fill.on</p:attrName>
                                        </p:attrNameLst>
                                      </p:cBhvr>
                                      <p:to>
                                        <p:strVal val="true"/>
                                      </p:to>
                                    </p:set>
                                  </p:childTnLst>
                                </p:cTn>
                              </p:par>
                              <p:par>
                                <p:cTn id="242" presetID="1" presetClass="emph" presetSubtype="2" fill="hold" nodeType="withEffect">
                                  <p:stCondLst>
                                    <p:cond delay="0"/>
                                  </p:stCondLst>
                                  <p:childTnLst>
                                    <p:animClr clrSpc="rgb">
                                      <p:cBhvr>
                                        <p:cTn id="243" dur="1000" fill="hold"/>
                                        <p:tgtEl>
                                          <p:spTgt spid="345"/>
                                        </p:tgtEl>
                                        <p:attrNameLst>
                                          <p:attrName>fillcolor</p:attrName>
                                        </p:attrNameLst>
                                      </p:cBhvr>
                                      <p:to>
                                        <a:srgbClr val="3C8C93"/>
                                      </p:to>
                                    </p:animClr>
                                    <p:set>
                                      <p:cBhvr>
                                        <p:cTn id="244" dur="1000" fill="hold"/>
                                        <p:tgtEl>
                                          <p:spTgt spid="345"/>
                                        </p:tgtEl>
                                        <p:attrNameLst>
                                          <p:attrName>fill.type</p:attrName>
                                        </p:attrNameLst>
                                      </p:cBhvr>
                                      <p:to>
                                        <p:strVal val="solid"/>
                                      </p:to>
                                    </p:set>
                                    <p:set>
                                      <p:cBhvr>
                                        <p:cTn id="245" dur="1000" fill="hold"/>
                                        <p:tgtEl>
                                          <p:spTgt spid="345"/>
                                        </p:tgtEl>
                                        <p:attrNameLst>
                                          <p:attrName>fill.on</p:attrName>
                                        </p:attrNameLst>
                                      </p:cBhvr>
                                      <p:to>
                                        <p:strVal val="true"/>
                                      </p:to>
                                    </p:set>
                                  </p:childTnLst>
                                </p:cTn>
                              </p:par>
                              <p:par>
                                <p:cTn id="246" presetID="1" presetClass="emph" presetSubtype="2" fill="hold" nodeType="withEffect">
                                  <p:stCondLst>
                                    <p:cond delay="0"/>
                                  </p:stCondLst>
                                  <p:childTnLst>
                                    <p:animClr clrSpc="rgb">
                                      <p:cBhvr>
                                        <p:cTn id="247" dur="1000" fill="hold"/>
                                        <p:tgtEl>
                                          <p:spTgt spid="278"/>
                                        </p:tgtEl>
                                        <p:attrNameLst>
                                          <p:attrName>fillcolor</p:attrName>
                                        </p:attrNameLst>
                                      </p:cBhvr>
                                      <p:to>
                                        <a:srgbClr val="3C8C93"/>
                                      </p:to>
                                    </p:animClr>
                                    <p:set>
                                      <p:cBhvr>
                                        <p:cTn id="248" dur="1000" fill="hold"/>
                                        <p:tgtEl>
                                          <p:spTgt spid="278"/>
                                        </p:tgtEl>
                                        <p:attrNameLst>
                                          <p:attrName>fill.type</p:attrName>
                                        </p:attrNameLst>
                                      </p:cBhvr>
                                      <p:to>
                                        <p:strVal val="solid"/>
                                      </p:to>
                                    </p:set>
                                    <p:set>
                                      <p:cBhvr>
                                        <p:cTn id="249" dur="1000" fill="hold"/>
                                        <p:tgtEl>
                                          <p:spTgt spid="278"/>
                                        </p:tgtEl>
                                        <p:attrNameLst>
                                          <p:attrName>fill.on</p:attrName>
                                        </p:attrNameLst>
                                      </p:cBhvr>
                                      <p:to>
                                        <p:strVal val="true"/>
                                      </p:to>
                                    </p:set>
                                  </p:childTnLst>
                                </p:cTn>
                              </p:par>
                              <p:par>
                                <p:cTn id="250" presetID="1" presetClass="emph" presetSubtype="2" fill="hold" nodeType="withEffect">
                                  <p:stCondLst>
                                    <p:cond delay="0"/>
                                  </p:stCondLst>
                                  <p:childTnLst>
                                    <p:animClr clrSpc="rgb">
                                      <p:cBhvr>
                                        <p:cTn id="251" dur="1000" fill="hold"/>
                                        <p:tgtEl>
                                          <p:spTgt spid="85"/>
                                        </p:tgtEl>
                                        <p:attrNameLst>
                                          <p:attrName>fillcolor</p:attrName>
                                        </p:attrNameLst>
                                      </p:cBhvr>
                                      <p:to>
                                        <a:srgbClr val="3C8C93"/>
                                      </p:to>
                                    </p:animClr>
                                    <p:set>
                                      <p:cBhvr>
                                        <p:cTn id="252" dur="1000" fill="hold"/>
                                        <p:tgtEl>
                                          <p:spTgt spid="85"/>
                                        </p:tgtEl>
                                        <p:attrNameLst>
                                          <p:attrName>fill.type</p:attrName>
                                        </p:attrNameLst>
                                      </p:cBhvr>
                                      <p:to>
                                        <p:strVal val="solid"/>
                                      </p:to>
                                    </p:set>
                                    <p:set>
                                      <p:cBhvr>
                                        <p:cTn id="253" dur="1000" fill="hold"/>
                                        <p:tgtEl>
                                          <p:spTgt spid="85"/>
                                        </p:tgtEl>
                                        <p:attrNameLst>
                                          <p:attrName>fill.on</p:attrName>
                                        </p:attrNameLst>
                                      </p:cBhvr>
                                      <p:to>
                                        <p:strVal val="true"/>
                                      </p:to>
                                    </p:set>
                                  </p:childTnLst>
                                </p:cTn>
                              </p:par>
                              <p:par>
                                <p:cTn id="254" presetID="1" presetClass="emph" presetSubtype="2" fill="hold" nodeType="withEffect">
                                  <p:stCondLst>
                                    <p:cond delay="0"/>
                                  </p:stCondLst>
                                  <p:childTnLst>
                                    <p:animClr clrSpc="rgb">
                                      <p:cBhvr>
                                        <p:cTn id="255" dur="1000" fill="hold"/>
                                        <p:tgtEl>
                                          <p:spTgt spid="326"/>
                                        </p:tgtEl>
                                        <p:attrNameLst>
                                          <p:attrName>fillcolor</p:attrName>
                                        </p:attrNameLst>
                                      </p:cBhvr>
                                      <p:to>
                                        <a:srgbClr val="3C8C93"/>
                                      </p:to>
                                    </p:animClr>
                                    <p:set>
                                      <p:cBhvr>
                                        <p:cTn id="256" dur="1000" fill="hold"/>
                                        <p:tgtEl>
                                          <p:spTgt spid="326"/>
                                        </p:tgtEl>
                                        <p:attrNameLst>
                                          <p:attrName>fill.type</p:attrName>
                                        </p:attrNameLst>
                                      </p:cBhvr>
                                      <p:to>
                                        <p:strVal val="solid"/>
                                      </p:to>
                                    </p:set>
                                    <p:set>
                                      <p:cBhvr>
                                        <p:cTn id="257" dur="1000" fill="hold"/>
                                        <p:tgtEl>
                                          <p:spTgt spid="326"/>
                                        </p:tgtEl>
                                        <p:attrNameLst>
                                          <p:attrName>fill.on</p:attrName>
                                        </p:attrNameLst>
                                      </p:cBhvr>
                                      <p:to>
                                        <p:strVal val="true"/>
                                      </p:to>
                                    </p:set>
                                  </p:childTnLst>
                                </p:cTn>
                              </p:par>
                              <p:par>
                                <p:cTn id="258" presetID="1" presetClass="emph" presetSubtype="2" fill="hold" nodeType="withEffect">
                                  <p:stCondLst>
                                    <p:cond delay="0"/>
                                  </p:stCondLst>
                                  <p:childTnLst>
                                    <p:animClr clrSpc="rgb">
                                      <p:cBhvr>
                                        <p:cTn id="259" dur="1000" fill="hold"/>
                                        <p:tgtEl>
                                          <p:spTgt spid="301"/>
                                        </p:tgtEl>
                                        <p:attrNameLst>
                                          <p:attrName>fillcolor</p:attrName>
                                        </p:attrNameLst>
                                      </p:cBhvr>
                                      <p:to>
                                        <a:srgbClr val="3C8C93"/>
                                      </p:to>
                                    </p:animClr>
                                    <p:set>
                                      <p:cBhvr>
                                        <p:cTn id="260" dur="1000" fill="hold"/>
                                        <p:tgtEl>
                                          <p:spTgt spid="301"/>
                                        </p:tgtEl>
                                        <p:attrNameLst>
                                          <p:attrName>fill.type</p:attrName>
                                        </p:attrNameLst>
                                      </p:cBhvr>
                                      <p:to>
                                        <p:strVal val="solid"/>
                                      </p:to>
                                    </p:set>
                                    <p:set>
                                      <p:cBhvr>
                                        <p:cTn id="261" dur="1000" fill="hold"/>
                                        <p:tgtEl>
                                          <p:spTgt spid="301"/>
                                        </p:tgtEl>
                                        <p:attrNameLst>
                                          <p:attrName>fill.on</p:attrName>
                                        </p:attrNameLst>
                                      </p:cBhvr>
                                      <p:to>
                                        <p:strVal val="true"/>
                                      </p:to>
                                    </p:set>
                                  </p:childTnLst>
                                </p:cTn>
                              </p:par>
                              <p:par>
                                <p:cTn id="262" presetID="1" presetClass="emph" presetSubtype="2" fill="hold" nodeType="withEffect">
                                  <p:stCondLst>
                                    <p:cond delay="0"/>
                                  </p:stCondLst>
                                  <p:childTnLst>
                                    <p:animClr clrSpc="rgb">
                                      <p:cBhvr>
                                        <p:cTn id="263" dur="1000" fill="hold"/>
                                        <p:tgtEl>
                                          <p:spTgt spid="279"/>
                                        </p:tgtEl>
                                        <p:attrNameLst>
                                          <p:attrName>fillcolor</p:attrName>
                                        </p:attrNameLst>
                                      </p:cBhvr>
                                      <p:to>
                                        <a:srgbClr val="3C8C93"/>
                                      </p:to>
                                    </p:animClr>
                                    <p:set>
                                      <p:cBhvr>
                                        <p:cTn id="264" dur="1000" fill="hold"/>
                                        <p:tgtEl>
                                          <p:spTgt spid="279"/>
                                        </p:tgtEl>
                                        <p:attrNameLst>
                                          <p:attrName>fill.type</p:attrName>
                                        </p:attrNameLst>
                                      </p:cBhvr>
                                      <p:to>
                                        <p:strVal val="solid"/>
                                      </p:to>
                                    </p:set>
                                    <p:set>
                                      <p:cBhvr>
                                        <p:cTn id="265" dur="1000" fill="hold"/>
                                        <p:tgtEl>
                                          <p:spTgt spid="279"/>
                                        </p:tgtEl>
                                        <p:attrNameLst>
                                          <p:attrName>fill.on</p:attrName>
                                        </p:attrNameLst>
                                      </p:cBhvr>
                                      <p:to>
                                        <p:strVal val="true"/>
                                      </p:to>
                                    </p:set>
                                  </p:childTnLst>
                                </p:cTn>
                              </p:par>
                              <p:par>
                                <p:cTn id="266" presetID="1" presetClass="emph" presetSubtype="2" fill="hold" nodeType="withEffect">
                                  <p:stCondLst>
                                    <p:cond delay="0"/>
                                  </p:stCondLst>
                                  <p:childTnLst>
                                    <p:animClr clrSpc="rgb">
                                      <p:cBhvr>
                                        <p:cTn id="267" dur="1000" fill="hold"/>
                                        <p:tgtEl>
                                          <p:spTgt spid="257"/>
                                        </p:tgtEl>
                                        <p:attrNameLst>
                                          <p:attrName>fillcolor</p:attrName>
                                        </p:attrNameLst>
                                      </p:cBhvr>
                                      <p:to>
                                        <a:srgbClr val="3C8C93"/>
                                      </p:to>
                                    </p:animClr>
                                    <p:set>
                                      <p:cBhvr>
                                        <p:cTn id="268" dur="1000" fill="hold"/>
                                        <p:tgtEl>
                                          <p:spTgt spid="257"/>
                                        </p:tgtEl>
                                        <p:attrNameLst>
                                          <p:attrName>fill.type</p:attrName>
                                        </p:attrNameLst>
                                      </p:cBhvr>
                                      <p:to>
                                        <p:strVal val="solid"/>
                                      </p:to>
                                    </p:set>
                                    <p:set>
                                      <p:cBhvr>
                                        <p:cTn id="269" dur="1000" fill="hold"/>
                                        <p:tgtEl>
                                          <p:spTgt spid="257"/>
                                        </p:tgtEl>
                                        <p:attrNameLst>
                                          <p:attrName>fill.on</p:attrName>
                                        </p:attrNameLst>
                                      </p:cBhvr>
                                      <p:to>
                                        <p:strVal val="true"/>
                                      </p:to>
                                    </p:set>
                                  </p:childTnLst>
                                </p:cTn>
                              </p:par>
                              <p:par>
                                <p:cTn id="270" presetID="1" presetClass="emph" presetSubtype="2" fill="hold" nodeType="withEffect">
                                  <p:stCondLst>
                                    <p:cond delay="0"/>
                                  </p:stCondLst>
                                  <p:childTnLst>
                                    <p:animClr clrSpc="rgb">
                                      <p:cBhvr>
                                        <p:cTn id="271" dur="1000" fill="hold"/>
                                        <p:tgtEl>
                                          <p:spTgt spid="95"/>
                                        </p:tgtEl>
                                        <p:attrNameLst>
                                          <p:attrName>fillcolor</p:attrName>
                                        </p:attrNameLst>
                                      </p:cBhvr>
                                      <p:to>
                                        <a:srgbClr val="3C8C93"/>
                                      </p:to>
                                    </p:animClr>
                                    <p:set>
                                      <p:cBhvr>
                                        <p:cTn id="272" dur="1000" fill="hold"/>
                                        <p:tgtEl>
                                          <p:spTgt spid="95"/>
                                        </p:tgtEl>
                                        <p:attrNameLst>
                                          <p:attrName>fill.type</p:attrName>
                                        </p:attrNameLst>
                                      </p:cBhvr>
                                      <p:to>
                                        <p:strVal val="solid"/>
                                      </p:to>
                                    </p:set>
                                    <p:set>
                                      <p:cBhvr>
                                        <p:cTn id="273" dur="1000" fill="hold"/>
                                        <p:tgtEl>
                                          <p:spTgt spid="95"/>
                                        </p:tgtEl>
                                        <p:attrNameLst>
                                          <p:attrName>fill.on</p:attrName>
                                        </p:attrNameLst>
                                      </p:cBhvr>
                                      <p:to>
                                        <p:strVal val="true"/>
                                      </p:to>
                                    </p:set>
                                  </p:childTnLst>
                                </p:cTn>
                              </p:par>
                              <p:par>
                                <p:cTn id="274" presetID="1" presetClass="emph" presetSubtype="2" fill="hold" nodeType="withEffect">
                                  <p:stCondLst>
                                    <p:cond delay="0"/>
                                  </p:stCondLst>
                                  <p:childTnLst>
                                    <p:animClr clrSpc="rgb">
                                      <p:cBhvr>
                                        <p:cTn id="275" dur="1000" fill="hold"/>
                                        <p:tgtEl>
                                          <p:spTgt spid="324"/>
                                        </p:tgtEl>
                                        <p:attrNameLst>
                                          <p:attrName>fillcolor</p:attrName>
                                        </p:attrNameLst>
                                      </p:cBhvr>
                                      <p:to>
                                        <a:srgbClr val="3C8C93"/>
                                      </p:to>
                                    </p:animClr>
                                    <p:set>
                                      <p:cBhvr>
                                        <p:cTn id="276" dur="1000" fill="hold"/>
                                        <p:tgtEl>
                                          <p:spTgt spid="324"/>
                                        </p:tgtEl>
                                        <p:attrNameLst>
                                          <p:attrName>fill.type</p:attrName>
                                        </p:attrNameLst>
                                      </p:cBhvr>
                                      <p:to>
                                        <p:strVal val="solid"/>
                                      </p:to>
                                    </p:set>
                                    <p:set>
                                      <p:cBhvr>
                                        <p:cTn id="277" dur="1000" fill="hold"/>
                                        <p:tgtEl>
                                          <p:spTgt spid="324"/>
                                        </p:tgtEl>
                                        <p:attrNameLst>
                                          <p:attrName>fill.on</p:attrName>
                                        </p:attrNameLst>
                                      </p:cBhvr>
                                      <p:to>
                                        <p:strVal val="true"/>
                                      </p:to>
                                    </p:set>
                                  </p:childTnLst>
                                </p:cTn>
                              </p:par>
                            </p:childTnLst>
                          </p:cTn>
                        </p:par>
                      </p:childTnLst>
                    </p:cTn>
                  </p:par>
                  <p:par>
                    <p:cTn id="278" fill="hold">
                      <p:stCondLst>
                        <p:cond delay="indefinite"/>
                      </p:stCondLst>
                      <p:childTnLst>
                        <p:par>
                          <p:cTn id="279" fill="hold">
                            <p:stCondLst>
                              <p:cond delay="0"/>
                            </p:stCondLst>
                            <p:childTnLst>
                              <p:par>
                                <p:cTn id="280" presetID="2" presetClass="entr" presetSubtype="2" accel="50000" decel="50000" fill="hold" nodeType="clickEffect">
                                  <p:stCondLst>
                                    <p:cond delay="0"/>
                                  </p:stCondLst>
                                  <p:childTnLst>
                                    <p:set>
                                      <p:cBhvr>
                                        <p:cTn id="281" dur="1" fill="hold">
                                          <p:stCondLst>
                                            <p:cond delay="0"/>
                                          </p:stCondLst>
                                        </p:cTn>
                                        <p:tgtEl>
                                          <p:spTgt spid="568"/>
                                        </p:tgtEl>
                                        <p:attrNameLst>
                                          <p:attrName>style.visibility</p:attrName>
                                        </p:attrNameLst>
                                      </p:cBhvr>
                                      <p:to>
                                        <p:strVal val="visible"/>
                                      </p:to>
                                    </p:set>
                                    <p:anim calcmode="lin" valueType="num">
                                      <p:cBhvr additive="base">
                                        <p:cTn id="282" dur="500" fill="hold"/>
                                        <p:tgtEl>
                                          <p:spTgt spid="568"/>
                                        </p:tgtEl>
                                        <p:attrNameLst>
                                          <p:attrName>ppt_x</p:attrName>
                                        </p:attrNameLst>
                                      </p:cBhvr>
                                      <p:tavLst>
                                        <p:tav tm="0">
                                          <p:val>
                                            <p:strVal val="1+#ppt_w/2"/>
                                          </p:val>
                                        </p:tav>
                                        <p:tav tm="100000">
                                          <p:val>
                                            <p:strVal val="#ppt_x"/>
                                          </p:val>
                                        </p:tav>
                                      </p:tavLst>
                                    </p:anim>
                                    <p:anim calcmode="lin" valueType="num">
                                      <p:cBhvr additive="base">
                                        <p:cTn id="283" dur="500" fill="hold"/>
                                        <p:tgtEl>
                                          <p:spTgt spid="568"/>
                                        </p:tgtEl>
                                        <p:attrNameLst>
                                          <p:attrName>ppt_y</p:attrName>
                                        </p:attrNameLst>
                                      </p:cBhvr>
                                      <p:tavLst>
                                        <p:tav tm="0">
                                          <p:val>
                                            <p:strVal val="#ppt_y"/>
                                          </p:val>
                                        </p:tav>
                                        <p:tav tm="100000">
                                          <p:val>
                                            <p:strVal val="#ppt_y"/>
                                          </p:val>
                                        </p:tav>
                                      </p:tavLst>
                                    </p:anim>
                                  </p:childTnLst>
                                </p:cTn>
                              </p:par>
                            </p:childTnLst>
                          </p:cTn>
                        </p:par>
                        <p:par>
                          <p:cTn id="284" fill="hold">
                            <p:stCondLst>
                              <p:cond delay="500"/>
                            </p:stCondLst>
                            <p:childTnLst>
                              <p:par>
                                <p:cTn id="285" presetID="2" presetClass="entr" presetSubtype="2" accel="50000" decel="50000" fill="hold" nodeType="afterEffect">
                                  <p:stCondLst>
                                    <p:cond delay="0"/>
                                  </p:stCondLst>
                                  <p:childTnLst>
                                    <p:set>
                                      <p:cBhvr>
                                        <p:cTn id="286" dur="1" fill="hold">
                                          <p:stCondLst>
                                            <p:cond delay="0"/>
                                          </p:stCondLst>
                                        </p:cTn>
                                        <p:tgtEl>
                                          <p:spTgt spid="575"/>
                                        </p:tgtEl>
                                        <p:attrNameLst>
                                          <p:attrName>style.visibility</p:attrName>
                                        </p:attrNameLst>
                                      </p:cBhvr>
                                      <p:to>
                                        <p:strVal val="visible"/>
                                      </p:to>
                                    </p:set>
                                    <p:anim calcmode="lin" valueType="num">
                                      <p:cBhvr additive="base">
                                        <p:cTn id="287" dur="500" fill="hold"/>
                                        <p:tgtEl>
                                          <p:spTgt spid="575"/>
                                        </p:tgtEl>
                                        <p:attrNameLst>
                                          <p:attrName>ppt_x</p:attrName>
                                        </p:attrNameLst>
                                      </p:cBhvr>
                                      <p:tavLst>
                                        <p:tav tm="0">
                                          <p:val>
                                            <p:strVal val="1+#ppt_w/2"/>
                                          </p:val>
                                        </p:tav>
                                        <p:tav tm="100000">
                                          <p:val>
                                            <p:strVal val="#ppt_x"/>
                                          </p:val>
                                        </p:tav>
                                      </p:tavLst>
                                    </p:anim>
                                    <p:anim calcmode="lin" valueType="num">
                                      <p:cBhvr additive="base">
                                        <p:cTn id="288" dur="500" fill="hold"/>
                                        <p:tgtEl>
                                          <p:spTgt spid="575"/>
                                        </p:tgtEl>
                                        <p:attrNameLst>
                                          <p:attrName>ppt_y</p:attrName>
                                        </p:attrNameLst>
                                      </p:cBhvr>
                                      <p:tavLst>
                                        <p:tav tm="0">
                                          <p:val>
                                            <p:strVal val="#ppt_y"/>
                                          </p:val>
                                        </p:tav>
                                        <p:tav tm="100000">
                                          <p:val>
                                            <p:strVal val="#ppt_y"/>
                                          </p:val>
                                        </p:tav>
                                      </p:tavLst>
                                    </p:anim>
                                  </p:childTnLst>
                                </p:cTn>
                              </p:par>
                            </p:childTnLst>
                          </p:cTn>
                        </p:par>
                      </p:childTnLst>
                    </p:cTn>
                  </p:par>
                  <p:par>
                    <p:cTn id="289" fill="hold">
                      <p:stCondLst>
                        <p:cond delay="indefinite"/>
                      </p:stCondLst>
                      <p:childTnLst>
                        <p:par>
                          <p:cTn id="290" fill="hold">
                            <p:stCondLst>
                              <p:cond delay="0"/>
                            </p:stCondLst>
                            <p:childTnLst>
                              <p:par>
                                <p:cTn id="291" presetID="0" presetClass="path" presetSubtype="0" accel="50000" decel="50000" fill="hold" nodeType="clickEffect">
                                  <p:stCondLst>
                                    <p:cond delay="0"/>
                                  </p:stCondLst>
                                  <p:childTnLst>
                                    <p:animMotion origin="layout" path="M 4.16667E-6 6.66667E-6 L -0.20052 6.66667E-6 " pathEditMode="relative" ptsTypes="AA">
                                      <p:cBhvr>
                                        <p:cTn id="292" dur="2000" fill="hold"/>
                                        <p:tgtEl>
                                          <p:spTgt spid="568"/>
                                        </p:tgtEl>
                                        <p:attrNameLst>
                                          <p:attrName>ppt_x</p:attrName>
                                          <p:attrName>ppt_y</p:attrName>
                                        </p:attrNameLst>
                                      </p:cBhvr>
                                    </p:animMotion>
                                  </p:childTnLst>
                                </p:cTn>
                              </p:par>
                              <p:par>
                                <p:cTn id="293" presetID="0" presetClass="path" presetSubtype="0" accel="50000" decel="50000" fill="hold" nodeType="withEffect">
                                  <p:stCondLst>
                                    <p:cond delay="0"/>
                                  </p:stCondLst>
                                  <p:childTnLst>
                                    <p:animMotion origin="layout" path="M -4.72222E-6 -2.59259E-6 L -0.28246 -2.59259E-6 " pathEditMode="relative" ptsTypes="AA">
                                      <p:cBhvr>
                                        <p:cTn id="294" dur="2000" fill="hold"/>
                                        <p:tgtEl>
                                          <p:spTgt spid="575"/>
                                        </p:tgtEl>
                                        <p:attrNameLst>
                                          <p:attrName>ppt_x</p:attrName>
                                          <p:attrName>ppt_y</p:attrName>
                                        </p:attrNameLst>
                                      </p:cBhvr>
                                    </p:animMotion>
                                  </p:childTnLst>
                                </p:cTn>
                              </p:par>
                              <p:par>
                                <p:cTn id="295" presetID="12" presetClass="entr" presetSubtype="4" fill="hold" grpId="0" nodeType="withEffect">
                                  <p:stCondLst>
                                    <p:cond delay="0"/>
                                  </p:stCondLst>
                                  <p:childTnLst>
                                    <p:set>
                                      <p:cBhvr>
                                        <p:cTn id="296" dur="1" fill="hold">
                                          <p:stCondLst>
                                            <p:cond delay="0"/>
                                          </p:stCondLst>
                                        </p:cTn>
                                        <p:tgtEl>
                                          <p:spTgt spid="645"/>
                                        </p:tgtEl>
                                        <p:attrNameLst>
                                          <p:attrName>style.visibility</p:attrName>
                                        </p:attrNameLst>
                                      </p:cBhvr>
                                      <p:to>
                                        <p:strVal val="visible"/>
                                      </p:to>
                                    </p:set>
                                    <p:animEffect transition="in" filter="slide(fromBottom)">
                                      <p:cBhvr>
                                        <p:cTn id="297" dur="500"/>
                                        <p:tgtEl>
                                          <p:spTgt spid="645"/>
                                        </p:tgtEl>
                                      </p:cBhvr>
                                    </p:animEffect>
                                  </p:childTnLst>
                                </p:cTn>
                              </p:par>
                              <p:par>
                                <p:cTn id="298" presetID="12" presetClass="entr" presetSubtype="4" fill="hold" grpId="0" nodeType="withEffect">
                                  <p:stCondLst>
                                    <p:cond delay="0"/>
                                  </p:stCondLst>
                                  <p:childTnLst>
                                    <p:set>
                                      <p:cBhvr>
                                        <p:cTn id="299" dur="1" fill="hold">
                                          <p:stCondLst>
                                            <p:cond delay="0"/>
                                          </p:stCondLst>
                                        </p:cTn>
                                        <p:tgtEl>
                                          <p:spTgt spid="646"/>
                                        </p:tgtEl>
                                        <p:attrNameLst>
                                          <p:attrName>style.visibility</p:attrName>
                                        </p:attrNameLst>
                                      </p:cBhvr>
                                      <p:to>
                                        <p:strVal val="visible"/>
                                      </p:to>
                                    </p:set>
                                    <p:animEffect transition="in" filter="slide(fromBottom)">
                                      <p:cBhvr>
                                        <p:cTn id="300" dur="500"/>
                                        <p:tgtEl>
                                          <p:spTgt spid="646"/>
                                        </p:tgtEl>
                                      </p:cBhvr>
                                    </p:animEffect>
                                  </p:childTnLst>
                                </p:cTn>
                              </p:par>
                              <p:par>
                                <p:cTn id="301" presetID="10" presetClass="exit" presetSubtype="0" fill="hold" grpId="1" nodeType="withEffect">
                                  <p:stCondLst>
                                    <p:cond delay="0"/>
                                  </p:stCondLst>
                                  <p:childTnLst>
                                    <p:animEffect transition="out" filter="fade">
                                      <p:cBhvr>
                                        <p:cTn id="302" dur="2000"/>
                                        <p:tgtEl>
                                          <p:spTgt spid="644"/>
                                        </p:tgtEl>
                                      </p:cBhvr>
                                    </p:animEffect>
                                    <p:set>
                                      <p:cBhvr>
                                        <p:cTn id="303" dur="1" fill="hold">
                                          <p:stCondLst>
                                            <p:cond delay="1999"/>
                                          </p:stCondLst>
                                        </p:cTn>
                                        <p:tgtEl>
                                          <p:spTgt spid="644"/>
                                        </p:tgtEl>
                                        <p:attrNameLst>
                                          <p:attrName>style.visibility</p:attrName>
                                        </p:attrNameLst>
                                      </p:cBhvr>
                                      <p:to>
                                        <p:strVal val="hidden"/>
                                      </p:to>
                                    </p:set>
                                  </p:childTnLst>
                                </p:cTn>
                              </p:par>
                              <p:par>
                                <p:cTn id="304" presetID="10" presetClass="exit" presetSubtype="0" fill="hold" grpId="1" nodeType="withEffect">
                                  <p:stCondLst>
                                    <p:cond delay="0"/>
                                  </p:stCondLst>
                                  <p:childTnLst>
                                    <p:animEffect transition="out" filter="fade">
                                      <p:cBhvr>
                                        <p:cTn id="305" dur="2000"/>
                                        <p:tgtEl>
                                          <p:spTgt spid="643"/>
                                        </p:tgtEl>
                                      </p:cBhvr>
                                    </p:animEffect>
                                    <p:set>
                                      <p:cBhvr>
                                        <p:cTn id="306" dur="1" fill="hold">
                                          <p:stCondLst>
                                            <p:cond delay="1999"/>
                                          </p:stCondLst>
                                        </p:cTn>
                                        <p:tgtEl>
                                          <p:spTgt spid="643"/>
                                        </p:tgtEl>
                                        <p:attrNameLst>
                                          <p:attrName>style.visibility</p:attrName>
                                        </p:attrNameLst>
                                      </p:cBhvr>
                                      <p:to>
                                        <p:strVal val="hidden"/>
                                      </p:to>
                                    </p:set>
                                  </p:childTnLst>
                                </p:cTn>
                              </p:par>
                              <p:par>
                                <p:cTn id="307" presetID="1" presetClass="emph" presetSubtype="2" fill="hold" nodeType="withEffect">
                                  <p:stCondLst>
                                    <p:cond delay="0"/>
                                  </p:stCondLst>
                                  <p:childTnLst>
                                    <p:animClr clrSpc="rgb">
                                      <p:cBhvr>
                                        <p:cTn id="308" dur="1000" fill="hold"/>
                                        <p:tgtEl>
                                          <p:spTgt spid="308"/>
                                        </p:tgtEl>
                                        <p:attrNameLst>
                                          <p:attrName>fillcolor</p:attrName>
                                        </p:attrNameLst>
                                      </p:cBhvr>
                                      <p:to>
                                        <a:srgbClr val="E49B97"/>
                                      </p:to>
                                    </p:animClr>
                                    <p:set>
                                      <p:cBhvr>
                                        <p:cTn id="309" dur="1000" fill="hold"/>
                                        <p:tgtEl>
                                          <p:spTgt spid="308"/>
                                        </p:tgtEl>
                                        <p:attrNameLst>
                                          <p:attrName>fill.type</p:attrName>
                                        </p:attrNameLst>
                                      </p:cBhvr>
                                      <p:to>
                                        <p:strVal val="solid"/>
                                      </p:to>
                                    </p:set>
                                    <p:set>
                                      <p:cBhvr>
                                        <p:cTn id="310" dur="1000" fill="hold"/>
                                        <p:tgtEl>
                                          <p:spTgt spid="308"/>
                                        </p:tgtEl>
                                        <p:attrNameLst>
                                          <p:attrName>fill.on</p:attrName>
                                        </p:attrNameLst>
                                      </p:cBhvr>
                                      <p:to>
                                        <p:strVal val="true"/>
                                      </p:to>
                                    </p:set>
                                  </p:childTnLst>
                                </p:cTn>
                              </p:par>
                              <p:par>
                                <p:cTn id="311" presetID="1" presetClass="emph" presetSubtype="2" fill="hold" nodeType="withEffect">
                                  <p:stCondLst>
                                    <p:cond delay="0"/>
                                  </p:stCondLst>
                                  <p:childTnLst>
                                    <p:animClr clrSpc="rgb">
                                      <p:cBhvr>
                                        <p:cTn id="312" dur="1000" fill="hold"/>
                                        <p:tgtEl>
                                          <p:spTgt spid="267"/>
                                        </p:tgtEl>
                                        <p:attrNameLst>
                                          <p:attrName>fillcolor</p:attrName>
                                        </p:attrNameLst>
                                      </p:cBhvr>
                                      <p:to>
                                        <a:srgbClr val="E49B97"/>
                                      </p:to>
                                    </p:animClr>
                                    <p:set>
                                      <p:cBhvr>
                                        <p:cTn id="313" dur="1000" fill="hold"/>
                                        <p:tgtEl>
                                          <p:spTgt spid="267"/>
                                        </p:tgtEl>
                                        <p:attrNameLst>
                                          <p:attrName>fill.type</p:attrName>
                                        </p:attrNameLst>
                                      </p:cBhvr>
                                      <p:to>
                                        <p:strVal val="solid"/>
                                      </p:to>
                                    </p:set>
                                    <p:set>
                                      <p:cBhvr>
                                        <p:cTn id="314" dur="1000" fill="hold"/>
                                        <p:tgtEl>
                                          <p:spTgt spid="267"/>
                                        </p:tgtEl>
                                        <p:attrNameLst>
                                          <p:attrName>fill.on</p:attrName>
                                        </p:attrNameLst>
                                      </p:cBhvr>
                                      <p:to>
                                        <p:strVal val="true"/>
                                      </p:to>
                                    </p:set>
                                  </p:childTnLst>
                                </p:cTn>
                              </p:par>
                              <p:par>
                                <p:cTn id="315" presetID="1" presetClass="emph" presetSubtype="2" fill="hold" nodeType="withEffect">
                                  <p:stCondLst>
                                    <p:cond delay="0"/>
                                  </p:stCondLst>
                                  <p:childTnLst>
                                    <p:animClr clrSpc="rgb">
                                      <p:cBhvr>
                                        <p:cTn id="316" dur="1000" fill="hold"/>
                                        <p:tgtEl>
                                          <p:spTgt spid="211"/>
                                        </p:tgtEl>
                                        <p:attrNameLst>
                                          <p:attrName>fillcolor</p:attrName>
                                        </p:attrNameLst>
                                      </p:cBhvr>
                                      <p:to>
                                        <a:srgbClr val="E49B97"/>
                                      </p:to>
                                    </p:animClr>
                                    <p:set>
                                      <p:cBhvr>
                                        <p:cTn id="317" dur="1000" fill="hold"/>
                                        <p:tgtEl>
                                          <p:spTgt spid="211"/>
                                        </p:tgtEl>
                                        <p:attrNameLst>
                                          <p:attrName>fill.type</p:attrName>
                                        </p:attrNameLst>
                                      </p:cBhvr>
                                      <p:to>
                                        <p:strVal val="solid"/>
                                      </p:to>
                                    </p:set>
                                    <p:set>
                                      <p:cBhvr>
                                        <p:cTn id="318" dur="1000" fill="hold"/>
                                        <p:tgtEl>
                                          <p:spTgt spid="211"/>
                                        </p:tgtEl>
                                        <p:attrNameLst>
                                          <p:attrName>fill.on</p:attrName>
                                        </p:attrNameLst>
                                      </p:cBhvr>
                                      <p:to>
                                        <p:strVal val="true"/>
                                      </p:to>
                                    </p:set>
                                  </p:childTnLst>
                                </p:cTn>
                              </p:par>
                              <p:par>
                                <p:cTn id="319" presetID="1" presetClass="emph" presetSubtype="2" fill="hold" nodeType="withEffect">
                                  <p:stCondLst>
                                    <p:cond delay="0"/>
                                  </p:stCondLst>
                                  <p:childTnLst>
                                    <p:animClr clrSpc="rgb">
                                      <p:cBhvr>
                                        <p:cTn id="320" dur="1000" fill="hold"/>
                                        <p:tgtEl>
                                          <p:spTgt spid="342"/>
                                        </p:tgtEl>
                                        <p:attrNameLst>
                                          <p:attrName>fillcolor</p:attrName>
                                        </p:attrNameLst>
                                      </p:cBhvr>
                                      <p:to>
                                        <a:srgbClr val="E49B97"/>
                                      </p:to>
                                    </p:animClr>
                                    <p:set>
                                      <p:cBhvr>
                                        <p:cTn id="321" dur="1000" fill="hold"/>
                                        <p:tgtEl>
                                          <p:spTgt spid="342"/>
                                        </p:tgtEl>
                                        <p:attrNameLst>
                                          <p:attrName>fill.type</p:attrName>
                                        </p:attrNameLst>
                                      </p:cBhvr>
                                      <p:to>
                                        <p:strVal val="solid"/>
                                      </p:to>
                                    </p:set>
                                    <p:set>
                                      <p:cBhvr>
                                        <p:cTn id="322" dur="1000" fill="hold"/>
                                        <p:tgtEl>
                                          <p:spTgt spid="342"/>
                                        </p:tgtEl>
                                        <p:attrNameLst>
                                          <p:attrName>fill.on</p:attrName>
                                        </p:attrNameLst>
                                      </p:cBhvr>
                                      <p:to>
                                        <p:strVal val="true"/>
                                      </p:to>
                                    </p:set>
                                  </p:childTnLst>
                                </p:cTn>
                              </p:par>
                              <p:par>
                                <p:cTn id="323" presetID="1" presetClass="emph" presetSubtype="2" fill="hold" nodeType="withEffect">
                                  <p:stCondLst>
                                    <p:cond delay="0"/>
                                  </p:stCondLst>
                                  <p:childTnLst>
                                    <p:animClr clrSpc="rgb">
                                      <p:cBhvr>
                                        <p:cTn id="324" dur="1000" fill="hold"/>
                                        <p:tgtEl>
                                          <p:spTgt spid="266"/>
                                        </p:tgtEl>
                                        <p:attrNameLst>
                                          <p:attrName>fillcolor</p:attrName>
                                        </p:attrNameLst>
                                      </p:cBhvr>
                                      <p:to>
                                        <a:srgbClr val="E49B97"/>
                                      </p:to>
                                    </p:animClr>
                                    <p:set>
                                      <p:cBhvr>
                                        <p:cTn id="325" dur="1000" fill="hold"/>
                                        <p:tgtEl>
                                          <p:spTgt spid="266"/>
                                        </p:tgtEl>
                                        <p:attrNameLst>
                                          <p:attrName>fill.type</p:attrName>
                                        </p:attrNameLst>
                                      </p:cBhvr>
                                      <p:to>
                                        <p:strVal val="solid"/>
                                      </p:to>
                                    </p:set>
                                    <p:set>
                                      <p:cBhvr>
                                        <p:cTn id="326" dur="1000" fill="hold"/>
                                        <p:tgtEl>
                                          <p:spTgt spid="266"/>
                                        </p:tgtEl>
                                        <p:attrNameLst>
                                          <p:attrName>fill.on</p:attrName>
                                        </p:attrNameLst>
                                      </p:cBhvr>
                                      <p:to>
                                        <p:strVal val="true"/>
                                      </p:to>
                                    </p:set>
                                  </p:childTnLst>
                                </p:cTn>
                              </p:par>
                              <p:par>
                                <p:cTn id="327" presetID="1" presetClass="emph" presetSubtype="2" fill="hold" nodeType="withEffect">
                                  <p:stCondLst>
                                    <p:cond delay="0"/>
                                  </p:stCondLst>
                                  <p:childTnLst>
                                    <p:animClr clrSpc="rgb">
                                      <p:cBhvr>
                                        <p:cTn id="328" dur="1000" fill="hold"/>
                                        <p:tgtEl>
                                          <p:spTgt spid="315"/>
                                        </p:tgtEl>
                                        <p:attrNameLst>
                                          <p:attrName>fillcolor</p:attrName>
                                        </p:attrNameLst>
                                      </p:cBhvr>
                                      <p:to>
                                        <a:srgbClr val="E49B97"/>
                                      </p:to>
                                    </p:animClr>
                                    <p:set>
                                      <p:cBhvr>
                                        <p:cTn id="329" dur="1000" fill="hold"/>
                                        <p:tgtEl>
                                          <p:spTgt spid="315"/>
                                        </p:tgtEl>
                                        <p:attrNameLst>
                                          <p:attrName>fill.type</p:attrName>
                                        </p:attrNameLst>
                                      </p:cBhvr>
                                      <p:to>
                                        <p:strVal val="solid"/>
                                      </p:to>
                                    </p:set>
                                    <p:set>
                                      <p:cBhvr>
                                        <p:cTn id="330" dur="1000" fill="hold"/>
                                        <p:tgtEl>
                                          <p:spTgt spid="315"/>
                                        </p:tgtEl>
                                        <p:attrNameLst>
                                          <p:attrName>fill.on</p:attrName>
                                        </p:attrNameLst>
                                      </p:cBhvr>
                                      <p:to>
                                        <p:strVal val="true"/>
                                      </p:to>
                                    </p:set>
                                  </p:childTnLst>
                                </p:cTn>
                              </p:par>
                              <p:par>
                                <p:cTn id="331" presetID="1" presetClass="emph" presetSubtype="2" fill="hold" nodeType="withEffect">
                                  <p:stCondLst>
                                    <p:cond delay="0"/>
                                  </p:stCondLst>
                                  <p:childTnLst>
                                    <p:animClr clrSpc="rgb">
                                      <p:cBhvr>
                                        <p:cTn id="332" dur="1000" fill="hold"/>
                                        <p:tgtEl>
                                          <p:spTgt spid="337"/>
                                        </p:tgtEl>
                                        <p:attrNameLst>
                                          <p:attrName>fillcolor</p:attrName>
                                        </p:attrNameLst>
                                      </p:cBhvr>
                                      <p:to>
                                        <a:srgbClr val="E49B97"/>
                                      </p:to>
                                    </p:animClr>
                                    <p:set>
                                      <p:cBhvr>
                                        <p:cTn id="333" dur="1000" fill="hold"/>
                                        <p:tgtEl>
                                          <p:spTgt spid="337"/>
                                        </p:tgtEl>
                                        <p:attrNameLst>
                                          <p:attrName>fill.type</p:attrName>
                                        </p:attrNameLst>
                                      </p:cBhvr>
                                      <p:to>
                                        <p:strVal val="solid"/>
                                      </p:to>
                                    </p:set>
                                    <p:set>
                                      <p:cBhvr>
                                        <p:cTn id="334" dur="1000" fill="hold"/>
                                        <p:tgtEl>
                                          <p:spTgt spid="337"/>
                                        </p:tgtEl>
                                        <p:attrNameLst>
                                          <p:attrName>fill.on</p:attrName>
                                        </p:attrNameLst>
                                      </p:cBhvr>
                                      <p:to>
                                        <p:strVal val="true"/>
                                      </p:to>
                                    </p:set>
                                  </p:childTnLst>
                                </p:cTn>
                              </p:par>
                              <p:par>
                                <p:cTn id="335" presetID="1" presetClass="emph" presetSubtype="2" fill="hold" nodeType="withEffect">
                                  <p:stCondLst>
                                    <p:cond delay="0"/>
                                  </p:stCondLst>
                                  <p:childTnLst>
                                    <p:animClr clrSpc="rgb">
                                      <p:cBhvr>
                                        <p:cTn id="336" dur="1000" fill="hold"/>
                                        <p:tgtEl>
                                          <p:spTgt spid="269"/>
                                        </p:tgtEl>
                                        <p:attrNameLst>
                                          <p:attrName>fillcolor</p:attrName>
                                        </p:attrNameLst>
                                      </p:cBhvr>
                                      <p:to>
                                        <a:srgbClr val="AE7573"/>
                                      </p:to>
                                    </p:animClr>
                                    <p:set>
                                      <p:cBhvr>
                                        <p:cTn id="337" dur="1000" fill="hold"/>
                                        <p:tgtEl>
                                          <p:spTgt spid="269"/>
                                        </p:tgtEl>
                                        <p:attrNameLst>
                                          <p:attrName>fill.type</p:attrName>
                                        </p:attrNameLst>
                                      </p:cBhvr>
                                      <p:to>
                                        <p:strVal val="solid"/>
                                      </p:to>
                                    </p:set>
                                    <p:set>
                                      <p:cBhvr>
                                        <p:cTn id="338" dur="1000" fill="hold"/>
                                        <p:tgtEl>
                                          <p:spTgt spid="269"/>
                                        </p:tgtEl>
                                        <p:attrNameLst>
                                          <p:attrName>fill.on</p:attrName>
                                        </p:attrNameLst>
                                      </p:cBhvr>
                                      <p:to>
                                        <p:strVal val="true"/>
                                      </p:to>
                                    </p:set>
                                  </p:childTnLst>
                                </p:cTn>
                              </p:par>
                              <p:par>
                                <p:cTn id="339" presetID="1" presetClass="emph" presetSubtype="2" fill="hold" nodeType="withEffect">
                                  <p:stCondLst>
                                    <p:cond delay="0"/>
                                  </p:stCondLst>
                                  <p:childTnLst>
                                    <p:animClr clrSpc="rgb">
                                      <p:cBhvr>
                                        <p:cTn id="340" dur="1000" fill="hold"/>
                                        <p:tgtEl>
                                          <p:spTgt spid="256"/>
                                        </p:tgtEl>
                                        <p:attrNameLst>
                                          <p:attrName>fillcolor</p:attrName>
                                        </p:attrNameLst>
                                      </p:cBhvr>
                                      <p:to>
                                        <a:srgbClr val="AE7573"/>
                                      </p:to>
                                    </p:animClr>
                                    <p:set>
                                      <p:cBhvr>
                                        <p:cTn id="341" dur="1000" fill="hold"/>
                                        <p:tgtEl>
                                          <p:spTgt spid="256"/>
                                        </p:tgtEl>
                                        <p:attrNameLst>
                                          <p:attrName>fill.type</p:attrName>
                                        </p:attrNameLst>
                                      </p:cBhvr>
                                      <p:to>
                                        <p:strVal val="solid"/>
                                      </p:to>
                                    </p:set>
                                    <p:set>
                                      <p:cBhvr>
                                        <p:cTn id="342" dur="1000" fill="hold"/>
                                        <p:tgtEl>
                                          <p:spTgt spid="256"/>
                                        </p:tgtEl>
                                        <p:attrNameLst>
                                          <p:attrName>fill.on</p:attrName>
                                        </p:attrNameLst>
                                      </p:cBhvr>
                                      <p:to>
                                        <p:strVal val="true"/>
                                      </p:to>
                                    </p:set>
                                  </p:childTnLst>
                                </p:cTn>
                              </p:par>
                              <p:par>
                                <p:cTn id="343" presetID="1" presetClass="emph" presetSubtype="2" fill="hold" nodeType="withEffect">
                                  <p:stCondLst>
                                    <p:cond delay="0"/>
                                  </p:stCondLst>
                                  <p:childTnLst>
                                    <p:animClr clrSpc="rgb">
                                      <p:cBhvr>
                                        <p:cTn id="344" dur="1000" fill="hold"/>
                                        <p:tgtEl>
                                          <p:spTgt spid="325"/>
                                        </p:tgtEl>
                                        <p:attrNameLst>
                                          <p:attrName>fillcolor</p:attrName>
                                        </p:attrNameLst>
                                      </p:cBhvr>
                                      <p:to>
                                        <a:srgbClr val="AE7573"/>
                                      </p:to>
                                    </p:animClr>
                                    <p:set>
                                      <p:cBhvr>
                                        <p:cTn id="345" dur="1000" fill="hold"/>
                                        <p:tgtEl>
                                          <p:spTgt spid="325"/>
                                        </p:tgtEl>
                                        <p:attrNameLst>
                                          <p:attrName>fill.type</p:attrName>
                                        </p:attrNameLst>
                                      </p:cBhvr>
                                      <p:to>
                                        <p:strVal val="solid"/>
                                      </p:to>
                                    </p:set>
                                    <p:set>
                                      <p:cBhvr>
                                        <p:cTn id="346" dur="1000" fill="hold"/>
                                        <p:tgtEl>
                                          <p:spTgt spid="325"/>
                                        </p:tgtEl>
                                        <p:attrNameLst>
                                          <p:attrName>fill.on</p:attrName>
                                        </p:attrNameLst>
                                      </p:cBhvr>
                                      <p:to>
                                        <p:strVal val="true"/>
                                      </p:to>
                                    </p:set>
                                  </p:childTnLst>
                                </p:cTn>
                              </p:par>
                              <p:par>
                                <p:cTn id="347" presetID="1" presetClass="emph" presetSubtype="2" fill="hold" nodeType="withEffect">
                                  <p:stCondLst>
                                    <p:cond delay="0"/>
                                  </p:stCondLst>
                                  <p:childTnLst>
                                    <p:animClr clrSpc="rgb">
                                      <p:cBhvr>
                                        <p:cTn id="348" dur="1000" fill="hold"/>
                                        <p:tgtEl>
                                          <p:spTgt spid="327"/>
                                        </p:tgtEl>
                                        <p:attrNameLst>
                                          <p:attrName>fillcolor</p:attrName>
                                        </p:attrNameLst>
                                      </p:cBhvr>
                                      <p:to>
                                        <a:srgbClr val="AE7573"/>
                                      </p:to>
                                    </p:animClr>
                                    <p:set>
                                      <p:cBhvr>
                                        <p:cTn id="349" dur="1000" fill="hold"/>
                                        <p:tgtEl>
                                          <p:spTgt spid="327"/>
                                        </p:tgtEl>
                                        <p:attrNameLst>
                                          <p:attrName>fill.type</p:attrName>
                                        </p:attrNameLst>
                                      </p:cBhvr>
                                      <p:to>
                                        <p:strVal val="solid"/>
                                      </p:to>
                                    </p:set>
                                    <p:set>
                                      <p:cBhvr>
                                        <p:cTn id="350" dur="1000" fill="hold"/>
                                        <p:tgtEl>
                                          <p:spTgt spid="327"/>
                                        </p:tgtEl>
                                        <p:attrNameLst>
                                          <p:attrName>fill.on</p:attrName>
                                        </p:attrNameLst>
                                      </p:cBhvr>
                                      <p:to>
                                        <p:strVal val="true"/>
                                      </p:to>
                                    </p:set>
                                  </p:childTnLst>
                                </p:cTn>
                              </p:par>
                              <p:par>
                                <p:cTn id="351" presetID="1" presetClass="emph" presetSubtype="2" fill="hold" nodeType="withEffect">
                                  <p:stCondLst>
                                    <p:cond delay="0"/>
                                  </p:stCondLst>
                                  <p:childTnLst>
                                    <p:animClr clrSpc="rgb">
                                      <p:cBhvr>
                                        <p:cTn id="352" dur="1000" fill="hold"/>
                                        <p:tgtEl>
                                          <p:spTgt spid="295"/>
                                        </p:tgtEl>
                                        <p:attrNameLst>
                                          <p:attrName>fillcolor</p:attrName>
                                        </p:attrNameLst>
                                      </p:cBhvr>
                                      <p:to>
                                        <a:srgbClr val="AE7573"/>
                                      </p:to>
                                    </p:animClr>
                                    <p:set>
                                      <p:cBhvr>
                                        <p:cTn id="353" dur="1000" fill="hold"/>
                                        <p:tgtEl>
                                          <p:spTgt spid="295"/>
                                        </p:tgtEl>
                                        <p:attrNameLst>
                                          <p:attrName>fill.type</p:attrName>
                                        </p:attrNameLst>
                                      </p:cBhvr>
                                      <p:to>
                                        <p:strVal val="solid"/>
                                      </p:to>
                                    </p:set>
                                    <p:set>
                                      <p:cBhvr>
                                        <p:cTn id="354" dur="1000" fill="hold"/>
                                        <p:tgtEl>
                                          <p:spTgt spid="295"/>
                                        </p:tgtEl>
                                        <p:attrNameLst>
                                          <p:attrName>fill.on</p:attrName>
                                        </p:attrNameLst>
                                      </p:cBhvr>
                                      <p:to>
                                        <p:strVal val="true"/>
                                      </p:to>
                                    </p:set>
                                  </p:childTnLst>
                                </p:cTn>
                              </p:par>
                              <p:par>
                                <p:cTn id="355" presetID="1" presetClass="emph" presetSubtype="2" fill="hold" nodeType="withEffect">
                                  <p:stCondLst>
                                    <p:cond delay="0"/>
                                  </p:stCondLst>
                                  <p:childTnLst>
                                    <p:animClr clrSpc="rgb">
                                      <p:cBhvr>
                                        <p:cTn id="356" dur="1000" fill="hold"/>
                                        <p:tgtEl>
                                          <p:spTgt spid="214"/>
                                        </p:tgtEl>
                                        <p:attrNameLst>
                                          <p:attrName>fillcolor</p:attrName>
                                        </p:attrNameLst>
                                      </p:cBhvr>
                                      <p:to>
                                        <a:srgbClr val="AE7573"/>
                                      </p:to>
                                    </p:animClr>
                                    <p:set>
                                      <p:cBhvr>
                                        <p:cTn id="357" dur="1000" fill="hold"/>
                                        <p:tgtEl>
                                          <p:spTgt spid="214"/>
                                        </p:tgtEl>
                                        <p:attrNameLst>
                                          <p:attrName>fill.type</p:attrName>
                                        </p:attrNameLst>
                                      </p:cBhvr>
                                      <p:to>
                                        <p:strVal val="solid"/>
                                      </p:to>
                                    </p:set>
                                    <p:set>
                                      <p:cBhvr>
                                        <p:cTn id="358" dur="1000" fill="hold"/>
                                        <p:tgtEl>
                                          <p:spTgt spid="214"/>
                                        </p:tgtEl>
                                        <p:attrNameLst>
                                          <p:attrName>fill.on</p:attrName>
                                        </p:attrNameLst>
                                      </p:cBhvr>
                                      <p:to>
                                        <p:strVal val="true"/>
                                      </p:to>
                                    </p:set>
                                  </p:childTnLst>
                                </p:cTn>
                              </p:par>
                              <p:par>
                                <p:cTn id="359" presetID="1" presetClass="emph" presetSubtype="2" fill="hold" nodeType="withEffect">
                                  <p:stCondLst>
                                    <p:cond delay="0"/>
                                  </p:stCondLst>
                                  <p:childTnLst>
                                    <p:animClr clrSpc="rgb">
                                      <p:cBhvr>
                                        <p:cTn id="360" dur="1000" fill="hold"/>
                                        <p:tgtEl>
                                          <p:spTgt spid="281"/>
                                        </p:tgtEl>
                                        <p:attrNameLst>
                                          <p:attrName>fillcolor</p:attrName>
                                        </p:attrNameLst>
                                      </p:cBhvr>
                                      <p:to>
                                        <a:srgbClr val="AE7573"/>
                                      </p:to>
                                    </p:animClr>
                                    <p:set>
                                      <p:cBhvr>
                                        <p:cTn id="361" dur="1000" fill="hold"/>
                                        <p:tgtEl>
                                          <p:spTgt spid="281"/>
                                        </p:tgtEl>
                                        <p:attrNameLst>
                                          <p:attrName>fill.type</p:attrName>
                                        </p:attrNameLst>
                                      </p:cBhvr>
                                      <p:to>
                                        <p:strVal val="solid"/>
                                      </p:to>
                                    </p:set>
                                    <p:set>
                                      <p:cBhvr>
                                        <p:cTn id="362" dur="1000" fill="hold"/>
                                        <p:tgtEl>
                                          <p:spTgt spid="281"/>
                                        </p:tgtEl>
                                        <p:attrNameLst>
                                          <p:attrName>fill.on</p:attrName>
                                        </p:attrNameLst>
                                      </p:cBhvr>
                                      <p:to>
                                        <p:strVal val="true"/>
                                      </p:to>
                                    </p:set>
                                  </p:childTnLst>
                                </p:cTn>
                              </p:par>
                              <p:par>
                                <p:cTn id="363" presetID="1" presetClass="emph" presetSubtype="2" fill="hold" nodeType="withEffect">
                                  <p:stCondLst>
                                    <p:cond delay="0"/>
                                  </p:stCondLst>
                                  <p:childTnLst>
                                    <p:animClr clrSpc="rgb">
                                      <p:cBhvr>
                                        <p:cTn id="364" dur="1000" fill="hold"/>
                                        <p:tgtEl>
                                          <p:spTgt spid="80"/>
                                        </p:tgtEl>
                                        <p:attrNameLst>
                                          <p:attrName>fillcolor</p:attrName>
                                        </p:attrNameLst>
                                      </p:cBhvr>
                                      <p:to>
                                        <a:srgbClr val="AE7573"/>
                                      </p:to>
                                    </p:animClr>
                                    <p:set>
                                      <p:cBhvr>
                                        <p:cTn id="365" dur="1000" fill="hold"/>
                                        <p:tgtEl>
                                          <p:spTgt spid="80"/>
                                        </p:tgtEl>
                                        <p:attrNameLst>
                                          <p:attrName>fill.type</p:attrName>
                                        </p:attrNameLst>
                                      </p:cBhvr>
                                      <p:to>
                                        <p:strVal val="solid"/>
                                      </p:to>
                                    </p:set>
                                    <p:set>
                                      <p:cBhvr>
                                        <p:cTn id="366" dur="1000" fill="hold"/>
                                        <p:tgtEl>
                                          <p:spTgt spid="80"/>
                                        </p:tgtEl>
                                        <p:attrNameLst>
                                          <p:attrName>fill.on</p:attrName>
                                        </p:attrNameLst>
                                      </p:cBhvr>
                                      <p:to>
                                        <p:strVal val="true"/>
                                      </p:to>
                                    </p:set>
                                  </p:childTnLst>
                                </p:cTn>
                              </p:par>
                              <p:par>
                                <p:cTn id="367" presetID="1" presetClass="emph" presetSubtype="2" fill="hold" nodeType="withEffect">
                                  <p:stCondLst>
                                    <p:cond delay="0"/>
                                  </p:stCondLst>
                                  <p:childTnLst>
                                    <p:animClr clrSpc="rgb">
                                      <p:cBhvr>
                                        <p:cTn id="368" dur="1000" fill="hold"/>
                                        <p:tgtEl>
                                          <p:spTgt spid="81"/>
                                        </p:tgtEl>
                                        <p:attrNameLst>
                                          <p:attrName>fillcolor</p:attrName>
                                        </p:attrNameLst>
                                      </p:cBhvr>
                                      <p:to>
                                        <a:srgbClr val="AE7573"/>
                                      </p:to>
                                    </p:animClr>
                                    <p:set>
                                      <p:cBhvr>
                                        <p:cTn id="369" dur="1000" fill="hold"/>
                                        <p:tgtEl>
                                          <p:spTgt spid="81"/>
                                        </p:tgtEl>
                                        <p:attrNameLst>
                                          <p:attrName>fill.type</p:attrName>
                                        </p:attrNameLst>
                                      </p:cBhvr>
                                      <p:to>
                                        <p:strVal val="solid"/>
                                      </p:to>
                                    </p:set>
                                    <p:set>
                                      <p:cBhvr>
                                        <p:cTn id="370" dur="1000" fill="hold"/>
                                        <p:tgtEl>
                                          <p:spTgt spid="81"/>
                                        </p:tgtEl>
                                        <p:attrNameLst>
                                          <p:attrName>fill.on</p:attrName>
                                        </p:attrNameLst>
                                      </p:cBhvr>
                                      <p:to>
                                        <p:strVal val="true"/>
                                      </p:to>
                                    </p:set>
                                  </p:childTnLst>
                                </p:cTn>
                              </p:par>
                              <p:par>
                                <p:cTn id="371" presetID="1" presetClass="emph" presetSubtype="2" fill="hold" nodeType="withEffect">
                                  <p:stCondLst>
                                    <p:cond delay="0"/>
                                  </p:stCondLst>
                                  <p:childTnLst>
                                    <p:animClr clrSpc="rgb">
                                      <p:cBhvr>
                                        <p:cTn id="372" dur="1000" fill="hold"/>
                                        <p:tgtEl>
                                          <p:spTgt spid="330"/>
                                        </p:tgtEl>
                                        <p:attrNameLst>
                                          <p:attrName>fillcolor</p:attrName>
                                        </p:attrNameLst>
                                      </p:cBhvr>
                                      <p:to>
                                        <a:srgbClr val="AE7573"/>
                                      </p:to>
                                    </p:animClr>
                                    <p:set>
                                      <p:cBhvr>
                                        <p:cTn id="373" dur="1000" fill="hold"/>
                                        <p:tgtEl>
                                          <p:spTgt spid="330"/>
                                        </p:tgtEl>
                                        <p:attrNameLst>
                                          <p:attrName>fill.type</p:attrName>
                                        </p:attrNameLst>
                                      </p:cBhvr>
                                      <p:to>
                                        <p:strVal val="solid"/>
                                      </p:to>
                                    </p:set>
                                    <p:set>
                                      <p:cBhvr>
                                        <p:cTn id="374" dur="1000" fill="hold"/>
                                        <p:tgtEl>
                                          <p:spTgt spid="330"/>
                                        </p:tgtEl>
                                        <p:attrNameLst>
                                          <p:attrName>fill.on</p:attrName>
                                        </p:attrNameLst>
                                      </p:cBhvr>
                                      <p:to>
                                        <p:strVal val="true"/>
                                      </p:to>
                                    </p:set>
                                  </p:childTnLst>
                                </p:cTn>
                              </p:par>
                              <p:par>
                                <p:cTn id="375" presetID="1" presetClass="emph" presetSubtype="2" fill="hold" nodeType="withEffect">
                                  <p:stCondLst>
                                    <p:cond delay="0"/>
                                  </p:stCondLst>
                                  <p:childTnLst>
                                    <p:animClr clrSpc="rgb">
                                      <p:cBhvr>
                                        <p:cTn id="376" dur="1000" fill="hold"/>
                                        <p:tgtEl>
                                          <p:spTgt spid="304"/>
                                        </p:tgtEl>
                                        <p:attrNameLst>
                                          <p:attrName>fillcolor</p:attrName>
                                        </p:attrNameLst>
                                      </p:cBhvr>
                                      <p:to>
                                        <a:srgbClr val="AE7573"/>
                                      </p:to>
                                    </p:animClr>
                                    <p:set>
                                      <p:cBhvr>
                                        <p:cTn id="377" dur="1000" fill="hold"/>
                                        <p:tgtEl>
                                          <p:spTgt spid="304"/>
                                        </p:tgtEl>
                                        <p:attrNameLst>
                                          <p:attrName>fill.type</p:attrName>
                                        </p:attrNameLst>
                                      </p:cBhvr>
                                      <p:to>
                                        <p:strVal val="solid"/>
                                      </p:to>
                                    </p:set>
                                    <p:set>
                                      <p:cBhvr>
                                        <p:cTn id="378" dur="1000" fill="hold"/>
                                        <p:tgtEl>
                                          <p:spTgt spid="304"/>
                                        </p:tgtEl>
                                        <p:attrNameLst>
                                          <p:attrName>fill.on</p:attrName>
                                        </p:attrNameLst>
                                      </p:cBhvr>
                                      <p:to>
                                        <p:strVal val="true"/>
                                      </p:to>
                                    </p:set>
                                  </p:childTnLst>
                                </p:cTn>
                              </p:par>
                              <p:par>
                                <p:cTn id="379" presetID="1" presetClass="emph" presetSubtype="2" fill="hold" nodeType="withEffect">
                                  <p:stCondLst>
                                    <p:cond delay="0"/>
                                  </p:stCondLst>
                                  <p:childTnLst>
                                    <p:animClr clrSpc="rgb">
                                      <p:cBhvr>
                                        <p:cTn id="380" dur="1000" fill="hold"/>
                                        <p:tgtEl>
                                          <p:spTgt spid="275"/>
                                        </p:tgtEl>
                                        <p:attrNameLst>
                                          <p:attrName>fillcolor</p:attrName>
                                        </p:attrNameLst>
                                      </p:cBhvr>
                                      <p:to>
                                        <a:srgbClr val="AE7573"/>
                                      </p:to>
                                    </p:animClr>
                                    <p:set>
                                      <p:cBhvr>
                                        <p:cTn id="381" dur="1000" fill="hold"/>
                                        <p:tgtEl>
                                          <p:spTgt spid="275"/>
                                        </p:tgtEl>
                                        <p:attrNameLst>
                                          <p:attrName>fill.type</p:attrName>
                                        </p:attrNameLst>
                                      </p:cBhvr>
                                      <p:to>
                                        <p:strVal val="solid"/>
                                      </p:to>
                                    </p:set>
                                    <p:set>
                                      <p:cBhvr>
                                        <p:cTn id="382" dur="1000" fill="hold"/>
                                        <p:tgtEl>
                                          <p:spTgt spid="275"/>
                                        </p:tgtEl>
                                        <p:attrNameLst>
                                          <p:attrName>fill.on</p:attrName>
                                        </p:attrNameLst>
                                      </p:cBhvr>
                                      <p:to>
                                        <p:strVal val="true"/>
                                      </p:to>
                                    </p:set>
                                  </p:childTnLst>
                                </p:cTn>
                              </p:par>
                              <p:par>
                                <p:cTn id="383" presetID="1" presetClass="emph" presetSubtype="2" fill="hold" nodeType="withEffect">
                                  <p:stCondLst>
                                    <p:cond delay="0"/>
                                  </p:stCondLst>
                                  <p:childTnLst>
                                    <p:animClr clrSpc="rgb">
                                      <p:cBhvr>
                                        <p:cTn id="384" dur="1000" fill="hold"/>
                                        <p:tgtEl>
                                          <p:spTgt spid="93"/>
                                        </p:tgtEl>
                                        <p:attrNameLst>
                                          <p:attrName>fillcolor</p:attrName>
                                        </p:attrNameLst>
                                      </p:cBhvr>
                                      <p:to>
                                        <a:srgbClr val="AE7573"/>
                                      </p:to>
                                    </p:animClr>
                                    <p:set>
                                      <p:cBhvr>
                                        <p:cTn id="385" dur="1000" fill="hold"/>
                                        <p:tgtEl>
                                          <p:spTgt spid="93"/>
                                        </p:tgtEl>
                                        <p:attrNameLst>
                                          <p:attrName>fill.type</p:attrName>
                                        </p:attrNameLst>
                                      </p:cBhvr>
                                      <p:to>
                                        <p:strVal val="solid"/>
                                      </p:to>
                                    </p:set>
                                    <p:set>
                                      <p:cBhvr>
                                        <p:cTn id="386" dur="1000" fill="hold"/>
                                        <p:tgtEl>
                                          <p:spTgt spid="93"/>
                                        </p:tgtEl>
                                        <p:attrNameLst>
                                          <p:attrName>fill.on</p:attrName>
                                        </p:attrNameLst>
                                      </p:cBhvr>
                                      <p:to>
                                        <p:strVal val="true"/>
                                      </p:to>
                                    </p:set>
                                  </p:childTnLst>
                                </p:cTn>
                              </p:par>
                            </p:childTnLst>
                          </p:cTn>
                        </p:par>
                      </p:childTnLst>
                    </p:cTn>
                  </p:par>
                  <p:par>
                    <p:cTn id="387" fill="hold">
                      <p:stCondLst>
                        <p:cond delay="indefinite"/>
                      </p:stCondLst>
                      <p:childTnLst>
                        <p:par>
                          <p:cTn id="388" fill="hold">
                            <p:stCondLst>
                              <p:cond delay="0"/>
                            </p:stCondLst>
                            <p:childTnLst>
                              <p:par>
                                <p:cTn id="389" presetID="1" presetClass="emph" presetSubtype="2" fill="hold" nodeType="clickEffect">
                                  <p:stCondLst>
                                    <p:cond delay="0"/>
                                  </p:stCondLst>
                                  <p:childTnLst>
                                    <p:animClr clrSpc="rgb">
                                      <p:cBhvr>
                                        <p:cTn id="390" dur="1000" fill="hold"/>
                                        <p:tgtEl>
                                          <p:spTgt spid="302"/>
                                        </p:tgtEl>
                                        <p:attrNameLst>
                                          <p:attrName>fillcolor</p:attrName>
                                        </p:attrNameLst>
                                      </p:cBhvr>
                                      <p:to>
                                        <a:srgbClr val="E49B97"/>
                                      </p:to>
                                    </p:animClr>
                                    <p:set>
                                      <p:cBhvr>
                                        <p:cTn id="391" dur="1000" fill="hold"/>
                                        <p:tgtEl>
                                          <p:spTgt spid="302"/>
                                        </p:tgtEl>
                                        <p:attrNameLst>
                                          <p:attrName>fill.type</p:attrName>
                                        </p:attrNameLst>
                                      </p:cBhvr>
                                      <p:to>
                                        <p:strVal val="solid"/>
                                      </p:to>
                                    </p:set>
                                    <p:set>
                                      <p:cBhvr>
                                        <p:cTn id="392" dur="1000" fill="hold"/>
                                        <p:tgtEl>
                                          <p:spTgt spid="302"/>
                                        </p:tgtEl>
                                        <p:attrNameLst>
                                          <p:attrName>fill.on</p:attrName>
                                        </p:attrNameLst>
                                      </p:cBhvr>
                                      <p:to>
                                        <p:strVal val="true"/>
                                      </p:to>
                                    </p:set>
                                  </p:childTnLst>
                                </p:cTn>
                              </p:par>
                              <p:par>
                                <p:cTn id="393" presetID="1" presetClass="emph" presetSubtype="2" fill="hold" nodeType="withEffect">
                                  <p:stCondLst>
                                    <p:cond delay="0"/>
                                  </p:stCondLst>
                                  <p:childTnLst>
                                    <p:animClr clrSpc="rgb">
                                      <p:cBhvr>
                                        <p:cTn id="394" dur="1000" fill="hold"/>
                                        <p:tgtEl>
                                          <p:spTgt spid="272"/>
                                        </p:tgtEl>
                                        <p:attrNameLst>
                                          <p:attrName>fillcolor</p:attrName>
                                        </p:attrNameLst>
                                      </p:cBhvr>
                                      <p:to>
                                        <a:srgbClr val="E49B97"/>
                                      </p:to>
                                    </p:animClr>
                                    <p:set>
                                      <p:cBhvr>
                                        <p:cTn id="395" dur="1000" fill="hold"/>
                                        <p:tgtEl>
                                          <p:spTgt spid="272"/>
                                        </p:tgtEl>
                                        <p:attrNameLst>
                                          <p:attrName>fill.type</p:attrName>
                                        </p:attrNameLst>
                                      </p:cBhvr>
                                      <p:to>
                                        <p:strVal val="solid"/>
                                      </p:to>
                                    </p:set>
                                    <p:set>
                                      <p:cBhvr>
                                        <p:cTn id="396" dur="1000" fill="hold"/>
                                        <p:tgtEl>
                                          <p:spTgt spid="272"/>
                                        </p:tgtEl>
                                        <p:attrNameLst>
                                          <p:attrName>fill.on</p:attrName>
                                        </p:attrNameLst>
                                      </p:cBhvr>
                                      <p:to>
                                        <p:strVal val="true"/>
                                      </p:to>
                                    </p:set>
                                  </p:childTnLst>
                                </p:cTn>
                              </p:par>
                              <p:par>
                                <p:cTn id="397" presetID="1" presetClass="emph" presetSubtype="2" fill="hold" nodeType="withEffect">
                                  <p:stCondLst>
                                    <p:cond delay="0"/>
                                  </p:stCondLst>
                                  <p:childTnLst>
                                    <p:animClr clrSpc="rgb">
                                      <p:cBhvr>
                                        <p:cTn id="398" dur="1000" fill="hold"/>
                                        <p:tgtEl>
                                          <p:spTgt spid="78"/>
                                        </p:tgtEl>
                                        <p:attrNameLst>
                                          <p:attrName>fillcolor</p:attrName>
                                        </p:attrNameLst>
                                      </p:cBhvr>
                                      <p:to>
                                        <a:srgbClr val="E49B97"/>
                                      </p:to>
                                    </p:animClr>
                                    <p:set>
                                      <p:cBhvr>
                                        <p:cTn id="399" dur="1000" fill="hold"/>
                                        <p:tgtEl>
                                          <p:spTgt spid="78"/>
                                        </p:tgtEl>
                                        <p:attrNameLst>
                                          <p:attrName>fill.type</p:attrName>
                                        </p:attrNameLst>
                                      </p:cBhvr>
                                      <p:to>
                                        <p:strVal val="solid"/>
                                      </p:to>
                                    </p:set>
                                    <p:set>
                                      <p:cBhvr>
                                        <p:cTn id="400" dur="1000" fill="hold"/>
                                        <p:tgtEl>
                                          <p:spTgt spid="78"/>
                                        </p:tgtEl>
                                        <p:attrNameLst>
                                          <p:attrName>fill.on</p:attrName>
                                        </p:attrNameLst>
                                      </p:cBhvr>
                                      <p:to>
                                        <p:strVal val="true"/>
                                      </p:to>
                                    </p:set>
                                  </p:childTnLst>
                                </p:cTn>
                              </p:par>
                              <p:par>
                                <p:cTn id="401" presetID="1" presetClass="emph" presetSubtype="2" fill="hold" nodeType="withEffect">
                                  <p:stCondLst>
                                    <p:cond delay="0"/>
                                  </p:stCondLst>
                                  <p:childTnLst>
                                    <p:animClr clrSpc="rgb">
                                      <p:cBhvr>
                                        <p:cTn id="402" dur="1000" fill="hold"/>
                                        <p:tgtEl>
                                          <p:spTgt spid="273"/>
                                        </p:tgtEl>
                                        <p:attrNameLst>
                                          <p:attrName>fillcolor</p:attrName>
                                        </p:attrNameLst>
                                      </p:cBhvr>
                                      <p:to>
                                        <a:srgbClr val="E49B97"/>
                                      </p:to>
                                    </p:animClr>
                                    <p:set>
                                      <p:cBhvr>
                                        <p:cTn id="403" dur="1000" fill="hold"/>
                                        <p:tgtEl>
                                          <p:spTgt spid="273"/>
                                        </p:tgtEl>
                                        <p:attrNameLst>
                                          <p:attrName>fill.type</p:attrName>
                                        </p:attrNameLst>
                                      </p:cBhvr>
                                      <p:to>
                                        <p:strVal val="solid"/>
                                      </p:to>
                                    </p:set>
                                    <p:set>
                                      <p:cBhvr>
                                        <p:cTn id="404" dur="1000" fill="hold"/>
                                        <p:tgtEl>
                                          <p:spTgt spid="273"/>
                                        </p:tgtEl>
                                        <p:attrNameLst>
                                          <p:attrName>fill.on</p:attrName>
                                        </p:attrNameLst>
                                      </p:cBhvr>
                                      <p:to>
                                        <p:strVal val="true"/>
                                      </p:to>
                                    </p:set>
                                  </p:childTnLst>
                                </p:cTn>
                              </p:par>
                              <p:par>
                                <p:cTn id="405" presetID="1" presetClass="emph" presetSubtype="2" fill="hold" nodeType="withEffect">
                                  <p:stCondLst>
                                    <p:cond delay="0"/>
                                  </p:stCondLst>
                                  <p:childTnLst>
                                    <p:animClr clrSpc="rgb">
                                      <p:cBhvr>
                                        <p:cTn id="406" dur="1000" fill="hold"/>
                                        <p:tgtEl>
                                          <p:spTgt spid="285"/>
                                        </p:tgtEl>
                                        <p:attrNameLst>
                                          <p:attrName>fillcolor</p:attrName>
                                        </p:attrNameLst>
                                      </p:cBhvr>
                                      <p:to>
                                        <a:srgbClr val="E49B97"/>
                                      </p:to>
                                    </p:animClr>
                                    <p:set>
                                      <p:cBhvr>
                                        <p:cTn id="407" dur="1000" fill="hold"/>
                                        <p:tgtEl>
                                          <p:spTgt spid="285"/>
                                        </p:tgtEl>
                                        <p:attrNameLst>
                                          <p:attrName>fill.type</p:attrName>
                                        </p:attrNameLst>
                                      </p:cBhvr>
                                      <p:to>
                                        <p:strVal val="solid"/>
                                      </p:to>
                                    </p:set>
                                    <p:set>
                                      <p:cBhvr>
                                        <p:cTn id="408" dur="1000" fill="hold"/>
                                        <p:tgtEl>
                                          <p:spTgt spid="285"/>
                                        </p:tgtEl>
                                        <p:attrNameLst>
                                          <p:attrName>fill.on</p:attrName>
                                        </p:attrNameLst>
                                      </p:cBhvr>
                                      <p:to>
                                        <p:strVal val="true"/>
                                      </p:to>
                                    </p:set>
                                  </p:childTnLst>
                                </p:cTn>
                              </p:par>
                              <p:par>
                                <p:cTn id="409" presetID="1" presetClass="emph" presetSubtype="2" fill="hold" nodeType="withEffect">
                                  <p:stCondLst>
                                    <p:cond delay="0"/>
                                  </p:stCondLst>
                                  <p:childTnLst>
                                    <p:animClr clrSpc="rgb">
                                      <p:cBhvr>
                                        <p:cTn id="410" dur="1000" fill="hold"/>
                                        <p:tgtEl>
                                          <p:spTgt spid="278"/>
                                        </p:tgtEl>
                                        <p:attrNameLst>
                                          <p:attrName>fillcolor</p:attrName>
                                        </p:attrNameLst>
                                      </p:cBhvr>
                                      <p:to>
                                        <a:srgbClr val="E49B97"/>
                                      </p:to>
                                    </p:animClr>
                                    <p:set>
                                      <p:cBhvr>
                                        <p:cTn id="411" dur="1000" fill="hold"/>
                                        <p:tgtEl>
                                          <p:spTgt spid="278"/>
                                        </p:tgtEl>
                                        <p:attrNameLst>
                                          <p:attrName>fill.type</p:attrName>
                                        </p:attrNameLst>
                                      </p:cBhvr>
                                      <p:to>
                                        <p:strVal val="solid"/>
                                      </p:to>
                                    </p:set>
                                    <p:set>
                                      <p:cBhvr>
                                        <p:cTn id="412" dur="1000" fill="hold"/>
                                        <p:tgtEl>
                                          <p:spTgt spid="278"/>
                                        </p:tgtEl>
                                        <p:attrNameLst>
                                          <p:attrName>fill.on</p:attrName>
                                        </p:attrNameLst>
                                      </p:cBhvr>
                                      <p:to>
                                        <p:strVal val="true"/>
                                      </p:to>
                                    </p:set>
                                  </p:childTnLst>
                                </p:cTn>
                              </p:par>
                              <p:par>
                                <p:cTn id="413" presetID="1" presetClass="emph" presetSubtype="2" fill="hold" nodeType="withEffect">
                                  <p:stCondLst>
                                    <p:cond delay="0"/>
                                  </p:stCondLst>
                                  <p:childTnLst>
                                    <p:animClr clrSpc="rgb">
                                      <p:cBhvr>
                                        <p:cTn id="414" dur="1000" fill="hold"/>
                                        <p:tgtEl>
                                          <p:spTgt spid="87"/>
                                        </p:tgtEl>
                                        <p:attrNameLst>
                                          <p:attrName>fillcolor</p:attrName>
                                        </p:attrNameLst>
                                      </p:cBhvr>
                                      <p:to>
                                        <a:srgbClr val="E49B97"/>
                                      </p:to>
                                    </p:animClr>
                                    <p:set>
                                      <p:cBhvr>
                                        <p:cTn id="415" dur="1000" fill="hold"/>
                                        <p:tgtEl>
                                          <p:spTgt spid="87"/>
                                        </p:tgtEl>
                                        <p:attrNameLst>
                                          <p:attrName>fill.type</p:attrName>
                                        </p:attrNameLst>
                                      </p:cBhvr>
                                      <p:to>
                                        <p:strVal val="solid"/>
                                      </p:to>
                                    </p:set>
                                    <p:set>
                                      <p:cBhvr>
                                        <p:cTn id="416" dur="1000" fill="hold"/>
                                        <p:tgtEl>
                                          <p:spTgt spid="87"/>
                                        </p:tgtEl>
                                        <p:attrNameLst>
                                          <p:attrName>fill.on</p:attrName>
                                        </p:attrNameLst>
                                      </p:cBhvr>
                                      <p:to>
                                        <p:strVal val="true"/>
                                      </p:to>
                                    </p:set>
                                  </p:childTnLst>
                                </p:cTn>
                              </p:par>
                              <p:par>
                                <p:cTn id="417" presetID="1" presetClass="emph" presetSubtype="2" fill="hold" nodeType="withEffect">
                                  <p:stCondLst>
                                    <p:cond delay="0"/>
                                  </p:stCondLst>
                                  <p:childTnLst>
                                    <p:animClr clrSpc="rgb">
                                      <p:cBhvr>
                                        <p:cTn id="418" dur="1000" fill="hold"/>
                                        <p:tgtEl>
                                          <p:spTgt spid="86"/>
                                        </p:tgtEl>
                                        <p:attrNameLst>
                                          <p:attrName>fillcolor</p:attrName>
                                        </p:attrNameLst>
                                      </p:cBhvr>
                                      <p:to>
                                        <a:srgbClr val="E49B97"/>
                                      </p:to>
                                    </p:animClr>
                                    <p:set>
                                      <p:cBhvr>
                                        <p:cTn id="419" dur="1000" fill="hold"/>
                                        <p:tgtEl>
                                          <p:spTgt spid="86"/>
                                        </p:tgtEl>
                                        <p:attrNameLst>
                                          <p:attrName>fill.type</p:attrName>
                                        </p:attrNameLst>
                                      </p:cBhvr>
                                      <p:to>
                                        <p:strVal val="solid"/>
                                      </p:to>
                                    </p:set>
                                    <p:set>
                                      <p:cBhvr>
                                        <p:cTn id="420" dur="1000" fill="hold"/>
                                        <p:tgtEl>
                                          <p:spTgt spid="86"/>
                                        </p:tgtEl>
                                        <p:attrNameLst>
                                          <p:attrName>fill.on</p:attrName>
                                        </p:attrNameLst>
                                      </p:cBhvr>
                                      <p:to>
                                        <p:strVal val="true"/>
                                      </p:to>
                                    </p:set>
                                  </p:childTnLst>
                                </p:cTn>
                              </p:par>
                              <p:par>
                                <p:cTn id="421" presetID="1" presetClass="emph" presetSubtype="2" fill="hold" nodeType="withEffect">
                                  <p:stCondLst>
                                    <p:cond delay="0"/>
                                  </p:stCondLst>
                                  <p:childTnLst>
                                    <p:animClr clrSpc="rgb">
                                      <p:cBhvr>
                                        <p:cTn id="422" dur="1000" fill="hold"/>
                                        <p:tgtEl>
                                          <p:spTgt spid="279"/>
                                        </p:tgtEl>
                                        <p:attrNameLst>
                                          <p:attrName>fillcolor</p:attrName>
                                        </p:attrNameLst>
                                      </p:cBhvr>
                                      <p:to>
                                        <a:srgbClr val="E49B97"/>
                                      </p:to>
                                    </p:animClr>
                                    <p:set>
                                      <p:cBhvr>
                                        <p:cTn id="423" dur="1000" fill="hold"/>
                                        <p:tgtEl>
                                          <p:spTgt spid="279"/>
                                        </p:tgtEl>
                                        <p:attrNameLst>
                                          <p:attrName>fill.type</p:attrName>
                                        </p:attrNameLst>
                                      </p:cBhvr>
                                      <p:to>
                                        <p:strVal val="solid"/>
                                      </p:to>
                                    </p:set>
                                    <p:set>
                                      <p:cBhvr>
                                        <p:cTn id="424" dur="1000" fill="hold"/>
                                        <p:tgtEl>
                                          <p:spTgt spid="279"/>
                                        </p:tgtEl>
                                        <p:attrNameLst>
                                          <p:attrName>fill.on</p:attrName>
                                        </p:attrNameLst>
                                      </p:cBhvr>
                                      <p:to>
                                        <p:strVal val="true"/>
                                      </p:to>
                                    </p:set>
                                  </p:childTnLst>
                                </p:cTn>
                              </p:par>
                              <p:par>
                                <p:cTn id="425" presetID="1" presetClass="emph" presetSubtype="2" fill="hold" nodeType="withEffect">
                                  <p:stCondLst>
                                    <p:cond delay="0"/>
                                  </p:stCondLst>
                                  <p:childTnLst>
                                    <p:animClr clrSpc="rgb">
                                      <p:cBhvr>
                                        <p:cTn id="426" dur="1000" fill="hold"/>
                                        <p:tgtEl>
                                          <p:spTgt spid="284"/>
                                        </p:tgtEl>
                                        <p:attrNameLst>
                                          <p:attrName>fillcolor</p:attrName>
                                        </p:attrNameLst>
                                      </p:cBhvr>
                                      <p:to>
                                        <a:srgbClr val="E49B97"/>
                                      </p:to>
                                    </p:animClr>
                                    <p:set>
                                      <p:cBhvr>
                                        <p:cTn id="427" dur="1000" fill="hold"/>
                                        <p:tgtEl>
                                          <p:spTgt spid="284"/>
                                        </p:tgtEl>
                                        <p:attrNameLst>
                                          <p:attrName>fill.type</p:attrName>
                                        </p:attrNameLst>
                                      </p:cBhvr>
                                      <p:to>
                                        <p:strVal val="solid"/>
                                      </p:to>
                                    </p:set>
                                    <p:set>
                                      <p:cBhvr>
                                        <p:cTn id="428" dur="1000" fill="hold"/>
                                        <p:tgtEl>
                                          <p:spTgt spid="284"/>
                                        </p:tgtEl>
                                        <p:attrNameLst>
                                          <p:attrName>fill.on</p:attrName>
                                        </p:attrNameLst>
                                      </p:cBhvr>
                                      <p:to>
                                        <p:strVal val="true"/>
                                      </p:to>
                                    </p:set>
                                  </p:childTnLst>
                                </p:cTn>
                              </p:par>
                              <p:par>
                                <p:cTn id="429" presetID="1" presetClass="emph" presetSubtype="2" fill="hold" nodeType="withEffect">
                                  <p:stCondLst>
                                    <p:cond delay="0"/>
                                  </p:stCondLst>
                                  <p:childTnLst>
                                    <p:animClr clrSpc="rgb">
                                      <p:cBhvr>
                                        <p:cTn id="430" dur="1000" fill="hold"/>
                                        <p:tgtEl>
                                          <p:spTgt spid="309"/>
                                        </p:tgtEl>
                                        <p:attrNameLst>
                                          <p:attrName>fillcolor</p:attrName>
                                        </p:attrNameLst>
                                      </p:cBhvr>
                                      <p:to>
                                        <a:srgbClr val="AE7573"/>
                                      </p:to>
                                    </p:animClr>
                                    <p:set>
                                      <p:cBhvr>
                                        <p:cTn id="431" dur="1000" fill="hold"/>
                                        <p:tgtEl>
                                          <p:spTgt spid="309"/>
                                        </p:tgtEl>
                                        <p:attrNameLst>
                                          <p:attrName>fill.type</p:attrName>
                                        </p:attrNameLst>
                                      </p:cBhvr>
                                      <p:to>
                                        <p:strVal val="solid"/>
                                      </p:to>
                                    </p:set>
                                    <p:set>
                                      <p:cBhvr>
                                        <p:cTn id="432" dur="1000" fill="hold"/>
                                        <p:tgtEl>
                                          <p:spTgt spid="309"/>
                                        </p:tgtEl>
                                        <p:attrNameLst>
                                          <p:attrName>fill.on</p:attrName>
                                        </p:attrNameLst>
                                      </p:cBhvr>
                                      <p:to>
                                        <p:strVal val="true"/>
                                      </p:to>
                                    </p:set>
                                  </p:childTnLst>
                                </p:cTn>
                              </p:par>
                              <p:par>
                                <p:cTn id="433" presetID="1" presetClass="emph" presetSubtype="2" fill="hold" nodeType="withEffect">
                                  <p:stCondLst>
                                    <p:cond delay="0"/>
                                  </p:stCondLst>
                                  <p:childTnLst>
                                    <p:animClr clrSpc="rgb">
                                      <p:cBhvr>
                                        <p:cTn id="434" dur="1000" fill="hold"/>
                                        <p:tgtEl>
                                          <p:spTgt spid="338"/>
                                        </p:tgtEl>
                                        <p:attrNameLst>
                                          <p:attrName>fillcolor</p:attrName>
                                        </p:attrNameLst>
                                      </p:cBhvr>
                                      <p:to>
                                        <a:srgbClr val="AE7573"/>
                                      </p:to>
                                    </p:animClr>
                                    <p:set>
                                      <p:cBhvr>
                                        <p:cTn id="435" dur="1000" fill="hold"/>
                                        <p:tgtEl>
                                          <p:spTgt spid="338"/>
                                        </p:tgtEl>
                                        <p:attrNameLst>
                                          <p:attrName>fill.type</p:attrName>
                                        </p:attrNameLst>
                                      </p:cBhvr>
                                      <p:to>
                                        <p:strVal val="solid"/>
                                      </p:to>
                                    </p:set>
                                    <p:set>
                                      <p:cBhvr>
                                        <p:cTn id="436" dur="1000" fill="hold"/>
                                        <p:tgtEl>
                                          <p:spTgt spid="338"/>
                                        </p:tgtEl>
                                        <p:attrNameLst>
                                          <p:attrName>fill.on</p:attrName>
                                        </p:attrNameLst>
                                      </p:cBhvr>
                                      <p:to>
                                        <p:strVal val="true"/>
                                      </p:to>
                                    </p:set>
                                  </p:childTnLst>
                                </p:cTn>
                              </p:par>
                              <p:par>
                                <p:cTn id="437" presetID="1" presetClass="emph" presetSubtype="2" fill="hold" nodeType="withEffect">
                                  <p:stCondLst>
                                    <p:cond delay="0"/>
                                  </p:stCondLst>
                                  <p:childTnLst>
                                    <p:animClr clrSpc="rgb">
                                      <p:cBhvr>
                                        <p:cTn id="438" dur="1000" fill="hold"/>
                                        <p:tgtEl>
                                          <p:spTgt spid="339"/>
                                        </p:tgtEl>
                                        <p:attrNameLst>
                                          <p:attrName>fillcolor</p:attrName>
                                        </p:attrNameLst>
                                      </p:cBhvr>
                                      <p:to>
                                        <a:srgbClr val="AE7573"/>
                                      </p:to>
                                    </p:animClr>
                                    <p:set>
                                      <p:cBhvr>
                                        <p:cTn id="439" dur="1000" fill="hold"/>
                                        <p:tgtEl>
                                          <p:spTgt spid="339"/>
                                        </p:tgtEl>
                                        <p:attrNameLst>
                                          <p:attrName>fill.type</p:attrName>
                                        </p:attrNameLst>
                                      </p:cBhvr>
                                      <p:to>
                                        <p:strVal val="solid"/>
                                      </p:to>
                                    </p:set>
                                    <p:set>
                                      <p:cBhvr>
                                        <p:cTn id="440" dur="1000" fill="hold"/>
                                        <p:tgtEl>
                                          <p:spTgt spid="339"/>
                                        </p:tgtEl>
                                        <p:attrNameLst>
                                          <p:attrName>fill.on</p:attrName>
                                        </p:attrNameLst>
                                      </p:cBhvr>
                                      <p:to>
                                        <p:strVal val="true"/>
                                      </p:to>
                                    </p:set>
                                  </p:childTnLst>
                                </p:cTn>
                              </p:par>
                              <p:par>
                                <p:cTn id="441" presetID="1" presetClass="emph" presetSubtype="2" fill="hold" nodeType="withEffect">
                                  <p:stCondLst>
                                    <p:cond delay="0"/>
                                  </p:stCondLst>
                                  <p:childTnLst>
                                    <p:animClr clrSpc="rgb">
                                      <p:cBhvr>
                                        <p:cTn id="442" dur="1000" fill="hold"/>
                                        <p:tgtEl>
                                          <p:spTgt spid="310"/>
                                        </p:tgtEl>
                                        <p:attrNameLst>
                                          <p:attrName>fillcolor</p:attrName>
                                        </p:attrNameLst>
                                      </p:cBhvr>
                                      <p:to>
                                        <a:srgbClr val="AE7573"/>
                                      </p:to>
                                    </p:animClr>
                                    <p:set>
                                      <p:cBhvr>
                                        <p:cTn id="443" dur="1000" fill="hold"/>
                                        <p:tgtEl>
                                          <p:spTgt spid="310"/>
                                        </p:tgtEl>
                                        <p:attrNameLst>
                                          <p:attrName>fill.type</p:attrName>
                                        </p:attrNameLst>
                                      </p:cBhvr>
                                      <p:to>
                                        <p:strVal val="solid"/>
                                      </p:to>
                                    </p:set>
                                    <p:set>
                                      <p:cBhvr>
                                        <p:cTn id="444" dur="1000" fill="hold"/>
                                        <p:tgtEl>
                                          <p:spTgt spid="310"/>
                                        </p:tgtEl>
                                        <p:attrNameLst>
                                          <p:attrName>fill.on</p:attrName>
                                        </p:attrNameLst>
                                      </p:cBhvr>
                                      <p:to>
                                        <p:strVal val="true"/>
                                      </p:to>
                                    </p:set>
                                  </p:childTnLst>
                                </p:cTn>
                              </p:par>
                              <p:par>
                                <p:cTn id="445" presetID="1" presetClass="emph" presetSubtype="2" fill="hold" nodeType="withEffect">
                                  <p:stCondLst>
                                    <p:cond delay="0"/>
                                  </p:stCondLst>
                                  <p:childTnLst>
                                    <p:animClr clrSpc="rgb">
                                      <p:cBhvr>
                                        <p:cTn id="446" dur="1000" fill="hold"/>
                                        <p:tgtEl>
                                          <p:spTgt spid="345"/>
                                        </p:tgtEl>
                                        <p:attrNameLst>
                                          <p:attrName>fillcolor</p:attrName>
                                        </p:attrNameLst>
                                      </p:cBhvr>
                                      <p:to>
                                        <a:srgbClr val="AE7573"/>
                                      </p:to>
                                    </p:animClr>
                                    <p:set>
                                      <p:cBhvr>
                                        <p:cTn id="447" dur="1000" fill="hold"/>
                                        <p:tgtEl>
                                          <p:spTgt spid="345"/>
                                        </p:tgtEl>
                                        <p:attrNameLst>
                                          <p:attrName>fill.type</p:attrName>
                                        </p:attrNameLst>
                                      </p:cBhvr>
                                      <p:to>
                                        <p:strVal val="solid"/>
                                      </p:to>
                                    </p:set>
                                    <p:set>
                                      <p:cBhvr>
                                        <p:cTn id="448" dur="1000" fill="hold"/>
                                        <p:tgtEl>
                                          <p:spTgt spid="345"/>
                                        </p:tgtEl>
                                        <p:attrNameLst>
                                          <p:attrName>fill.on</p:attrName>
                                        </p:attrNameLst>
                                      </p:cBhvr>
                                      <p:to>
                                        <p:strVal val="true"/>
                                      </p:to>
                                    </p:set>
                                  </p:childTnLst>
                                </p:cTn>
                              </p:par>
                              <p:par>
                                <p:cTn id="449" presetID="1" presetClass="emph" presetSubtype="2" fill="hold" nodeType="withEffect">
                                  <p:stCondLst>
                                    <p:cond delay="0"/>
                                  </p:stCondLst>
                                  <p:childTnLst>
                                    <p:animClr clrSpc="rgb">
                                      <p:cBhvr>
                                        <p:cTn id="450" dur="1000" fill="hold"/>
                                        <p:tgtEl>
                                          <p:spTgt spid="344"/>
                                        </p:tgtEl>
                                        <p:attrNameLst>
                                          <p:attrName>fillcolor</p:attrName>
                                        </p:attrNameLst>
                                      </p:cBhvr>
                                      <p:to>
                                        <a:srgbClr val="AE7573"/>
                                      </p:to>
                                    </p:animClr>
                                    <p:set>
                                      <p:cBhvr>
                                        <p:cTn id="451" dur="1000" fill="hold"/>
                                        <p:tgtEl>
                                          <p:spTgt spid="344"/>
                                        </p:tgtEl>
                                        <p:attrNameLst>
                                          <p:attrName>fill.type</p:attrName>
                                        </p:attrNameLst>
                                      </p:cBhvr>
                                      <p:to>
                                        <p:strVal val="solid"/>
                                      </p:to>
                                    </p:set>
                                    <p:set>
                                      <p:cBhvr>
                                        <p:cTn id="452" dur="1000" fill="hold"/>
                                        <p:tgtEl>
                                          <p:spTgt spid="344"/>
                                        </p:tgtEl>
                                        <p:attrNameLst>
                                          <p:attrName>fill.on</p:attrName>
                                        </p:attrNameLst>
                                      </p:cBhvr>
                                      <p:to>
                                        <p:strVal val="true"/>
                                      </p:to>
                                    </p:set>
                                  </p:childTnLst>
                                </p:cTn>
                              </p:par>
                              <p:par>
                                <p:cTn id="453" presetID="1" presetClass="emph" presetSubtype="2" fill="hold" nodeType="withEffect">
                                  <p:stCondLst>
                                    <p:cond delay="0"/>
                                  </p:stCondLst>
                                  <p:childTnLst>
                                    <p:animClr clrSpc="rgb">
                                      <p:cBhvr>
                                        <p:cTn id="454" dur="1000" fill="hold"/>
                                        <p:tgtEl>
                                          <p:spTgt spid="72"/>
                                        </p:tgtEl>
                                        <p:attrNameLst>
                                          <p:attrName>fillcolor</p:attrName>
                                        </p:attrNameLst>
                                      </p:cBhvr>
                                      <p:to>
                                        <a:srgbClr val="AE7573"/>
                                      </p:to>
                                    </p:animClr>
                                    <p:set>
                                      <p:cBhvr>
                                        <p:cTn id="455" dur="1000" fill="hold"/>
                                        <p:tgtEl>
                                          <p:spTgt spid="72"/>
                                        </p:tgtEl>
                                        <p:attrNameLst>
                                          <p:attrName>fill.type</p:attrName>
                                        </p:attrNameLst>
                                      </p:cBhvr>
                                      <p:to>
                                        <p:strVal val="solid"/>
                                      </p:to>
                                    </p:set>
                                    <p:set>
                                      <p:cBhvr>
                                        <p:cTn id="456" dur="1000" fill="hold"/>
                                        <p:tgtEl>
                                          <p:spTgt spid="72"/>
                                        </p:tgtEl>
                                        <p:attrNameLst>
                                          <p:attrName>fill.on</p:attrName>
                                        </p:attrNameLst>
                                      </p:cBhvr>
                                      <p:to>
                                        <p:strVal val="true"/>
                                      </p:to>
                                    </p:set>
                                  </p:childTnLst>
                                </p:cTn>
                              </p:par>
                              <p:par>
                                <p:cTn id="457" presetID="1" presetClass="emph" presetSubtype="2" fill="hold" nodeType="withEffect">
                                  <p:stCondLst>
                                    <p:cond delay="0"/>
                                  </p:stCondLst>
                                  <p:childTnLst>
                                    <p:animClr clrSpc="rgb">
                                      <p:cBhvr>
                                        <p:cTn id="458" dur="1000" fill="hold"/>
                                        <p:tgtEl>
                                          <p:spTgt spid="73"/>
                                        </p:tgtEl>
                                        <p:attrNameLst>
                                          <p:attrName>fillcolor</p:attrName>
                                        </p:attrNameLst>
                                      </p:cBhvr>
                                      <p:to>
                                        <a:srgbClr val="AE7573"/>
                                      </p:to>
                                    </p:animClr>
                                    <p:set>
                                      <p:cBhvr>
                                        <p:cTn id="459" dur="1000" fill="hold"/>
                                        <p:tgtEl>
                                          <p:spTgt spid="73"/>
                                        </p:tgtEl>
                                        <p:attrNameLst>
                                          <p:attrName>fill.type</p:attrName>
                                        </p:attrNameLst>
                                      </p:cBhvr>
                                      <p:to>
                                        <p:strVal val="solid"/>
                                      </p:to>
                                    </p:set>
                                    <p:set>
                                      <p:cBhvr>
                                        <p:cTn id="460" dur="1000" fill="hold"/>
                                        <p:tgtEl>
                                          <p:spTgt spid="73"/>
                                        </p:tgtEl>
                                        <p:attrNameLst>
                                          <p:attrName>fill.on</p:attrName>
                                        </p:attrNameLst>
                                      </p:cBhvr>
                                      <p:to>
                                        <p:strVal val="true"/>
                                      </p:to>
                                    </p:set>
                                  </p:childTnLst>
                                </p:cTn>
                              </p:par>
                              <p:par>
                                <p:cTn id="461" presetID="1" presetClass="emph" presetSubtype="2" fill="hold" nodeType="withEffect">
                                  <p:stCondLst>
                                    <p:cond delay="0"/>
                                  </p:stCondLst>
                                  <p:childTnLst>
                                    <p:animClr clrSpc="rgb">
                                      <p:cBhvr>
                                        <p:cTn id="462" dur="1000" fill="hold"/>
                                        <p:tgtEl>
                                          <p:spTgt spid="74"/>
                                        </p:tgtEl>
                                        <p:attrNameLst>
                                          <p:attrName>fillcolor</p:attrName>
                                        </p:attrNameLst>
                                      </p:cBhvr>
                                      <p:to>
                                        <a:srgbClr val="AE7573"/>
                                      </p:to>
                                    </p:animClr>
                                    <p:set>
                                      <p:cBhvr>
                                        <p:cTn id="463" dur="1000" fill="hold"/>
                                        <p:tgtEl>
                                          <p:spTgt spid="74"/>
                                        </p:tgtEl>
                                        <p:attrNameLst>
                                          <p:attrName>fill.type</p:attrName>
                                        </p:attrNameLst>
                                      </p:cBhvr>
                                      <p:to>
                                        <p:strVal val="solid"/>
                                      </p:to>
                                    </p:set>
                                    <p:set>
                                      <p:cBhvr>
                                        <p:cTn id="464" dur="1000" fill="hold"/>
                                        <p:tgtEl>
                                          <p:spTgt spid="7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 grpId="1" animBg="1"/>
      <p:bldP spid="643" grpId="0" animBg="1"/>
      <p:bldP spid="643" grpId="1" animBg="1"/>
      <p:bldP spid="644" grpId="0" animBg="1"/>
      <p:bldP spid="644" grpId="1" animBg="1"/>
      <p:bldP spid="645" grpId="0" animBg="1"/>
      <p:bldP spid="646" grpId="0" animBg="1"/>
      <p:bldP spid="646" grpId="1" animBg="1"/>
      <p:bldP spid="647" grpId="2"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CapacityScheduler - Benefits</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smtClean="0"/>
              <a:t>Improved utilization and latency</a:t>
            </a:r>
          </a:p>
          <a:p>
            <a:r>
              <a:rPr lang="en-US" dirty="0" smtClean="0"/>
              <a:t>Isolation in support of user applications with high resource requirements</a:t>
            </a:r>
          </a:p>
          <a:p>
            <a:r>
              <a:rPr lang="en-US" dirty="0" smtClean="0"/>
              <a:t>Significantly better utilization of excess capacity</a:t>
            </a:r>
          </a:p>
          <a:p>
            <a:pPr lvl="1"/>
            <a:r>
              <a:rPr lang="en-US" dirty="0" smtClean="0"/>
              <a:t>Mix SLA critical and ad-hoc jobs</a:t>
            </a:r>
          </a:p>
          <a:p>
            <a:r>
              <a:rPr lang="en-US" dirty="0" smtClean="0"/>
              <a:t>Predictable latencies</a:t>
            </a:r>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18</a:t>
            </a:fld>
            <a:endParaRPr lang="en-US"/>
          </a:p>
        </p:txBody>
      </p:sp>
      <p:graphicFrame>
        <p:nvGraphicFramePr>
          <p:cNvPr id="6" name="Content Placeholder 9"/>
          <p:cNvGraphicFramePr>
            <a:graphicFrameLocks/>
          </p:cNvGraphicFramePr>
          <p:nvPr/>
        </p:nvGraphicFramePr>
        <p:xfrm>
          <a:off x="4572000" y="1574800"/>
          <a:ext cx="4572000" cy="2730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10"/>
          <p:cNvGraphicFramePr>
            <a:graphicFrameLocks/>
          </p:cNvGraphicFramePr>
          <p:nvPr/>
        </p:nvGraphicFramePr>
        <p:xfrm>
          <a:off x="4572000" y="4343400"/>
          <a:ext cx="4102100" cy="23114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bwMode="auto">
          <a:xfrm>
            <a:off x="8158355" y="2983186"/>
            <a:ext cx="730929" cy="4135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62500" lnSpcReduction="20000"/>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CS</a:t>
            </a:r>
          </a:p>
          <a:p>
            <a:pPr marL="0" marR="0" indent="0" algn="l" defTabSz="914400" rtl="0" eaLnBrk="0" fontAlgn="base" latinLnBrk="0" hangingPunct="0">
              <a:lnSpc>
                <a:spcPct val="100000"/>
              </a:lnSpc>
              <a:spcBef>
                <a:spcPct val="50000"/>
              </a:spcBef>
              <a:spcAft>
                <a:spcPct val="0"/>
              </a:spcAft>
              <a:buClrTx/>
              <a:buSzTx/>
              <a:buFontTx/>
              <a:buNone/>
              <a:tabLst/>
            </a:pPr>
            <a:r>
              <a:rPr lang="en-US" dirty="0" err="1" smtClean="0">
                <a:latin typeface="Arial" pitchFamily="-65" charset="0"/>
                <a:ea typeface="ＭＳ Ｐゴシック" pitchFamily="-65" charset="-128"/>
                <a:cs typeface="ＭＳ Ｐゴシック" pitchFamily="-65" charset="-128"/>
              </a:rPr>
              <a:t>HoD</a:t>
            </a: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 name="Rectangle 8"/>
          <p:cNvSpPr/>
          <p:nvPr/>
        </p:nvSpPr>
        <p:spPr bwMode="auto">
          <a:xfrm>
            <a:off x="7897300" y="4346582"/>
            <a:ext cx="932917" cy="4135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77500" lnSpcReduction="20000"/>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rPr>
              <a:t>Hadoop 18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19</a:t>
            </a:fld>
            <a:endParaRPr lang="en-US"/>
          </a:p>
        </p:txBody>
      </p:sp>
      <p:sp>
        <p:nvSpPr>
          <p:cNvPr id="47" name="Freeform 46"/>
          <p:cNvSpPr/>
          <p:nvPr/>
        </p:nvSpPr>
        <p:spPr bwMode="auto">
          <a:xfrm>
            <a:off x="2366736" y="2200850"/>
            <a:ext cx="4373451" cy="2828184"/>
          </a:xfrm>
          <a:custGeom>
            <a:avLst/>
            <a:gdLst>
              <a:gd name="connsiteX0" fmla="*/ 0 w 3881550"/>
              <a:gd name="connsiteY0" fmla="*/ 2591934 h 2591934"/>
              <a:gd name="connsiteX1" fmla="*/ 203200 w 3881550"/>
              <a:gd name="connsiteY1" fmla="*/ 2566534 h 2591934"/>
              <a:gd name="connsiteX2" fmla="*/ 266700 w 3881550"/>
              <a:gd name="connsiteY2" fmla="*/ 2528434 h 2591934"/>
              <a:gd name="connsiteX3" fmla="*/ 342900 w 3881550"/>
              <a:gd name="connsiteY3" fmla="*/ 2515734 h 2591934"/>
              <a:gd name="connsiteX4" fmla="*/ 393700 w 3881550"/>
              <a:gd name="connsiteY4" fmla="*/ 2503034 h 2591934"/>
              <a:gd name="connsiteX5" fmla="*/ 444500 w 3881550"/>
              <a:gd name="connsiteY5" fmla="*/ 2477634 h 2591934"/>
              <a:gd name="connsiteX6" fmla="*/ 508000 w 3881550"/>
              <a:gd name="connsiteY6" fmla="*/ 2452234 h 2591934"/>
              <a:gd name="connsiteX7" fmla="*/ 584200 w 3881550"/>
              <a:gd name="connsiteY7" fmla="*/ 2426834 h 2591934"/>
              <a:gd name="connsiteX8" fmla="*/ 660400 w 3881550"/>
              <a:gd name="connsiteY8" fmla="*/ 2376034 h 2591934"/>
              <a:gd name="connsiteX9" fmla="*/ 787400 w 3881550"/>
              <a:gd name="connsiteY9" fmla="*/ 2337934 h 2591934"/>
              <a:gd name="connsiteX10" fmla="*/ 863600 w 3881550"/>
              <a:gd name="connsiteY10" fmla="*/ 2299834 h 2591934"/>
              <a:gd name="connsiteX11" fmla="*/ 914400 w 3881550"/>
              <a:gd name="connsiteY11" fmla="*/ 2274434 h 2591934"/>
              <a:gd name="connsiteX12" fmla="*/ 1016000 w 3881550"/>
              <a:gd name="connsiteY12" fmla="*/ 2249034 h 2591934"/>
              <a:gd name="connsiteX13" fmla="*/ 1130300 w 3881550"/>
              <a:gd name="connsiteY13" fmla="*/ 2198234 h 2591934"/>
              <a:gd name="connsiteX14" fmla="*/ 1181100 w 3881550"/>
              <a:gd name="connsiteY14" fmla="*/ 2172834 h 2591934"/>
              <a:gd name="connsiteX15" fmla="*/ 1333500 w 3881550"/>
              <a:gd name="connsiteY15" fmla="*/ 2096634 h 2591934"/>
              <a:gd name="connsiteX16" fmla="*/ 1371600 w 3881550"/>
              <a:gd name="connsiteY16" fmla="*/ 2071234 h 2591934"/>
              <a:gd name="connsiteX17" fmla="*/ 1384300 w 3881550"/>
              <a:gd name="connsiteY17" fmla="*/ 2033134 h 2591934"/>
              <a:gd name="connsiteX18" fmla="*/ 1435100 w 3881550"/>
              <a:gd name="connsiteY18" fmla="*/ 2007734 h 2591934"/>
              <a:gd name="connsiteX19" fmla="*/ 1473200 w 3881550"/>
              <a:gd name="connsiteY19" fmla="*/ 1982334 h 2591934"/>
              <a:gd name="connsiteX20" fmla="*/ 1524000 w 3881550"/>
              <a:gd name="connsiteY20" fmla="*/ 1906134 h 2591934"/>
              <a:gd name="connsiteX21" fmla="*/ 1562100 w 3881550"/>
              <a:gd name="connsiteY21" fmla="*/ 1880734 h 2591934"/>
              <a:gd name="connsiteX22" fmla="*/ 1689100 w 3881550"/>
              <a:gd name="connsiteY22" fmla="*/ 1842634 h 2591934"/>
              <a:gd name="connsiteX23" fmla="*/ 1752600 w 3881550"/>
              <a:gd name="connsiteY23" fmla="*/ 1779134 h 2591934"/>
              <a:gd name="connsiteX24" fmla="*/ 1866900 w 3881550"/>
              <a:gd name="connsiteY24" fmla="*/ 1715634 h 2591934"/>
              <a:gd name="connsiteX25" fmla="*/ 1905000 w 3881550"/>
              <a:gd name="connsiteY25" fmla="*/ 1690234 h 2591934"/>
              <a:gd name="connsiteX26" fmla="*/ 1943100 w 3881550"/>
              <a:gd name="connsiteY26" fmla="*/ 1677534 h 2591934"/>
              <a:gd name="connsiteX27" fmla="*/ 1981200 w 3881550"/>
              <a:gd name="connsiteY27" fmla="*/ 1652134 h 2591934"/>
              <a:gd name="connsiteX28" fmla="*/ 2019300 w 3881550"/>
              <a:gd name="connsiteY28" fmla="*/ 1639434 h 2591934"/>
              <a:gd name="connsiteX29" fmla="*/ 2095500 w 3881550"/>
              <a:gd name="connsiteY29" fmla="*/ 1601334 h 2591934"/>
              <a:gd name="connsiteX30" fmla="*/ 2235200 w 3881550"/>
              <a:gd name="connsiteY30" fmla="*/ 1575934 h 2591934"/>
              <a:gd name="connsiteX31" fmla="*/ 2298700 w 3881550"/>
              <a:gd name="connsiteY31" fmla="*/ 1550534 h 2591934"/>
              <a:gd name="connsiteX32" fmla="*/ 2387600 w 3881550"/>
              <a:gd name="connsiteY32" fmla="*/ 1537834 h 2591934"/>
              <a:gd name="connsiteX33" fmla="*/ 2425700 w 3881550"/>
              <a:gd name="connsiteY33" fmla="*/ 1512434 h 2591934"/>
              <a:gd name="connsiteX34" fmla="*/ 2527300 w 3881550"/>
              <a:gd name="connsiteY34" fmla="*/ 1487034 h 2591934"/>
              <a:gd name="connsiteX35" fmla="*/ 2552700 w 3881550"/>
              <a:gd name="connsiteY35" fmla="*/ 1448934 h 2591934"/>
              <a:gd name="connsiteX36" fmla="*/ 2590800 w 3881550"/>
              <a:gd name="connsiteY36" fmla="*/ 1436234 h 2591934"/>
              <a:gd name="connsiteX37" fmla="*/ 2628900 w 3881550"/>
              <a:gd name="connsiteY37" fmla="*/ 1410834 h 2591934"/>
              <a:gd name="connsiteX38" fmla="*/ 2717800 w 3881550"/>
              <a:gd name="connsiteY38" fmla="*/ 1385434 h 2591934"/>
              <a:gd name="connsiteX39" fmla="*/ 2755900 w 3881550"/>
              <a:gd name="connsiteY39" fmla="*/ 1372734 h 2591934"/>
              <a:gd name="connsiteX40" fmla="*/ 2832100 w 3881550"/>
              <a:gd name="connsiteY40" fmla="*/ 1321934 h 2591934"/>
              <a:gd name="connsiteX41" fmla="*/ 2857500 w 3881550"/>
              <a:gd name="connsiteY41" fmla="*/ 1283834 h 2591934"/>
              <a:gd name="connsiteX42" fmla="*/ 2933700 w 3881550"/>
              <a:gd name="connsiteY42" fmla="*/ 1233034 h 2591934"/>
              <a:gd name="connsiteX43" fmla="*/ 2946400 w 3881550"/>
              <a:gd name="connsiteY43" fmla="*/ 1156834 h 2591934"/>
              <a:gd name="connsiteX44" fmla="*/ 2984500 w 3881550"/>
              <a:gd name="connsiteY44" fmla="*/ 1080634 h 2591934"/>
              <a:gd name="connsiteX45" fmla="*/ 3022600 w 3881550"/>
              <a:gd name="connsiteY45" fmla="*/ 1029834 h 2591934"/>
              <a:gd name="connsiteX46" fmla="*/ 3060700 w 3881550"/>
              <a:gd name="connsiteY46" fmla="*/ 1004434 h 2591934"/>
              <a:gd name="connsiteX47" fmla="*/ 3124200 w 3881550"/>
              <a:gd name="connsiteY47" fmla="*/ 928234 h 2591934"/>
              <a:gd name="connsiteX48" fmla="*/ 3162300 w 3881550"/>
              <a:gd name="connsiteY48" fmla="*/ 902834 h 2591934"/>
              <a:gd name="connsiteX49" fmla="*/ 3200400 w 3881550"/>
              <a:gd name="connsiteY49" fmla="*/ 826634 h 2591934"/>
              <a:gd name="connsiteX50" fmla="*/ 3238500 w 3881550"/>
              <a:gd name="connsiteY50" fmla="*/ 813934 h 2591934"/>
              <a:gd name="connsiteX51" fmla="*/ 3263900 w 3881550"/>
              <a:gd name="connsiteY51" fmla="*/ 775834 h 2591934"/>
              <a:gd name="connsiteX52" fmla="*/ 3314700 w 3881550"/>
              <a:gd name="connsiteY52" fmla="*/ 750434 h 2591934"/>
              <a:gd name="connsiteX53" fmla="*/ 3352800 w 3881550"/>
              <a:gd name="connsiteY53" fmla="*/ 725034 h 2591934"/>
              <a:gd name="connsiteX54" fmla="*/ 3390900 w 3881550"/>
              <a:gd name="connsiteY54" fmla="*/ 559934 h 2591934"/>
              <a:gd name="connsiteX55" fmla="*/ 3441700 w 3881550"/>
              <a:gd name="connsiteY55" fmla="*/ 471034 h 2591934"/>
              <a:gd name="connsiteX56" fmla="*/ 3454400 w 3881550"/>
              <a:gd name="connsiteY56" fmla="*/ 432934 h 2591934"/>
              <a:gd name="connsiteX57" fmla="*/ 3492500 w 3881550"/>
              <a:gd name="connsiteY57" fmla="*/ 407534 h 2591934"/>
              <a:gd name="connsiteX58" fmla="*/ 3530600 w 3881550"/>
              <a:gd name="connsiteY58" fmla="*/ 356734 h 2591934"/>
              <a:gd name="connsiteX59" fmla="*/ 3568700 w 3881550"/>
              <a:gd name="connsiteY59" fmla="*/ 318634 h 2591934"/>
              <a:gd name="connsiteX60" fmla="*/ 3594100 w 3881550"/>
              <a:gd name="connsiteY60" fmla="*/ 280534 h 2591934"/>
              <a:gd name="connsiteX61" fmla="*/ 3632200 w 3881550"/>
              <a:gd name="connsiteY61" fmla="*/ 242434 h 2591934"/>
              <a:gd name="connsiteX62" fmla="*/ 3721100 w 3881550"/>
              <a:gd name="connsiteY62" fmla="*/ 140834 h 2591934"/>
              <a:gd name="connsiteX63" fmla="*/ 3784600 w 3881550"/>
              <a:gd name="connsiteY63" fmla="*/ 77334 h 2591934"/>
              <a:gd name="connsiteX64" fmla="*/ 3822700 w 3881550"/>
              <a:gd name="connsiteY64" fmla="*/ 39234 h 2591934"/>
              <a:gd name="connsiteX65" fmla="*/ 3873500 w 3881550"/>
              <a:gd name="connsiteY65" fmla="*/ 1134 h 2591934"/>
              <a:gd name="connsiteX66" fmla="*/ 3873500 w 3881550"/>
              <a:gd name="connsiteY66" fmla="*/ 1134 h 259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81550" h="2591934">
                <a:moveTo>
                  <a:pt x="0" y="2591934"/>
                </a:moveTo>
                <a:cubicBezTo>
                  <a:pt x="6760" y="2591258"/>
                  <a:pt x="173319" y="2577400"/>
                  <a:pt x="203200" y="2566534"/>
                </a:cubicBezTo>
                <a:cubicBezTo>
                  <a:pt x="226398" y="2558098"/>
                  <a:pt x="243502" y="2536870"/>
                  <a:pt x="266700" y="2528434"/>
                </a:cubicBezTo>
                <a:cubicBezTo>
                  <a:pt x="290900" y="2519634"/>
                  <a:pt x="317650" y="2520784"/>
                  <a:pt x="342900" y="2515734"/>
                </a:cubicBezTo>
                <a:cubicBezTo>
                  <a:pt x="360016" y="2512311"/>
                  <a:pt x="377357" y="2509163"/>
                  <a:pt x="393700" y="2503034"/>
                </a:cubicBezTo>
                <a:cubicBezTo>
                  <a:pt x="411427" y="2496387"/>
                  <a:pt x="427200" y="2485323"/>
                  <a:pt x="444500" y="2477634"/>
                </a:cubicBezTo>
                <a:cubicBezTo>
                  <a:pt x="465332" y="2468375"/>
                  <a:pt x="486575" y="2460025"/>
                  <a:pt x="508000" y="2452234"/>
                </a:cubicBezTo>
                <a:cubicBezTo>
                  <a:pt x="533162" y="2443084"/>
                  <a:pt x="561923" y="2441686"/>
                  <a:pt x="584200" y="2426834"/>
                </a:cubicBezTo>
                <a:cubicBezTo>
                  <a:pt x="609600" y="2409901"/>
                  <a:pt x="631440" y="2385687"/>
                  <a:pt x="660400" y="2376034"/>
                </a:cubicBezTo>
                <a:cubicBezTo>
                  <a:pt x="753159" y="2345114"/>
                  <a:pt x="710625" y="2357128"/>
                  <a:pt x="787400" y="2337934"/>
                </a:cubicBezTo>
                <a:cubicBezTo>
                  <a:pt x="860619" y="2289121"/>
                  <a:pt x="789988" y="2331382"/>
                  <a:pt x="863600" y="2299834"/>
                </a:cubicBezTo>
                <a:cubicBezTo>
                  <a:pt x="881001" y="2292376"/>
                  <a:pt x="896439" y="2280421"/>
                  <a:pt x="914400" y="2274434"/>
                </a:cubicBezTo>
                <a:cubicBezTo>
                  <a:pt x="947518" y="2263395"/>
                  <a:pt x="984776" y="2264646"/>
                  <a:pt x="1016000" y="2249034"/>
                </a:cubicBezTo>
                <a:cubicBezTo>
                  <a:pt x="1141056" y="2186506"/>
                  <a:pt x="984360" y="2263096"/>
                  <a:pt x="1130300" y="2198234"/>
                </a:cubicBezTo>
                <a:cubicBezTo>
                  <a:pt x="1147600" y="2190545"/>
                  <a:pt x="1163522" y="2179865"/>
                  <a:pt x="1181100" y="2172834"/>
                </a:cubicBezTo>
                <a:cubicBezTo>
                  <a:pt x="1312551" y="2120254"/>
                  <a:pt x="1205047" y="2182269"/>
                  <a:pt x="1333500" y="2096634"/>
                </a:cubicBezTo>
                <a:lnTo>
                  <a:pt x="1371600" y="2071234"/>
                </a:lnTo>
                <a:cubicBezTo>
                  <a:pt x="1375833" y="2058534"/>
                  <a:pt x="1374834" y="2042600"/>
                  <a:pt x="1384300" y="2033134"/>
                </a:cubicBezTo>
                <a:cubicBezTo>
                  <a:pt x="1397687" y="2019747"/>
                  <a:pt x="1418662" y="2017127"/>
                  <a:pt x="1435100" y="2007734"/>
                </a:cubicBezTo>
                <a:cubicBezTo>
                  <a:pt x="1448352" y="2000161"/>
                  <a:pt x="1460500" y="1990801"/>
                  <a:pt x="1473200" y="1982334"/>
                </a:cubicBezTo>
                <a:cubicBezTo>
                  <a:pt x="1490133" y="1956934"/>
                  <a:pt x="1498600" y="1923067"/>
                  <a:pt x="1524000" y="1906134"/>
                </a:cubicBezTo>
                <a:cubicBezTo>
                  <a:pt x="1536700" y="1897667"/>
                  <a:pt x="1548152" y="1886933"/>
                  <a:pt x="1562100" y="1880734"/>
                </a:cubicBezTo>
                <a:cubicBezTo>
                  <a:pt x="1601854" y="1863066"/>
                  <a:pt x="1646880" y="1853189"/>
                  <a:pt x="1689100" y="1842634"/>
                </a:cubicBezTo>
                <a:cubicBezTo>
                  <a:pt x="1841500" y="1741034"/>
                  <a:pt x="1617133" y="1897667"/>
                  <a:pt x="1752600" y="1779134"/>
                </a:cubicBezTo>
                <a:cubicBezTo>
                  <a:pt x="1859382" y="1685700"/>
                  <a:pt x="1791313" y="1753428"/>
                  <a:pt x="1866900" y="1715634"/>
                </a:cubicBezTo>
                <a:cubicBezTo>
                  <a:pt x="1880552" y="1708808"/>
                  <a:pt x="1891348" y="1697060"/>
                  <a:pt x="1905000" y="1690234"/>
                </a:cubicBezTo>
                <a:cubicBezTo>
                  <a:pt x="1916974" y="1684247"/>
                  <a:pt x="1931126" y="1683521"/>
                  <a:pt x="1943100" y="1677534"/>
                </a:cubicBezTo>
                <a:cubicBezTo>
                  <a:pt x="1956752" y="1670708"/>
                  <a:pt x="1967548" y="1658960"/>
                  <a:pt x="1981200" y="1652134"/>
                </a:cubicBezTo>
                <a:cubicBezTo>
                  <a:pt x="1993174" y="1646147"/>
                  <a:pt x="2007067" y="1644871"/>
                  <a:pt x="2019300" y="1639434"/>
                </a:cubicBezTo>
                <a:cubicBezTo>
                  <a:pt x="2045250" y="1627900"/>
                  <a:pt x="2069133" y="1611881"/>
                  <a:pt x="2095500" y="1601334"/>
                </a:cubicBezTo>
                <a:cubicBezTo>
                  <a:pt x="2128767" y="1588027"/>
                  <a:pt x="2208894" y="1579692"/>
                  <a:pt x="2235200" y="1575934"/>
                </a:cubicBezTo>
                <a:cubicBezTo>
                  <a:pt x="2256367" y="1567467"/>
                  <a:pt x="2276583" y="1556063"/>
                  <a:pt x="2298700" y="1550534"/>
                </a:cubicBezTo>
                <a:cubicBezTo>
                  <a:pt x="2327740" y="1543274"/>
                  <a:pt x="2358928" y="1546436"/>
                  <a:pt x="2387600" y="1537834"/>
                </a:cubicBezTo>
                <a:cubicBezTo>
                  <a:pt x="2402220" y="1533448"/>
                  <a:pt x="2411355" y="1517650"/>
                  <a:pt x="2425700" y="1512434"/>
                </a:cubicBezTo>
                <a:cubicBezTo>
                  <a:pt x="2458507" y="1500504"/>
                  <a:pt x="2527300" y="1487034"/>
                  <a:pt x="2527300" y="1487034"/>
                </a:cubicBezTo>
                <a:cubicBezTo>
                  <a:pt x="2535767" y="1474334"/>
                  <a:pt x="2540781" y="1458469"/>
                  <a:pt x="2552700" y="1448934"/>
                </a:cubicBezTo>
                <a:cubicBezTo>
                  <a:pt x="2563153" y="1440571"/>
                  <a:pt x="2578826" y="1442221"/>
                  <a:pt x="2590800" y="1436234"/>
                </a:cubicBezTo>
                <a:cubicBezTo>
                  <a:pt x="2604452" y="1429408"/>
                  <a:pt x="2615248" y="1417660"/>
                  <a:pt x="2628900" y="1410834"/>
                </a:cubicBezTo>
                <a:cubicBezTo>
                  <a:pt x="2649200" y="1400684"/>
                  <a:pt x="2698811" y="1390859"/>
                  <a:pt x="2717800" y="1385434"/>
                </a:cubicBezTo>
                <a:cubicBezTo>
                  <a:pt x="2730672" y="1381756"/>
                  <a:pt x="2744198" y="1379235"/>
                  <a:pt x="2755900" y="1372734"/>
                </a:cubicBezTo>
                <a:cubicBezTo>
                  <a:pt x="2782585" y="1357909"/>
                  <a:pt x="2832100" y="1321934"/>
                  <a:pt x="2832100" y="1321934"/>
                </a:cubicBezTo>
                <a:cubicBezTo>
                  <a:pt x="2840567" y="1309234"/>
                  <a:pt x="2846013" y="1293885"/>
                  <a:pt x="2857500" y="1283834"/>
                </a:cubicBezTo>
                <a:cubicBezTo>
                  <a:pt x="2880474" y="1263732"/>
                  <a:pt x="2933700" y="1233034"/>
                  <a:pt x="2933700" y="1233034"/>
                </a:cubicBezTo>
                <a:cubicBezTo>
                  <a:pt x="2937933" y="1207634"/>
                  <a:pt x="2940814" y="1181971"/>
                  <a:pt x="2946400" y="1156834"/>
                </a:cubicBezTo>
                <a:cubicBezTo>
                  <a:pt x="2954517" y="1120306"/>
                  <a:pt x="2962403" y="1111570"/>
                  <a:pt x="2984500" y="1080634"/>
                </a:cubicBezTo>
                <a:cubicBezTo>
                  <a:pt x="2996803" y="1063410"/>
                  <a:pt x="3007633" y="1044801"/>
                  <a:pt x="3022600" y="1029834"/>
                </a:cubicBezTo>
                <a:cubicBezTo>
                  <a:pt x="3033393" y="1019041"/>
                  <a:pt x="3048000" y="1012901"/>
                  <a:pt x="3060700" y="1004434"/>
                </a:cubicBezTo>
                <a:cubicBezTo>
                  <a:pt x="3085675" y="966972"/>
                  <a:pt x="3087530" y="958792"/>
                  <a:pt x="3124200" y="928234"/>
                </a:cubicBezTo>
                <a:cubicBezTo>
                  <a:pt x="3135926" y="918463"/>
                  <a:pt x="3149600" y="911301"/>
                  <a:pt x="3162300" y="902834"/>
                </a:cubicBezTo>
                <a:cubicBezTo>
                  <a:pt x="3170666" y="877735"/>
                  <a:pt x="3178019" y="844539"/>
                  <a:pt x="3200400" y="826634"/>
                </a:cubicBezTo>
                <a:cubicBezTo>
                  <a:pt x="3210853" y="818271"/>
                  <a:pt x="3225800" y="818167"/>
                  <a:pt x="3238500" y="813934"/>
                </a:cubicBezTo>
                <a:cubicBezTo>
                  <a:pt x="3246967" y="801234"/>
                  <a:pt x="3252174" y="785605"/>
                  <a:pt x="3263900" y="775834"/>
                </a:cubicBezTo>
                <a:cubicBezTo>
                  <a:pt x="3278444" y="763714"/>
                  <a:pt x="3298262" y="759827"/>
                  <a:pt x="3314700" y="750434"/>
                </a:cubicBezTo>
                <a:cubicBezTo>
                  <a:pt x="3327952" y="742861"/>
                  <a:pt x="3340100" y="733501"/>
                  <a:pt x="3352800" y="725034"/>
                </a:cubicBezTo>
                <a:cubicBezTo>
                  <a:pt x="3364955" y="639948"/>
                  <a:pt x="3359908" y="637414"/>
                  <a:pt x="3390900" y="559934"/>
                </a:cubicBezTo>
                <a:cubicBezTo>
                  <a:pt x="3435430" y="448608"/>
                  <a:pt x="3395878" y="562677"/>
                  <a:pt x="3441700" y="471034"/>
                </a:cubicBezTo>
                <a:cubicBezTo>
                  <a:pt x="3447687" y="459060"/>
                  <a:pt x="3446037" y="443387"/>
                  <a:pt x="3454400" y="432934"/>
                </a:cubicBezTo>
                <a:cubicBezTo>
                  <a:pt x="3463935" y="421015"/>
                  <a:pt x="3481707" y="418327"/>
                  <a:pt x="3492500" y="407534"/>
                </a:cubicBezTo>
                <a:cubicBezTo>
                  <a:pt x="3507467" y="392567"/>
                  <a:pt x="3516825" y="372805"/>
                  <a:pt x="3530600" y="356734"/>
                </a:cubicBezTo>
                <a:cubicBezTo>
                  <a:pt x="3542289" y="343097"/>
                  <a:pt x="3557202" y="332432"/>
                  <a:pt x="3568700" y="318634"/>
                </a:cubicBezTo>
                <a:cubicBezTo>
                  <a:pt x="3578471" y="306908"/>
                  <a:pt x="3584329" y="292260"/>
                  <a:pt x="3594100" y="280534"/>
                </a:cubicBezTo>
                <a:cubicBezTo>
                  <a:pt x="3605598" y="266736"/>
                  <a:pt x="3621173" y="256611"/>
                  <a:pt x="3632200" y="242434"/>
                </a:cubicBezTo>
                <a:cubicBezTo>
                  <a:pt x="3711982" y="139857"/>
                  <a:pt x="3647342" y="190006"/>
                  <a:pt x="3721100" y="140834"/>
                </a:cubicBezTo>
                <a:cubicBezTo>
                  <a:pt x="3767667" y="70984"/>
                  <a:pt x="3721100" y="130251"/>
                  <a:pt x="3784600" y="77334"/>
                </a:cubicBezTo>
                <a:cubicBezTo>
                  <a:pt x="3798398" y="65836"/>
                  <a:pt x="3807756" y="49197"/>
                  <a:pt x="3822700" y="39234"/>
                </a:cubicBezTo>
                <a:cubicBezTo>
                  <a:pt x="3881550" y="0"/>
                  <a:pt x="3846490" y="55153"/>
                  <a:pt x="3873500" y="1134"/>
                </a:cubicBezTo>
                <a:lnTo>
                  <a:pt x="3873500" y="1134"/>
                </a:lnTo>
              </a:path>
            </a:pathLst>
          </a:custGeom>
          <a:noFill/>
          <a:ln w="508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48" name="Straight Connector 47"/>
          <p:cNvCxnSpPr/>
          <p:nvPr/>
        </p:nvCxnSpPr>
        <p:spPr bwMode="auto">
          <a:xfrm rot="5400000">
            <a:off x="4439644" y="4667297"/>
            <a:ext cx="2107707" cy="24914"/>
          </a:xfrm>
          <a:prstGeom prst="line">
            <a:avLst/>
          </a:prstGeom>
          <a:solidFill>
            <a:srgbClr val="E3CEC6"/>
          </a:solidFill>
          <a:ln w="9525" cap="flat" cmpd="sng" algn="ctr">
            <a:solidFill>
              <a:schemeClr val="tx1"/>
            </a:solidFill>
            <a:prstDash val="sysDash"/>
            <a:round/>
            <a:headEnd type="none" w="med" len="med"/>
            <a:tailEnd type="none" w="med" len="med"/>
          </a:ln>
          <a:effectLst/>
        </p:spPr>
      </p:cxnSp>
      <p:cxnSp>
        <p:nvCxnSpPr>
          <p:cNvPr id="49" name="Straight Connector 48"/>
          <p:cNvCxnSpPr/>
          <p:nvPr/>
        </p:nvCxnSpPr>
        <p:spPr bwMode="auto">
          <a:xfrm rot="5400000">
            <a:off x="4754864" y="4377819"/>
            <a:ext cx="2696622" cy="14949"/>
          </a:xfrm>
          <a:prstGeom prst="line">
            <a:avLst/>
          </a:prstGeom>
          <a:solidFill>
            <a:srgbClr val="E3CEC6"/>
          </a:solidFill>
          <a:ln w="9525" cap="flat" cmpd="sng" algn="ctr">
            <a:solidFill>
              <a:schemeClr val="tx1"/>
            </a:solidFill>
            <a:prstDash val="sysDash"/>
            <a:round/>
            <a:headEnd type="none" w="med" len="med"/>
            <a:tailEnd type="none" w="med" len="med"/>
          </a:ln>
          <a:effectLst/>
        </p:spPr>
      </p:cxnSp>
      <p:cxnSp>
        <p:nvCxnSpPr>
          <p:cNvPr id="50" name="Straight Connector 49"/>
          <p:cNvCxnSpPr/>
          <p:nvPr/>
        </p:nvCxnSpPr>
        <p:spPr bwMode="auto">
          <a:xfrm rot="5400000">
            <a:off x="75798" y="3786069"/>
            <a:ext cx="3915783" cy="1246"/>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flipV="1">
            <a:off x="2023725" y="5712942"/>
            <a:ext cx="5111247" cy="30995"/>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a:off x="2033688" y="5031037"/>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a:off x="2063579" y="3667229"/>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a:off x="2043652" y="2974993"/>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55" name="TextBox 54"/>
          <p:cNvSpPr txBox="1"/>
          <p:nvPr/>
        </p:nvSpPr>
        <p:spPr>
          <a:xfrm>
            <a:off x="1522478" y="4900002"/>
            <a:ext cx="607770" cy="246221"/>
          </a:xfrm>
          <a:prstGeom prst="rect">
            <a:avLst/>
          </a:prstGeom>
          <a:noFill/>
        </p:spPr>
        <p:txBody>
          <a:bodyPr wrap="square" rtlCol="0">
            <a:spAutoFit/>
          </a:bodyPr>
          <a:lstStyle/>
          <a:p>
            <a:r>
              <a:rPr lang="en-US" sz="1000" dirty="0" smtClean="0"/>
              <a:t>04/09</a:t>
            </a:r>
          </a:p>
        </p:txBody>
      </p:sp>
      <p:sp>
        <p:nvSpPr>
          <p:cNvPr id="56" name="TextBox 55"/>
          <p:cNvSpPr txBox="1"/>
          <p:nvPr/>
        </p:nvSpPr>
        <p:spPr>
          <a:xfrm>
            <a:off x="1532442" y="2162054"/>
            <a:ext cx="607770" cy="246221"/>
          </a:xfrm>
          <a:prstGeom prst="rect">
            <a:avLst/>
          </a:prstGeom>
          <a:noFill/>
        </p:spPr>
        <p:txBody>
          <a:bodyPr wrap="square" rtlCol="0">
            <a:spAutoFit/>
          </a:bodyPr>
          <a:lstStyle/>
          <a:p>
            <a:r>
              <a:rPr lang="en-US" sz="1000" dirty="0" smtClean="0"/>
              <a:t>04/11</a:t>
            </a:r>
          </a:p>
        </p:txBody>
      </p:sp>
      <p:cxnSp>
        <p:nvCxnSpPr>
          <p:cNvPr id="57" name="Straight Connector 56"/>
          <p:cNvCxnSpPr/>
          <p:nvPr/>
        </p:nvCxnSpPr>
        <p:spPr bwMode="auto">
          <a:xfrm>
            <a:off x="2053616" y="4318138"/>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58" name="TextBox 57"/>
          <p:cNvSpPr txBox="1"/>
          <p:nvPr/>
        </p:nvSpPr>
        <p:spPr>
          <a:xfrm>
            <a:off x="1479550" y="3525863"/>
            <a:ext cx="695431" cy="246221"/>
          </a:xfrm>
          <a:prstGeom prst="rect">
            <a:avLst/>
          </a:prstGeom>
          <a:noFill/>
        </p:spPr>
        <p:txBody>
          <a:bodyPr wrap="square" rtlCol="0">
            <a:spAutoFit/>
          </a:bodyPr>
          <a:lstStyle/>
          <a:p>
            <a:r>
              <a:rPr lang="en-US" sz="1000" dirty="0" smtClean="0"/>
              <a:t>04/10</a:t>
            </a:r>
          </a:p>
        </p:txBody>
      </p:sp>
      <p:sp>
        <p:nvSpPr>
          <p:cNvPr id="59" name="Oval 58"/>
          <p:cNvSpPr/>
          <p:nvPr/>
        </p:nvSpPr>
        <p:spPr bwMode="auto">
          <a:xfrm>
            <a:off x="3976560" y="4294194"/>
            <a:ext cx="89671" cy="929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0" name="Oval 59"/>
          <p:cNvSpPr/>
          <p:nvPr/>
        </p:nvSpPr>
        <p:spPr bwMode="auto">
          <a:xfrm>
            <a:off x="5446804" y="3622621"/>
            <a:ext cx="89671" cy="9298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1" name="Oval 60"/>
          <p:cNvSpPr/>
          <p:nvPr/>
        </p:nvSpPr>
        <p:spPr bwMode="auto">
          <a:xfrm>
            <a:off x="6065809" y="2943997"/>
            <a:ext cx="89671" cy="929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2" name="Line Callout 1 61"/>
          <p:cNvSpPr/>
          <p:nvPr/>
        </p:nvSpPr>
        <p:spPr bwMode="auto">
          <a:xfrm>
            <a:off x="4763672" y="2820014"/>
            <a:ext cx="906674" cy="268629"/>
          </a:xfrm>
          <a:prstGeom prst="borderCallout1">
            <a:avLst>
              <a:gd name="adj1" fmla="val 46474"/>
              <a:gd name="adj2" fmla="val 102888"/>
              <a:gd name="adj3" fmla="val 70402"/>
              <a:gd name="adj4" fmla="val 144829"/>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92500"/>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Multi-Tenancy</a:t>
            </a:r>
          </a:p>
        </p:txBody>
      </p:sp>
      <p:sp>
        <p:nvSpPr>
          <p:cNvPr id="63" name="TextBox 62"/>
          <p:cNvSpPr txBox="1"/>
          <p:nvPr/>
        </p:nvSpPr>
        <p:spPr>
          <a:xfrm>
            <a:off x="1762341" y="5826591"/>
            <a:ext cx="1219701" cy="246221"/>
          </a:xfrm>
          <a:prstGeom prst="rect">
            <a:avLst/>
          </a:prstGeom>
          <a:noFill/>
        </p:spPr>
        <p:txBody>
          <a:bodyPr wrap="square" rtlCol="0">
            <a:spAutoFit/>
          </a:bodyPr>
          <a:lstStyle/>
          <a:p>
            <a:r>
              <a:rPr lang="en-US" sz="1000" dirty="0" smtClean="0"/>
              <a:t>hadoop-0.20</a:t>
            </a:r>
          </a:p>
        </p:txBody>
      </p:sp>
      <p:cxnSp>
        <p:nvCxnSpPr>
          <p:cNvPr id="64" name="Straight Connector 63"/>
          <p:cNvCxnSpPr/>
          <p:nvPr/>
        </p:nvCxnSpPr>
        <p:spPr bwMode="auto">
          <a:xfrm rot="5400000">
            <a:off x="2048396" y="5405843"/>
            <a:ext cx="640577" cy="14946"/>
          </a:xfrm>
          <a:prstGeom prst="line">
            <a:avLst/>
          </a:prstGeom>
          <a:solidFill>
            <a:srgbClr val="E3CEC6"/>
          </a:solidFill>
          <a:ln w="9525" cap="flat" cmpd="sng" algn="ctr">
            <a:solidFill>
              <a:schemeClr val="tx1"/>
            </a:solidFill>
            <a:prstDash val="sysDash"/>
            <a:round/>
            <a:headEnd type="none" w="med" len="med"/>
            <a:tailEnd type="none" w="med" len="med"/>
          </a:ln>
          <a:effectLst/>
        </p:spPr>
      </p:cxnSp>
      <p:sp>
        <p:nvSpPr>
          <p:cNvPr id="65" name="TextBox 64"/>
          <p:cNvSpPr txBox="1"/>
          <p:nvPr/>
        </p:nvSpPr>
        <p:spPr>
          <a:xfrm>
            <a:off x="3430582" y="5826591"/>
            <a:ext cx="1168427" cy="246221"/>
          </a:xfrm>
          <a:prstGeom prst="rect">
            <a:avLst/>
          </a:prstGeom>
          <a:noFill/>
        </p:spPr>
        <p:txBody>
          <a:bodyPr wrap="square" rtlCol="0">
            <a:spAutoFit/>
          </a:bodyPr>
          <a:lstStyle/>
          <a:p>
            <a:r>
              <a:rPr lang="en-US" sz="1000" dirty="0" smtClean="0"/>
              <a:t>yhadoop-0.20</a:t>
            </a:r>
          </a:p>
        </p:txBody>
      </p:sp>
      <p:sp>
        <p:nvSpPr>
          <p:cNvPr id="66" name="TextBox 65"/>
          <p:cNvSpPr txBox="1"/>
          <p:nvPr/>
        </p:nvSpPr>
        <p:spPr>
          <a:xfrm>
            <a:off x="5002795" y="5826591"/>
            <a:ext cx="946528" cy="246221"/>
          </a:xfrm>
          <a:prstGeom prst="rect">
            <a:avLst/>
          </a:prstGeom>
          <a:noFill/>
        </p:spPr>
        <p:txBody>
          <a:bodyPr wrap="square" rtlCol="0">
            <a:spAutoFit/>
          </a:bodyPr>
          <a:lstStyle/>
          <a:p>
            <a:r>
              <a:rPr lang="en-US" sz="1000" dirty="0" smtClean="0"/>
              <a:t>20.S</a:t>
            </a:r>
          </a:p>
        </p:txBody>
      </p:sp>
      <p:cxnSp>
        <p:nvCxnSpPr>
          <p:cNvPr id="67" name="Straight Connector 66"/>
          <p:cNvCxnSpPr/>
          <p:nvPr/>
        </p:nvCxnSpPr>
        <p:spPr bwMode="auto">
          <a:xfrm rot="5400000">
            <a:off x="3316521" y="5049395"/>
            <a:ext cx="1394806" cy="14946"/>
          </a:xfrm>
          <a:prstGeom prst="line">
            <a:avLst/>
          </a:prstGeom>
          <a:solidFill>
            <a:srgbClr val="E3CEC6"/>
          </a:solidFill>
          <a:ln w="9525" cap="flat" cmpd="sng" algn="ctr">
            <a:solidFill>
              <a:schemeClr val="tx1"/>
            </a:solidFill>
            <a:prstDash val="sysDash"/>
            <a:round/>
            <a:headEnd type="none" w="med" len="med"/>
            <a:tailEnd type="none" w="med" len="med"/>
          </a:ln>
          <a:effectLst/>
        </p:spPr>
      </p:cxnSp>
      <p:sp>
        <p:nvSpPr>
          <p:cNvPr id="68" name="TextBox 67"/>
          <p:cNvSpPr txBox="1"/>
          <p:nvPr/>
        </p:nvSpPr>
        <p:spPr>
          <a:xfrm>
            <a:off x="5746978" y="5816260"/>
            <a:ext cx="697441" cy="400110"/>
          </a:xfrm>
          <a:prstGeom prst="rect">
            <a:avLst/>
          </a:prstGeom>
          <a:noFill/>
        </p:spPr>
        <p:txBody>
          <a:bodyPr wrap="square" rtlCol="0">
            <a:spAutoFit/>
          </a:bodyPr>
          <a:lstStyle/>
          <a:p>
            <a:r>
              <a:rPr lang="en-US" sz="1000" dirty="0" smtClean="0"/>
              <a:t>Multi-tenant</a:t>
            </a:r>
          </a:p>
        </p:txBody>
      </p:sp>
      <p:cxnSp>
        <p:nvCxnSpPr>
          <p:cNvPr id="69" name="Straight Connector 68"/>
          <p:cNvCxnSpPr/>
          <p:nvPr/>
        </p:nvCxnSpPr>
        <p:spPr bwMode="auto">
          <a:xfrm rot="16200000" flipH="1">
            <a:off x="4995053" y="3951635"/>
            <a:ext cx="3507677" cy="14939"/>
          </a:xfrm>
          <a:prstGeom prst="line">
            <a:avLst/>
          </a:prstGeom>
          <a:solidFill>
            <a:srgbClr val="E3CEC6"/>
          </a:solidFill>
          <a:ln w="9525" cap="flat" cmpd="sng" algn="ctr">
            <a:solidFill>
              <a:schemeClr val="tx1"/>
            </a:solidFill>
            <a:prstDash val="sysDash"/>
            <a:round/>
            <a:headEnd type="none" w="med" len="med"/>
            <a:tailEnd type="none" w="med" len="med"/>
          </a:ln>
          <a:effectLst/>
        </p:spPr>
      </p:cxnSp>
      <p:sp>
        <p:nvSpPr>
          <p:cNvPr id="70" name="Line Callout 1 69"/>
          <p:cNvSpPr/>
          <p:nvPr/>
        </p:nvSpPr>
        <p:spPr bwMode="auto">
          <a:xfrm>
            <a:off x="5416405" y="1960941"/>
            <a:ext cx="863745" cy="538077"/>
          </a:xfrm>
          <a:prstGeom prst="borderCallout1">
            <a:avLst>
              <a:gd name="adj1" fmla="val 36270"/>
              <a:gd name="adj2" fmla="val 104598"/>
              <a:gd name="adj3" fmla="val 41248"/>
              <a:gd name="adj4" fmla="val 140215"/>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HDFS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Federation</a:t>
            </a:r>
          </a:p>
        </p:txBody>
      </p:sp>
      <p:sp>
        <p:nvSpPr>
          <p:cNvPr id="71" name="TextBox 70"/>
          <p:cNvSpPr txBox="1"/>
          <p:nvPr/>
        </p:nvSpPr>
        <p:spPr>
          <a:xfrm>
            <a:off x="6234656" y="5816260"/>
            <a:ext cx="1054530" cy="246221"/>
          </a:xfrm>
          <a:prstGeom prst="rect">
            <a:avLst/>
          </a:prstGeom>
          <a:noFill/>
        </p:spPr>
        <p:txBody>
          <a:bodyPr wrap="square" rtlCol="0">
            <a:spAutoFit/>
          </a:bodyPr>
          <a:lstStyle/>
          <a:p>
            <a:r>
              <a:rPr lang="en-US" sz="1000" dirty="0" err="1" smtClean="0"/>
              <a:t>hadoop</a:t>
            </a:r>
            <a:r>
              <a:rPr lang="en-US" sz="1000" dirty="0" smtClean="0"/>
              <a:t>-next</a:t>
            </a:r>
          </a:p>
        </p:txBody>
      </p:sp>
      <p:cxnSp>
        <p:nvCxnSpPr>
          <p:cNvPr id="72" name="Straight Connector 71"/>
          <p:cNvCxnSpPr/>
          <p:nvPr/>
        </p:nvCxnSpPr>
        <p:spPr bwMode="auto">
          <a:xfrm>
            <a:off x="2043652" y="2293089"/>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73" name="TextBox 72"/>
          <p:cNvSpPr txBox="1"/>
          <p:nvPr/>
        </p:nvSpPr>
        <p:spPr>
          <a:xfrm>
            <a:off x="1522478" y="2843958"/>
            <a:ext cx="599610" cy="246221"/>
          </a:xfrm>
          <a:prstGeom prst="rect">
            <a:avLst/>
          </a:prstGeom>
          <a:noFill/>
        </p:spPr>
        <p:txBody>
          <a:bodyPr wrap="square" rtlCol="0">
            <a:spAutoFit/>
          </a:bodyPr>
          <a:lstStyle/>
          <a:p>
            <a:r>
              <a:rPr lang="en-US" sz="1000" dirty="0" smtClean="0"/>
              <a:t>09/10</a:t>
            </a:r>
          </a:p>
        </p:txBody>
      </p:sp>
      <p:sp>
        <p:nvSpPr>
          <p:cNvPr id="74" name="Line Callout 1 73"/>
          <p:cNvSpPr/>
          <p:nvPr/>
        </p:nvSpPr>
        <p:spPr bwMode="auto">
          <a:xfrm>
            <a:off x="2677228" y="3849518"/>
            <a:ext cx="1195891" cy="217756"/>
          </a:xfrm>
          <a:prstGeom prst="borderCallout1">
            <a:avLst>
              <a:gd name="adj1" fmla="val 211803"/>
              <a:gd name="adj2" fmla="val 105660"/>
              <a:gd name="adj3" fmla="val 114446"/>
              <a:gd name="adj4" fmla="val 65149"/>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CapacityScheduler</a:t>
            </a:r>
          </a:p>
        </p:txBody>
      </p:sp>
      <p:sp>
        <p:nvSpPr>
          <p:cNvPr id="109" name="Line Callout 1 108"/>
          <p:cNvSpPr/>
          <p:nvPr/>
        </p:nvSpPr>
        <p:spPr bwMode="auto">
          <a:xfrm>
            <a:off x="4198371" y="3505200"/>
            <a:ext cx="747258" cy="289293"/>
          </a:xfrm>
          <a:prstGeom prst="borderCallout1">
            <a:avLst>
              <a:gd name="adj1" fmla="val 46430"/>
              <a:gd name="adj2" fmla="val 99703"/>
              <a:gd name="adj3" fmla="val 54532"/>
              <a:gd name="adj4" fmla="val 160495"/>
            </a:avLst>
          </a:prstGeom>
          <a:solidFill>
            <a:srgbClr val="4AFC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Security</a:t>
            </a:r>
          </a:p>
        </p:txBody>
      </p:sp>
      <p:sp>
        <p:nvSpPr>
          <p:cNvPr id="110" name="Oval 109"/>
          <p:cNvSpPr/>
          <p:nvPr/>
        </p:nvSpPr>
        <p:spPr bwMode="auto">
          <a:xfrm>
            <a:off x="6696581" y="2148442"/>
            <a:ext cx="89671" cy="929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1" name="Oval 110"/>
          <p:cNvSpPr/>
          <p:nvPr/>
        </p:nvSpPr>
        <p:spPr bwMode="auto">
          <a:xfrm>
            <a:off x="2331320" y="5000041"/>
            <a:ext cx="89671" cy="929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12" name="Straight Connector 111"/>
          <p:cNvCxnSpPr/>
          <p:nvPr/>
        </p:nvCxnSpPr>
        <p:spPr bwMode="auto">
          <a:xfrm>
            <a:off x="2352277" y="2563884"/>
            <a:ext cx="477015" cy="1733"/>
          </a:xfrm>
          <a:prstGeom prst="line">
            <a:avLst/>
          </a:prstGeom>
          <a:solidFill>
            <a:srgbClr val="E3CEC6"/>
          </a:solidFill>
          <a:ln w="25400" cap="flat" cmpd="sng" algn="ctr">
            <a:solidFill>
              <a:schemeClr val="accent6">
                <a:lumMod val="60000"/>
                <a:lumOff val="40000"/>
              </a:schemeClr>
            </a:solidFill>
            <a:prstDash val="solid"/>
            <a:round/>
            <a:headEnd type="none" w="med" len="med"/>
            <a:tailEnd type="none" w="med" len="med"/>
          </a:ln>
          <a:effectLst/>
        </p:spPr>
      </p:cxnSp>
      <p:cxnSp>
        <p:nvCxnSpPr>
          <p:cNvPr id="113" name="Straight Connector 112"/>
          <p:cNvCxnSpPr/>
          <p:nvPr/>
        </p:nvCxnSpPr>
        <p:spPr bwMode="auto">
          <a:xfrm>
            <a:off x="2352288" y="2754414"/>
            <a:ext cx="477015" cy="1733"/>
          </a:xfrm>
          <a:prstGeom prst="line">
            <a:avLst/>
          </a:prstGeom>
          <a:solidFill>
            <a:srgbClr val="E3CEC6"/>
          </a:solidFill>
          <a:ln w="25400" cap="flat" cmpd="sng" algn="ctr">
            <a:solidFill>
              <a:srgbClr val="229815"/>
            </a:solidFill>
            <a:prstDash val="solid"/>
            <a:round/>
            <a:headEnd type="none" w="med" len="med"/>
            <a:tailEnd type="none" w="med" len="med"/>
          </a:ln>
          <a:effectLst/>
        </p:spPr>
      </p:cxnSp>
      <p:sp>
        <p:nvSpPr>
          <p:cNvPr id="115" name="TextBox 114"/>
          <p:cNvSpPr txBox="1"/>
          <p:nvPr/>
        </p:nvSpPr>
        <p:spPr>
          <a:xfrm>
            <a:off x="2803440" y="2636212"/>
            <a:ext cx="1374039" cy="246221"/>
          </a:xfrm>
          <a:prstGeom prst="rect">
            <a:avLst/>
          </a:prstGeom>
          <a:noFill/>
        </p:spPr>
        <p:txBody>
          <a:bodyPr wrap="square" rtlCol="0">
            <a:spAutoFit/>
          </a:bodyPr>
          <a:lstStyle/>
          <a:p>
            <a:pPr algn="l"/>
            <a:r>
              <a:rPr lang="en-US" sz="1000" dirty="0" smtClean="0"/>
              <a:t>Apache Hadoop</a:t>
            </a:r>
          </a:p>
        </p:txBody>
      </p:sp>
      <p:cxnSp>
        <p:nvCxnSpPr>
          <p:cNvPr id="116" name="Straight Connector 115"/>
          <p:cNvCxnSpPr/>
          <p:nvPr/>
        </p:nvCxnSpPr>
        <p:spPr bwMode="auto">
          <a:xfrm flipV="1">
            <a:off x="2414256" y="4279900"/>
            <a:ext cx="4113544" cy="762328"/>
          </a:xfrm>
          <a:prstGeom prst="line">
            <a:avLst/>
          </a:prstGeom>
          <a:solidFill>
            <a:srgbClr val="E3CEC6"/>
          </a:solidFill>
          <a:ln w="38100" cap="flat" cmpd="sng" algn="ctr">
            <a:solidFill>
              <a:srgbClr val="229815"/>
            </a:solidFill>
            <a:prstDash val="solid"/>
            <a:round/>
            <a:headEnd type="none" w="med" len="med"/>
            <a:tailEnd type="none" w="med" len="med"/>
          </a:ln>
          <a:effectLst/>
        </p:spPr>
      </p:cxnSp>
      <p:cxnSp>
        <p:nvCxnSpPr>
          <p:cNvPr id="117" name="Straight Arrow Connector 116"/>
          <p:cNvCxnSpPr/>
          <p:nvPr/>
        </p:nvCxnSpPr>
        <p:spPr bwMode="auto">
          <a:xfrm>
            <a:off x="4053193" y="4360862"/>
            <a:ext cx="290207" cy="2873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18" name="Straight Arrow Connector 117"/>
          <p:cNvCxnSpPr/>
          <p:nvPr/>
        </p:nvCxnSpPr>
        <p:spPr bwMode="auto">
          <a:xfrm>
            <a:off x="5513693" y="3700462"/>
            <a:ext cx="696607" cy="6048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19" name="Straight Arrow Connector 118"/>
          <p:cNvCxnSpPr/>
          <p:nvPr/>
        </p:nvCxnSpPr>
        <p:spPr bwMode="auto">
          <a:xfrm>
            <a:off x="4370693" y="4183062"/>
            <a:ext cx="429907" cy="3889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21" name="Straight Arrow Connector 120"/>
          <p:cNvCxnSpPr>
            <a:stCxn id="47" idx="32"/>
          </p:cNvCxnSpPr>
          <p:nvPr/>
        </p:nvCxnSpPr>
        <p:spPr bwMode="auto">
          <a:xfrm>
            <a:off x="5056912" y="3878855"/>
            <a:ext cx="619988" cy="515345"/>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22" name="Straight Arrow Connector 121"/>
          <p:cNvCxnSpPr/>
          <p:nvPr/>
        </p:nvCxnSpPr>
        <p:spPr bwMode="auto">
          <a:xfrm>
            <a:off x="3837293" y="4551362"/>
            <a:ext cx="188607" cy="1857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23" name="Straight Arrow Connector 122"/>
          <p:cNvCxnSpPr/>
          <p:nvPr/>
        </p:nvCxnSpPr>
        <p:spPr bwMode="auto">
          <a:xfrm>
            <a:off x="3557893" y="4678362"/>
            <a:ext cx="112407" cy="1095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pic>
        <p:nvPicPr>
          <p:cNvPr id="124" name="Picture 123" descr="hadooplogo.gif"/>
          <p:cNvPicPr>
            <a:picLocks noChangeAspect="1"/>
          </p:cNvPicPr>
          <p:nvPr/>
        </p:nvPicPr>
        <p:blipFill>
          <a:blip r:embed="rId3" cstate="print">
            <a:alphaModFix/>
          </a:blip>
          <a:stretch>
            <a:fillRect/>
          </a:stretch>
        </p:blipFill>
        <p:spPr>
          <a:xfrm>
            <a:off x="3921295" y="2595647"/>
            <a:ext cx="416331" cy="311230"/>
          </a:xfrm>
          <a:prstGeom prst="rect">
            <a:avLst/>
          </a:prstGeom>
          <a:effectLst>
            <a:outerShdw blurRad="63500" dir="4740000" sx="82000" sy="82000" kx="2700000" rotWithShape="0">
              <a:srgbClr val="000000">
                <a:alpha val="27000"/>
              </a:srgbClr>
            </a:outerShdw>
            <a:reflection stA="18000" endPos="31000" dir="5400000" sy="-100000" algn="bl" rotWithShape="0"/>
          </a:effectLst>
        </p:spPr>
      </p:pic>
      <p:cxnSp>
        <p:nvCxnSpPr>
          <p:cNvPr id="125" name="Straight Arrow Connector 124"/>
          <p:cNvCxnSpPr/>
          <p:nvPr/>
        </p:nvCxnSpPr>
        <p:spPr bwMode="auto">
          <a:xfrm>
            <a:off x="4655031" y="4002809"/>
            <a:ext cx="590462" cy="493385"/>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sp>
        <p:nvSpPr>
          <p:cNvPr id="75" name="TextBox 74"/>
          <p:cNvSpPr txBox="1"/>
          <p:nvPr/>
        </p:nvSpPr>
        <p:spPr>
          <a:xfrm>
            <a:off x="2803440" y="2445712"/>
            <a:ext cx="1374039" cy="246221"/>
          </a:xfrm>
          <a:prstGeom prst="rect">
            <a:avLst/>
          </a:prstGeom>
          <a:noFill/>
        </p:spPr>
        <p:txBody>
          <a:bodyPr wrap="square" rtlCol="0">
            <a:spAutoFit/>
          </a:bodyPr>
          <a:lstStyle/>
          <a:p>
            <a:pPr algn="l"/>
            <a:r>
              <a:rPr lang="en-US" sz="1000" dirty="0" smtClean="0"/>
              <a:t>Yahoo Hadoop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r>
              <a:rPr lang="en-US" dirty="0" smtClean="0"/>
              <a:t>Apache Hadoop</a:t>
            </a:r>
          </a:p>
          <a:p>
            <a:pPr lvl="1"/>
            <a:r>
              <a:rPr lang="en-US" dirty="0" smtClean="0"/>
              <a:t>Full time contributor since May 2007</a:t>
            </a:r>
          </a:p>
          <a:p>
            <a:pPr lvl="1"/>
            <a:r>
              <a:rPr lang="en-US" dirty="0" smtClean="0"/>
              <a:t>Committer, Member of PMC</a:t>
            </a:r>
          </a:p>
          <a:p>
            <a:pPr lvl="1"/>
            <a:r>
              <a:rPr lang="en-US" dirty="0" smtClean="0"/>
              <a:t>Apache Member</a:t>
            </a:r>
          </a:p>
          <a:p>
            <a:r>
              <a:rPr lang="en-US" dirty="0" smtClean="0"/>
              <a:t>Yahoo</a:t>
            </a:r>
          </a:p>
          <a:p>
            <a:pPr lvl="1"/>
            <a:r>
              <a:rPr lang="en-US" dirty="0" smtClean="0"/>
              <a:t>Hadoop HDFS, Performance, MapReduce development team</a:t>
            </a:r>
          </a:p>
        </p:txBody>
      </p:sp>
      <p:sp>
        <p:nvSpPr>
          <p:cNvPr id="4" name="Slide Number Placeholder 3"/>
          <p:cNvSpPr>
            <a:spLocks noGrp="1"/>
          </p:cNvSpPr>
          <p:nvPr>
            <p:ph type="sldNum" sz="quarter" idx="10"/>
          </p:nvPr>
        </p:nvSpPr>
        <p:spPr/>
        <p:txBody>
          <a:bodyPr/>
          <a:lstStyle/>
          <a:p>
            <a:fld id="{9BD6F16F-E67A-4A33-B152-B9656548FBF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 Security</a:t>
            </a:r>
            <a:endParaRPr lang="en-US" dirty="0"/>
          </a:p>
        </p:txBody>
      </p:sp>
      <p:sp>
        <p:nvSpPr>
          <p:cNvPr id="3" name="Content Placeholder 2"/>
          <p:cNvSpPr>
            <a:spLocks noGrp="1"/>
          </p:cNvSpPr>
          <p:nvPr>
            <p:ph idx="1"/>
          </p:nvPr>
        </p:nvSpPr>
        <p:spPr/>
        <p:txBody>
          <a:bodyPr/>
          <a:lstStyle/>
          <a:p>
            <a:r>
              <a:rPr lang="en-US" dirty="0" smtClean="0"/>
              <a:t>Revenue bearing applications</a:t>
            </a:r>
          </a:p>
          <a:p>
            <a:r>
              <a:rPr lang="en-US" dirty="0" smtClean="0"/>
              <a:t>Strong security for data on multi-tenant clusters</a:t>
            </a:r>
          </a:p>
          <a:p>
            <a:pPr lvl="1"/>
            <a:r>
              <a:rPr lang="en-US" dirty="0" smtClean="0"/>
              <a:t>Enable sharing clusters between disjoint kinds of users</a:t>
            </a:r>
          </a:p>
          <a:p>
            <a:pPr lvl="1"/>
            <a:r>
              <a:rPr lang="en-US" dirty="0" smtClean="0"/>
              <a:t>Larger namespaces with diverse datasets</a:t>
            </a:r>
            <a:endParaRPr lang="en-US" dirty="0" smtClean="0"/>
          </a:p>
          <a:p>
            <a:r>
              <a:rPr lang="en-US" dirty="0" smtClean="0"/>
              <a:t>Auditing</a:t>
            </a:r>
          </a:p>
          <a:p>
            <a:pPr lvl="1"/>
            <a:r>
              <a:rPr lang="en-US" dirty="0" smtClean="0"/>
              <a:t>Access to data</a:t>
            </a:r>
          </a:p>
          <a:p>
            <a:pPr lvl="1"/>
            <a:r>
              <a:rPr lang="en-US" dirty="0" smtClean="0"/>
              <a:t>Access and change management</a:t>
            </a:r>
          </a:p>
        </p:txBody>
      </p:sp>
      <p:sp>
        <p:nvSpPr>
          <p:cNvPr id="4" name="Slide Number Placeholder 3"/>
          <p:cNvSpPr>
            <a:spLocks noGrp="1"/>
          </p:cNvSpPr>
          <p:nvPr>
            <p:ph type="sldNum" sz="quarter" idx="10"/>
          </p:nvPr>
        </p:nvSpPr>
        <p:spPr/>
        <p:txBody>
          <a:bodyPr/>
          <a:lstStyle/>
          <a:p>
            <a:fld id="{9BD6F16F-E67A-4A33-B152-B9656548FBFF}"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Hadoop</a:t>
            </a:r>
            <a:endParaRPr lang="en-US" dirty="0"/>
          </a:p>
        </p:txBody>
      </p:sp>
      <p:sp>
        <p:nvSpPr>
          <p:cNvPr id="3" name="Content Placeholder 2"/>
          <p:cNvSpPr>
            <a:spLocks noGrp="1"/>
          </p:cNvSpPr>
          <p:nvPr>
            <p:ph idx="1"/>
          </p:nvPr>
        </p:nvSpPr>
        <p:spPr/>
        <p:txBody>
          <a:bodyPr/>
          <a:lstStyle/>
          <a:p>
            <a:r>
              <a:rPr lang="en-US" dirty="0" smtClean="0"/>
              <a:t>Kerberos based strong authentication</a:t>
            </a:r>
          </a:p>
          <a:p>
            <a:pPr lvl="1"/>
            <a:r>
              <a:rPr lang="en-US" dirty="0" smtClean="0"/>
              <a:t>Client-based authentication introduced in hadoop-0.16 (2007)</a:t>
            </a:r>
          </a:p>
          <a:p>
            <a:pPr lvl="1"/>
            <a:r>
              <a:rPr lang="en-US" dirty="0" smtClean="0"/>
              <a:t>Authenticate RPC and HTTP connections</a:t>
            </a:r>
          </a:p>
          <a:p>
            <a:r>
              <a:rPr lang="en-US" dirty="0" smtClean="0"/>
              <a:t>Multiple person-years of development</a:t>
            </a:r>
          </a:p>
          <a:p>
            <a:r>
              <a:rPr lang="en-US" dirty="0" smtClean="0"/>
              <a:t>Integration with existing security mechanisms in Yahoo</a:t>
            </a:r>
          </a:p>
          <a:p>
            <a:r>
              <a:rPr lang="en-US" dirty="0" smtClean="0"/>
              <a:t>Authorization</a:t>
            </a:r>
          </a:p>
          <a:p>
            <a:pPr lvl="1"/>
            <a:r>
              <a:rPr lang="en-US" dirty="0" smtClean="0"/>
              <a:t>Use HDFS Authorization</a:t>
            </a:r>
          </a:p>
          <a:p>
            <a:pPr lvl="1"/>
            <a:r>
              <a:rPr lang="en-US" dirty="0" smtClean="0"/>
              <a:t>Add </a:t>
            </a:r>
            <a:r>
              <a:rPr lang="en-US" dirty="0" err="1" smtClean="0"/>
              <a:t>MapReduce</a:t>
            </a:r>
            <a:r>
              <a:rPr lang="en-US" dirty="0" smtClean="0"/>
              <a:t> Authorization</a:t>
            </a:r>
          </a:p>
          <a:p>
            <a:r>
              <a:rPr lang="en-US" dirty="0" smtClean="0"/>
              <a:t>CapacityScheduler and Job/Task log ACLs</a:t>
            </a:r>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Multi-Tenancy</a:t>
            </a:r>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22</a:t>
            </a:fld>
            <a:endParaRPr lang="en-US"/>
          </a:p>
        </p:txBody>
      </p:sp>
      <p:sp>
        <p:nvSpPr>
          <p:cNvPr id="80" name="Freeform 79"/>
          <p:cNvSpPr/>
          <p:nvPr/>
        </p:nvSpPr>
        <p:spPr bwMode="auto">
          <a:xfrm>
            <a:off x="2366736" y="2200850"/>
            <a:ext cx="4373451" cy="2828184"/>
          </a:xfrm>
          <a:custGeom>
            <a:avLst/>
            <a:gdLst>
              <a:gd name="connsiteX0" fmla="*/ 0 w 3881550"/>
              <a:gd name="connsiteY0" fmla="*/ 2591934 h 2591934"/>
              <a:gd name="connsiteX1" fmla="*/ 203200 w 3881550"/>
              <a:gd name="connsiteY1" fmla="*/ 2566534 h 2591934"/>
              <a:gd name="connsiteX2" fmla="*/ 266700 w 3881550"/>
              <a:gd name="connsiteY2" fmla="*/ 2528434 h 2591934"/>
              <a:gd name="connsiteX3" fmla="*/ 342900 w 3881550"/>
              <a:gd name="connsiteY3" fmla="*/ 2515734 h 2591934"/>
              <a:gd name="connsiteX4" fmla="*/ 393700 w 3881550"/>
              <a:gd name="connsiteY4" fmla="*/ 2503034 h 2591934"/>
              <a:gd name="connsiteX5" fmla="*/ 444500 w 3881550"/>
              <a:gd name="connsiteY5" fmla="*/ 2477634 h 2591934"/>
              <a:gd name="connsiteX6" fmla="*/ 508000 w 3881550"/>
              <a:gd name="connsiteY6" fmla="*/ 2452234 h 2591934"/>
              <a:gd name="connsiteX7" fmla="*/ 584200 w 3881550"/>
              <a:gd name="connsiteY7" fmla="*/ 2426834 h 2591934"/>
              <a:gd name="connsiteX8" fmla="*/ 660400 w 3881550"/>
              <a:gd name="connsiteY8" fmla="*/ 2376034 h 2591934"/>
              <a:gd name="connsiteX9" fmla="*/ 787400 w 3881550"/>
              <a:gd name="connsiteY9" fmla="*/ 2337934 h 2591934"/>
              <a:gd name="connsiteX10" fmla="*/ 863600 w 3881550"/>
              <a:gd name="connsiteY10" fmla="*/ 2299834 h 2591934"/>
              <a:gd name="connsiteX11" fmla="*/ 914400 w 3881550"/>
              <a:gd name="connsiteY11" fmla="*/ 2274434 h 2591934"/>
              <a:gd name="connsiteX12" fmla="*/ 1016000 w 3881550"/>
              <a:gd name="connsiteY12" fmla="*/ 2249034 h 2591934"/>
              <a:gd name="connsiteX13" fmla="*/ 1130300 w 3881550"/>
              <a:gd name="connsiteY13" fmla="*/ 2198234 h 2591934"/>
              <a:gd name="connsiteX14" fmla="*/ 1181100 w 3881550"/>
              <a:gd name="connsiteY14" fmla="*/ 2172834 h 2591934"/>
              <a:gd name="connsiteX15" fmla="*/ 1333500 w 3881550"/>
              <a:gd name="connsiteY15" fmla="*/ 2096634 h 2591934"/>
              <a:gd name="connsiteX16" fmla="*/ 1371600 w 3881550"/>
              <a:gd name="connsiteY16" fmla="*/ 2071234 h 2591934"/>
              <a:gd name="connsiteX17" fmla="*/ 1384300 w 3881550"/>
              <a:gd name="connsiteY17" fmla="*/ 2033134 h 2591934"/>
              <a:gd name="connsiteX18" fmla="*/ 1435100 w 3881550"/>
              <a:gd name="connsiteY18" fmla="*/ 2007734 h 2591934"/>
              <a:gd name="connsiteX19" fmla="*/ 1473200 w 3881550"/>
              <a:gd name="connsiteY19" fmla="*/ 1982334 h 2591934"/>
              <a:gd name="connsiteX20" fmla="*/ 1524000 w 3881550"/>
              <a:gd name="connsiteY20" fmla="*/ 1906134 h 2591934"/>
              <a:gd name="connsiteX21" fmla="*/ 1562100 w 3881550"/>
              <a:gd name="connsiteY21" fmla="*/ 1880734 h 2591934"/>
              <a:gd name="connsiteX22" fmla="*/ 1689100 w 3881550"/>
              <a:gd name="connsiteY22" fmla="*/ 1842634 h 2591934"/>
              <a:gd name="connsiteX23" fmla="*/ 1752600 w 3881550"/>
              <a:gd name="connsiteY23" fmla="*/ 1779134 h 2591934"/>
              <a:gd name="connsiteX24" fmla="*/ 1866900 w 3881550"/>
              <a:gd name="connsiteY24" fmla="*/ 1715634 h 2591934"/>
              <a:gd name="connsiteX25" fmla="*/ 1905000 w 3881550"/>
              <a:gd name="connsiteY25" fmla="*/ 1690234 h 2591934"/>
              <a:gd name="connsiteX26" fmla="*/ 1943100 w 3881550"/>
              <a:gd name="connsiteY26" fmla="*/ 1677534 h 2591934"/>
              <a:gd name="connsiteX27" fmla="*/ 1981200 w 3881550"/>
              <a:gd name="connsiteY27" fmla="*/ 1652134 h 2591934"/>
              <a:gd name="connsiteX28" fmla="*/ 2019300 w 3881550"/>
              <a:gd name="connsiteY28" fmla="*/ 1639434 h 2591934"/>
              <a:gd name="connsiteX29" fmla="*/ 2095500 w 3881550"/>
              <a:gd name="connsiteY29" fmla="*/ 1601334 h 2591934"/>
              <a:gd name="connsiteX30" fmla="*/ 2235200 w 3881550"/>
              <a:gd name="connsiteY30" fmla="*/ 1575934 h 2591934"/>
              <a:gd name="connsiteX31" fmla="*/ 2298700 w 3881550"/>
              <a:gd name="connsiteY31" fmla="*/ 1550534 h 2591934"/>
              <a:gd name="connsiteX32" fmla="*/ 2387600 w 3881550"/>
              <a:gd name="connsiteY32" fmla="*/ 1537834 h 2591934"/>
              <a:gd name="connsiteX33" fmla="*/ 2425700 w 3881550"/>
              <a:gd name="connsiteY33" fmla="*/ 1512434 h 2591934"/>
              <a:gd name="connsiteX34" fmla="*/ 2527300 w 3881550"/>
              <a:gd name="connsiteY34" fmla="*/ 1487034 h 2591934"/>
              <a:gd name="connsiteX35" fmla="*/ 2552700 w 3881550"/>
              <a:gd name="connsiteY35" fmla="*/ 1448934 h 2591934"/>
              <a:gd name="connsiteX36" fmla="*/ 2590800 w 3881550"/>
              <a:gd name="connsiteY36" fmla="*/ 1436234 h 2591934"/>
              <a:gd name="connsiteX37" fmla="*/ 2628900 w 3881550"/>
              <a:gd name="connsiteY37" fmla="*/ 1410834 h 2591934"/>
              <a:gd name="connsiteX38" fmla="*/ 2717800 w 3881550"/>
              <a:gd name="connsiteY38" fmla="*/ 1385434 h 2591934"/>
              <a:gd name="connsiteX39" fmla="*/ 2755900 w 3881550"/>
              <a:gd name="connsiteY39" fmla="*/ 1372734 h 2591934"/>
              <a:gd name="connsiteX40" fmla="*/ 2832100 w 3881550"/>
              <a:gd name="connsiteY40" fmla="*/ 1321934 h 2591934"/>
              <a:gd name="connsiteX41" fmla="*/ 2857500 w 3881550"/>
              <a:gd name="connsiteY41" fmla="*/ 1283834 h 2591934"/>
              <a:gd name="connsiteX42" fmla="*/ 2933700 w 3881550"/>
              <a:gd name="connsiteY42" fmla="*/ 1233034 h 2591934"/>
              <a:gd name="connsiteX43" fmla="*/ 2946400 w 3881550"/>
              <a:gd name="connsiteY43" fmla="*/ 1156834 h 2591934"/>
              <a:gd name="connsiteX44" fmla="*/ 2984500 w 3881550"/>
              <a:gd name="connsiteY44" fmla="*/ 1080634 h 2591934"/>
              <a:gd name="connsiteX45" fmla="*/ 3022600 w 3881550"/>
              <a:gd name="connsiteY45" fmla="*/ 1029834 h 2591934"/>
              <a:gd name="connsiteX46" fmla="*/ 3060700 w 3881550"/>
              <a:gd name="connsiteY46" fmla="*/ 1004434 h 2591934"/>
              <a:gd name="connsiteX47" fmla="*/ 3124200 w 3881550"/>
              <a:gd name="connsiteY47" fmla="*/ 928234 h 2591934"/>
              <a:gd name="connsiteX48" fmla="*/ 3162300 w 3881550"/>
              <a:gd name="connsiteY48" fmla="*/ 902834 h 2591934"/>
              <a:gd name="connsiteX49" fmla="*/ 3200400 w 3881550"/>
              <a:gd name="connsiteY49" fmla="*/ 826634 h 2591934"/>
              <a:gd name="connsiteX50" fmla="*/ 3238500 w 3881550"/>
              <a:gd name="connsiteY50" fmla="*/ 813934 h 2591934"/>
              <a:gd name="connsiteX51" fmla="*/ 3263900 w 3881550"/>
              <a:gd name="connsiteY51" fmla="*/ 775834 h 2591934"/>
              <a:gd name="connsiteX52" fmla="*/ 3314700 w 3881550"/>
              <a:gd name="connsiteY52" fmla="*/ 750434 h 2591934"/>
              <a:gd name="connsiteX53" fmla="*/ 3352800 w 3881550"/>
              <a:gd name="connsiteY53" fmla="*/ 725034 h 2591934"/>
              <a:gd name="connsiteX54" fmla="*/ 3390900 w 3881550"/>
              <a:gd name="connsiteY54" fmla="*/ 559934 h 2591934"/>
              <a:gd name="connsiteX55" fmla="*/ 3441700 w 3881550"/>
              <a:gd name="connsiteY55" fmla="*/ 471034 h 2591934"/>
              <a:gd name="connsiteX56" fmla="*/ 3454400 w 3881550"/>
              <a:gd name="connsiteY56" fmla="*/ 432934 h 2591934"/>
              <a:gd name="connsiteX57" fmla="*/ 3492500 w 3881550"/>
              <a:gd name="connsiteY57" fmla="*/ 407534 h 2591934"/>
              <a:gd name="connsiteX58" fmla="*/ 3530600 w 3881550"/>
              <a:gd name="connsiteY58" fmla="*/ 356734 h 2591934"/>
              <a:gd name="connsiteX59" fmla="*/ 3568700 w 3881550"/>
              <a:gd name="connsiteY59" fmla="*/ 318634 h 2591934"/>
              <a:gd name="connsiteX60" fmla="*/ 3594100 w 3881550"/>
              <a:gd name="connsiteY60" fmla="*/ 280534 h 2591934"/>
              <a:gd name="connsiteX61" fmla="*/ 3632200 w 3881550"/>
              <a:gd name="connsiteY61" fmla="*/ 242434 h 2591934"/>
              <a:gd name="connsiteX62" fmla="*/ 3721100 w 3881550"/>
              <a:gd name="connsiteY62" fmla="*/ 140834 h 2591934"/>
              <a:gd name="connsiteX63" fmla="*/ 3784600 w 3881550"/>
              <a:gd name="connsiteY63" fmla="*/ 77334 h 2591934"/>
              <a:gd name="connsiteX64" fmla="*/ 3822700 w 3881550"/>
              <a:gd name="connsiteY64" fmla="*/ 39234 h 2591934"/>
              <a:gd name="connsiteX65" fmla="*/ 3873500 w 3881550"/>
              <a:gd name="connsiteY65" fmla="*/ 1134 h 2591934"/>
              <a:gd name="connsiteX66" fmla="*/ 3873500 w 3881550"/>
              <a:gd name="connsiteY66" fmla="*/ 1134 h 259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81550" h="2591934">
                <a:moveTo>
                  <a:pt x="0" y="2591934"/>
                </a:moveTo>
                <a:cubicBezTo>
                  <a:pt x="6760" y="2591258"/>
                  <a:pt x="173319" y="2577400"/>
                  <a:pt x="203200" y="2566534"/>
                </a:cubicBezTo>
                <a:cubicBezTo>
                  <a:pt x="226398" y="2558098"/>
                  <a:pt x="243502" y="2536870"/>
                  <a:pt x="266700" y="2528434"/>
                </a:cubicBezTo>
                <a:cubicBezTo>
                  <a:pt x="290900" y="2519634"/>
                  <a:pt x="317650" y="2520784"/>
                  <a:pt x="342900" y="2515734"/>
                </a:cubicBezTo>
                <a:cubicBezTo>
                  <a:pt x="360016" y="2512311"/>
                  <a:pt x="377357" y="2509163"/>
                  <a:pt x="393700" y="2503034"/>
                </a:cubicBezTo>
                <a:cubicBezTo>
                  <a:pt x="411427" y="2496387"/>
                  <a:pt x="427200" y="2485323"/>
                  <a:pt x="444500" y="2477634"/>
                </a:cubicBezTo>
                <a:cubicBezTo>
                  <a:pt x="465332" y="2468375"/>
                  <a:pt x="486575" y="2460025"/>
                  <a:pt x="508000" y="2452234"/>
                </a:cubicBezTo>
                <a:cubicBezTo>
                  <a:pt x="533162" y="2443084"/>
                  <a:pt x="561923" y="2441686"/>
                  <a:pt x="584200" y="2426834"/>
                </a:cubicBezTo>
                <a:cubicBezTo>
                  <a:pt x="609600" y="2409901"/>
                  <a:pt x="631440" y="2385687"/>
                  <a:pt x="660400" y="2376034"/>
                </a:cubicBezTo>
                <a:cubicBezTo>
                  <a:pt x="753159" y="2345114"/>
                  <a:pt x="710625" y="2357128"/>
                  <a:pt x="787400" y="2337934"/>
                </a:cubicBezTo>
                <a:cubicBezTo>
                  <a:pt x="860619" y="2289121"/>
                  <a:pt x="789988" y="2331382"/>
                  <a:pt x="863600" y="2299834"/>
                </a:cubicBezTo>
                <a:cubicBezTo>
                  <a:pt x="881001" y="2292376"/>
                  <a:pt x="896439" y="2280421"/>
                  <a:pt x="914400" y="2274434"/>
                </a:cubicBezTo>
                <a:cubicBezTo>
                  <a:pt x="947518" y="2263395"/>
                  <a:pt x="984776" y="2264646"/>
                  <a:pt x="1016000" y="2249034"/>
                </a:cubicBezTo>
                <a:cubicBezTo>
                  <a:pt x="1141056" y="2186506"/>
                  <a:pt x="984360" y="2263096"/>
                  <a:pt x="1130300" y="2198234"/>
                </a:cubicBezTo>
                <a:cubicBezTo>
                  <a:pt x="1147600" y="2190545"/>
                  <a:pt x="1163522" y="2179865"/>
                  <a:pt x="1181100" y="2172834"/>
                </a:cubicBezTo>
                <a:cubicBezTo>
                  <a:pt x="1312551" y="2120254"/>
                  <a:pt x="1205047" y="2182269"/>
                  <a:pt x="1333500" y="2096634"/>
                </a:cubicBezTo>
                <a:lnTo>
                  <a:pt x="1371600" y="2071234"/>
                </a:lnTo>
                <a:cubicBezTo>
                  <a:pt x="1375833" y="2058534"/>
                  <a:pt x="1374834" y="2042600"/>
                  <a:pt x="1384300" y="2033134"/>
                </a:cubicBezTo>
                <a:cubicBezTo>
                  <a:pt x="1397687" y="2019747"/>
                  <a:pt x="1418662" y="2017127"/>
                  <a:pt x="1435100" y="2007734"/>
                </a:cubicBezTo>
                <a:cubicBezTo>
                  <a:pt x="1448352" y="2000161"/>
                  <a:pt x="1460500" y="1990801"/>
                  <a:pt x="1473200" y="1982334"/>
                </a:cubicBezTo>
                <a:cubicBezTo>
                  <a:pt x="1490133" y="1956934"/>
                  <a:pt x="1498600" y="1923067"/>
                  <a:pt x="1524000" y="1906134"/>
                </a:cubicBezTo>
                <a:cubicBezTo>
                  <a:pt x="1536700" y="1897667"/>
                  <a:pt x="1548152" y="1886933"/>
                  <a:pt x="1562100" y="1880734"/>
                </a:cubicBezTo>
                <a:cubicBezTo>
                  <a:pt x="1601854" y="1863066"/>
                  <a:pt x="1646880" y="1853189"/>
                  <a:pt x="1689100" y="1842634"/>
                </a:cubicBezTo>
                <a:cubicBezTo>
                  <a:pt x="1841500" y="1741034"/>
                  <a:pt x="1617133" y="1897667"/>
                  <a:pt x="1752600" y="1779134"/>
                </a:cubicBezTo>
                <a:cubicBezTo>
                  <a:pt x="1859382" y="1685700"/>
                  <a:pt x="1791313" y="1753428"/>
                  <a:pt x="1866900" y="1715634"/>
                </a:cubicBezTo>
                <a:cubicBezTo>
                  <a:pt x="1880552" y="1708808"/>
                  <a:pt x="1891348" y="1697060"/>
                  <a:pt x="1905000" y="1690234"/>
                </a:cubicBezTo>
                <a:cubicBezTo>
                  <a:pt x="1916974" y="1684247"/>
                  <a:pt x="1931126" y="1683521"/>
                  <a:pt x="1943100" y="1677534"/>
                </a:cubicBezTo>
                <a:cubicBezTo>
                  <a:pt x="1956752" y="1670708"/>
                  <a:pt x="1967548" y="1658960"/>
                  <a:pt x="1981200" y="1652134"/>
                </a:cubicBezTo>
                <a:cubicBezTo>
                  <a:pt x="1993174" y="1646147"/>
                  <a:pt x="2007067" y="1644871"/>
                  <a:pt x="2019300" y="1639434"/>
                </a:cubicBezTo>
                <a:cubicBezTo>
                  <a:pt x="2045250" y="1627900"/>
                  <a:pt x="2069133" y="1611881"/>
                  <a:pt x="2095500" y="1601334"/>
                </a:cubicBezTo>
                <a:cubicBezTo>
                  <a:pt x="2128767" y="1588027"/>
                  <a:pt x="2208894" y="1579692"/>
                  <a:pt x="2235200" y="1575934"/>
                </a:cubicBezTo>
                <a:cubicBezTo>
                  <a:pt x="2256367" y="1567467"/>
                  <a:pt x="2276583" y="1556063"/>
                  <a:pt x="2298700" y="1550534"/>
                </a:cubicBezTo>
                <a:cubicBezTo>
                  <a:pt x="2327740" y="1543274"/>
                  <a:pt x="2358928" y="1546436"/>
                  <a:pt x="2387600" y="1537834"/>
                </a:cubicBezTo>
                <a:cubicBezTo>
                  <a:pt x="2402220" y="1533448"/>
                  <a:pt x="2411355" y="1517650"/>
                  <a:pt x="2425700" y="1512434"/>
                </a:cubicBezTo>
                <a:cubicBezTo>
                  <a:pt x="2458507" y="1500504"/>
                  <a:pt x="2527300" y="1487034"/>
                  <a:pt x="2527300" y="1487034"/>
                </a:cubicBezTo>
                <a:cubicBezTo>
                  <a:pt x="2535767" y="1474334"/>
                  <a:pt x="2540781" y="1458469"/>
                  <a:pt x="2552700" y="1448934"/>
                </a:cubicBezTo>
                <a:cubicBezTo>
                  <a:pt x="2563153" y="1440571"/>
                  <a:pt x="2578826" y="1442221"/>
                  <a:pt x="2590800" y="1436234"/>
                </a:cubicBezTo>
                <a:cubicBezTo>
                  <a:pt x="2604452" y="1429408"/>
                  <a:pt x="2615248" y="1417660"/>
                  <a:pt x="2628900" y="1410834"/>
                </a:cubicBezTo>
                <a:cubicBezTo>
                  <a:pt x="2649200" y="1400684"/>
                  <a:pt x="2698811" y="1390859"/>
                  <a:pt x="2717800" y="1385434"/>
                </a:cubicBezTo>
                <a:cubicBezTo>
                  <a:pt x="2730672" y="1381756"/>
                  <a:pt x="2744198" y="1379235"/>
                  <a:pt x="2755900" y="1372734"/>
                </a:cubicBezTo>
                <a:cubicBezTo>
                  <a:pt x="2782585" y="1357909"/>
                  <a:pt x="2832100" y="1321934"/>
                  <a:pt x="2832100" y="1321934"/>
                </a:cubicBezTo>
                <a:cubicBezTo>
                  <a:pt x="2840567" y="1309234"/>
                  <a:pt x="2846013" y="1293885"/>
                  <a:pt x="2857500" y="1283834"/>
                </a:cubicBezTo>
                <a:cubicBezTo>
                  <a:pt x="2880474" y="1263732"/>
                  <a:pt x="2933700" y="1233034"/>
                  <a:pt x="2933700" y="1233034"/>
                </a:cubicBezTo>
                <a:cubicBezTo>
                  <a:pt x="2937933" y="1207634"/>
                  <a:pt x="2940814" y="1181971"/>
                  <a:pt x="2946400" y="1156834"/>
                </a:cubicBezTo>
                <a:cubicBezTo>
                  <a:pt x="2954517" y="1120306"/>
                  <a:pt x="2962403" y="1111570"/>
                  <a:pt x="2984500" y="1080634"/>
                </a:cubicBezTo>
                <a:cubicBezTo>
                  <a:pt x="2996803" y="1063410"/>
                  <a:pt x="3007633" y="1044801"/>
                  <a:pt x="3022600" y="1029834"/>
                </a:cubicBezTo>
                <a:cubicBezTo>
                  <a:pt x="3033393" y="1019041"/>
                  <a:pt x="3048000" y="1012901"/>
                  <a:pt x="3060700" y="1004434"/>
                </a:cubicBezTo>
                <a:cubicBezTo>
                  <a:pt x="3085675" y="966972"/>
                  <a:pt x="3087530" y="958792"/>
                  <a:pt x="3124200" y="928234"/>
                </a:cubicBezTo>
                <a:cubicBezTo>
                  <a:pt x="3135926" y="918463"/>
                  <a:pt x="3149600" y="911301"/>
                  <a:pt x="3162300" y="902834"/>
                </a:cubicBezTo>
                <a:cubicBezTo>
                  <a:pt x="3170666" y="877735"/>
                  <a:pt x="3178019" y="844539"/>
                  <a:pt x="3200400" y="826634"/>
                </a:cubicBezTo>
                <a:cubicBezTo>
                  <a:pt x="3210853" y="818271"/>
                  <a:pt x="3225800" y="818167"/>
                  <a:pt x="3238500" y="813934"/>
                </a:cubicBezTo>
                <a:cubicBezTo>
                  <a:pt x="3246967" y="801234"/>
                  <a:pt x="3252174" y="785605"/>
                  <a:pt x="3263900" y="775834"/>
                </a:cubicBezTo>
                <a:cubicBezTo>
                  <a:pt x="3278444" y="763714"/>
                  <a:pt x="3298262" y="759827"/>
                  <a:pt x="3314700" y="750434"/>
                </a:cubicBezTo>
                <a:cubicBezTo>
                  <a:pt x="3327952" y="742861"/>
                  <a:pt x="3340100" y="733501"/>
                  <a:pt x="3352800" y="725034"/>
                </a:cubicBezTo>
                <a:cubicBezTo>
                  <a:pt x="3364955" y="639948"/>
                  <a:pt x="3359908" y="637414"/>
                  <a:pt x="3390900" y="559934"/>
                </a:cubicBezTo>
                <a:cubicBezTo>
                  <a:pt x="3435430" y="448608"/>
                  <a:pt x="3395878" y="562677"/>
                  <a:pt x="3441700" y="471034"/>
                </a:cubicBezTo>
                <a:cubicBezTo>
                  <a:pt x="3447687" y="459060"/>
                  <a:pt x="3446037" y="443387"/>
                  <a:pt x="3454400" y="432934"/>
                </a:cubicBezTo>
                <a:cubicBezTo>
                  <a:pt x="3463935" y="421015"/>
                  <a:pt x="3481707" y="418327"/>
                  <a:pt x="3492500" y="407534"/>
                </a:cubicBezTo>
                <a:cubicBezTo>
                  <a:pt x="3507467" y="392567"/>
                  <a:pt x="3516825" y="372805"/>
                  <a:pt x="3530600" y="356734"/>
                </a:cubicBezTo>
                <a:cubicBezTo>
                  <a:pt x="3542289" y="343097"/>
                  <a:pt x="3557202" y="332432"/>
                  <a:pt x="3568700" y="318634"/>
                </a:cubicBezTo>
                <a:cubicBezTo>
                  <a:pt x="3578471" y="306908"/>
                  <a:pt x="3584329" y="292260"/>
                  <a:pt x="3594100" y="280534"/>
                </a:cubicBezTo>
                <a:cubicBezTo>
                  <a:pt x="3605598" y="266736"/>
                  <a:pt x="3621173" y="256611"/>
                  <a:pt x="3632200" y="242434"/>
                </a:cubicBezTo>
                <a:cubicBezTo>
                  <a:pt x="3711982" y="139857"/>
                  <a:pt x="3647342" y="190006"/>
                  <a:pt x="3721100" y="140834"/>
                </a:cubicBezTo>
                <a:cubicBezTo>
                  <a:pt x="3767667" y="70984"/>
                  <a:pt x="3721100" y="130251"/>
                  <a:pt x="3784600" y="77334"/>
                </a:cubicBezTo>
                <a:cubicBezTo>
                  <a:pt x="3798398" y="65836"/>
                  <a:pt x="3807756" y="49197"/>
                  <a:pt x="3822700" y="39234"/>
                </a:cubicBezTo>
                <a:cubicBezTo>
                  <a:pt x="3881550" y="0"/>
                  <a:pt x="3846490" y="55153"/>
                  <a:pt x="3873500" y="1134"/>
                </a:cubicBezTo>
                <a:lnTo>
                  <a:pt x="3873500" y="1134"/>
                </a:lnTo>
              </a:path>
            </a:pathLst>
          </a:custGeom>
          <a:noFill/>
          <a:ln w="508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81" name="Straight Connector 80"/>
          <p:cNvCxnSpPr/>
          <p:nvPr/>
        </p:nvCxnSpPr>
        <p:spPr bwMode="auto">
          <a:xfrm rot="5400000">
            <a:off x="4439644" y="4667297"/>
            <a:ext cx="2107707" cy="24914"/>
          </a:xfrm>
          <a:prstGeom prst="line">
            <a:avLst/>
          </a:prstGeom>
          <a:solidFill>
            <a:srgbClr val="E3CEC6"/>
          </a:solidFill>
          <a:ln w="9525" cap="flat" cmpd="sng" algn="ctr">
            <a:solidFill>
              <a:schemeClr val="tx1"/>
            </a:solidFill>
            <a:prstDash val="sysDash"/>
            <a:round/>
            <a:headEnd type="none" w="med" len="med"/>
            <a:tailEnd type="none" w="med" len="med"/>
          </a:ln>
          <a:effectLst/>
        </p:spPr>
      </p:cxnSp>
      <p:cxnSp>
        <p:nvCxnSpPr>
          <p:cNvPr id="82" name="Straight Connector 81"/>
          <p:cNvCxnSpPr/>
          <p:nvPr/>
        </p:nvCxnSpPr>
        <p:spPr bwMode="auto">
          <a:xfrm rot="5400000">
            <a:off x="4754864" y="4377819"/>
            <a:ext cx="2696622" cy="14949"/>
          </a:xfrm>
          <a:prstGeom prst="line">
            <a:avLst/>
          </a:prstGeom>
          <a:solidFill>
            <a:srgbClr val="E3CEC6"/>
          </a:solidFill>
          <a:ln w="9525" cap="flat" cmpd="sng" algn="ctr">
            <a:solidFill>
              <a:schemeClr val="tx1"/>
            </a:solidFill>
            <a:prstDash val="sysDash"/>
            <a:round/>
            <a:headEnd type="none" w="med" len="med"/>
            <a:tailEnd type="none" w="med" len="med"/>
          </a:ln>
          <a:effectLst/>
        </p:spPr>
      </p:cxnSp>
      <p:cxnSp>
        <p:nvCxnSpPr>
          <p:cNvPr id="83" name="Straight Connector 82"/>
          <p:cNvCxnSpPr/>
          <p:nvPr/>
        </p:nvCxnSpPr>
        <p:spPr bwMode="auto">
          <a:xfrm rot="5400000">
            <a:off x="75798" y="3786069"/>
            <a:ext cx="3915783" cy="1246"/>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84" name="Straight Connector 83"/>
          <p:cNvCxnSpPr/>
          <p:nvPr/>
        </p:nvCxnSpPr>
        <p:spPr bwMode="auto">
          <a:xfrm flipV="1">
            <a:off x="2023725" y="5712942"/>
            <a:ext cx="5111247" cy="30995"/>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2033688" y="5031037"/>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a:off x="2063579" y="3667229"/>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a:off x="2043652" y="2974993"/>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88" name="TextBox 87"/>
          <p:cNvSpPr txBox="1"/>
          <p:nvPr/>
        </p:nvSpPr>
        <p:spPr>
          <a:xfrm>
            <a:off x="1522478" y="4900002"/>
            <a:ext cx="607770" cy="246221"/>
          </a:xfrm>
          <a:prstGeom prst="rect">
            <a:avLst/>
          </a:prstGeom>
          <a:noFill/>
        </p:spPr>
        <p:txBody>
          <a:bodyPr wrap="square" rtlCol="0">
            <a:spAutoFit/>
          </a:bodyPr>
          <a:lstStyle/>
          <a:p>
            <a:r>
              <a:rPr lang="en-US" sz="1000" dirty="0" smtClean="0"/>
              <a:t>04/09</a:t>
            </a:r>
          </a:p>
        </p:txBody>
      </p:sp>
      <p:sp>
        <p:nvSpPr>
          <p:cNvPr id="89" name="TextBox 88"/>
          <p:cNvSpPr txBox="1"/>
          <p:nvPr/>
        </p:nvSpPr>
        <p:spPr>
          <a:xfrm>
            <a:off x="1532442" y="2162054"/>
            <a:ext cx="607770" cy="246221"/>
          </a:xfrm>
          <a:prstGeom prst="rect">
            <a:avLst/>
          </a:prstGeom>
          <a:noFill/>
        </p:spPr>
        <p:txBody>
          <a:bodyPr wrap="square" rtlCol="0">
            <a:spAutoFit/>
          </a:bodyPr>
          <a:lstStyle/>
          <a:p>
            <a:r>
              <a:rPr lang="en-US" sz="1000" dirty="0" smtClean="0"/>
              <a:t>04/11</a:t>
            </a:r>
          </a:p>
        </p:txBody>
      </p:sp>
      <p:cxnSp>
        <p:nvCxnSpPr>
          <p:cNvPr id="90" name="Straight Connector 89"/>
          <p:cNvCxnSpPr/>
          <p:nvPr/>
        </p:nvCxnSpPr>
        <p:spPr bwMode="auto">
          <a:xfrm>
            <a:off x="2053616" y="4318138"/>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91" name="TextBox 90"/>
          <p:cNvSpPr txBox="1"/>
          <p:nvPr/>
        </p:nvSpPr>
        <p:spPr>
          <a:xfrm>
            <a:off x="1479550" y="3525863"/>
            <a:ext cx="695431" cy="246221"/>
          </a:xfrm>
          <a:prstGeom prst="rect">
            <a:avLst/>
          </a:prstGeom>
          <a:noFill/>
        </p:spPr>
        <p:txBody>
          <a:bodyPr wrap="square" rtlCol="0">
            <a:spAutoFit/>
          </a:bodyPr>
          <a:lstStyle/>
          <a:p>
            <a:r>
              <a:rPr lang="en-US" sz="1000" dirty="0" smtClean="0"/>
              <a:t>04/10</a:t>
            </a:r>
          </a:p>
        </p:txBody>
      </p:sp>
      <p:sp>
        <p:nvSpPr>
          <p:cNvPr id="92" name="Oval 91"/>
          <p:cNvSpPr/>
          <p:nvPr/>
        </p:nvSpPr>
        <p:spPr bwMode="auto">
          <a:xfrm>
            <a:off x="3976560" y="4294194"/>
            <a:ext cx="89671" cy="929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3" name="Oval 92"/>
          <p:cNvSpPr/>
          <p:nvPr/>
        </p:nvSpPr>
        <p:spPr bwMode="auto">
          <a:xfrm>
            <a:off x="5446804" y="3622621"/>
            <a:ext cx="89671" cy="929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4" name="Oval 93"/>
          <p:cNvSpPr/>
          <p:nvPr/>
        </p:nvSpPr>
        <p:spPr bwMode="auto">
          <a:xfrm>
            <a:off x="6065809" y="2943997"/>
            <a:ext cx="89671" cy="9298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5" name="Line Callout 1 94"/>
          <p:cNvSpPr/>
          <p:nvPr/>
        </p:nvSpPr>
        <p:spPr bwMode="auto">
          <a:xfrm>
            <a:off x="4763672" y="2820014"/>
            <a:ext cx="906674" cy="268629"/>
          </a:xfrm>
          <a:prstGeom prst="borderCallout1">
            <a:avLst>
              <a:gd name="adj1" fmla="val 46474"/>
              <a:gd name="adj2" fmla="val 102888"/>
              <a:gd name="adj3" fmla="val 70402"/>
              <a:gd name="adj4" fmla="val 144829"/>
            </a:avLst>
          </a:prstGeom>
          <a:solidFill>
            <a:srgbClr val="4AFC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92500"/>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Multi-Tenancy</a:t>
            </a:r>
          </a:p>
        </p:txBody>
      </p:sp>
      <p:sp>
        <p:nvSpPr>
          <p:cNvPr id="96" name="TextBox 95"/>
          <p:cNvSpPr txBox="1"/>
          <p:nvPr/>
        </p:nvSpPr>
        <p:spPr>
          <a:xfrm>
            <a:off x="1762341" y="5826591"/>
            <a:ext cx="1219701" cy="246221"/>
          </a:xfrm>
          <a:prstGeom prst="rect">
            <a:avLst/>
          </a:prstGeom>
          <a:noFill/>
        </p:spPr>
        <p:txBody>
          <a:bodyPr wrap="square" rtlCol="0">
            <a:spAutoFit/>
          </a:bodyPr>
          <a:lstStyle/>
          <a:p>
            <a:r>
              <a:rPr lang="en-US" sz="1000" dirty="0" smtClean="0"/>
              <a:t>hadoop-0.20</a:t>
            </a:r>
          </a:p>
        </p:txBody>
      </p:sp>
      <p:cxnSp>
        <p:nvCxnSpPr>
          <p:cNvPr id="97" name="Straight Connector 96"/>
          <p:cNvCxnSpPr/>
          <p:nvPr/>
        </p:nvCxnSpPr>
        <p:spPr bwMode="auto">
          <a:xfrm rot="5400000">
            <a:off x="2048396" y="5405843"/>
            <a:ext cx="640577" cy="14946"/>
          </a:xfrm>
          <a:prstGeom prst="line">
            <a:avLst/>
          </a:prstGeom>
          <a:solidFill>
            <a:srgbClr val="E3CEC6"/>
          </a:solidFill>
          <a:ln w="9525" cap="flat" cmpd="sng" algn="ctr">
            <a:solidFill>
              <a:schemeClr val="tx1"/>
            </a:solidFill>
            <a:prstDash val="sysDash"/>
            <a:round/>
            <a:headEnd type="none" w="med" len="med"/>
            <a:tailEnd type="none" w="med" len="med"/>
          </a:ln>
          <a:effectLst/>
        </p:spPr>
      </p:cxnSp>
      <p:sp>
        <p:nvSpPr>
          <p:cNvPr id="98" name="TextBox 97"/>
          <p:cNvSpPr txBox="1"/>
          <p:nvPr/>
        </p:nvSpPr>
        <p:spPr>
          <a:xfrm>
            <a:off x="3430582" y="5826591"/>
            <a:ext cx="1168427" cy="246221"/>
          </a:xfrm>
          <a:prstGeom prst="rect">
            <a:avLst/>
          </a:prstGeom>
          <a:noFill/>
        </p:spPr>
        <p:txBody>
          <a:bodyPr wrap="square" rtlCol="0">
            <a:spAutoFit/>
          </a:bodyPr>
          <a:lstStyle/>
          <a:p>
            <a:r>
              <a:rPr lang="en-US" sz="1000" dirty="0" smtClean="0"/>
              <a:t>yhadoop-0.20</a:t>
            </a:r>
          </a:p>
        </p:txBody>
      </p:sp>
      <p:sp>
        <p:nvSpPr>
          <p:cNvPr id="99" name="TextBox 98"/>
          <p:cNvSpPr txBox="1"/>
          <p:nvPr/>
        </p:nvSpPr>
        <p:spPr>
          <a:xfrm>
            <a:off x="5002795" y="5826591"/>
            <a:ext cx="946528" cy="246221"/>
          </a:xfrm>
          <a:prstGeom prst="rect">
            <a:avLst/>
          </a:prstGeom>
          <a:noFill/>
        </p:spPr>
        <p:txBody>
          <a:bodyPr wrap="square" rtlCol="0">
            <a:spAutoFit/>
          </a:bodyPr>
          <a:lstStyle/>
          <a:p>
            <a:r>
              <a:rPr lang="en-US" sz="1000" dirty="0" smtClean="0"/>
              <a:t>20.S</a:t>
            </a:r>
          </a:p>
        </p:txBody>
      </p:sp>
      <p:cxnSp>
        <p:nvCxnSpPr>
          <p:cNvPr id="100" name="Straight Connector 99"/>
          <p:cNvCxnSpPr/>
          <p:nvPr/>
        </p:nvCxnSpPr>
        <p:spPr bwMode="auto">
          <a:xfrm rot="5400000">
            <a:off x="3316521" y="5049395"/>
            <a:ext cx="1394806" cy="14946"/>
          </a:xfrm>
          <a:prstGeom prst="line">
            <a:avLst/>
          </a:prstGeom>
          <a:solidFill>
            <a:srgbClr val="E3CEC6"/>
          </a:solidFill>
          <a:ln w="9525" cap="flat" cmpd="sng" algn="ctr">
            <a:solidFill>
              <a:schemeClr val="tx1"/>
            </a:solidFill>
            <a:prstDash val="sysDash"/>
            <a:round/>
            <a:headEnd type="none" w="med" len="med"/>
            <a:tailEnd type="none" w="med" len="med"/>
          </a:ln>
          <a:effectLst/>
        </p:spPr>
      </p:cxnSp>
      <p:sp>
        <p:nvSpPr>
          <p:cNvPr id="101" name="TextBox 100"/>
          <p:cNvSpPr txBox="1"/>
          <p:nvPr/>
        </p:nvSpPr>
        <p:spPr>
          <a:xfrm>
            <a:off x="5746978" y="5816260"/>
            <a:ext cx="697441" cy="400110"/>
          </a:xfrm>
          <a:prstGeom prst="rect">
            <a:avLst/>
          </a:prstGeom>
          <a:noFill/>
        </p:spPr>
        <p:txBody>
          <a:bodyPr wrap="square" rtlCol="0">
            <a:spAutoFit/>
          </a:bodyPr>
          <a:lstStyle/>
          <a:p>
            <a:r>
              <a:rPr lang="en-US" sz="1000" dirty="0" smtClean="0"/>
              <a:t>Multi-tenant</a:t>
            </a:r>
          </a:p>
        </p:txBody>
      </p:sp>
      <p:cxnSp>
        <p:nvCxnSpPr>
          <p:cNvPr id="102" name="Straight Connector 101"/>
          <p:cNvCxnSpPr/>
          <p:nvPr/>
        </p:nvCxnSpPr>
        <p:spPr bwMode="auto">
          <a:xfrm rot="16200000" flipH="1">
            <a:off x="4995053" y="3951635"/>
            <a:ext cx="3507677" cy="14939"/>
          </a:xfrm>
          <a:prstGeom prst="line">
            <a:avLst/>
          </a:prstGeom>
          <a:solidFill>
            <a:srgbClr val="E3CEC6"/>
          </a:solidFill>
          <a:ln w="9525" cap="flat" cmpd="sng" algn="ctr">
            <a:solidFill>
              <a:schemeClr val="tx1"/>
            </a:solidFill>
            <a:prstDash val="sysDash"/>
            <a:round/>
            <a:headEnd type="none" w="med" len="med"/>
            <a:tailEnd type="none" w="med" len="med"/>
          </a:ln>
          <a:effectLst/>
        </p:spPr>
      </p:cxnSp>
      <p:sp>
        <p:nvSpPr>
          <p:cNvPr id="103" name="Line Callout 1 102"/>
          <p:cNvSpPr/>
          <p:nvPr/>
        </p:nvSpPr>
        <p:spPr bwMode="auto">
          <a:xfrm>
            <a:off x="5416405" y="1960941"/>
            <a:ext cx="863745" cy="538077"/>
          </a:xfrm>
          <a:prstGeom prst="borderCallout1">
            <a:avLst>
              <a:gd name="adj1" fmla="val 36270"/>
              <a:gd name="adj2" fmla="val 104598"/>
              <a:gd name="adj3" fmla="val 41248"/>
              <a:gd name="adj4" fmla="val 140215"/>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HDFS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Federation</a:t>
            </a:r>
          </a:p>
        </p:txBody>
      </p:sp>
      <p:sp>
        <p:nvSpPr>
          <p:cNvPr id="104" name="TextBox 103"/>
          <p:cNvSpPr txBox="1"/>
          <p:nvPr/>
        </p:nvSpPr>
        <p:spPr>
          <a:xfrm>
            <a:off x="6234656" y="5816260"/>
            <a:ext cx="1054530" cy="246221"/>
          </a:xfrm>
          <a:prstGeom prst="rect">
            <a:avLst/>
          </a:prstGeom>
          <a:noFill/>
        </p:spPr>
        <p:txBody>
          <a:bodyPr wrap="square" rtlCol="0">
            <a:spAutoFit/>
          </a:bodyPr>
          <a:lstStyle/>
          <a:p>
            <a:r>
              <a:rPr lang="en-US" sz="1000" dirty="0" err="1" smtClean="0"/>
              <a:t>hadoop</a:t>
            </a:r>
            <a:r>
              <a:rPr lang="en-US" sz="1000" dirty="0" smtClean="0"/>
              <a:t>-next</a:t>
            </a:r>
          </a:p>
        </p:txBody>
      </p:sp>
      <p:cxnSp>
        <p:nvCxnSpPr>
          <p:cNvPr id="105" name="Straight Connector 104"/>
          <p:cNvCxnSpPr/>
          <p:nvPr/>
        </p:nvCxnSpPr>
        <p:spPr bwMode="auto">
          <a:xfrm>
            <a:off x="2043652" y="2293089"/>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106" name="TextBox 105"/>
          <p:cNvSpPr txBox="1"/>
          <p:nvPr/>
        </p:nvSpPr>
        <p:spPr>
          <a:xfrm>
            <a:off x="1522478" y="2843958"/>
            <a:ext cx="599610" cy="246221"/>
          </a:xfrm>
          <a:prstGeom prst="rect">
            <a:avLst/>
          </a:prstGeom>
          <a:noFill/>
        </p:spPr>
        <p:txBody>
          <a:bodyPr wrap="square" rtlCol="0">
            <a:spAutoFit/>
          </a:bodyPr>
          <a:lstStyle/>
          <a:p>
            <a:r>
              <a:rPr lang="en-US" sz="1000" dirty="0" smtClean="0"/>
              <a:t>09/10</a:t>
            </a:r>
          </a:p>
        </p:txBody>
      </p:sp>
      <p:sp>
        <p:nvSpPr>
          <p:cNvPr id="107" name="Line Callout 1 106"/>
          <p:cNvSpPr/>
          <p:nvPr/>
        </p:nvSpPr>
        <p:spPr bwMode="auto">
          <a:xfrm>
            <a:off x="2677228" y="3849518"/>
            <a:ext cx="1195891" cy="217756"/>
          </a:xfrm>
          <a:prstGeom prst="borderCallout1">
            <a:avLst>
              <a:gd name="adj1" fmla="val 211803"/>
              <a:gd name="adj2" fmla="val 105660"/>
              <a:gd name="adj3" fmla="val 114446"/>
              <a:gd name="adj4" fmla="val 65149"/>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CapacityScheduler</a:t>
            </a:r>
          </a:p>
        </p:txBody>
      </p:sp>
      <p:sp>
        <p:nvSpPr>
          <p:cNvPr id="108" name="Line Callout 1 107"/>
          <p:cNvSpPr/>
          <p:nvPr/>
        </p:nvSpPr>
        <p:spPr bwMode="auto">
          <a:xfrm>
            <a:off x="4198371" y="3505200"/>
            <a:ext cx="747258" cy="289293"/>
          </a:xfrm>
          <a:prstGeom prst="borderCallout1">
            <a:avLst>
              <a:gd name="adj1" fmla="val 46430"/>
              <a:gd name="adj2" fmla="val 99703"/>
              <a:gd name="adj3" fmla="val 54532"/>
              <a:gd name="adj4" fmla="val 160495"/>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Security</a:t>
            </a:r>
          </a:p>
        </p:txBody>
      </p:sp>
      <p:sp>
        <p:nvSpPr>
          <p:cNvPr id="109" name="Oval 108"/>
          <p:cNvSpPr/>
          <p:nvPr/>
        </p:nvSpPr>
        <p:spPr bwMode="auto">
          <a:xfrm>
            <a:off x="6696581" y="2148442"/>
            <a:ext cx="89671" cy="929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10" name="Oval 109"/>
          <p:cNvSpPr/>
          <p:nvPr/>
        </p:nvSpPr>
        <p:spPr bwMode="auto">
          <a:xfrm>
            <a:off x="2331320" y="5000041"/>
            <a:ext cx="89671" cy="929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15" name="Straight Connector 114"/>
          <p:cNvCxnSpPr/>
          <p:nvPr/>
        </p:nvCxnSpPr>
        <p:spPr bwMode="auto">
          <a:xfrm flipV="1">
            <a:off x="2414256" y="4279900"/>
            <a:ext cx="4113544" cy="762328"/>
          </a:xfrm>
          <a:prstGeom prst="line">
            <a:avLst/>
          </a:prstGeom>
          <a:solidFill>
            <a:srgbClr val="E3CEC6"/>
          </a:solidFill>
          <a:ln w="38100" cap="flat" cmpd="sng" algn="ctr">
            <a:solidFill>
              <a:srgbClr val="229815"/>
            </a:solidFill>
            <a:prstDash val="solid"/>
            <a:round/>
            <a:headEnd type="none" w="med" len="med"/>
            <a:tailEnd type="none" w="med" len="med"/>
          </a:ln>
          <a:effectLst/>
        </p:spPr>
      </p:cxnSp>
      <p:cxnSp>
        <p:nvCxnSpPr>
          <p:cNvPr id="116" name="Straight Arrow Connector 115"/>
          <p:cNvCxnSpPr/>
          <p:nvPr/>
        </p:nvCxnSpPr>
        <p:spPr bwMode="auto">
          <a:xfrm>
            <a:off x="4053193" y="4360862"/>
            <a:ext cx="290207" cy="2873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17" name="Straight Arrow Connector 116"/>
          <p:cNvCxnSpPr/>
          <p:nvPr/>
        </p:nvCxnSpPr>
        <p:spPr bwMode="auto">
          <a:xfrm>
            <a:off x="5513693" y="3700462"/>
            <a:ext cx="696607" cy="6048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18" name="Straight Arrow Connector 117"/>
          <p:cNvCxnSpPr/>
          <p:nvPr/>
        </p:nvCxnSpPr>
        <p:spPr bwMode="auto">
          <a:xfrm>
            <a:off x="4370693" y="4183062"/>
            <a:ext cx="429907" cy="3889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20" name="Straight Arrow Connector 119"/>
          <p:cNvCxnSpPr>
            <a:stCxn id="80" idx="32"/>
          </p:cNvCxnSpPr>
          <p:nvPr/>
        </p:nvCxnSpPr>
        <p:spPr bwMode="auto">
          <a:xfrm>
            <a:off x="5056912" y="3878855"/>
            <a:ext cx="619988" cy="515345"/>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21" name="Straight Arrow Connector 120"/>
          <p:cNvCxnSpPr/>
          <p:nvPr/>
        </p:nvCxnSpPr>
        <p:spPr bwMode="auto">
          <a:xfrm>
            <a:off x="3837293" y="4551362"/>
            <a:ext cx="188607" cy="1857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22" name="Straight Arrow Connector 121"/>
          <p:cNvCxnSpPr/>
          <p:nvPr/>
        </p:nvCxnSpPr>
        <p:spPr bwMode="auto">
          <a:xfrm>
            <a:off x="3544800" y="4678362"/>
            <a:ext cx="112407" cy="1095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pic>
        <p:nvPicPr>
          <p:cNvPr id="123" name="Picture 122" descr="hadooplogo.gif"/>
          <p:cNvPicPr>
            <a:picLocks noChangeAspect="1"/>
          </p:cNvPicPr>
          <p:nvPr/>
        </p:nvPicPr>
        <p:blipFill>
          <a:blip r:embed="rId3" cstate="print">
            <a:alphaModFix/>
          </a:blip>
          <a:stretch>
            <a:fillRect/>
          </a:stretch>
        </p:blipFill>
        <p:spPr>
          <a:xfrm>
            <a:off x="3921295" y="2595647"/>
            <a:ext cx="416331" cy="311230"/>
          </a:xfrm>
          <a:prstGeom prst="rect">
            <a:avLst/>
          </a:prstGeom>
          <a:effectLst>
            <a:outerShdw blurRad="63500" dir="4740000" sx="82000" sy="82000" kx="2700000" rotWithShape="0">
              <a:srgbClr val="000000">
                <a:alpha val="27000"/>
              </a:srgbClr>
            </a:outerShdw>
            <a:reflection stA="18000" endPos="31000" dir="5400000" sy="-100000" algn="bl" rotWithShape="0"/>
          </a:effectLst>
        </p:spPr>
      </p:pic>
      <p:cxnSp>
        <p:nvCxnSpPr>
          <p:cNvPr id="124" name="Straight Arrow Connector 123"/>
          <p:cNvCxnSpPr/>
          <p:nvPr/>
        </p:nvCxnSpPr>
        <p:spPr bwMode="auto">
          <a:xfrm>
            <a:off x="4641938" y="3989715"/>
            <a:ext cx="590462" cy="493385"/>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48" name="Straight Connector 47"/>
          <p:cNvCxnSpPr/>
          <p:nvPr/>
        </p:nvCxnSpPr>
        <p:spPr bwMode="auto">
          <a:xfrm>
            <a:off x="2352277" y="2563884"/>
            <a:ext cx="477015" cy="1733"/>
          </a:xfrm>
          <a:prstGeom prst="line">
            <a:avLst/>
          </a:prstGeom>
          <a:solidFill>
            <a:srgbClr val="E3CEC6"/>
          </a:solidFill>
          <a:ln w="25400" cap="flat" cmpd="sng" algn="ctr">
            <a:solidFill>
              <a:schemeClr val="accent6">
                <a:lumMod val="60000"/>
                <a:lumOff val="40000"/>
              </a:schemeClr>
            </a:solidFill>
            <a:prstDash val="solid"/>
            <a:round/>
            <a:headEnd type="none" w="med" len="med"/>
            <a:tailEnd type="none" w="med" len="med"/>
          </a:ln>
          <a:effectLst/>
        </p:spPr>
      </p:cxnSp>
      <p:cxnSp>
        <p:nvCxnSpPr>
          <p:cNvPr id="49" name="Straight Connector 48"/>
          <p:cNvCxnSpPr/>
          <p:nvPr/>
        </p:nvCxnSpPr>
        <p:spPr bwMode="auto">
          <a:xfrm>
            <a:off x="2352288" y="2754414"/>
            <a:ext cx="477015" cy="1733"/>
          </a:xfrm>
          <a:prstGeom prst="line">
            <a:avLst/>
          </a:prstGeom>
          <a:solidFill>
            <a:srgbClr val="E3CEC6"/>
          </a:solidFill>
          <a:ln w="25400" cap="flat" cmpd="sng" algn="ctr">
            <a:solidFill>
              <a:srgbClr val="229815"/>
            </a:solidFill>
            <a:prstDash val="solid"/>
            <a:round/>
            <a:headEnd type="none" w="med" len="med"/>
            <a:tailEnd type="none" w="med" len="med"/>
          </a:ln>
          <a:effectLst/>
        </p:spPr>
      </p:cxnSp>
      <p:sp>
        <p:nvSpPr>
          <p:cNvPr id="50" name="TextBox 49"/>
          <p:cNvSpPr txBox="1"/>
          <p:nvPr/>
        </p:nvSpPr>
        <p:spPr>
          <a:xfrm>
            <a:off x="2803440" y="2636212"/>
            <a:ext cx="1374039" cy="246221"/>
          </a:xfrm>
          <a:prstGeom prst="rect">
            <a:avLst/>
          </a:prstGeom>
          <a:noFill/>
        </p:spPr>
        <p:txBody>
          <a:bodyPr wrap="square" rtlCol="0">
            <a:spAutoFit/>
          </a:bodyPr>
          <a:lstStyle/>
          <a:p>
            <a:pPr algn="l"/>
            <a:r>
              <a:rPr lang="en-US" sz="1000" dirty="0" smtClean="0"/>
              <a:t>Apache Hadoop</a:t>
            </a:r>
          </a:p>
        </p:txBody>
      </p:sp>
      <p:sp>
        <p:nvSpPr>
          <p:cNvPr id="51" name="TextBox 50"/>
          <p:cNvSpPr txBox="1"/>
          <p:nvPr/>
        </p:nvSpPr>
        <p:spPr>
          <a:xfrm>
            <a:off x="2803440" y="2445712"/>
            <a:ext cx="1374039" cy="246221"/>
          </a:xfrm>
          <a:prstGeom prst="rect">
            <a:avLst/>
          </a:prstGeom>
          <a:noFill/>
        </p:spPr>
        <p:txBody>
          <a:bodyPr wrap="square" rtlCol="0">
            <a:spAutoFit/>
          </a:bodyPr>
          <a:lstStyle/>
          <a:p>
            <a:pPr algn="l"/>
            <a:r>
              <a:rPr lang="en-US" sz="1000" dirty="0" smtClean="0"/>
              <a:t>Yahoo Hadoop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 Multi-Tenancy</a:t>
            </a:r>
            <a:endParaRPr lang="en-US" dirty="0"/>
          </a:p>
        </p:txBody>
      </p:sp>
      <p:sp>
        <p:nvSpPr>
          <p:cNvPr id="3" name="Content Placeholder 2"/>
          <p:cNvSpPr>
            <a:spLocks noGrp="1"/>
          </p:cNvSpPr>
          <p:nvPr>
            <p:ph idx="1"/>
          </p:nvPr>
        </p:nvSpPr>
        <p:spPr/>
        <p:txBody>
          <a:bodyPr/>
          <a:lstStyle/>
          <a:p>
            <a:r>
              <a:rPr lang="en-US" dirty="0" smtClean="0"/>
              <a:t>Growing demand for consolidation, unified namespaces</a:t>
            </a:r>
          </a:p>
          <a:p>
            <a:pPr lvl="1"/>
            <a:r>
              <a:rPr lang="en-US" dirty="0" smtClean="0"/>
              <a:t>Economics of scale and operability</a:t>
            </a:r>
          </a:p>
          <a:p>
            <a:pPr lvl="1"/>
            <a:r>
              <a:rPr lang="en-US" dirty="0" smtClean="0"/>
              <a:t>Several clusters of 4k nodes each</a:t>
            </a:r>
          </a:p>
          <a:p>
            <a:r>
              <a:rPr lang="en-US" dirty="0" smtClean="0"/>
              <a:t>Growing demand for stability</a:t>
            </a:r>
          </a:p>
          <a:p>
            <a:pPr lvl="1"/>
            <a:r>
              <a:rPr lang="en-US" dirty="0" smtClean="0"/>
              <a:t>Isolation for applications</a:t>
            </a:r>
          </a:p>
          <a:p>
            <a:pPr lvl="1"/>
            <a:r>
              <a:rPr lang="en-US" dirty="0" smtClean="0"/>
              <a:t>Shield framework from poorly designed or rogue applications</a:t>
            </a:r>
          </a:p>
          <a:p>
            <a:r>
              <a:rPr lang="en-US" dirty="0" smtClean="0"/>
              <a:t>Growing “creativity” of users</a:t>
            </a:r>
          </a:p>
          <a:p>
            <a:pPr lvl="1"/>
            <a:r>
              <a:rPr lang="en-US" dirty="0"/>
              <a:t>Features not developed with multi-tenancy or scale in mind</a:t>
            </a:r>
          </a:p>
          <a:p>
            <a:pPr lvl="1"/>
            <a:r>
              <a:rPr lang="en-US" dirty="0"/>
              <a:t>Particularly volatile research clusters </a:t>
            </a:r>
          </a:p>
        </p:txBody>
      </p:sp>
      <p:sp>
        <p:nvSpPr>
          <p:cNvPr id="4" name="Slide Number Placeholder 3"/>
          <p:cNvSpPr>
            <a:spLocks noGrp="1"/>
          </p:cNvSpPr>
          <p:nvPr>
            <p:ph type="sldNum" sz="quarter" idx="10"/>
          </p:nvPr>
        </p:nvSpPr>
        <p:spPr/>
        <p:txBody>
          <a:bodyPr/>
          <a:lstStyle/>
          <a:p>
            <a:fld id="{9BD6F16F-E67A-4A33-B152-B9656548FBFF}"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Multi-Tenancy</a:t>
            </a:r>
            <a:endParaRPr lang="en-US" dirty="0"/>
          </a:p>
        </p:txBody>
      </p:sp>
      <p:sp>
        <p:nvSpPr>
          <p:cNvPr id="3" name="Content Placeholder 2"/>
          <p:cNvSpPr>
            <a:spLocks noGrp="1"/>
          </p:cNvSpPr>
          <p:nvPr>
            <p:ph idx="1"/>
          </p:nvPr>
        </p:nvSpPr>
        <p:spPr/>
        <p:txBody>
          <a:bodyPr/>
          <a:lstStyle/>
          <a:p>
            <a:r>
              <a:rPr lang="en-US" dirty="0" smtClean="0"/>
              <a:t>Limits ensuring availability of the Apache Hadoop service</a:t>
            </a:r>
          </a:p>
          <a:p>
            <a:pPr lvl="1"/>
            <a:r>
              <a:rPr lang="en-US" dirty="0" smtClean="0"/>
              <a:t>Plug </a:t>
            </a:r>
            <a:r>
              <a:rPr lang="en-US" i="1" dirty="0" smtClean="0"/>
              <a:t>uptime vulnerabilities </a:t>
            </a:r>
            <a:r>
              <a:rPr lang="en-US" dirty="0" smtClean="0"/>
              <a:t>in the framework</a:t>
            </a:r>
          </a:p>
          <a:p>
            <a:pPr lvl="1"/>
            <a:r>
              <a:rPr lang="en-US" dirty="0" smtClean="0"/>
              <a:t>Enforce </a:t>
            </a:r>
            <a:r>
              <a:rPr lang="en-US" i="1" dirty="0" smtClean="0"/>
              <a:t>best practices (Arun C Murthy)</a:t>
            </a:r>
            <a:r>
              <a:rPr lang="en-US" dirty="0" smtClean="0">
                <a:hlinkClick r:id="rId3"/>
              </a:rPr>
              <a:t>http://developer.yahoo.com/blogs/hadoop/posts/2010/08/apache_hadoop_best_practices_a/</a:t>
            </a:r>
            <a:r>
              <a:rPr lang="en-US" dirty="0" smtClean="0"/>
              <a:t> (</a:t>
            </a:r>
            <a:r>
              <a:rPr lang="en-US" b="1">
                <a:hlinkClick r:id="rId4"/>
              </a:rPr>
              <a:t>http://s.apache.org/CaS</a:t>
            </a:r>
            <a:r>
              <a:rPr lang="en-US" b="1"/>
              <a:t>)</a:t>
            </a:r>
            <a:endParaRPr lang="en-US" dirty="0" smtClean="0"/>
          </a:p>
          <a:p>
            <a:r>
              <a:rPr lang="en-US" dirty="0" smtClean="0"/>
              <a:t>Shield clusters from poorly written applications</a:t>
            </a:r>
          </a:p>
          <a:p>
            <a:pPr lvl="1"/>
            <a:r>
              <a:rPr lang="en-US" dirty="0" smtClean="0"/>
              <a:t>JT exposed to self-inflicted DDoS attacks, e.g. job counters</a:t>
            </a:r>
          </a:p>
          <a:p>
            <a:pPr lvl="1"/>
            <a:r>
              <a:rPr lang="en-US" dirty="0" err="1" smtClean="0"/>
              <a:t>NameNode</a:t>
            </a:r>
            <a:r>
              <a:rPr lang="en-US" dirty="0" smtClean="0"/>
              <a:t> exposed to applications performing too many metadata operations from the backend tasks</a:t>
            </a:r>
          </a:p>
          <a:p>
            <a:r>
              <a:rPr lang="en-US" dirty="0" smtClean="0"/>
              <a:t>Shield users from one another</a:t>
            </a:r>
          </a:p>
          <a:p>
            <a:pPr lvl="1"/>
            <a:r>
              <a:rPr lang="en-US" dirty="0" smtClean="0"/>
              <a:t>Impose limits on utilization at worker nodes, e.g. memory/disk usage</a:t>
            </a:r>
            <a:endParaRPr lang="en-US" dirty="0" smtClean="0"/>
          </a:p>
          <a:p>
            <a:r>
              <a:rPr lang="en-US" dirty="0" smtClean="0"/>
              <a:t>Metrics and Monitoring</a:t>
            </a:r>
          </a:p>
          <a:p>
            <a:r>
              <a:rPr lang="en-US" dirty="0" smtClean="0"/>
              <a:t>Operability tools for managing large groups of users</a:t>
            </a:r>
            <a:endParaRPr lang="en-US" dirty="0" smtClean="0"/>
          </a:p>
        </p:txBody>
      </p:sp>
      <p:sp>
        <p:nvSpPr>
          <p:cNvPr id="4" name="Slide Number Placeholder 3"/>
          <p:cNvSpPr>
            <a:spLocks noGrp="1"/>
          </p:cNvSpPr>
          <p:nvPr>
            <p:ph type="sldNum" sz="quarter" idx="10"/>
          </p:nvPr>
        </p:nvSpPr>
        <p:spPr/>
        <p:txBody>
          <a:bodyPr/>
          <a:lstStyle/>
          <a:p>
            <a:fld id="{9BD6F16F-E67A-4A33-B152-B9656548FBFF}"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Super-Sized Hadoop</a:t>
            </a:r>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25</a:t>
            </a:fld>
            <a:endParaRPr lang="en-US"/>
          </a:p>
        </p:txBody>
      </p:sp>
      <p:sp>
        <p:nvSpPr>
          <p:cNvPr id="79" name="Freeform 78"/>
          <p:cNvSpPr/>
          <p:nvPr/>
        </p:nvSpPr>
        <p:spPr bwMode="auto">
          <a:xfrm>
            <a:off x="2366736" y="2200850"/>
            <a:ext cx="4373451" cy="2828184"/>
          </a:xfrm>
          <a:custGeom>
            <a:avLst/>
            <a:gdLst>
              <a:gd name="connsiteX0" fmla="*/ 0 w 3881550"/>
              <a:gd name="connsiteY0" fmla="*/ 2591934 h 2591934"/>
              <a:gd name="connsiteX1" fmla="*/ 203200 w 3881550"/>
              <a:gd name="connsiteY1" fmla="*/ 2566534 h 2591934"/>
              <a:gd name="connsiteX2" fmla="*/ 266700 w 3881550"/>
              <a:gd name="connsiteY2" fmla="*/ 2528434 h 2591934"/>
              <a:gd name="connsiteX3" fmla="*/ 342900 w 3881550"/>
              <a:gd name="connsiteY3" fmla="*/ 2515734 h 2591934"/>
              <a:gd name="connsiteX4" fmla="*/ 393700 w 3881550"/>
              <a:gd name="connsiteY4" fmla="*/ 2503034 h 2591934"/>
              <a:gd name="connsiteX5" fmla="*/ 444500 w 3881550"/>
              <a:gd name="connsiteY5" fmla="*/ 2477634 h 2591934"/>
              <a:gd name="connsiteX6" fmla="*/ 508000 w 3881550"/>
              <a:gd name="connsiteY6" fmla="*/ 2452234 h 2591934"/>
              <a:gd name="connsiteX7" fmla="*/ 584200 w 3881550"/>
              <a:gd name="connsiteY7" fmla="*/ 2426834 h 2591934"/>
              <a:gd name="connsiteX8" fmla="*/ 660400 w 3881550"/>
              <a:gd name="connsiteY8" fmla="*/ 2376034 h 2591934"/>
              <a:gd name="connsiteX9" fmla="*/ 787400 w 3881550"/>
              <a:gd name="connsiteY9" fmla="*/ 2337934 h 2591934"/>
              <a:gd name="connsiteX10" fmla="*/ 863600 w 3881550"/>
              <a:gd name="connsiteY10" fmla="*/ 2299834 h 2591934"/>
              <a:gd name="connsiteX11" fmla="*/ 914400 w 3881550"/>
              <a:gd name="connsiteY11" fmla="*/ 2274434 h 2591934"/>
              <a:gd name="connsiteX12" fmla="*/ 1016000 w 3881550"/>
              <a:gd name="connsiteY12" fmla="*/ 2249034 h 2591934"/>
              <a:gd name="connsiteX13" fmla="*/ 1130300 w 3881550"/>
              <a:gd name="connsiteY13" fmla="*/ 2198234 h 2591934"/>
              <a:gd name="connsiteX14" fmla="*/ 1181100 w 3881550"/>
              <a:gd name="connsiteY14" fmla="*/ 2172834 h 2591934"/>
              <a:gd name="connsiteX15" fmla="*/ 1333500 w 3881550"/>
              <a:gd name="connsiteY15" fmla="*/ 2096634 h 2591934"/>
              <a:gd name="connsiteX16" fmla="*/ 1371600 w 3881550"/>
              <a:gd name="connsiteY16" fmla="*/ 2071234 h 2591934"/>
              <a:gd name="connsiteX17" fmla="*/ 1384300 w 3881550"/>
              <a:gd name="connsiteY17" fmla="*/ 2033134 h 2591934"/>
              <a:gd name="connsiteX18" fmla="*/ 1435100 w 3881550"/>
              <a:gd name="connsiteY18" fmla="*/ 2007734 h 2591934"/>
              <a:gd name="connsiteX19" fmla="*/ 1473200 w 3881550"/>
              <a:gd name="connsiteY19" fmla="*/ 1982334 h 2591934"/>
              <a:gd name="connsiteX20" fmla="*/ 1524000 w 3881550"/>
              <a:gd name="connsiteY20" fmla="*/ 1906134 h 2591934"/>
              <a:gd name="connsiteX21" fmla="*/ 1562100 w 3881550"/>
              <a:gd name="connsiteY21" fmla="*/ 1880734 h 2591934"/>
              <a:gd name="connsiteX22" fmla="*/ 1689100 w 3881550"/>
              <a:gd name="connsiteY22" fmla="*/ 1842634 h 2591934"/>
              <a:gd name="connsiteX23" fmla="*/ 1752600 w 3881550"/>
              <a:gd name="connsiteY23" fmla="*/ 1779134 h 2591934"/>
              <a:gd name="connsiteX24" fmla="*/ 1866900 w 3881550"/>
              <a:gd name="connsiteY24" fmla="*/ 1715634 h 2591934"/>
              <a:gd name="connsiteX25" fmla="*/ 1905000 w 3881550"/>
              <a:gd name="connsiteY25" fmla="*/ 1690234 h 2591934"/>
              <a:gd name="connsiteX26" fmla="*/ 1943100 w 3881550"/>
              <a:gd name="connsiteY26" fmla="*/ 1677534 h 2591934"/>
              <a:gd name="connsiteX27" fmla="*/ 1981200 w 3881550"/>
              <a:gd name="connsiteY27" fmla="*/ 1652134 h 2591934"/>
              <a:gd name="connsiteX28" fmla="*/ 2019300 w 3881550"/>
              <a:gd name="connsiteY28" fmla="*/ 1639434 h 2591934"/>
              <a:gd name="connsiteX29" fmla="*/ 2095500 w 3881550"/>
              <a:gd name="connsiteY29" fmla="*/ 1601334 h 2591934"/>
              <a:gd name="connsiteX30" fmla="*/ 2235200 w 3881550"/>
              <a:gd name="connsiteY30" fmla="*/ 1575934 h 2591934"/>
              <a:gd name="connsiteX31" fmla="*/ 2298700 w 3881550"/>
              <a:gd name="connsiteY31" fmla="*/ 1550534 h 2591934"/>
              <a:gd name="connsiteX32" fmla="*/ 2387600 w 3881550"/>
              <a:gd name="connsiteY32" fmla="*/ 1537834 h 2591934"/>
              <a:gd name="connsiteX33" fmla="*/ 2425700 w 3881550"/>
              <a:gd name="connsiteY33" fmla="*/ 1512434 h 2591934"/>
              <a:gd name="connsiteX34" fmla="*/ 2527300 w 3881550"/>
              <a:gd name="connsiteY34" fmla="*/ 1487034 h 2591934"/>
              <a:gd name="connsiteX35" fmla="*/ 2552700 w 3881550"/>
              <a:gd name="connsiteY35" fmla="*/ 1448934 h 2591934"/>
              <a:gd name="connsiteX36" fmla="*/ 2590800 w 3881550"/>
              <a:gd name="connsiteY36" fmla="*/ 1436234 h 2591934"/>
              <a:gd name="connsiteX37" fmla="*/ 2628900 w 3881550"/>
              <a:gd name="connsiteY37" fmla="*/ 1410834 h 2591934"/>
              <a:gd name="connsiteX38" fmla="*/ 2717800 w 3881550"/>
              <a:gd name="connsiteY38" fmla="*/ 1385434 h 2591934"/>
              <a:gd name="connsiteX39" fmla="*/ 2755900 w 3881550"/>
              <a:gd name="connsiteY39" fmla="*/ 1372734 h 2591934"/>
              <a:gd name="connsiteX40" fmla="*/ 2832100 w 3881550"/>
              <a:gd name="connsiteY40" fmla="*/ 1321934 h 2591934"/>
              <a:gd name="connsiteX41" fmla="*/ 2857500 w 3881550"/>
              <a:gd name="connsiteY41" fmla="*/ 1283834 h 2591934"/>
              <a:gd name="connsiteX42" fmla="*/ 2933700 w 3881550"/>
              <a:gd name="connsiteY42" fmla="*/ 1233034 h 2591934"/>
              <a:gd name="connsiteX43" fmla="*/ 2946400 w 3881550"/>
              <a:gd name="connsiteY43" fmla="*/ 1156834 h 2591934"/>
              <a:gd name="connsiteX44" fmla="*/ 2984500 w 3881550"/>
              <a:gd name="connsiteY44" fmla="*/ 1080634 h 2591934"/>
              <a:gd name="connsiteX45" fmla="*/ 3022600 w 3881550"/>
              <a:gd name="connsiteY45" fmla="*/ 1029834 h 2591934"/>
              <a:gd name="connsiteX46" fmla="*/ 3060700 w 3881550"/>
              <a:gd name="connsiteY46" fmla="*/ 1004434 h 2591934"/>
              <a:gd name="connsiteX47" fmla="*/ 3124200 w 3881550"/>
              <a:gd name="connsiteY47" fmla="*/ 928234 h 2591934"/>
              <a:gd name="connsiteX48" fmla="*/ 3162300 w 3881550"/>
              <a:gd name="connsiteY48" fmla="*/ 902834 h 2591934"/>
              <a:gd name="connsiteX49" fmla="*/ 3200400 w 3881550"/>
              <a:gd name="connsiteY49" fmla="*/ 826634 h 2591934"/>
              <a:gd name="connsiteX50" fmla="*/ 3238500 w 3881550"/>
              <a:gd name="connsiteY50" fmla="*/ 813934 h 2591934"/>
              <a:gd name="connsiteX51" fmla="*/ 3263900 w 3881550"/>
              <a:gd name="connsiteY51" fmla="*/ 775834 h 2591934"/>
              <a:gd name="connsiteX52" fmla="*/ 3314700 w 3881550"/>
              <a:gd name="connsiteY52" fmla="*/ 750434 h 2591934"/>
              <a:gd name="connsiteX53" fmla="*/ 3352800 w 3881550"/>
              <a:gd name="connsiteY53" fmla="*/ 725034 h 2591934"/>
              <a:gd name="connsiteX54" fmla="*/ 3390900 w 3881550"/>
              <a:gd name="connsiteY54" fmla="*/ 559934 h 2591934"/>
              <a:gd name="connsiteX55" fmla="*/ 3441700 w 3881550"/>
              <a:gd name="connsiteY55" fmla="*/ 471034 h 2591934"/>
              <a:gd name="connsiteX56" fmla="*/ 3454400 w 3881550"/>
              <a:gd name="connsiteY56" fmla="*/ 432934 h 2591934"/>
              <a:gd name="connsiteX57" fmla="*/ 3492500 w 3881550"/>
              <a:gd name="connsiteY57" fmla="*/ 407534 h 2591934"/>
              <a:gd name="connsiteX58" fmla="*/ 3530600 w 3881550"/>
              <a:gd name="connsiteY58" fmla="*/ 356734 h 2591934"/>
              <a:gd name="connsiteX59" fmla="*/ 3568700 w 3881550"/>
              <a:gd name="connsiteY59" fmla="*/ 318634 h 2591934"/>
              <a:gd name="connsiteX60" fmla="*/ 3594100 w 3881550"/>
              <a:gd name="connsiteY60" fmla="*/ 280534 h 2591934"/>
              <a:gd name="connsiteX61" fmla="*/ 3632200 w 3881550"/>
              <a:gd name="connsiteY61" fmla="*/ 242434 h 2591934"/>
              <a:gd name="connsiteX62" fmla="*/ 3721100 w 3881550"/>
              <a:gd name="connsiteY62" fmla="*/ 140834 h 2591934"/>
              <a:gd name="connsiteX63" fmla="*/ 3784600 w 3881550"/>
              <a:gd name="connsiteY63" fmla="*/ 77334 h 2591934"/>
              <a:gd name="connsiteX64" fmla="*/ 3822700 w 3881550"/>
              <a:gd name="connsiteY64" fmla="*/ 39234 h 2591934"/>
              <a:gd name="connsiteX65" fmla="*/ 3873500 w 3881550"/>
              <a:gd name="connsiteY65" fmla="*/ 1134 h 2591934"/>
              <a:gd name="connsiteX66" fmla="*/ 3873500 w 3881550"/>
              <a:gd name="connsiteY66" fmla="*/ 1134 h 259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81550" h="2591934">
                <a:moveTo>
                  <a:pt x="0" y="2591934"/>
                </a:moveTo>
                <a:cubicBezTo>
                  <a:pt x="6760" y="2591258"/>
                  <a:pt x="173319" y="2577400"/>
                  <a:pt x="203200" y="2566534"/>
                </a:cubicBezTo>
                <a:cubicBezTo>
                  <a:pt x="226398" y="2558098"/>
                  <a:pt x="243502" y="2536870"/>
                  <a:pt x="266700" y="2528434"/>
                </a:cubicBezTo>
                <a:cubicBezTo>
                  <a:pt x="290900" y="2519634"/>
                  <a:pt x="317650" y="2520784"/>
                  <a:pt x="342900" y="2515734"/>
                </a:cubicBezTo>
                <a:cubicBezTo>
                  <a:pt x="360016" y="2512311"/>
                  <a:pt x="377357" y="2509163"/>
                  <a:pt x="393700" y="2503034"/>
                </a:cubicBezTo>
                <a:cubicBezTo>
                  <a:pt x="411427" y="2496387"/>
                  <a:pt x="427200" y="2485323"/>
                  <a:pt x="444500" y="2477634"/>
                </a:cubicBezTo>
                <a:cubicBezTo>
                  <a:pt x="465332" y="2468375"/>
                  <a:pt x="486575" y="2460025"/>
                  <a:pt x="508000" y="2452234"/>
                </a:cubicBezTo>
                <a:cubicBezTo>
                  <a:pt x="533162" y="2443084"/>
                  <a:pt x="561923" y="2441686"/>
                  <a:pt x="584200" y="2426834"/>
                </a:cubicBezTo>
                <a:cubicBezTo>
                  <a:pt x="609600" y="2409901"/>
                  <a:pt x="631440" y="2385687"/>
                  <a:pt x="660400" y="2376034"/>
                </a:cubicBezTo>
                <a:cubicBezTo>
                  <a:pt x="753159" y="2345114"/>
                  <a:pt x="710625" y="2357128"/>
                  <a:pt x="787400" y="2337934"/>
                </a:cubicBezTo>
                <a:cubicBezTo>
                  <a:pt x="860619" y="2289121"/>
                  <a:pt x="789988" y="2331382"/>
                  <a:pt x="863600" y="2299834"/>
                </a:cubicBezTo>
                <a:cubicBezTo>
                  <a:pt x="881001" y="2292376"/>
                  <a:pt x="896439" y="2280421"/>
                  <a:pt x="914400" y="2274434"/>
                </a:cubicBezTo>
                <a:cubicBezTo>
                  <a:pt x="947518" y="2263395"/>
                  <a:pt x="984776" y="2264646"/>
                  <a:pt x="1016000" y="2249034"/>
                </a:cubicBezTo>
                <a:cubicBezTo>
                  <a:pt x="1141056" y="2186506"/>
                  <a:pt x="984360" y="2263096"/>
                  <a:pt x="1130300" y="2198234"/>
                </a:cubicBezTo>
                <a:cubicBezTo>
                  <a:pt x="1147600" y="2190545"/>
                  <a:pt x="1163522" y="2179865"/>
                  <a:pt x="1181100" y="2172834"/>
                </a:cubicBezTo>
                <a:cubicBezTo>
                  <a:pt x="1312551" y="2120254"/>
                  <a:pt x="1205047" y="2182269"/>
                  <a:pt x="1333500" y="2096634"/>
                </a:cubicBezTo>
                <a:lnTo>
                  <a:pt x="1371600" y="2071234"/>
                </a:lnTo>
                <a:cubicBezTo>
                  <a:pt x="1375833" y="2058534"/>
                  <a:pt x="1374834" y="2042600"/>
                  <a:pt x="1384300" y="2033134"/>
                </a:cubicBezTo>
                <a:cubicBezTo>
                  <a:pt x="1397687" y="2019747"/>
                  <a:pt x="1418662" y="2017127"/>
                  <a:pt x="1435100" y="2007734"/>
                </a:cubicBezTo>
                <a:cubicBezTo>
                  <a:pt x="1448352" y="2000161"/>
                  <a:pt x="1460500" y="1990801"/>
                  <a:pt x="1473200" y="1982334"/>
                </a:cubicBezTo>
                <a:cubicBezTo>
                  <a:pt x="1490133" y="1956934"/>
                  <a:pt x="1498600" y="1923067"/>
                  <a:pt x="1524000" y="1906134"/>
                </a:cubicBezTo>
                <a:cubicBezTo>
                  <a:pt x="1536700" y="1897667"/>
                  <a:pt x="1548152" y="1886933"/>
                  <a:pt x="1562100" y="1880734"/>
                </a:cubicBezTo>
                <a:cubicBezTo>
                  <a:pt x="1601854" y="1863066"/>
                  <a:pt x="1646880" y="1853189"/>
                  <a:pt x="1689100" y="1842634"/>
                </a:cubicBezTo>
                <a:cubicBezTo>
                  <a:pt x="1841500" y="1741034"/>
                  <a:pt x="1617133" y="1897667"/>
                  <a:pt x="1752600" y="1779134"/>
                </a:cubicBezTo>
                <a:cubicBezTo>
                  <a:pt x="1859382" y="1685700"/>
                  <a:pt x="1791313" y="1753428"/>
                  <a:pt x="1866900" y="1715634"/>
                </a:cubicBezTo>
                <a:cubicBezTo>
                  <a:pt x="1880552" y="1708808"/>
                  <a:pt x="1891348" y="1697060"/>
                  <a:pt x="1905000" y="1690234"/>
                </a:cubicBezTo>
                <a:cubicBezTo>
                  <a:pt x="1916974" y="1684247"/>
                  <a:pt x="1931126" y="1683521"/>
                  <a:pt x="1943100" y="1677534"/>
                </a:cubicBezTo>
                <a:cubicBezTo>
                  <a:pt x="1956752" y="1670708"/>
                  <a:pt x="1967548" y="1658960"/>
                  <a:pt x="1981200" y="1652134"/>
                </a:cubicBezTo>
                <a:cubicBezTo>
                  <a:pt x="1993174" y="1646147"/>
                  <a:pt x="2007067" y="1644871"/>
                  <a:pt x="2019300" y="1639434"/>
                </a:cubicBezTo>
                <a:cubicBezTo>
                  <a:pt x="2045250" y="1627900"/>
                  <a:pt x="2069133" y="1611881"/>
                  <a:pt x="2095500" y="1601334"/>
                </a:cubicBezTo>
                <a:cubicBezTo>
                  <a:pt x="2128767" y="1588027"/>
                  <a:pt x="2208894" y="1579692"/>
                  <a:pt x="2235200" y="1575934"/>
                </a:cubicBezTo>
                <a:cubicBezTo>
                  <a:pt x="2256367" y="1567467"/>
                  <a:pt x="2276583" y="1556063"/>
                  <a:pt x="2298700" y="1550534"/>
                </a:cubicBezTo>
                <a:cubicBezTo>
                  <a:pt x="2327740" y="1543274"/>
                  <a:pt x="2358928" y="1546436"/>
                  <a:pt x="2387600" y="1537834"/>
                </a:cubicBezTo>
                <a:cubicBezTo>
                  <a:pt x="2402220" y="1533448"/>
                  <a:pt x="2411355" y="1517650"/>
                  <a:pt x="2425700" y="1512434"/>
                </a:cubicBezTo>
                <a:cubicBezTo>
                  <a:pt x="2458507" y="1500504"/>
                  <a:pt x="2527300" y="1487034"/>
                  <a:pt x="2527300" y="1487034"/>
                </a:cubicBezTo>
                <a:cubicBezTo>
                  <a:pt x="2535767" y="1474334"/>
                  <a:pt x="2540781" y="1458469"/>
                  <a:pt x="2552700" y="1448934"/>
                </a:cubicBezTo>
                <a:cubicBezTo>
                  <a:pt x="2563153" y="1440571"/>
                  <a:pt x="2578826" y="1442221"/>
                  <a:pt x="2590800" y="1436234"/>
                </a:cubicBezTo>
                <a:cubicBezTo>
                  <a:pt x="2604452" y="1429408"/>
                  <a:pt x="2615248" y="1417660"/>
                  <a:pt x="2628900" y="1410834"/>
                </a:cubicBezTo>
                <a:cubicBezTo>
                  <a:pt x="2649200" y="1400684"/>
                  <a:pt x="2698811" y="1390859"/>
                  <a:pt x="2717800" y="1385434"/>
                </a:cubicBezTo>
                <a:cubicBezTo>
                  <a:pt x="2730672" y="1381756"/>
                  <a:pt x="2744198" y="1379235"/>
                  <a:pt x="2755900" y="1372734"/>
                </a:cubicBezTo>
                <a:cubicBezTo>
                  <a:pt x="2782585" y="1357909"/>
                  <a:pt x="2832100" y="1321934"/>
                  <a:pt x="2832100" y="1321934"/>
                </a:cubicBezTo>
                <a:cubicBezTo>
                  <a:pt x="2840567" y="1309234"/>
                  <a:pt x="2846013" y="1293885"/>
                  <a:pt x="2857500" y="1283834"/>
                </a:cubicBezTo>
                <a:cubicBezTo>
                  <a:pt x="2880474" y="1263732"/>
                  <a:pt x="2933700" y="1233034"/>
                  <a:pt x="2933700" y="1233034"/>
                </a:cubicBezTo>
                <a:cubicBezTo>
                  <a:pt x="2937933" y="1207634"/>
                  <a:pt x="2940814" y="1181971"/>
                  <a:pt x="2946400" y="1156834"/>
                </a:cubicBezTo>
                <a:cubicBezTo>
                  <a:pt x="2954517" y="1120306"/>
                  <a:pt x="2962403" y="1111570"/>
                  <a:pt x="2984500" y="1080634"/>
                </a:cubicBezTo>
                <a:cubicBezTo>
                  <a:pt x="2996803" y="1063410"/>
                  <a:pt x="3007633" y="1044801"/>
                  <a:pt x="3022600" y="1029834"/>
                </a:cubicBezTo>
                <a:cubicBezTo>
                  <a:pt x="3033393" y="1019041"/>
                  <a:pt x="3048000" y="1012901"/>
                  <a:pt x="3060700" y="1004434"/>
                </a:cubicBezTo>
                <a:cubicBezTo>
                  <a:pt x="3085675" y="966972"/>
                  <a:pt x="3087530" y="958792"/>
                  <a:pt x="3124200" y="928234"/>
                </a:cubicBezTo>
                <a:cubicBezTo>
                  <a:pt x="3135926" y="918463"/>
                  <a:pt x="3149600" y="911301"/>
                  <a:pt x="3162300" y="902834"/>
                </a:cubicBezTo>
                <a:cubicBezTo>
                  <a:pt x="3170666" y="877735"/>
                  <a:pt x="3178019" y="844539"/>
                  <a:pt x="3200400" y="826634"/>
                </a:cubicBezTo>
                <a:cubicBezTo>
                  <a:pt x="3210853" y="818271"/>
                  <a:pt x="3225800" y="818167"/>
                  <a:pt x="3238500" y="813934"/>
                </a:cubicBezTo>
                <a:cubicBezTo>
                  <a:pt x="3246967" y="801234"/>
                  <a:pt x="3252174" y="785605"/>
                  <a:pt x="3263900" y="775834"/>
                </a:cubicBezTo>
                <a:cubicBezTo>
                  <a:pt x="3278444" y="763714"/>
                  <a:pt x="3298262" y="759827"/>
                  <a:pt x="3314700" y="750434"/>
                </a:cubicBezTo>
                <a:cubicBezTo>
                  <a:pt x="3327952" y="742861"/>
                  <a:pt x="3340100" y="733501"/>
                  <a:pt x="3352800" y="725034"/>
                </a:cubicBezTo>
                <a:cubicBezTo>
                  <a:pt x="3364955" y="639948"/>
                  <a:pt x="3359908" y="637414"/>
                  <a:pt x="3390900" y="559934"/>
                </a:cubicBezTo>
                <a:cubicBezTo>
                  <a:pt x="3435430" y="448608"/>
                  <a:pt x="3395878" y="562677"/>
                  <a:pt x="3441700" y="471034"/>
                </a:cubicBezTo>
                <a:cubicBezTo>
                  <a:pt x="3447687" y="459060"/>
                  <a:pt x="3446037" y="443387"/>
                  <a:pt x="3454400" y="432934"/>
                </a:cubicBezTo>
                <a:cubicBezTo>
                  <a:pt x="3463935" y="421015"/>
                  <a:pt x="3481707" y="418327"/>
                  <a:pt x="3492500" y="407534"/>
                </a:cubicBezTo>
                <a:cubicBezTo>
                  <a:pt x="3507467" y="392567"/>
                  <a:pt x="3516825" y="372805"/>
                  <a:pt x="3530600" y="356734"/>
                </a:cubicBezTo>
                <a:cubicBezTo>
                  <a:pt x="3542289" y="343097"/>
                  <a:pt x="3557202" y="332432"/>
                  <a:pt x="3568700" y="318634"/>
                </a:cubicBezTo>
                <a:cubicBezTo>
                  <a:pt x="3578471" y="306908"/>
                  <a:pt x="3584329" y="292260"/>
                  <a:pt x="3594100" y="280534"/>
                </a:cubicBezTo>
                <a:cubicBezTo>
                  <a:pt x="3605598" y="266736"/>
                  <a:pt x="3621173" y="256611"/>
                  <a:pt x="3632200" y="242434"/>
                </a:cubicBezTo>
                <a:cubicBezTo>
                  <a:pt x="3711982" y="139857"/>
                  <a:pt x="3647342" y="190006"/>
                  <a:pt x="3721100" y="140834"/>
                </a:cubicBezTo>
                <a:cubicBezTo>
                  <a:pt x="3767667" y="70984"/>
                  <a:pt x="3721100" y="130251"/>
                  <a:pt x="3784600" y="77334"/>
                </a:cubicBezTo>
                <a:cubicBezTo>
                  <a:pt x="3798398" y="65836"/>
                  <a:pt x="3807756" y="49197"/>
                  <a:pt x="3822700" y="39234"/>
                </a:cubicBezTo>
                <a:cubicBezTo>
                  <a:pt x="3881550" y="0"/>
                  <a:pt x="3846490" y="55153"/>
                  <a:pt x="3873500" y="1134"/>
                </a:cubicBezTo>
                <a:lnTo>
                  <a:pt x="3873500" y="1134"/>
                </a:lnTo>
              </a:path>
            </a:pathLst>
          </a:custGeom>
          <a:noFill/>
          <a:ln w="5080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80" name="Straight Connector 79"/>
          <p:cNvCxnSpPr/>
          <p:nvPr/>
        </p:nvCxnSpPr>
        <p:spPr bwMode="auto">
          <a:xfrm rot="5400000">
            <a:off x="4439644" y="4667297"/>
            <a:ext cx="2107707" cy="24914"/>
          </a:xfrm>
          <a:prstGeom prst="line">
            <a:avLst/>
          </a:prstGeom>
          <a:solidFill>
            <a:srgbClr val="E3CEC6"/>
          </a:solidFill>
          <a:ln w="9525" cap="flat" cmpd="sng" algn="ctr">
            <a:solidFill>
              <a:schemeClr val="tx1"/>
            </a:solidFill>
            <a:prstDash val="sysDash"/>
            <a:round/>
            <a:headEnd type="none" w="med" len="med"/>
            <a:tailEnd type="none" w="med" len="med"/>
          </a:ln>
          <a:effectLst/>
        </p:spPr>
      </p:cxnSp>
      <p:cxnSp>
        <p:nvCxnSpPr>
          <p:cNvPr id="81" name="Straight Connector 80"/>
          <p:cNvCxnSpPr/>
          <p:nvPr/>
        </p:nvCxnSpPr>
        <p:spPr bwMode="auto">
          <a:xfrm rot="5400000">
            <a:off x="4754864" y="4377819"/>
            <a:ext cx="2696622" cy="14949"/>
          </a:xfrm>
          <a:prstGeom prst="line">
            <a:avLst/>
          </a:prstGeom>
          <a:solidFill>
            <a:srgbClr val="E3CEC6"/>
          </a:solidFill>
          <a:ln w="9525" cap="flat" cmpd="sng" algn="ctr">
            <a:solidFill>
              <a:schemeClr val="tx1"/>
            </a:solidFill>
            <a:prstDash val="sysDash"/>
            <a:round/>
            <a:headEnd type="none" w="med" len="med"/>
            <a:tailEnd type="none" w="med" len="med"/>
          </a:ln>
          <a:effectLst/>
        </p:spPr>
      </p:cxnSp>
      <p:cxnSp>
        <p:nvCxnSpPr>
          <p:cNvPr id="82" name="Straight Connector 81"/>
          <p:cNvCxnSpPr/>
          <p:nvPr/>
        </p:nvCxnSpPr>
        <p:spPr bwMode="auto">
          <a:xfrm rot="5400000">
            <a:off x="75798" y="3786069"/>
            <a:ext cx="3915783" cy="1246"/>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flipV="1">
            <a:off x="2023725" y="5712942"/>
            <a:ext cx="5111247" cy="30995"/>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84" name="Straight Connector 83"/>
          <p:cNvCxnSpPr/>
          <p:nvPr/>
        </p:nvCxnSpPr>
        <p:spPr bwMode="auto">
          <a:xfrm>
            <a:off x="2033688" y="5031037"/>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2063579" y="3667229"/>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a:off x="2043652" y="2974993"/>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87" name="TextBox 86"/>
          <p:cNvSpPr txBox="1"/>
          <p:nvPr/>
        </p:nvSpPr>
        <p:spPr>
          <a:xfrm>
            <a:off x="1522478" y="4900002"/>
            <a:ext cx="607770" cy="246221"/>
          </a:xfrm>
          <a:prstGeom prst="rect">
            <a:avLst/>
          </a:prstGeom>
          <a:noFill/>
        </p:spPr>
        <p:txBody>
          <a:bodyPr wrap="square" rtlCol="0">
            <a:spAutoFit/>
          </a:bodyPr>
          <a:lstStyle/>
          <a:p>
            <a:r>
              <a:rPr lang="en-US" sz="1000" dirty="0" smtClean="0"/>
              <a:t>04/09</a:t>
            </a:r>
          </a:p>
        </p:txBody>
      </p:sp>
      <p:sp>
        <p:nvSpPr>
          <p:cNvPr id="88" name="TextBox 87"/>
          <p:cNvSpPr txBox="1"/>
          <p:nvPr/>
        </p:nvSpPr>
        <p:spPr>
          <a:xfrm>
            <a:off x="1532442" y="2162054"/>
            <a:ext cx="607770" cy="246221"/>
          </a:xfrm>
          <a:prstGeom prst="rect">
            <a:avLst/>
          </a:prstGeom>
          <a:noFill/>
        </p:spPr>
        <p:txBody>
          <a:bodyPr wrap="square" rtlCol="0">
            <a:spAutoFit/>
          </a:bodyPr>
          <a:lstStyle/>
          <a:p>
            <a:r>
              <a:rPr lang="en-US" sz="1000" dirty="0" smtClean="0"/>
              <a:t>04/11</a:t>
            </a:r>
          </a:p>
        </p:txBody>
      </p:sp>
      <p:cxnSp>
        <p:nvCxnSpPr>
          <p:cNvPr id="89" name="Straight Connector 88"/>
          <p:cNvCxnSpPr/>
          <p:nvPr/>
        </p:nvCxnSpPr>
        <p:spPr bwMode="auto">
          <a:xfrm>
            <a:off x="2053616" y="4318138"/>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90" name="TextBox 89"/>
          <p:cNvSpPr txBox="1"/>
          <p:nvPr/>
        </p:nvSpPr>
        <p:spPr>
          <a:xfrm>
            <a:off x="1479550" y="3525863"/>
            <a:ext cx="695431" cy="246221"/>
          </a:xfrm>
          <a:prstGeom prst="rect">
            <a:avLst/>
          </a:prstGeom>
          <a:noFill/>
        </p:spPr>
        <p:txBody>
          <a:bodyPr wrap="square" rtlCol="0">
            <a:spAutoFit/>
          </a:bodyPr>
          <a:lstStyle/>
          <a:p>
            <a:r>
              <a:rPr lang="en-US" sz="1000" dirty="0" smtClean="0"/>
              <a:t>04/10</a:t>
            </a:r>
          </a:p>
        </p:txBody>
      </p:sp>
      <p:sp>
        <p:nvSpPr>
          <p:cNvPr id="91" name="Oval 90"/>
          <p:cNvSpPr/>
          <p:nvPr/>
        </p:nvSpPr>
        <p:spPr bwMode="auto">
          <a:xfrm>
            <a:off x="3976560" y="4294194"/>
            <a:ext cx="89671" cy="929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2" name="Oval 91"/>
          <p:cNvSpPr/>
          <p:nvPr/>
        </p:nvSpPr>
        <p:spPr bwMode="auto">
          <a:xfrm>
            <a:off x="5446804" y="3622621"/>
            <a:ext cx="89671" cy="9298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3" name="Oval 92"/>
          <p:cNvSpPr/>
          <p:nvPr/>
        </p:nvSpPr>
        <p:spPr bwMode="auto">
          <a:xfrm>
            <a:off x="6065809" y="2943997"/>
            <a:ext cx="89671" cy="92987"/>
          </a:xfrm>
          <a:prstGeom prst="ellipse">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94" name="Line Callout 1 93"/>
          <p:cNvSpPr/>
          <p:nvPr/>
        </p:nvSpPr>
        <p:spPr bwMode="auto">
          <a:xfrm>
            <a:off x="4763672" y="2820014"/>
            <a:ext cx="906674" cy="268629"/>
          </a:xfrm>
          <a:prstGeom prst="borderCallout1">
            <a:avLst>
              <a:gd name="adj1" fmla="val 46474"/>
              <a:gd name="adj2" fmla="val 102888"/>
              <a:gd name="adj3" fmla="val 70402"/>
              <a:gd name="adj4" fmla="val 144829"/>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92500"/>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Multi-Tenancy</a:t>
            </a:r>
          </a:p>
        </p:txBody>
      </p:sp>
      <p:sp>
        <p:nvSpPr>
          <p:cNvPr id="95" name="TextBox 94"/>
          <p:cNvSpPr txBox="1"/>
          <p:nvPr/>
        </p:nvSpPr>
        <p:spPr>
          <a:xfrm>
            <a:off x="1762341" y="5826591"/>
            <a:ext cx="1219701" cy="246221"/>
          </a:xfrm>
          <a:prstGeom prst="rect">
            <a:avLst/>
          </a:prstGeom>
          <a:noFill/>
        </p:spPr>
        <p:txBody>
          <a:bodyPr wrap="square" rtlCol="0">
            <a:spAutoFit/>
          </a:bodyPr>
          <a:lstStyle/>
          <a:p>
            <a:r>
              <a:rPr lang="en-US" sz="1000" dirty="0" smtClean="0"/>
              <a:t>hadoop-0.20</a:t>
            </a:r>
          </a:p>
        </p:txBody>
      </p:sp>
      <p:cxnSp>
        <p:nvCxnSpPr>
          <p:cNvPr id="96" name="Straight Connector 95"/>
          <p:cNvCxnSpPr/>
          <p:nvPr/>
        </p:nvCxnSpPr>
        <p:spPr bwMode="auto">
          <a:xfrm rot="5400000">
            <a:off x="2048396" y="5405843"/>
            <a:ext cx="640577" cy="14946"/>
          </a:xfrm>
          <a:prstGeom prst="line">
            <a:avLst/>
          </a:prstGeom>
          <a:solidFill>
            <a:srgbClr val="E3CEC6"/>
          </a:solidFill>
          <a:ln w="9525" cap="flat" cmpd="sng" algn="ctr">
            <a:solidFill>
              <a:schemeClr val="tx1"/>
            </a:solidFill>
            <a:prstDash val="sysDash"/>
            <a:round/>
            <a:headEnd type="none" w="med" len="med"/>
            <a:tailEnd type="none" w="med" len="med"/>
          </a:ln>
          <a:effectLst/>
        </p:spPr>
      </p:cxnSp>
      <p:sp>
        <p:nvSpPr>
          <p:cNvPr id="97" name="TextBox 96"/>
          <p:cNvSpPr txBox="1"/>
          <p:nvPr/>
        </p:nvSpPr>
        <p:spPr>
          <a:xfrm>
            <a:off x="3430582" y="5826591"/>
            <a:ext cx="1168427" cy="246221"/>
          </a:xfrm>
          <a:prstGeom prst="rect">
            <a:avLst/>
          </a:prstGeom>
          <a:noFill/>
        </p:spPr>
        <p:txBody>
          <a:bodyPr wrap="square" rtlCol="0">
            <a:spAutoFit/>
          </a:bodyPr>
          <a:lstStyle/>
          <a:p>
            <a:r>
              <a:rPr lang="en-US" sz="1000" dirty="0" smtClean="0"/>
              <a:t>yhadoop-0.20</a:t>
            </a:r>
          </a:p>
        </p:txBody>
      </p:sp>
      <p:sp>
        <p:nvSpPr>
          <p:cNvPr id="98" name="TextBox 97"/>
          <p:cNvSpPr txBox="1"/>
          <p:nvPr/>
        </p:nvSpPr>
        <p:spPr>
          <a:xfrm>
            <a:off x="5002795" y="5826591"/>
            <a:ext cx="946528" cy="246221"/>
          </a:xfrm>
          <a:prstGeom prst="rect">
            <a:avLst/>
          </a:prstGeom>
          <a:noFill/>
        </p:spPr>
        <p:txBody>
          <a:bodyPr wrap="square" rtlCol="0">
            <a:spAutoFit/>
          </a:bodyPr>
          <a:lstStyle/>
          <a:p>
            <a:r>
              <a:rPr lang="en-US" sz="1000" dirty="0" smtClean="0"/>
              <a:t>20.S</a:t>
            </a:r>
          </a:p>
        </p:txBody>
      </p:sp>
      <p:cxnSp>
        <p:nvCxnSpPr>
          <p:cNvPr id="99" name="Straight Connector 98"/>
          <p:cNvCxnSpPr/>
          <p:nvPr/>
        </p:nvCxnSpPr>
        <p:spPr bwMode="auto">
          <a:xfrm rot="5400000">
            <a:off x="3316521" y="5049395"/>
            <a:ext cx="1394806" cy="14946"/>
          </a:xfrm>
          <a:prstGeom prst="line">
            <a:avLst/>
          </a:prstGeom>
          <a:solidFill>
            <a:srgbClr val="E3CEC6"/>
          </a:solidFill>
          <a:ln w="9525" cap="flat" cmpd="sng" algn="ctr">
            <a:solidFill>
              <a:schemeClr val="tx1"/>
            </a:solidFill>
            <a:prstDash val="sysDash"/>
            <a:round/>
            <a:headEnd type="none" w="med" len="med"/>
            <a:tailEnd type="none" w="med" len="med"/>
          </a:ln>
          <a:effectLst/>
        </p:spPr>
      </p:cxnSp>
      <p:sp>
        <p:nvSpPr>
          <p:cNvPr id="100" name="TextBox 99"/>
          <p:cNvSpPr txBox="1"/>
          <p:nvPr/>
        </p:nvSpPr>
        <p:spPr>
          <a:xfrm>
            <a:off x="5746978" y="5816260"/>
            <a:ext cx="697441" cy="400110"/>
          </a:xfrm>
          <a:prstGeom prst="rect">
            <a:avLst/>
          </a:prstGeom>
          <a:noFill/>
        </p:spPr>
        <p:txBody>
          <a:bodyPr wrap="square" rtlCol="0">
            <a:spAutoFit/>
          </a:bodyPr>
          <a:lstStyle/>
          <a:p>
            <a:r>
              <a:rPr lang="en-US" sz="1000" dirty="0" smtClean="0"/>
              <a:t>Multi-tenant</a:t>
            </a:r>
          </a:p>
        </p:txBody>
      </p:sp>
      <p:cxnSp>
        <p:nvCxnSpPr>
          <p:cNvPr id="101" name="Straight Connector 100"/>
          <p:cNvCxnSpPr/>
          <p:nvPr/>
        </p:nvCxnSpPr>
        <p:spPr bwMode="auto">
          <a:xfrm rot="16200000" flipH="1">
            <a:off x="4995053" y="3951635"/>
            <a:ext cx="3507677" cy="14939"/>
          </a:xfrm>
          <a:prstGeom prst="line">
            <a:avLst/>
          </a:prstGeom>
          <a:solidFill>
            <a:srgbClr val="E3CEC6"/>
          </a:solidFill>
          <a:ln w="9525" cap="flat" cmpd="sng" algn="ctr">
            <a:solidFill>
              <a:schemeClr val="tx1"/>
            </a:solidFill>
            <a:prstDash val="sysDash"/>
            <a:round/>
            <a:headEnd type="none" w="med" len="med"/>
            <a:tailEnd type="none" w="med" len="med"/>
          </a:ln>
          <a:effectLst/>
        </p:spPr>
      </p:cxnSp>
      <p:sp>
        <p:nvSpPr>
          <p:cNvPr id="102" name="Line Callout 1 101"/>
          <p:cNvSpPr/>
          <p:nvPr/>
        </p:nvSpPr>
        <p:spPr bwMode="auto">
          <a:xfrm>
            <a:off x="5416405" y="1960941"/>
            <a:ext cx="863745" cy="538077"/>
          </a:xfrm>
          <a:prstGeom prst="borderCallout1">
            <a:avLst>
              <a:gd name="adj1" fmla="val 36270"/>
              <a:gd name="adj2" fmla="val 104598"/>
              <a:gd name="adj3" fmla="val 41248"/>
              <a:gd name="adj4" fmla="val 140215"/>
            </a:avLst>
          </a:prstGeom>
          <a:solidFill>
            <a:srgbClr val="4AFCF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HDFS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Federation</a:t>
            </a:r>
          </a:p>
        </p:txBody>
      </p:sp>
      <p:sp>
        <p:nvSpPr>
          <p:cNvPr id="103" name="TextBox 102"/>
          <p:cNvSpPr txBox="1"/>
          <p:nvPr/>
        </p:nvSpPr>
        <p:spPr>
          <a:xfrm>
            <a:off x="6234656" y="5816260"/>
            <a:ext cx="1054530" cy="246221"/>
          </a:xfrm>
          <a:prstGeom prst="rect">
            <a:avLst/>
          </a:prstGeom>
          <a:noFill/>
        </p:spPr>
        <p:txBody>
          <a:bodyPr wrap="square" rtlCol="0">
            <a:spAutoFit/>
          </a:bodyPr>
          <a:lstStyle/>
          <a:p>
            <a:r>
              <a:rPr lang="en-US" sz="1000" dirty="0" err="1" smtClean="0"/>
              <a:t>hadoop</a:t>
            </a:r>
            <a:r>
              <a:rPr lang="en-US" sz="1000" dirty="0" smtClean="0"/>
              <a:t>-next</a:t>
            </a:r>
          </a:p>
        </p:txBody>
      </p:sp>
      <p:cxnSp>
        <p:nvCxnSpPr>
          <p:cNvPr id="104" name="Straight Connector 103"/>
          <p:cNvCxnSpPr/>
          <p:nvPr/>
        </p:nvCxnSpPr>
        <p:spPr bwMode="auto">
          <a:xfrm>
            <a:off x="2043652" y="2293089"/>
            <a:ext cx="69744" cy="1292"/>
          </a:xfrm>
          <a:prstGeom prst="line">
            <a:avLst/>
          </a:prstGeom>
          <a:solidFill>
            <a:srgbClr val="E3CEC6"/>
          </a:solidFill>
          <a:ln w="9525" cap="flat" cmpd="sng" algn="ctr">
            <a:solidFill>
              <a:schemeClr val="tx1"/>
            </a:solidFill>
            <a:prstDash val="solid"/>
            <a:round/>
            <a:headEnd type="none" w="med" len="med"/>
            <a:tailEnd type="none" w="med" len="med"/>
          </a:ln>
          <a:effectLst/>
        </p:spPr>
      </p:cxnSp>
      <p:sp>
        <p:nvSpPr>
          <p:cNvPr id="105" name="TextBox 104"/>
          <p:cNvSpPr txBox="1"/>
          <p:nvPr/>
        </p:nvSpPr>
        <p:spPr>
          <a:xfrm>
            <a:off x="1522478" y="2843958"/>
            <a:ext cx="599610" cy="246221"/>
          </a:xfrm>
          <a:prstGeom prst="rect">
            <a:avLst/>
          </a:prstGeom>
          <a:noFill/>
        </p:spPr>
        <p:txBody>
          <a:bodyPr wrap="square" rtlCol="0">
            <a:spAutoFit/>
          </a:bodyPr>
          <a:lstStyle/>
          <a:p>
            <a:r>
              <a:rPr lang="en-US" sz="1000" dirty="0" smtClean="0"/>
              <a:t>09/10</a:t>
            </a:r>
          </a:p>
        </p:txBody>
      </p:sp>
      <p:sp>
        <p:nvSpPr>
          <p:cNvPr id="106" name="Line Callout 1 105"/>
          <p:cNvSpPr/>
          <p:nvPr/>
        </p:nvSpPr>
        <p:spPr bwMode="auto">
          <a:xfrm>
            <a:off x="2677228" y="3849518"/>
            <a:ext cx="1195891" cy="217756"/>
          </a:xfrm>
          <a:prstGeom prst="borderCallout1">
            <a:avLst>
              <a:gd name="adj1" fmla="val 211803"/>
              <a:gd name="adj2" fmla="val 105660"/>
              <a:gd name="adj3" fmla="val 114446"/>
              <a:gd name="adj4" fmla="val 65149"/>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CapacityScheduler</a:t>
            </a:r>
          </a:p>
        </p:txBody>
      </p:sp>
      <p:sp>
        <p:nvSpPr>
          <p:cNvPr id="107" name="Line Callout 1 106"/>
          <p:cNvSpPr/>
          <p:nvPr/>
        </p:nvSpPr>
        <p:spPr bwMode="auto">
          <a:xfrm>
            <a:off x="4198371" y="3505200"/>
            <a:ext cx="747258" cy="289293"/>
          </a:xfrm>
          <a:prstGeom prst="borderCallout1">
            <a:avLst>
              <a:gd name="adj1" fmla="val 46430"/>
              <a:gd name="adj2" fmla="val 99703"/>
              <a:gd name="adj3" fmla="val 54532"/>
              <a:gd name="adj4" fmla="val 160495"/>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Security</a:t>
            </a:r>
          </a:p>
        </p:txBody>
      </p:sp>
      <p:sp>
        <p:nvSpPr>
          <p:cNvPr id="108" name="Oval 107"/>
          <p:cNvSpPr/>
          <p:nvPr/>
        </p:nvSpPr>
        <p:spPr bwMode="auto">
          <a:xfrm>
            <a:off x="6696581" y="2148442"/>
            <a:ext cx="89671" cy="9298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09" name="Oval 108"/>
          <p:cNvSpPr/>
          <p:nvPr/>
        </p:nvSpPr>
        <p:spPr bwMode="auto">
          <a:xfrm>
            <a:off x="2331320" y="5000041"/>
            <a:ext cx="89671" cy="92987"/>
          </a:xfrm>
          <a:prstGeom prst="ellipse">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25000" lnSpcReduction="20000"/>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endParaRPr>
          </a:p>
        </p:txBody>
      </p:sp>
      <p:cxnSp>
        <p:nvCxnSpPr>
          <p:cNvPr id="114" name="Straight Connector 113"/>
          <p:cNvCxnSpPr/>
          <p:nvPr/>
        </p:nvCxnSpPr>
        <p:spPr bwMode="auto">
          <a:xfrm flipV="1">
            <a:off x="2414256" y="4279900"/>
            <a:ext cx="4113544" cy="762328"/>
          </a:xfrm>
          <a:prstGeom prst="line">
            <a:avLst/>
          </a:prstGeom>
          <a:solidFill>
            <a:srgbClr val="E3CEC6"/>
          </a:solidFill>
          <a:ln w="38100" cap="flat" cmpd="sng" algn="ctr">
            <a:solidFill>
              <a:srgbClr val="229815"/>
            </a:solidFill>
            <a:prstDash val="solid"/>
            <a:round/>
            <a:headEnd type="none" w="med" len="med"/>
            <a:tailEnd type="none" w="med" len="med"/>
          </a:ln>
          <a:effectLst/>
        </p:spPr>
      </p:cxnSp>
      <p:cxnSp>
        <p:nvCxnSpPr>
          <p:cNvPr id="115" name="Straight Arrow Connector 114"/>
          <p:cNvCxnSpPr/>
          <p:nvPr/>
        </p:nvCxnSpPr>
        <p:spPr bwMode="auto">
          <a:xfrm>
            <a:off x="4053193" y="4360862"/>
            <a:ext cx="290207" cy="2873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16" name="Straight Arrow Connector 115"/>
          <p:cNvCxnSpPr/>
          <p:nvPr/>
        </p:nvCxnSpPr>
        <p:spPr bwMode="auto">
          <a:xfrm>
            <a:off x="5513693" y="3700462"/>
            <a:ext cx="696607" cy="6048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17" name="Straight Arrow Connector 116"/>
          <p:cNvCxnSpPr/>
          <p:nvPr/>
        </p:nvCxnSpPr>
        <p:spPr bwMode="auto">
          <a:xfrm>
            <a:off x="4370693" y="4183062"/>
            <a:ext cx="429907" cy="3889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18" name="Straight Arrow Connector 117"/>
          <p:cNvCxnSpPr>
            <a:stCxn id="79" idx="28"/>
          </p:cNvCxnSpPr>
          <p:nvPr/>
        </p:nvCxnSpPr>
        <p:spPr bwMode="auto">
          <a:xfrm>
            <a:off x="4641938" y="3989715"/>
            <a:ext cx="590462" cy="493385"/>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19" name="Straight Arrow Connector 118"/>
          <p:cNvCxnSpPr>
            <a:stCxn id="79" idx="32"/>
          </p:cNvCxnSpPr>
          <p:nvPr/>
        </p:nvCxnSpPr>
        <p:spPr bwMode="auto">
          <a:xfrm>
            <a:off x="5056912" y="3878855"/>
            <a:ext cx="619988" cy="515345"/>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20" name="Straight Arrow Connector 119"/>
          <p:cNvCxnSpPr/>
          <p:nvPr/>
        </p:nvCxnSpPr>
        <p:spPr bwMode="auto">
          <a:xfrm>
            <a:off x="3837293" y="4551362"/>
            <a:ext cx="188607" cy="1857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cxnSp>
        <p:nvCxnSpPr>
          <p:cNvPr id="121" name="Straight Arrow Connector 120"/>
          <p:cNvCxnSpPr/>
          <p:nvPr/>
        </p:nvCxnSpPr>
        <p:spPr bwMode="auto">
          <a:xfrm>
            <a:off x="3557893" y="4678362"/>
            <a:ext cx="112407" cy="109538"/>
          </a:xfrm>
          <a:prstGeom prst="straightConnector1">
            <a:avLst/>
          </a:prstGeom>
          <a:solidFill>
            <a:srgbClr val="E3CEC6"/>
          </a:solidFill>
          <a:ln w="9525" cap="flat" cmpd="sng" algn="ctr">
            <a:solidFill>
              <a:schemeClr val="tx1"/>
            </a:solidFill>
            <a:prstDash val="sysDot"/>
            <a:round/>
            <a:headEnd type="none" w="med" len="med"/>
            <a:tailEnd type="triangle"/>
          </a:ln>
          <a:effectLst/>
        </p:spPr>
      </p:cxnSp>
      <p:pic>
        <p:nvPicPr>
          <p:cNvPr id="122" name="Picture 121" descr="hadooplogo.gif"/>
          <p:cNvPicPr>
            <a:picLocks noChangeAspect="1"/>
          </p:cNvPicPr>
          <p:nvPr/>
        </p:nvPicPr>
        <p:blipFill>
          <a:blip r:embed="rId3" cstate="print">
            <a:alphaModFix/>
          </a:blip>
          <a:stretch>
            <a:fillRect/>
          </a:stretch>
        </p:blipFill>
        <p:spPr>
          <a:xfrm>
            <a:off x="3921295" y="2595647"/>
            <a:ext cx="416331" cy="311230"/>
          </a:xfrm>
          <a:prstGeom prst="rect">
            <a:avLst/>
          </a:prstGeom>
          <a:effectLst>
            <a:outerShdw blurRad="63500" dir="4740000" sx="82000" sy="82000" kx="2700000" rotWithShape="0">
              <a:srgbClr val="000000">
                <a:alpha val="27000"/>
              </a:srgbClr>
            </a:outerShdw>
            <a:reflection stA="18000" endPos="31000" dir="5400000" sy="-100000" algn="bl" rotWithShape="0"/>
          </a:effectLst>
        </p:spPr>
      </p:pic>
      <p:cxnSp>
        <p:nvCxnSpPr>
          <p:cNvPr id="48" name="Straight Connector 47"/>
          <p:cNvCxnSpPr/>
          <p:nvPr/>
        </p:nvCxnSpPr>
        <p:spPr bwMode="auto">
          <a:xfrm>
            <a:off x="2352277" y="2563884"/>
            <a:ext cx="477015" cy="1733"/>
          </a:xfrm>
          <a:prstGeom prst="line">
            <a:avLst/>
          </a:prstGeom>
          <a:solidFill>
            <a:srgbClr val="E3CEC6"/>
          </a:solidFill>
          <a:ln w="25400" cap="flat" cmpd="sng" algn="ctr">
            <a:solidFill>
              <a:schemeClr val="accent6">
                <a:lumMod val="60000"/>
                <a:lumOff val="40000"/>
              </a:schemeClr>
            </a:solidFill>
            <a:prstDash val="solid"/>
            <a:round/>
            <a:headEnd type="none" w="med" len="med"/>
            <a:tailEnd type="none" w="med" len="med"/>
          </a:ln>
          <a:effectLst/>
        </p:spPr>
      </p:cxnSp>
      <p:cxnSp>
        <p:nvCxnSpPr>
          <p:cNvPr id="49" name="Straight Connector 48"/>
          <p:cNvCxnSpPr/>
          <p:nvPr/>
        </p:nvCxnSpPr>
        <p:spPr bwMode="auto">
          <a:xfrm>
            <a:off x="2352288" y="2754414"/>
            <a:ext cx="477015" cy="1733"/>
          </a:xfrm>
          <a:prstGeom prst="line">
            <a:avLst/>
          </a:prstGeom>
          <a:solidFill>
            <a:srgbClr val="E3CEC6"/>
          </a:solidFill>
          <a:ln w="25400" cap="flat" cmpd="sng" algn="ctr">
            <a:solidFill>
              <a:srgbClr val="229815"/>
            </a:solidFill>
            <a:prstDash val="solid"/>
            <a:round/>
            <a:headEnd type="none" w="med" len="med"/>
            <a:tailEnd type="none" w="med" len="med"/>
          </a:ln>
          <a:effectLst/>
        </p:spPr>
      </p:cxnSp>
      <p:sp>
        <p:nvSpPr>
          <p:cNvPr id="50" name="TextBox 49"/>
          <p:cNvSpPr txBox="1"/>
          <p:nvPr/>
        </p:nvSpPr>
        <p:spPr>
          <a:xfrm>
            <a:off x="2803440" y="2636212"/>
            <a:ext cx="1374039" cy="246221"/>
          </a:xfrm>
          <a:prstGeom prst="rect">
            <a:avLst/>
          </a:prstGeom>
          <a:noFill/>
        </p:spPr>
        <p:txBody>
          <a:bodyPr wrap="square" rtlCol="0">
            <a:spAutoFit/>
          </a:bodyPr>
          <a:lstStyle/>
          <a:p>
            <a:pPr algn="l"/>
            <a:r>
              <a:rPr lang="en-US" sz="1000" dirty="0" smtClean="0"/>
              <a:t>Apache Hadoop</a:t>
            </a:r>
          </a:p>
        </p:txBody>
      </p:sp>
      <p:sp>
        <p:nvSpPr>
          <p:cNvPr id="51" name="TextBox 50"/>
          <p:cNvSpPr txBox="1"/>
          <p:nvPr/>
        </p:nvSpPr>
        <p:spPr>
          <a:xfrm>
            <a:off x="2803440" y="2445712"/>
            <a:ext cx="1374039" cy="246221"/>
          </a:xfrm>
          <a:prstGeom prst="rect">
            <a:avLst/>
          </a:prstGeom>
          <a:noFill/>
        </p:spPr>
        <p:txBody>
          <a:bodyPr wrap="square" rtlCol="0">
            <a:spAutoFit/>
          </a:bodyPr>
          <a:lstStyle/>
          <a:p>
            <a:pPr algn="l"/>
            <a:r>
              <a:rPr lang="en-US" sz="1000" dirty="0" smtClean="0"/>
              <a:t>Yahoo Hadoop</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 Super-sized clusters</a:t>
            </a:r>
            <a:endParaRPr lang="en-US" dirty="0"/>
          </a:p>
        </p:txBody>
      </p:sp>
      <p:sp>
        <p:nvSpPr>
          <p:cNvPr id="3" name="Content Placeholder 2"/>
          <p:cNvSpPr>
            <a:spLocks noGrp="1"/>
          </p:cNvSpPr>
          <p:nvPr>
            <p:ph idx="1"/>
          </p:nvPr>
        </p:nvSpPr>
        <p:spPr/>
        <p:txBody>
          <a:bodyPr/>
          <a:lstStyle/>
          <a:p>
            <a:r>
              <a:rPr lang="en-US" dirty="0" smtClean="0"/>
              <a:t>Massive storage and processing</a:t>
            </a:r>
          </a:p>
          <a:p>
            <a:pPr lvl="1"/>
            <a:r>
              <a:rPr lang="en-US" dirty="0" smtClean="0"/>
              <a:t>Hardware gets more capable per dollar </a:t>
            </a:r>
          </a:p>
          <a:p>
            <a:pPr lvl="1"/>
            <a:r>
              <a:rPr lang="en-US" dirty="0" smtClean="0"/>
              <a:t>Continued consolidation for economics and operability</a:t>
            </a:r>
          </a:p>
          <a:p>
            <a:r>
              <a:rPr lang="en-US" dirty="0" smtClean="0"/>
              <a:t>Unified namespaces. Again.</a:t>
            </a:r>
          </a:p>
          <a:p>
            <a:r>
              <a:rPr lang="en-US" dirty="0" smtClean="0"/>
              <a:t>Better hardware</a:t>
            </a:r>
          </a:p>
          <a:p>
            <a:pPr lvl="1"/>
            <a:r>
              <a:rPr lang="en-US" dirty="0" smtClean="0"/>
              <a:t>More spindles/node and larger disks</a:t>
            </a:r>
          </a:p>
          <a:p>
            <a:pPr lvl="1"/>
            <a:r>
              <a:rPr lang="en-US" dirty="0" smtClean="0"/>
              <a:t>4k 2011 nodes == 12k 2009 nodes</a:t>
            </a:r>
          </a:p>
          <a:p>
            <a:pPr lvl="1"/>
            <a:r>
              <a:rPr lang="en-US" dirty="0" smtClean="0"/>
              <a:t>Need to scale the HDFS master (NameNode)</a:t>
            </a:r>
          </a:p>
        </p:txBody>
      </p:sp>
      <p:sp>
        <p:nvSpPr>
          <p:cNvPr id="4" name="Slide Number Placeholder 3"/>
          <p:cNvSpPr>
            <a:spLocks noGrp="1"/>
          </p:cNvSpPr>
          <p:nvPr>
            <p:ph type="sldNum" sz="quarter" idx="10"/>
          </p:nvPr>
        </p:nvSpPr>
        <p:spPr/>
        <p:txBody>
          <a:bodyPr/>
          <a:lstStyle/>
          <a:p>
            <a:fld id="{9BD6F16F-E67A-4A33-B152-B9656548FBFF}"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Opportunity:</a:t>
            </a:r>
            <a:r>
              <a:rPr lang="en-US" dirty="0" smtClean="0"/>
              <a:t/>
            </a:r>
            <a:br>
              <a:rPr lang="en-US" dirty="0" smtClean="0"/>
            </a:br>
            <a:r>
              <a:rPr lang="en-US" dirty="0" smtClean="0"/>
              <a:t>Vertical &amp; Horizontal scaling</a:t>
            </a:r>
            <a:endParaRPr lang="en-US" dirty="0"/>
          </a:p>
        </p:txBody>
      </p:sp>
      <p:sp>
        <p:nvSpPr>
          <p:cNvPr id="9" name="Content Placeholder 8"/>
          <p:cNvSpPr>
            <a:spLocks noGrp="1"/>
          </p:cNvSpPr>
          <p:nvPr>
            <p:ph sz="half" idx="2"/>
          </p:nvPr>
        </p:nvSpPr>
        <p:spPr>
          <a:xfrm>
            <a:off x="914400" y="4255808"/>
            <a:ext cx="8229600" cy="944563"/>
          </a:xfrm>
        </p:spPr>
        <p:txBody>
          <a:bodyPr/>
          <a:lstStyle/>
          <a:p>
            <a:pPr lvl="1">
              <a:buNone/>
            </a:pPr>
            <a:r>
              <a:rPr lang="en-US" dirty="0" smtClean="0"/>
              <a:t>Horizontal scaling/federation benefits:</a:t>
            </a:r>
          </a:p>
          <a:p>
            <a:pPr lvl="1"/>
            <a:r>
              <a:rPr lang="en-US" sz="2000" dirty="0" smtClean="0"/>
              <a:t>Scale</a:t>
            </a:r>
          </a:p>
          <a:p>
            <a:pPr lvl="1"/>
            <a:r>
              <a:rPr lang="en-US" sz="2000" dirty="0" smtClean="0"/>
              <a:t>Isolation, Stability, Availability</a:t>
            </a:r>
          </a:p>
          <a:p>
            <a:pPr lvl="1"/>
            <a:r>
              <a:rPr lang="en-US" sz="2000" dirty="0" smtClean="0"/>
              <a:t>Flexibility</a:t>
            </a:r>
          </a:p>
          <a:p>
            <a:pPr lvl="1"/>
            <a:r>
              <a:rPr lang="en-US" sz="2000" dirty="0" smtClean="0"/>
              <a:t>Other Namenode implementations or non-HDFS namespaces</a:t>
            </a:r>
          </a:p>
          <a:p>
            <a:pPr lvl="1"/>
            <a:endParaRPr lang="en-US" sz="1800" dirty="0"/>
          </a:p>
        </p:txBody>
      </p:sp>
      <p:sp>
        <p:nvSpPr>
          <p:cNvPr id="4" name="Slide Number Placeholder 3"/>
          <p:cNvSpPr>
            <a:spLocks noGrp="1"/>
          </p:cNvSpPr>
          <p:nvPr>
            <p:ph type="sldNum" sz="quarter" idx="10"/>
          </p:nvPr>
        </p:nvSpPr>
        <p:spPr/>
        <p:txBody>
          <a:bodyPr/>
          <a:lstStyle/>
          <a:p>
            <a:fld id="{EC790769-4317-4BC5-A05B-5562D07FF92B}" type="slidenum">
              <a:rPr lang="en-US" smtClean="0"/>
              <a:pPr/>
              <a:t>27</a:t>
            </a:fld>
            <a:endParaRPr lang="en-US" dirty="0"/>
          </a:p>
        </p:txBody>
      </p:sp>
      <p:sp>
        <p:nvSpPr>
          <p:cNvPr id="6" name="Up Arrow 5"/>
          <p:cNvSpPr/>
          <p:nvPr/>
        </p:nvSpPr>
        <p:spPr bwMode="auto">
          <a:xfrm>
            <a:off x="838200" y="1600200"/>
            <a:ext cx="1295400" cy="1524000"/>
          </a:xfrm>
          <a:prstGeom prst="upArrow">
            <a:avLst/>
          </a:prstGeom>
          <a:solidFill>
            <a:srgbClr val="E3CE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7" name="Rectangle 6"/>
          <p:cNvSpPr/>
          <p:nvPr/>
        </p:nvSpPr>
        <p:spPr bwMode="auto">
          <a:xfrm>
            <a:off x="533400" y="3276600"/>
            <a:ext cx="2057400" cy="806367"/>
          </a:xfrm>
          <a:prstGeom prst="rect">
            <a:avLst/>
          </a:prstGeom>
          <a:solidFill>
            <a:srgbClr val="CC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65" charset="0"/>
                <a:ea typeface="ＭＳ Ｐゴシック" pitchFamily="-65" charset="-128"/>
                <a:cs typeface="ＭＳ Ｐゴシック" pitchFamily="-65" charset="-128"/>
              </a:rPr>
              <a:t>Namenode</a:t>
            </a:r>
            <a:endParaRPr kumimoji="0" lang="en-US" sz="18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Right Arrow 7"/>
          <p:cNvSpPr/>
          <p:nvPr/>
        </p:nvSpPr>
        <p:spPr bwMode="auto">
          <a:xfrm>
            <a:off x="3048000" y="3252669"/>
            <a:ext cx="4343400" cy="733663"/>
          </a:xfrm>
          <a:prstGeom prst="rightArrow">
            <a:avLst/>
          </a:prstGeom>
          <a:solidFill>
            <a:srgbClr val="E3CEC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en-US" dirty="0" smtClean="0">
                <a:latin typeface="Arial" pitchFamily="-65" charset="0"/>
                <a:ea typeface="ＭＳ Ｐゴシック" pitchFamily="-65" charset="-128"/>
                <a:cs typeface="ＭＳ Ｐゴシック" pitchFamily="-65" charset="-128"/>
              </a:rPr>
              <a:t>Horizontal: Federation</a:t>
            </a:r>
          </a:p>
        </p:txBody>
      </p:sp>
      <p:sp>
        <p:nvSpPr>
          <p:cNvPr id="10" name="TextBox 9"/>
          <p:cNvSpPr txBox="1"/>
          <p:nvPr/>
        </p:nvSpPr>
        <p:spPr>
          <a:xfrm>
            <a:off x="2133600" y="1368297"/>
            <a:ext cx="5486400" cy="1846659"/>
          </a:xfrm>
          <a:prstGeom prst="rect">
            <a:avLst/>
          </a:prstGeom>
          <a:noFill/>
        </p:spPr>
        <p:txBody>
          <a:bodyPr wrap="square" rtlCol="0">
            <a:spAutoFit/>
          </a:bodyPr>
          <a:lstStyle/>
          <a:p>
            <a:pPr algn="l"/>
            <a:r>
              <a:rPr lang="en-US" sz="2400" dirty="0" smtClean="0"/>
              <a:t>Vertical scaling</a:t>
            </a:r>
          </a:p>
          <a:p>
            <a:pPr lvl="1" algn="l"/>
            <a:r>
              <a:rPr lang="en-US" sz="2000" dirty="0" smtClean="0"/>
              <a:t>More RAM, Efficiency in memory usage</a:t>
            </a:r>
          </a:p>
          <a:p>
            <a:pPr lvl="1" algn="l"/>
            <a:r>
              <a:rPr lang="en-US" sz="2000" dirty="0" smtClean="0"/>
              <a:t>First class archives (tar/zip like)</a:t>
            </a:r>
          </a:p>
          <a:p>
            <a:pPr lvl="1" algn="l"/>
            <a:r>
              <a:rPr lang="en-US" sz="2000" dirty="0" smtClean="0">
                <a:latin typeface="+mn-lt"/>
                <a:ea typeface="ＭＳ Ｐゴシック" pitchFamily="-65" charset="-128"/>
              </a:rPr>
              <a:t>Partial namespace in main memory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 Federation</a:t>
            </a:r>
            <a:endParaRPr lang="en-US" dirty="0"/>
          </a:p>
        </p:txBody>
      </p:sp>
      <p:sp>
        <p:nvSpPr>
          <p:cNvPr id="3" name="Content Placeholder 2"/>
          <p:cNvSpPr>
            <a:spLocks noGrp="1"/>
          </p:cNvSpPr>
          <p:nvPr>
            <p:ph idx="1"/>
          </p:nvPr>
        </p:nvSpPr>
        <p:spPr/>
        <p:txBody>
          <a:bodyPr/>
          <a:lstStyle/>
          <a:p>
            <a:r>
              <a:rPr lang="en-US" dirty="0" smtClean="0"/>
              <a:t>Redefine the meaning of  a HDFS cluster</a:t>
            </a:r>
          </a:p>
          <a:p>
            <a:pPr lvl="1"/>
            <a:r>
              <a:rPr lang="en-US" dirty="0" smtClean="0"/>
              <a:t>Scale horizontally by having multiple </a:t>
            </a:r>
            <a:r>
              <a:rPr lang="en-US" dirty="0" err="1" smtClean="0"/>
              <a:t>NameNodes</a:t>
            </a:r>
            <a:r>
              <a:rPr lang="en-US" dirty="0" smtClean="0"/>
              <a:t> per cluster</a:t>
            </a:r>
          </a:p>
          <a:p>
            <a:pPr lvl="2"/>
            <a:r>
              <a:rPr lang="en-US" dirty="0" smtClean="0"/>
              <a:t>Striping – Already in production</a:t>
            </a:r>
          </a:p>
          <a:p>
            <a:pPr lvl="1"/>
            <a:r>
              <a:rPr lang="en-US" dirty="0" smtClean="0"/>
              <a:t>Shared storage pool</a:t>
            </a:r>
          </a:p>
          <a:p>
            <a:pPr lvl="1"/>
            <a:r>
              <a:rPr lang="en-US" dirty="0" smtClean="0"/>
              <a:t>Shared namespace</a:t>
            </a:r>
          </a:p>
          <a:p>
            <a:pPr lvl="2"/>
            <a:r>
              <a:rPr lang="en-US" dirty="0" smtClean="0"/>
              <a:t>Striping – Mount tables in production</a:t>
            </a:r>
          </a:p>
          <a:p>
            <a:pPr lvl="1"/>
            <a:r>
              <a:rPr lang="en-US" dirty="0" smtClean="0"/>
              <a:t>Helps availability </a:t>
            </a:r>
          </a:p>
          <a:p>
            <a:pPr lvl="1"/>
            <a:r>
              <a:rPr lang="en-US" dirty="0" smtClean="0"/>
              <a:t>Better isolation</a:t>
            </a:r>
          </a:p>
          <a:p>
            <a:r>
              <a:rPr lang="en-US" dirty="0" smtClean="0"/>
              <a:t>72 PB raw storage per cluster</a:t>
            </a:r>
          </a:p>
          <a:p>
            <a:pPr lvl="1"/>
            <a:r>
              <a:rPr lang="en-US" dirty="0" smtClean="0"/>
              <a:t>6000 nodes per cluster</a:t>
            </a:r>
          </a:p>
          <a:p>
            <a:pPr lvl="1"/>
            <a:r>
              <a:rPr lang="en-US" dirty="0" smtClean="0"/>
              <a:t>12TB raw, per node</a:t>
            </a:r>
          </a:p>
          <a:p>
            <a:pPr lvl="1">
              <a:buNone/>
            </a:pPr>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6705600" cy="966760"/>
          </a:xfrm>
        </p:spPr>
        <p:txBody>
          <a:bodyPr/>
          <a:lstStyle/>
          <a:p>
            <a:r>
              <a:rPr lang="en-US" dirty="0" smtClean="0"/>
              <a:t>Block (Object) Storage Subsystem</a:t>
            </a:r>
            <a:endParaRPr lang="en-US" dirty="0"/>
          </a:p>
        </p:txBody>
      </p:sp>
      <p:sp>
        <p:nvSpPr>
          <p:cNvPr id="3" name="Slide Number Placeholder 2"/>
          <p:cNvSpPr>
            <a:spLocks noGrp="1"/>
          </p:cNvSpPr>
          <p:nvPr>
            <p:ph type="sldNum" sz="quarter" idx="10"/>
          </p:nvPr>
        </p:nvSpPr>
        <p:spPr>
          <a:xfrm>
            <a:off x="7239000" y="6587524"/>
            <a:ext cx="1905000" cy="304800"/>
          </a:xfrm>
        </p:spPr>
        <p:txBody>
          <a:bodyPr/>
          <a:lstStyle/>
          <a:p>
            <a:fld id="{6D0689B7-3E72-4B1E-A0D7-C7B4E63D99BA}" type="slidenum">
              <a:rPr lang="en-US" smtClean="0"/>
              <a:pPr/>
              <a:t>29</a:t>
            </a:fld>
            <a:endParaRPr lang="en-US" dirty="0"/>
          </a:p>
        </p:txBody>
      </p:sp>
      <p:grpSp>
        <p:nvGrpSpPr>
          <p:cNvPr id="4" name="Group 66"/>
          <p:cNvGrpSpPr/>
          <p:nvPr/>
        </p:nvGrpSpPr>
        <p:grpSpPr>
          <a:xfrm>
            <a:off x="779883" y="3654247"/>
            <a:ext cx="6655967" cy="1279461"/>
            <a:chOff x="779883" y="3654247"/>
            <a:chExt cx="6655967" cy="1279461"/>
          </a:xfrm>
        </p:grpSpPr>
        <p:sp>
          <p:nvSpPr>
            <p:cNvPr id="64537" name="Text Box 25"/>
            <p:cNvSpPr txBox="1">
              <a:spLocks noChangeArrowheads="1"/>
            </p:cNvSpPr>
            <p:nvPr/>
          </p:nvSpPr>
          <p:spPr bwMode="auto">
            <a:xfrm>
              <a:off x="3193520" y="4214137"/>
              <a:ext cx="447802" cy="35652"/>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64538" name="AutoShape 26"/>
            <p:cNvSpPr>
              <a:spLocks noChangeArrowheads="1"/>
            </p:cNvSpPr>
            <p:nvPr/>
          </p:nvSpPr>
          <p:spPr bwMode="auto">
            <a:xfrm>
              <a:off x="2038663" y="3654247"/>
              <a:ext cx="1296268" cy="803429"/>
            </a:xfrm>
            <a:prstGeom prst="triangle">
              <a:avLst>
                <a:gd name="adj" fmla="val 50000"/>
              </a:avLst>
            </a:prstGeom>
            <a:solidFill>
              <a:srgbClr val="B8CCE4"/>
            </a:solid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4539" name="Text Box 27"/>
            <p:cNvSpPr txBox="1">
              <a:spLocks noChangeArrowheads="1"/>
            </p:cNvSpPr>
            <p:nvPr/>
          </p:nvSpPr>
          <p:spPr bwMode="auto">
            <a:xfrm>
              <a:off x="2191859" y="3982147"/>
              <a:ext cx="1131288" cy="301286"/>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charset="0"/>
                  <a:ea typeface="Times New Roman" charset="0"/>
                </a:rPr>
                <a:t>          NS1</a:t>
              </a:r>
              <a:endParaRPr kumimoji="0" lang="en-US" sz="1100" b="1" i="0" u="none" strike="noStrike" cap="none" normalizeH="0" baseline="0" dirty="0">
                <a:ln>
                  <a:noFill/>
                </a:ln>
                <a:solidFill>
                  <a:schemeClr val="tx1"/>
                </a:solidFill>
                <a:effectLst/>
                <a:latin typeface="Times New Roman" charset="0"/>
                <a:ea typeface="Times New Roman" charset="0"/>
              </a:endParaRPr>
            </a:p>
          </p:txBody>
        </p:sp>
        <p:sp>
          <p:nvSpPr>
            <p:cNvPr id="64540" name="Text Box 28"/>
            <p:cNvSpPr txBox="1">
              <a:spLocks noChangeArrowheads="1"/>
            </p:cNvSpPr>
            <p:nvPr/>
          </p:nvSpPr>
          <p:spPr bwMode="auto">
            <a:xfrm>
              <a:off x="4925805" y="4063996"/>
              <a:ext cx="447802" cy="35652"/>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endParaRPr>
            </a:p>
          </p:txBody>
        </p:sp>
        <p:sp>
          <p:nvSpPr>
            <p:cNvPr id="64541" name="Text Box 29"/>
            <p:cNvSpPr txBox="1">
              <a:spLocks noChangeArrowheads="1"/>
            </p:cNvSpPr>
            <p:nvPr/>
          </p:nvSpPr>
          <p:spPr bwMode="auto">
            <a:xfrm>
              <a:off x="6693442" y="4063996"/>
              <a:ext cx="447802" cy="35652"/>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64542" name="AutoShape 30"/>
            <p:cNvSpPr>
              <a:spLocks noChangeArrowheads="1"/>
            </p:cNvSpPr>
            <p:nvPr/>
          </p:nvSpPr>
          <p:spPr bwMode="auto">
            <a:xfrm>
              <a:off x="6139582" y="3669813"/>
              <a:ext cx="1296268" cy="803429"/>
            </a:xfrm>
            <a:prstGeom prst="hexagon">
              <a:avLst>
                <a:gd name="adj" fmla="val 34375"/>
                <a:gd name="vf" fmla="val 115470"/>
              </a:avLst>
            </a:prstGeom>
            <a:solidFill>
              <a:srgbClr val="938953"/>
            </a:solid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4543" name="AutoShape 31"/>
            <p:cNvSpPr>
              <a:spLocks noChangeArrowheads="1"/>
            </p:cNvSpPr>
            <p:nvPr/>
          </p:nvSpPr>
          <p:spPr bwMode="auto">
            <a:xfrm>
              <a:off x="6174935" y="3831504"/>
              <a:ext cx="1131288" cy="582486"/>
            </a:xfrm>
            <a:prstGeom prst="hexagon">
              <a:avLst>
                <a:gd name="adj" fmla="val 41379"/>
                <a:gd name="vf" fmla="val 115470"/>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charset="0"/>
                  <a:ea typeface="Times New Roman" charset="0"/>
                </a:rPr>
                <a:t>Foreign NS n</a:t>
              </a:r>
              <a:endParaRPr kumimoji="0" lang="en-US" sz="1100" b="1" i="0" u="none" strike="noStrike" cap="none" normalizeH="0" baseline="0" dirty="0">
                <a:ln>
                  <a:noFill/>
                </a:ln>
                <a:solidFill>
                  <a:schemeClr val="tx1"/>
                </a:solidFill>
                <a:effectLst/>
                <a:latin typeface="Times New Roman" charset="0"/>
                <a:ea typeface="Times New Roman" charset="0"/>
              </a:endParaRPr>
            </a:p>
          </p:txBody>
        </p:sp>
        <p:sp>
          <p:nvSpPr>
            <p:cNvPr id="64544" name="Text Box 32"/>
            <p:cNvSpPr txBox="1">
              <a:spLocks noChangeArrowheads="1"/>
            </p:cNvSpPr>
            <p:nvPr/>
          </p:nvSpPr>
          <p:spPr bwMode="auto">
            <a:xfrm>
              <a:off x="3605969" y="3993696"/>
              <a:ext cx="365312" cy="210900"/>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Times New Roman" charset="0"/>
                </a:rPr>
                <a:t>...</a:t>
              </a:r>
            </a:p>
          </p:txBody>
        </p:sp>
        <p:sp>
          <p:nvSpPr>
            <p:cNvPr id="64545" name="Text Box 33"/>
            <p:cNvSpPr txBox="1">
              <a:spLocks noChangeArrowheads="1"/>
            </p:cNvSpPr>
            <p:nvPr/>
          </p:nvSpPr>
          <p:spPr bwMode="auto">
            <a:xfrm>
              <a:off x="5621075" y="3983653"/>
              <a:ext cx="365312" cy="210900"/>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Times New Roman" charset="0"/>
                </a:rPr>
                <a:t>...</a:t>
              </a:r>
            </a:p>
          </p:txBody>
        </p:sp>
        <p:sp>
          <p:nvSpPr>
            <p:cNvPr id="64546" name="AutoShape 34"/>
            <p:cNvSpPr>
              <a:spLocks noChangeArrowheads="1"/>
            </p:cNvSpPr>
            <p:nvPr/>
          </p:nvSpPr>
          <p:spPr bwMode="auto">
            <a:xfrm>
              <a:off x="4112691" y="3673831"/>
              <a:ext cx="1296268" cy="803429"/>
            </a:xfrm>
            <a:prstGeom prst="triangle">
              <a:avLst>
                <a:gd name="adj" fmla="val 50000"/>
              </a:avLst>
            </a:prstGeom>
            <a:solidFill>
              <a:srgbClr val="B8CCE4"/>
            </a:solidFill>
            <a:ln w="19050">
              <a:no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4547" name="Text Box 35"/>
            <p:cNvSpPr txBox="1">
              <a:spLocks noChangeArrowheads="1"/>
            </p:cNvSpPr>
            <p:nvPr/>
          </p:nvSpPr>
          <p:spPr bwMode="auto">
            <a:xfrm>
              <a:off x="4254102" y="3999722"/>
              <a:ext cx="1131288" cy="301286"/>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Cambria" charset="0"/>
                  <a:ea typeface="Times New Roman" charset="0"/>
                </a:rPr>
                <a:t>          NS k</a:t>
              </a:r>
              <a:endParaRPr kumimoji="0" lang="en-US" sz="1100" b="1" i="0" u="none" strike="noStrike" cap="none" normalizeH="0" baseline="0" dirty="0">
                <a:ln>
                  <a:noFill/>
                </a:ln>
                <a:solidFill>
                  <a:schemeClr val="tx1"/>
                </a:solidFill>
                <a:effectLst/>
                <a:latin typeface="Times New Roman" charset="0"/>
                <a:ea typeface="Times New Roman" charset="0"/>
              </a:endParaRPr>
            </a:p>
          </p:txBody>
        </p:sp>
        <p:sp>
          <p:nvSpPr>
            <p:cNvPr id="64562" name="Line 50"/>
            <p:cNvSpPr>
              <a:spLocks noChangeShapeType="1"/>
            </p:cNvSpPr>
            <p:nvPr/>
          </p:nvSpPr>
          <p:spPr bwMode="auto">
            <a:xfrm flipH="1">
              <a:off x="4713688" y="4461694"/>
              <a:ext cx="11784" cy="431843"/>
            </a:xfrm>
            <a:prstGeom prst="line">
              <a:avLst/>
            </a:prstGeom>
            <a:noFill/>
            <a:ln w="12700">
              <a:solidFill>
                <a:srgbClr val="000000"/>
              </a:solidFill>
              <a:round/>
              <a:headEnd type="triangle" w="med" len="me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4563" name="Line 51"/>
            <p:cNvSpPr>
              <a:spLocks noChangeShapeType="1"/>
            </p:cNvSpPr>
            <p:nvPr/>
          </p:nvSpPr>
          <p:spPr bwMode="auto">
            <a:xfrm flipH="1">
              <a:off x="6257425" y="4471736"/>
              <a:ext cx="506723" cy="461972"/>
            </a:xfrm>
            <a:prstGeom prst="line">
              <a:avLst/>
            </a:prstGeom>
            <a:noFill/>
            <a:ln w="12700">
              <a:solidFill>
                <a:srgbClr val="000000"/>
              </a:solidFill>
              <a:round/>
              <a:headEnd type="triangle" w="med" len="me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4564" name="Line 52"/>
            <p:cNvSpPr>
              <a:spLocks noChangeShapeType="1"/>
            </p:cNvSpPr>
            <p:nvPr/>
          </p:nvSpPr>
          <p:spPr bwMode="auto">
            <a:xfrm>
              <a:off x="2651444" y="4471736"/>
              <a:ext cx="436017" cy="441886"/>
            </a:xfrm>
            <a:prstGeom prst="line">
              <a:avLst/>
            </a:prstGeom>
            <a:noFill/>
            <a:ln w="12700">
              <a:solidFill>
                <a:srgbClr val="000000"/>
              </a:solidFill>
              <a:round/>
              <a:headEnd type="triangle" w="med" len="me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4570" name="AutoShape 58"/>
            <p:cNvSpPr>
              <a:spLocks noChangeArrowheads="1"/>
            </p:cNvSpPr>
            <p:nvPr/>
          </p:nvSpPr>
          <p:spPr bwMode="auto">
            <a:xfrm>
              <a:off x="1225550" y="3730071"/>
              <a:ext cx="259254" cy="1004287"/>
            </a:xfrm>
            <a:prstGeom prst="upDownArrow">
              <a:avLst>
                <a:gd name="adj1" fmla="val 50000"/>
                <a:gd name="adj2" fmla="val 90909"/>
              </a:avLst>
            </a:prstGeom>
            <a:solidFill>
              <a:srgbClr val="8DB3E2"/>
            </a:solid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4" name="TextBox 63"/>
            <p:cNvSpPr txBox="1"/>
            <p:nvPr/>
          </p:nvSpPr>
          <p:spPr>
            <a:xfrm>
              <a:off x="779883" y="3730071"/>
              <a:ext cx="400110" cy="1050328"/>
            </a:xfrm>
            <a:prstGeom prst="rect">
              <a:avLst/>
            </a:prstGeom>
            <a:noFill/>
          </p:spPr>
          <p:txBody>
            <a:bodyPr vert="vert270" wrap="none" rtlCol="0">
              <a:spAutoFit/>
            </a:bodyPr>
            <a:lstStyle/>
            <a:p>
              <a:r>
                <a:rPr lang="en-US" sz="1400" dirty="0" smtClean="0"/>
                <a:t>Namespace</a:t>
              </a:r>
              <a:endParaRPr lang="en-US" sz="1400" dirty="0"/>
            </a:p>
          </p:txBody>
        </p:sp>
      </p:grpSp>
      <p:grpSp>
        <p:nvGrpSpPr>
          <p:cNvPr id="5" name="Group 61"/>
          <p:cNvGrpSpPr/>
          <p:nvPr/>
        </p:nvGrpSpPr>
        <p:grpSpPr>
          <a:xfrm>
            <a:off x="779883" y="4834786"/>
            <a:ext cx="6620614" cy="1911660"/>
            <a:chOff x="779883" y="4834786"/>
            <a:chExt cx="6620614" cy="1911660"/>
          </a:xfrm>
        </p:grpSpPr>
        <p:sp>
          <p:nvSpPr>
            <p:cNvPr id="64515" name="Text Box 3"/>
            <p:cNvSpPr txBox="1">
              <a:spLocks noChangeArrowheads="1"/>
            </p:cNvSpPr>
            <p:nvPr/>
          </p:nvSpPr>
          <p:spPr bwMode="auto">
            <a:xfrm>
              <a:off x="3759164" y="6455203"/>
              <a:ext cx="1932617" cy="291243"/>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Times New Roman" charset="0"/>
                <a:ea typeface="Times New Roman" charset="0"/>
              </a:endParaRPr>
            </a:p>
          </p:txBody>
        </p:sp>
        <p:grpSp>
          <p:nvGrpSpPr>
            <p:cNvPr id="6" name="Group 4"/>
            <p:cNvGrpSpPr>
              <a:grpSpLocks/>
            </p:cNvGrpSpPr>
            <p:nvPr/>
          </p:nvGrpSpPr>
          <p:grpSpPr bwMode="auto">
            <a:xfrm>
              <a:off x="1920821" y="5667842"/>
              <a:ext cx="5479676" cy="843601"/>
              <a:chOff x="1440" y="1500"/>
              <a:chExt cx="9300" cy="1680"/>
            </a:xfrm>
          </p:grpSpPr>
          <p:sp>
            <p:nvSpPr>
              <p:cNvPr id="64517" name="AutoShape 5"/>
              <p:cNvSpPr>
                <a:spLocks noChangeArrowheads="1"/>
              </p:cNvSpPr>
              <p:nvPr/>
            </p:nvSpPr>
            <p:spPr bwMode="auto">
              <a:xfrm>
                <a:off x="1440" y="1500"/>
                <a:ext cx="9300" cy="1680"/>
              </a:xfrm>
              <a:prstGeom prst="roundRect">
                <a:avLst>
                  <a:gd name="adj" fmla="val 16667"/>
                </a:avLst>
              </a:prstGeom>
              <a:solidFill>
                <a:srgbClr val="D8D8D8"/>
              </a:solidFill>
              <a:ln w="19050">
                <a:no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4518" name="AutoShape 6"/>
              <p:cNvSpPr>
                <a:spLocks noChangeArrowheads="1"/>
              </p:cNvSpPr>
              <p:nvPr/>
            </p:nvSpPr>
            <p:spPr bwMode="auto">
              <a:xfrm>
                <a:off x="1700" y="1824"/>
                <a:ext cx="2020" cy="1000"/>
              </a:xfrm>
              <a:prstGeom prst="can">
                <a:avLst>
                  <a:gd name="adj" fmla="val 25000"/>
                </a:avLst>
              </a:prstGeom>
              <a:solidFill>
                <a:srgbClr val="B8CCE4"/>
              </a:solid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2540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mbria" charset="0"/>
                    <a:ea typeface="Times New Roman" charset="0"/>
                  </a:rPr>
                  <a:t>Datanode 1</a:t>
                </a:r>
              </a:p>
            </p:txBody>
          </p:sp>
          <p:sp>
            <p:nvSpPr>
              <p:cNvPr id="64519" name="AutoShape 7"/>
              <p:cNvSpPr>
                <a:spLocks noChangeArrowheads="1"/>
              </p:cNvSpPr>
              <p:nvPr/>
            </p:nvSpPr>
            <p:spPr bwMode="auto">
              <a:xfrm>
                <a:off x="5100" y="1822"/>
                <a:ext cx="2020" cy="1000"/>
              </a:xfrm>
              <a:prstGeom prst="can">
                <a:avLst>
                  <a:gd name="adj" fmla="val 25000"/>
                </a:avLst>
              </a:prstGeom>
              <a:solidFill>
                <a:srgbClr val="B8CCE4"/>
              </a:solid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2540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mbria" charset="0"/>
                    <a:ea typeface="Times New Roman" charset="0"/>
                  </a:rPr>
                  <a:t>Datanode 2</a:t>
                </a:r>
                <a:endParaRPr kumimoji="0" lang="en-US" sz="1200" b="1" i="0" u="none" strike="noStrike" cap="none" normalizeH="0" baseline="0" dirty="0">
                  <a:ln>
                    <a:noFill/>
                  </a:ln>
                  <a:solidFill>
                    <a:schemeClr val="tx1"/>
                  </a:solidFill>
                  <a:effectLst/>
                  <a:latin typeface="Times New Roman" charset="0"/>
                  <a:ea typeface="Times New Roman" charset="0"/>
                </a:endParaRPr>
              </a:p>
            </p:txBody>
          </p:sp>
          <p:sp>
            <p:nvSpPr>
              <p:cNvPr id="64520" name="AutoShape 8"/>
              <p:cNvSpPr>
                <a:spLocks noChangeArrowheads="1"/>
              </p:cNvSpPr>
              <p:nvPr/>
            </p:nvSpPr>
            <p:spPr bwMode="auto">
              <a:xfrm>
                <a:off x="8260" y="1823"/>
                <a:ext cx="2020" cy="1000"/>
              </a:xfrm>
              <a:prstGeom prst="can">
                <a:avLst>
                  <a:gd name="adj" fmla="val 25000"/>
                </a:avLst>
              </a:prstGeom>
              <a:solidFill>
                <a:srgbClr val="B8CCE4"/>
              </a:solidFill>
              <a:ln w="19050">
                <a:solidFill>
                  <a:srgbClr val="4A7EBB"/>
                </a:solidFill>
                <a:round/>
                <a:headEnd/>
                <a:tailEnd/>
              </a:ln>
              <a:effectLst>
                <a:outerShdw blurRad="38100" dist="25400" dir="5400000" algn="ctr" rotWithShape="0">
                  <a:srgbClr val="000000">
                    <a:alpha val="35001"/>
                  </a:srgbClr>
                </a:outerShdw>
              </a:effectLst>
            </p:spPr>
            <p:txBody>
              <a:bodyPr vert="horz" wrap="square" lIns="91440" tIns="2540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mbria" charset="0"/>
                    <a:ea typeface="Times New Roman" charset="0"/>
                  </a:rPr>
                  <a:t>Datanode m</a:t>
                </a:r>
                <a:endParaRPr kumimoji="0" lang="en-US" sz="1200" b="1" i="0" u="none" strike="noStrike" cap="none" normalizeH="0" baseline="0" dirty="0">
                  <a:ln>
                    <a:noFill/>
                  </a:ln>
                  <a:solidFill>
                    <a:schemeClr val="tx1"/>
                  </a:solidFill>
                  <a:effectLst/>
                  <a:latin typeface="Times New Roman" charset="0"/>
                  <a:ea typeface="Times New Roman" charset="0"/>
                </a:endParaRPr>
              </a:p>
            </p:txBody>
          </p:sp>
          <p:grpSp>
            <p:nvGrpSpPr>
              <p:cNvPr id="7" name="Group 9"/>
              <p:cNvGrpSpPr>
                <a:grpSpLocks/>
              </p:cNvGrpSpPr>
              <p:nvPr/>
            </p:nvGrpSpPr>
            <p:grpSpPr bwMode="auto">
              <a:xfrm>
                <a:off x="2237" y="2339"/>
                <a:ext cx="900" cy="384"/>
                <a:chOff x="2477" y="11560"/>
                <a:chExt cx="900" cy="384"/>
              </a:xfrm>
            </p:grpSpPr>
            <p:sp>
              <p:nvSpPr>
                <p:cNvPr id="64522" name="Rectangle 10"/>
                <p:cNvSpPr>
                  <a:spLocks noChangeArrowheads="1"/>
                </p:cNvSpPr>
                <p:nvPr/>
              </p:nvSpPr>
              <p:spPr bwMode="auto">
                <a:xfrm>
                  <a:off x="2677" y="11694"/>
                  <a:ext cx="120" cy="250"/>
                </a:xfrm>
                <a:prstGeom prst="rect">
                  <a:avLst/>
                </a:prstGeom>
                <a:solidFill>
                  <a:srgbClr val="76923C"/>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dirty="0"/>
                </a:p>
              </p:txBody>
            </p:sp>
            <p:sp>
              <p:nvSpPr>
                <p:cNvPr id="64523" name="Text Box 11"/>
                <p:cNvSpPr txBox="1">
                  <a:spLocks noChangeArrowheads="1"/>
                </p:cNvSpPr>
                <p:nvPr/>
              </p:nvSpPr>
              <p:spPr bwMode="auto">
                <a:xfrm>
                  <a:off x="2737" y="11560"/>
                  <a:ext cx="620" cy="292"/>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Times New Roman" charset="0"/>
                    </a:rPr>
                    <a:t>...</a:t>
                  </a:r>
                </a:p>
              </p:txBody>
            </p:sp>
            <p:sp>
              <p:nvSpPr>
                <p:cNvPr id="64524" name="Rectangle 12"/>
                <p:cNvSpPr>
                  <a:spLocks noChangeArrowheads="1"/>
                </p:cNvSpPr>
                <p:nvPr/>
              </p:nvSpPr>
              <p:spPr bwMode="auto">
                <a:xfrm>
                  <a:off x="3257" y="11700"/>
                  <a:ext cx="120" cy="230"/>
                </a:xfrm>
                <a:prstGeom prst="rect">
                  <a:avLst/>
                </a:prstGeom>
                <a:solidFill>
                  <a:srgbClr val="E36C0A"/>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dirty="0"/>
                </a:p>
              </p:txBody>
            </p:sp>
            <p:sp>
              <p:nvSpPr>
                <p:cNvPr id="64525" name="Rectangle 13"/>
                <p:cNvSpPr>
                  <a:spLocks noChangeArrowheads="1"/>
                </p:cNvSpPr>
                <p:nvPr/>
              </p:nvSpPr>
              <p:spPr bwMode="auto">
                <a:xfrm>
                  <a:off x="2477" y="11694"/>
                  <a:ext cx="120" cy="250"/>
                </a:xfrm>
                <a:prstGeom prst="rect">
                  <a:avLst/>
                </a:prstGeom>
                <a:solidFill>
                  <a:srgbClr val="938953"/>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dirty="0"/>
                </a:p>
              </p:txBody>
            </p:sp>
          </p:grpSp>
          <p:grpSp>
            <p:nvGrpSpPr>
              <p:cNvPr id="8" name="Group 14"/>
              <p:cNvGrpSpPr>
                <a:grpSpLocks/>
              </p:cNvGrpSpPr>
              <p:nvPr/>
            </p:nvGrpSpPr>
            <p:grpSpPr bwMode="auto">
              <a:xfrm>
                <a:off x="5657" y="2297"/>
                <a:ext cx="4060" cy="424"/>
                <a:chOff x="5657" y="3237"/>
                <a:chExt cx="4060" cy="424"/>
              </a:xfrm>
            </p:grpSpPr>
            <p:grpSp>
              <p:nvGrpSpPr>
                <p:cNvPr id="9" name="Group 15"/>
                <p:cNvGrpSpPr>
                  <a:grpSpLocks/>
                </p:cNvGrpSpPr>
                <p:nvPr/>
              </p:nvGrpSpPr>
              <p:grpSpPr bwMode="auto">
                <a:xfrm>
                  <a:off x="5657" y="3237"/>
                  <a:ext cx="900" cy="384"/>
                  <a:chOff x="2477" y="11560"/>
                  <a:chExt cx="900" cy="384"/>
                </a:xfrm>
              </p:grpSpPr>
              <p:sp>
                <p:nvSpPr>
                  <p:cNvPr id="64528" name="Rectangle 16"/>
                  <p:cNvSpPr>
                    <a:spLocks noChangeArrowheads="1"/>
                  </p:cNvSpPr>
                  <p:nvPr/>
                </p:nvSpPr>
                <p:spPr bwMode="auto">
                  <a:xfrm>
                    <a:off x="2677" y="11694"/>
                    <a:ext cx="120" cy="250"/>
                  </a:xfrm>
                  <a:prstGeom prst="rect">
                    <a:avLst/>
                  </a:prstGeom>
                  <a:solidFill>
                    <a:srgbClr val="76923C"/>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dirty="0"/>
                  </a:p>
                </p:txBody>
              </p:sp>
              <p:sp>
                <p:nvSpPr>
                  <p:cNvPr id="64529" name="Text Box 17"/>
                  <p:cNvSpPr txBox="1">
                    <a:spLocks noChangeArrowheads="1"/>
                  </p:cNvSpPr>
                  <p:nvPr/>
                </p:nvSpPr>
                <p:spPr bwMode="auto">
                  <a:xfrm>
                    <a:off x="2737" y="11560"/>
                    <a:ext cx="620" cy="292"/>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Times New Roman" charset="0"/>
                      </a:rPr>
                      <a:t>...</a:t>
                    </a:r>
                  </a:p>
                </p:txBody>
              </p:sp>
              <p:sp>
                <p:nvSpPr>
                  <p:cNvPr id="64530" name="Rectangle 18"/>
                  <p:cNvSpPr>
                    <a:spLocks noChangeArrowheads="1"/>
                  </p:cNvSpPr>
                  <p:nvPr/>
                </p:nvSpPr>
                <p:spPr bwMode="auto">
                  <a:xfrm>
                    <a:off x="3257" y="11700"/>
                    <a:ext cx="120" cy="230"/>
                  </a:xfrm>
                  <a:prstGeom prst="rect">
                    <a:avLst/>
                  </a:prstGeom>
                  <a:solidFill>
                    <a:srgbClr val="E36C0A"/>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dirty="0"/>
                  </a:p>
                </p:txBody>
              </p:sp>
              <p:sp>
                <p:nvSpPr>
                  <p:cNvPr id="64531" name="Rectangle 19"/>
                  <p:cNvSpPr>
                    <a:spLocks noChangeArrowheads="1"/>
                  </p:cNvSpPr>
                  <p:nvPr/>
                </p:nvSpPr>
                <p:spPr bwMode="auto">
                  <a:xfrm>
                    <a:off x="2477" y="11694"/>
                    <a:ext cx="120" cy="250"/>
                  </a:xfrm>
                  <a:prstGeom prst="rect">
                    <a:avLst/>
                  </a:prstGeom>
                  <a:solidFill>
                    <a:srgbClr val="938953"/>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dirty="0"/>
                  </a:p>
                </p:txBody>
              </p:sp>
            </p:grpSp>
            <p:grpSp>
              <p:nvGrpSpPr>
                <p:cNvPr id="10" name="Group 20"/>
                <p:cNvGrpSpPr>
                  <a:grpSpLocks/>
                </p:cNvGrpSpPr>
                <p:nvPr/>
              </p:nvGrpSpPr>
              <p:grpSpPr bwMode="auto">
                <a:xfrm>
                  <a:off x="8817" y="3277"/>
                  <a:ext cx="900" cy="384"/>
                  <a:chOff x="2477" y="11560"/>
                  <a:chExt cx="900" cy="384"/>
                </a:xfrm>
              </p:grpSpPr>
              <p:sp>
                <p:nvSpPr>
                  <p:cNvPr id="64533" name="Rectangle 21"/>
                  <p:cNvSpPr>
                    <a:spLocks noChangeArrowheads="1"/>
                  </p:cNvSpPr>
                  <p:nvPr/>
                </p:nvSpPr>
                <p:spPr bwMode="auto">
                  <a:xfrm>
                    <a:off x="2677" y="11694"/>
                    <a:ext cx="120" cy="250"/>
                  </a:xfrm>
                  <a:prstGeom prst="rect">
                    <a:avLst/>
                  </a:prstGeom>
                  <a:solidFill>
                    <a:srgbClr val="76923C"/>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dirty="0"/>
                  </a:p>
                </p:txBody>
              </p:sp>
              <p:sp>
                <p:nvSpPr>
                  <p:cNvPr id="64534" name="Text Box 22"/>
                  <p:cNvSpPr txBox="1">
                    <a:spLocks noChangeArrowheads="1"/>
                  </p:cNvSpPr>
                  <p:nvPr/>
                </p:nvSpPr>
                <p:spPr bwMode="auto">
                  <a:xfrm>
                    <a:off x="2737" y="11560"/>
                    <a:ext cx="620" cy="292"/>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Times New Roman" charset="0"/>
                      </a:rPr>
                      <a:t>...</a:t>
                    </a:r>
                  </a:p>
                </p:txBody>
              </p:sp>
              <p:sp>
                <p:nvSpPr>
                  <p:cNvPr id="64535" name="Rectangle 23"/>
                  <p:cNvSpPr>
                    <a:spLocks noChangeArrowheads="1"/>
                  </p:cNvSpPr>
                  <p:nvPr/>
                </p:nvSpPr>
                <p:spPr bwMode="auto">
                  <a:xfrm>
                    <a:off x="3257" y="11700"/>
                    <a:ext cx="120" cy="230"/>
                  </a:xfrm>
                  <a:prstGeom prst="rect">
                    <a:avLst/>
                  </a:prstGeom>
                  <a:solidFill>
                    <a:srgbClr val="E36C0A"/>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dirty="0"/>
                  </a:p>
                </p:txBody>
              </p:sp>
              <p:sp>
                <p:nvSpPr>
                  <p:cNvPr id="64536" name="Rectangle 24"/>
                  <p:cNvSpPr>
                    <a:spLocks noChangeArrowheads="1"/>
                  </p:cNvSpPr>
                  <p:nvPr/>
                </p:nvSpPr>
                <p:spPr bwMode="auto">
                  <a:xfrm>
                    <a:off x="2477" y="11694"/>
                    <a:ext cx="120" cy="250"/>
                  </a:xfrm>
                  <a:prstGeom prst="rect">
                    <a:avLst/>
                  </a:prstGeom>
                  <a:solidFill>
                    <a:srgbClr val="938953"/>
                  </a:solidFill>
                  <a:ln w="19050">
                    <a:noFill/>
                    <a:miter lim="800000"/>
                    <a:headEnd/>
                    <a:tailEnd/>
                  </a:ln>
                  <a:effectLst/>
                </p:spPr>
                <p:txBody>
                  <a:bodyPr vert="horz" wrap="square" lIns="91440" tIns="91440" rIns="91440" bIns="91440" numCol="1" anchor="t" anchorCtr="0" compatLnSpc="1">
                    <a:prstTxWarp prst="textNoShape">
                      <a:avLst/>
                    </a:prstTxWarp>
                  </a:bodyPr>
                  <a:lstStyle/>
                  <a:p>
                    <a:endParaRPr lang="en-US" dirty="0"/>
                  </a:p>
                </p:txBody>
              </p:sp>
            </p:grpSp>
          </p:grpSp>
        </p:grpSp>
        <p:grpSp>
          <p:nvGrpSpPr>
            <p:cNvPr id="11" name="Group 36"/>
            <p:cNvGrpSpPr>
              <a:grpSpLocks/>
            </p:cNvGrpSpPr>
            <p:nvPr/>
          </p:nvGrpSpPr>
          <p:grpSpPr bwMode="auto">
            <a:xfrm>
              <a:off x="2215427" y="4853365"/>
              <a:ext cx="4772621" cy="577465"/>
              <a:chOff x="1380" y="12397"/>
              <a:chExt cx="8100" cy="1150"/>
            </a:xfrm>
          </p:grpSpPr>
          <p:sp>
            <p:nvSpPr>
              <p:cNvPr id="64549" name="Text Box 37"/>
              <p:cNvSpPr txBox="1">
                <a:spLocks noChangeArrowheads="1"/>
              </p:cNvSpPr>
              <p:nvPr/>
            </p:nvSpPr>
            <p:spPr bwMode="auto">
              <a:xfrm>
                <a:off x="1380" y="13148"/>
                <a:ext cx="220" cy="7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mbria" charset="0"/>
                    <a:ea typeface="Times New Roman" charset="0"/>
                  </a:rPr>
                  <a:t>Balancer</a:t>
                </a:r>
                <a:endParaRPr kumimoji="0" lang="en-US" sz="1200" b="1" i="0" u="none" strike="noStrike" cap="none" normalizeH="0" baseline="0" dirty="0">
                  <a:ln>
                    <a:noFill/>
                  </a:ln>
                  <a:solidFill>
                    <a:schemeClr val="tx1"/>
                  </a:solidFill>
                  <a:effectLst/>
                  <a:latin typeface="Times New Roman" charset="0"/>
                  <a:ea typeface="Times New Roman" charset="0"/>
                </a:endParaRPr>
              </a:p>
            </p:txBody>
          </p:sp>
          <p:sp>
            <p:nvSpPr>
              <p:cNvPr id="64550" name="AutoShape 38"/>
              <p:cNvSpPr>
                <a:spLocks noChangeArrowheads="1"/>
              </p:cNvSpPr>
              <p:nvPr/>
            </p:nvSpPr>
            <p:spPr bwMode="auto">
              <a:xfrm>
                <a:off x="1760" y="12397"/>
                <a:ext cx="7720" cy="1000"/>
              </a:xfrm>
              <a:prstGeom prst="roundRect">
                <a:avLst>
                  <a:gd name="adj" fmla="val 16667"/>
                </a:avLst>
              </a:prstGeom>
              <a:solidFill>
                <a:srgbClr val="D6E3BC"/>
              </a:solidFill>
              <a:ln w="19050">
                <a:no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4551" name="Text Box 39"/>
              <p:cNvSpPr txBox="1">
                <a:spLocks noChangeArrowheads="1"/>
              </p:cNvSpPr>
              <p:nvPr/>
            </p:nvSpPr>
            <p:spPr bwMode="auto">
              <a:xfrm>
                <a:off x="7280" y="12860"/>
                <a:ext cx="1100" cy="28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64552" name="Text Box 40"/>
              <p:cNvSpPr txBox="1">
                <a:spLocks noChangeArrowheads="1"/>
              </p:cNvSpPr>
              <p:nvPr/>
            </p:nvSpPr>
            <p:spPr bwMode="auto">
              <a:xfrm>
                <a:off x="4040" y="12907"/>
                <a:ext cx="2820" cy="6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Cambria" charset="0"/>
                    <a:ea typeface="Times New Roman" charset="0"/>
                  </a:rPr>
                  <a:t>            Block      Pools</a:t>
                </a:r>
                <a:endParaRPr kumimoji="0" lang="en-US" sz="1200" b="1" i="0" u="none" strike="noStrike" cap="none" normalizeH="0" baseline="0" dirty="0">
                  <a:ln>
                    <a:noFill/>
                  </a:ln>
                  <a:solidFill>
                    <a:schemeClr val="tx1"/>
                  </a:solidFill>
                  <a:effectLst/>
                  <a:latin typeface="Times New Roman" charset="0"/>
                  <a:ea typeface="Times New Roman" charset="0"/>
                </a:endParaRPr>
              </a:p>
            </p:txBody>
          </p:sp>
          <p:grpSp>
            <p:nvGrpSpPr>
              <p:cNvPr id="12" name="Group 41"/>
              <p:cNvGrpSpPr>
                <a:grpSpLocks/>
              </p:cNvGrpSpPr>
              <p:nvPr/>
            </p:nvGrpSpPr>
            <p:grpSpPr bwMode="auto">
              <a:xfrm>
                <a:off x="7640" y="12503"/>
                <a:ext cx="1220" cy="440"/>
                <a:chOff x="8980" y="11323"/>
                <a:chExt cx="1220" cy="440"/>
              </a:xfrm>
            </p:grpSpPr>
            <p:sp>
              <p:nvSpPr>
                <p:cNvPr id="64554" name="Text Box 42"/>
                <p:cNvSpPr txBox="1">
                  <a:spLocks noChangeArrowheads="1"/>
                </p:cNvSpPr>
                <p:nvPr/>
              </p:nvSpPr>
              <p:spPr bwMode="auto">
                <a:xfrm>
                  <a:off x="9080" y="11443"/>
                  <a:ext cx="1120" cy="320"/>
                </a:xfrm>
                <a:prstGeom prst="rect">
                  <a:avLst/>
                </a:prstGeom>
                <a:solidFill>
                  <a:srgbClr val="E36C0A"/>
                </a:solidFill>
                <a:ln w="9525">
                  <a:noFill/>
                  <a:miter lim="800000"/>
                  <a:headEnd/>
                  <a:tailEnd/>
                </a:ln>
                <a:effectLst>
                  <a:outerShdw blurRad="63500" dist="38099" dir="2700000" algn="ctr" rotWithShape="0">
                    <a:srgbClr val="000000">
                      <a:alpha val="74998"/>
                    </a:srgbClr>
                  </a:outerShdw>
                </a:effectLst>
              </p:spPr>
              <p:txBody>
                <a:bodyPr vert="horz" wrap="square" lIns="91440" tIns="2540" rIns="9144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Times New Roman" charset="0"/>
                    <a:ea typeface="Times New Roman" charset="0"/>
                  </a:endParaRPr>
                </a:p>
              </p:txBody>
            </p:sp>
            <p:sp>
              <p:nvSpPr>
                <p:cNvPr id="64555" name="Text Box 43"/>
                <p:cNvSpPr txBox="1">
                  <a:spLocks noChangeArrowheads="1"/>
                </p:cNvSpPr>
                <p:nvPr/>
              </p:nvSpPr>
              <p:spPr bwMode="auto">
                <a:xfrm>
                  <a:off x="8980" y="11323"/>
                  <a:ext cx="1120" cy="320"/>
                </a:xfrm>
                <a:prstGeom prst="rect">
                  <a:avLst/>
                </a:prstGeom>
                <a:solidFill>
                  <a:srgbClr val="E36C0A"/>
                </a:solidFill>
                <a:ln w="9525">
                  <a:noFill/>
                  <a:miter lim="800000"/>
                  <a:headEnd/>
                  <a:tailEnd/>
                </a:ln>
                <a:effectLst>
                  <a:outerShdw blurRad="63500" dist="38099" dir="2700000" algn="ctr" rotWithShape="0">
                    <a:srgbClr val="000000">
                      <a:alpha val="74998"/>
                    </a:srgbClr>
                  </a:outerShdw>
                </a:effectLst>
              </p:spPr>
              <p:txBody>
                <a:bodyPr vert="horz" wrap="square" lIns="91440" tIns="2540" rIns="9144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mbria" charset="0"/>
                      <a:ea typeface="Times New Roman" charset="0"/>
                    </a:rPr>
                    <a:t>Pools  n</a:t>
                  </a:r>
                  <a:endParaRPr kumimoji="0" lang="en-US" sz="1100" b="0" i="0" u="none" strike="noStrike" cap="none" normalizeH="0" baseline="0" dirty="0">
                    <a:ln>
                      <a:noFill/>
                    </a:ln>
                    <a:solidFill>
                      <a:schemeClr val="tx1"/>
                    </a:solidFill>
                    <a:effectLst/>
                    <a:latin typeface="Times New Roman" charset="0"/>
                    <a:ea typeface="Times New Roman" charset="0"/>
                  </a:endParaRPr>
                </a:p>
              </p:txBody>
            </p:sp>
          </p:grpSp>
          <p:grpSp>
            <p:nvGrpSpPr>
              <p:cNvPr id="13" name="Group 44"/>
              <p:cNvGrpSpPr>
                <a:grpSpLocks/>
              </p:cNvGrpSpPr>
              <p:nvPr/>
            </p:nvGrpSpPr>
            <p:grpSpPr bwMode="auto">
              <a:xfrm>
                <a:off x="5080" y="12483"/>
                <a:ext cx="1220" cy="440"/>
                <a:chOff x="8980" y="11323"/>
                <a:chExt cx="1220" cy="440"/>
              </a:xfrm>
            </p:grpSpPr>
            <p:sp>
              <p:nvSpPr>
                <p:cNvPr id="64557" name="Text Box 45"/>
                <p:cNvSpPr txBox="1">
                  <a:spLocks noChangeArrowheads="1"/>
                </p:cNvSpPr>
                <p:nvPr/>
              </p:nvSpPr>
              <p:spPr bwMode="auto">
                <a:xfrm>
                  <a:off x="9080" y="11443"/>
                  <a:ext cx="1120" cy="320"/>
                </a:xfrm>
                <a:prstGeom prst="rect">
                  <a:avLst/>
                </a:prstGeom>
                <a:solidFill>
                  <a:srgbClr val="76923C"/>
                </a:solidFill>
                <a:ln w="9525">
                  <a:noFill/>
                  <a:miter lim="800000"/>
                  <a:headEnd/>
                  <a:tailEnd/>
                </a:ln>
                <a:effectLst>
                  <a:outerShdw blurRad="63500" dist="38099" dir="2700000" algn="ctr" rotWithShape="0">
                    <a:srgbClr val="000000">
                      <a:alpha val="74998"/>
                    </a:srgbClr>
                  </a:outerShdw>
                </a:effectLst>
              </p:spPr>
              <p:txBody>
                <a:bodyPr vert="horz" wrap="square" lIns="91440" tIns="2540" rIns="9144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Times New Roman" charset="0"/>
                    <a:ea typeface="Times New Roman" charset="0"/>
                  </a:endParaRPr>
                </a:p>
              </p:txBody>
            </p:sp>
            <p:sp>
              <p:nvSpPr>
                <p:cNvPr id="64558" name="Text Box 46"/>
                <p:cNvSpPr txBox="1">
                  <a:spLocks noChangeArrowheads="1"/>
                </p:cNvSpPr>
                <p:nvPr/>
              </p:nvSpPr>
              <p:spPr bwMode="auto">
                <a:xfrm>
                  <a:off x="8980" y="11323"/>
                  <a:ext cx="1120" cy="320"/>
                </a:xfrm>
                <a:prstGeom prst="rect">
                  <a:avLst/>
                </a:prstGeom>
                <a:solidFill>
                  <a:srgbClr val="76923C"/>
                </a:solidFill>
                <a:ln w="9525">
                  <a:noFill/>
                  <a:miter lim="800000"/>
                  <a:headEnd/>
                  <a:tailEnd/>
                </a:ln>
                <a:effectLst>
                  <a:outerShdw blurRad="63500" dist="38099" dir="2700000" algn="ctr" rotWithShape="0">
                    <a:srgbClr val="000000">
                      <a:alpha val="74998"/>
                    </a:srgbClr>
                  </a:outerShdw>
                </a:effectLst>
              </p:spPr>
              <p:txBody>
                <a:bodyPr vert="horz" wrap="square" lIns="91440" tIns="2540" rIns="9144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mbria" charset="0"/>
                      <a:ea typeface="Times New Roman" charset="0"/>
                    </a:rPr>
                    <a:t>Pools  k</a:t>
                  </a:r>
                  <a:endParaRPr kumimoji="0" lang="en-US" sz="1100" b="0" i="0" u="none" strike="noStrike" cap="none" normalizeH="0" baseline="0" dirty="0">
                    <a:ln>
                      <a:noFill/>
                    </a:ln>
                    <a:solidFill>
                      <a:schemeClr val="tx1"/>
                    </a:solidFill>
                    <a:effectLst/>
                    <a:latin typeface="Times New Roman" charset="0"/>
                    <a:ea typeface="Times New Roman" charset="0"/>
                  </a:endParaRPr>
                </a:p>
              </p:txBody>
            </p:sp>
          </p:grpSp>
          <p:grpSp>
            <p:nvGrpSpPr>
              <p:cNvPr id="14" name="Group 47"/>
              <p:cNvGrpSpPr>
                <a:grpSpLocks/>
              </p:cNvGrpSpPr>
              <p:nvPr/>
            </p:nvGrpSpPr>
            <p:grpSpPr bwMode="auto">
              <a:xfrm>
                <a:off x="2300" y="12503"/>
                <a:ext cx="1220" cy="440"/>
                <a:chOff x="8980" y="11323"/>
                <a:chExt cx="1220" cy="440"/>
              </a:xfrm>
            </p:grpSpPr>
            <p:sp>
              <p:nvSpPr>
                <p:cNvPr id="64560" name="Text Box 48"/>
                <p:cNvSpPr txBox="1">
                  <a:spLocks noChangeArrowheads="1"/>
                </p:cNvSpPr>
                <p:nvPr/>
              </p:nvSpPr>
              <p:spPr bwMode="auto">
                <a:xfrm>
                  <a:off x="9080" y="11443"/>
                  <a:ext cx="1120" cy="320"/>
                </a:xfrm>
                <a:prstGeom prst="rect">
                  <a:avLst/>
                </a:prstGeom>
                <a:solidFill>
                  <a:srgbClr val="938953"/>
                </a:solidFill>
                <a:ln w="9525">
                  <a:noFill/>
                  <a:miter lim="800000"/>
                  <a:headEnd/>
                  <a:tailEnd/>
                </a:ln>
                <a:effectLst>
                  <a:outerShdw blurRad="63500" dist="38099" dir="2700000" algn="ctr" rotWithShape="0">
                    <a:srgbClr val="000000">
                      <a:alpha val="74998"/>
                    </a:srgbClr>
                  </a:outerShdw>
                </a:effectLst>
              </p:spPr>
              <p:txBody>
                <a:bodyPr vert="horz" wrap="square" lIns="91440" tIns="2540" rIns="9144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Times New Roman" charset="0"/>
                    <a:ea typeface="Times New Roman" charset="0"/>
                  </a:endParaRPr>
                </a:p>
              </p:txBody>
            </p:sp>
            <p:sp>
              <p:nvSpPr>
                <p:cNvPr id="64561" name="Text Box 49"/>
                <p:cNvSpPr txBox="1">
                  <a:spLocks noChangeArrowheads="1"/>
                </p:cNvSpPr>
                <p:nvPr/>
              </p:nvSpPr>
              <p:spPr bwMode="auto">
                <a:xfrm>
                  <a:off x="8980" y="11323"/>
                  <a:ext cx="1120" cy="320"/>
                </a:xfrm>
                <a:prstGeom prst="rect">
                  <a:avLst/>
                </a:prstGeom>
                <a:solidFill>
                  <a:srgbClr val="938953"/>
                </a:solidFill>
                <a:ln w="9525">
                  <a:noFill/>
                  <a:miter lim="800000"/>
                  <a:headEnd/>
                  <a:tailEnd/>
                </a:ln>
                <a:effectLst>
                  <a:outerShdw blurRad="63500" dist="38099" dir="2700000" algn="ctr" rotWithShape="0">
                    <a:srgbClr val="000000">
                      <a:alpha val="74998"/>
                    </a:srgbClr>
                  </a:outerShdw>
                </a:effectLst>
              </p:spPr>
              <p:txBody>
                <a:bodyPr vert="horz" wrap="square" lIns="91440" tIns="2540" rIns="9144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Cambria" charset="0"/>
                      <a:ea typeface="Times New Roman" charset="0"/>
                    </a:rPr>
                    <a:t>Pools  1</a:t>
                  </a:r>
                  <a:endParaRPr kumimoji="0" lang="en-US" sz="1100" b="0" i="0" u="none" strike="noStrike" cap="none" normalizeH="0" baseline="0" dirty="0">
                    <a:ln>
                      <a:noFill/>
                    </a:ln>
                    <a:solidFill>
                      <a:schemeClr val="tx1"/>
                    </a:solidFill>
                    <a:effectLst/>
                    <a:latin typeface="Times New Roman" charset="0"/>
                    <a:ea typeface="Times New Roman" charset="0"/>
                  </a:endParaRPr>
                </a:p>
              </p:txBody>
            </p:sp>
          </p:grpSp>
        </p:grpSp>
        <p:sp>
          <p:nvSpPr>
            <p:cNvPr id="64571" name="AutoShape 59"/>
            <p:cNvSpPr>
              <a:spLocks noChangeArrowheads="1"/>
            </p:cNvSpPr>
            <p:nvPr/>
          </p:nvSpPr>
          <p:spPr bwMode="auto">
            <a:xfrm>
              <a:off x="1237334" y="4834786"/>
              <a:ext cx="235685" cy="1647030"/>
            </a:xfrm>
            <a:prstGeom prst="upDownArrow">
              <a:avLst>
                <a:gd name="adj1" fmla="val 50000"/>
                <a:gd name="adj2" fmla="val 164000"/>
              </a:avLst>
            </a:prstGeom>
            <a:solidFill>
              <a:srgbClr val="8DB3E2"/>
            </a:solid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dirty="0"/>
            </a:p>
          </p:txBody>
        </p:sp>
        <p:sp>
          <p:nvSpPr>
            <p:cNvPr id="63" name="Left Brace 62"/>
            <p:cNvSpPr/>
            <p:nvPr/>
          </p:nvSpPr>
          <p:spPr bwMode="auto">
            <a:xfrm rot="5400000">
              <a:off x="4452492" y="2758596"/>
              <a:ext cx="283169" cy="5543247"/>
            </a:xfrm>
            <a:prstGeom prst="lef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65" name="TextBox 64"/>
            <p:cNvSpPr txBox="1"/>
            <p:nvPr/>
          </p:nvSpPr>
          <p:spPr>
            <a:xfrm>
              <a:off x="779883" y="5057715"/>
              <a:ext cx="400110" cy="1180071"/>
            </a:xfrm>
            <a:prstGeom prst="rect">
              <a:avLst/>
            </a:prstGeom>
            <a:noFill/>
          </p:spPr>
          <p:txBody>
            <a:bodyPr vert="vert270" wrap="none" rtlCol="0">
              <a:spAutoFit/>
            </a:bodyPr>
            <a:lstStyle/>
            <a:p>
              <a:r>
                <a:rPr lang="en-US" sz="1400" dirty="0" smtClean="0"/>
                <a:t>Block storage</a:t>
              </a:r>
              <a:endParaRPr lang="en-US" sz="1400" dirty="0"/>
            </a:p>
          </p:txBody>
        </p:sp>
      </p:grpSp>
      <p:sp>
        <p:nvSpPr>
          <p:cNvPr id="68" name="Content Placeholder 61"/>
          <p:cNvSpPr txBox="1">
            <a:spLocks/>
          </p:cNvSpPr>
          <p:nvPr/>
        </p:nvSpPr>
        <p:spPr bwMode="auto">
          <a:xfrm>
            <a:off x="561609" y="1591154"/>
            <a:ext cx="8285162" cy="9990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1" indent="-342900" algn="l" defTabSz="538163" rtl="0" eaLnBrk="0" fontAlgn="base" latinLnBrk="0" hangingPunct="0">
              <a:lnSpc>
                <a:spcPct val="100000"/>
              </a:lnSpc>
              <a:spcBef>
                <a:spcPct val="20000"/>
              </a:spcBef>
              <a:spcAft>
                <a:spcPct val="0"/>
              </a:spcAft>
              <a:buClr>
                <a:srgbClr val="5F3BBD"/>
              </a:buClr>
              <a:buSzPct val="100000"/>
              <a:buFont typeface="Calibri" pitchFamily="34" charset="0"/>
              <a:buNone/>
              <a:tabLst>
                <a:tab pos="15875" algn="l"/>
                <a:tab pos="554038" algn="l"/>
                <a:tab pos="1092200" algn="l"/>
                <a:tab pos="1631950" algn="l"/>
                <a:tab pos="2171700" algn="l"/>
                <a:tab pos="2709863" algn="l"/>
                <a:tab pos="3249613" algn="l"/>
                <a:tab pos="3787775" algn="l"/>
                <a:tab pos="4327525" algn="l"/>
                <a:tab pos="4867275" algn="l"/>
                <a:tab pos="5405438" algn="l"/>
                <a:tab pos="5945188" algn="l"/>
                <a:tab pos="6483350" algn="l"/>
                <a:tab pos="7023100" algn="l"/>
                <a:tab pos="7562850" algn="l"/>
                <a:tab pos="8101013" algn="l"/>
                <a:tab pos="8640763" algn="l"/>
                <a:tab pos="9178925" algn="l"/>
                <a:tab pos="9718675" algn="l"/>
                <a:tab pos="10258425" algn="l"/>
                <a:tab pos="10796588" algn="l"/>
                <a:tab pos="11291888" algn="l"/>
                <a:tab pos="12160250" algn="l"/>
                <a:tab pos="13030200" algn="l"/>
                <a:tab pos="13898563" algn="l"/>
                <a:tab pos="14766925" algn="l"/>
                <a:tab pos="15635288" algn="l"/>
                <a:tab pos="16503650" algn="l"/>
                <a:tab pos="17373600" algn="l"/>
                <a:tab pos="18241963" algn="l"/>
                <a:tab pos="19110325" algn="l"/>
                <a:tab pos="19978688" algn="l"/>
              </a:tabLst>
              <a:defRPr/>
            </a:pPr>
            <a:r>
              <a:rPr kumimoji="0" lang="en-GB" sz="2000" b="1" i="0" u="none" strike="noStrike" kern="1200" cap="none" spc="0" normalizeH="0" baseline="0" noProof="0" dirty="0" smtClean="0">
                <a:ln>
                  <a:noFill/>
                </a:ln>
                <a:solidFill>
                  <a:srgbClr val="D71878"/>
                </a:solidFill>
                <a:effectLst/>
                <a:uLnTx/>
                <a:uFillTx/>
                <a:latin typeface="+mn-lt"/>
                <a:ea typeface="ＭＳ Ｐゴシック" pitchFamily="-112" charset="-128"/>
                <a:cs typeface="ＭＳ Ｐゴシック" pitchFamily="-112" charset="-128"/>
              </a:rPr>
              <a:t>Block (Object) Storage Subsystem</a:t>
            </a:r>
          </a:p>
          <a:p>
            <a:pPr marL="342900" marR="0" lvl="0" indent="-342900" algn="l" defTabSz="538163" rtl="0" eaLnBrk="0" fontAlgn="base" latinLnBrk="0" hangingPunct="0">
              <a:lnSpc>
                <a:spcPct val="100000"/>
              </a:lnSpc>
              <a:spcBef>
                <a:spcPct val="20000"/>
              </a:spcBef>
              <a:spcAft>
                <a:spcPct val="0"/>
              </a:spcAft>
              <a:buClr>
                <a:srgbClr val="5F3BBD"/>
              </a:buClr>
              <a:buSzPct val="100000"/>
              <a:buFont typeface="Arial"/>
              <a:buChar char="•"/>
              <a:tabLst>
                <a:tab pos="15875" algn="l"/>
                <a:tab pos="554038" algn="l"/>
                <a:tab pos="1092200" algn="l"/>
                <a:tab pos="1631950" algn="l"/>
                <a:tab pos="2171700" algn="l"/>
                <a:tab pos="2709863" algn="l"/>
                <a:tab pos="3249613" algn="l"/>
                <a:tab pos="3787775" algn="l"/>
                <a:tab pos="4327525" algn="l"/>
                <a:tab pos="4867275" algn="l"/>
                <a:tab pos="5405438" algn="l"/>
                <a:tab pos="5945188" algn="l"/>
                <a:tab pos="6483350" algn="l"/>
                <a:tab pos="7023100" algn="l"/>
                <a:tab pos="7562850" algn="l"/>
                <a:tab pos="8101013" algn="l"/>
                <a:tab pos="8640763" algn="l"/>
                <a:tab pos="9178925" algn="l"/>
                <a:tab pos="9718675" algn="l"/>
                <a:tab pos="10258425" algn="l"/>
                <a:tab pos="10796588" algn="l"/>
                <a:tab pos="11291888" algn="l"/>
                <a:tab pos="12160250" algn="l"/>
                <a:tab pos="13030200" algn="l"/>
                <a:tab pos="13898563" algn="l"/>
                <a:tab pos="14766925" algn="l"/>
                <a:tab pos="15635288" algn="l"/>
                <a:tab pos="16503650" algn="l"/>
                <a:tab pos="17373600" algn="l"/>
                <a:tab pos="18241963" algn="l"/>
                <a:tab pos="19110325" algn="l"/>
                <a:tab pos="19978688" algn="l"/>
              </a:tabLst>
              <a:defRPr/>
            </a:pPr>
            <a:r>
              <a:rPr kumimoji="0" lang="en-GB"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ＭＳ Ｐゴシック" pitchFamily="-112" charset="-128"/>
              </a:rPr>
              <a:t>Shared storage provided as pools of blocks</a:t>
            </a:r>
          </a:p>
          <a:p>
            <a:pPr marL="342900" marR="0" lvl="0" indent="-342900" algn="l" defTabSz="538163" rtl="0" eaLnBrk="0" fontAlgn="base" latinLnBrk="0" hangingPunct="0">
              <a:lnSpc>
                <a:spcPct val="100000"/>
              </a:lnSpc>
              <a:spcBef>
                <a:spcPct val="20000"/>
              </a:spcBef>
              <a:spcAft>
                <a:spcPct val="0"/>
              </a:spcAft>
              <a:buClr>
                <a:srgbClr val="5F3BBD"/>
              </a:buClr>
              <a:buSzPct val="100000"/>
              <a:buFont typeface="Arial"/>
              <a:buChar char="•"/>
              <a:tabLst>
                <a:tab pos="15875" algn="l"/>
                <a:tab pos="554038" algn="l"/>
                <a:tab pos="1092200" algn="l"/>
                <a:tab pos="1631950" algn="l"/>
                <a:tab pos="2171700" algn="l"/>
                <a:tab pos="2709863" algn="l"/>
                <a:tab pos="3249613" algn="l"/>
                <a:tab pos="3787775" algn="l"/>
                <a:tab pos="4327525" algn="l"/>
                <a:tab pos="4867275" algn="l"/>
                <a:tab pos="5405438" algn="l"/>
                <a:tab pos="5945188" algn="l"/>
                <a:tab pos="6483350" algn="l"/>
                <a:tab pos="7023100" algn="l"/>
                <a:tab pos="7562850" algn="l"/>
                <a:tab pos="8101013" algn="l"/>
                <a:tab pos="8640763" algn="l"/>
                <a:tab pos="9178925" algn="l"/>
                <a:tab pos="9718675" algn="l"/>
                <a:tab pos="10258425" algn="l"/>
                <a:tab pos="10796588" algn="l"/>
                <a:tab pos="11291888" algn="l"/>
                <a:tab pos="12160250" algn="l"/>
                <a:tab pos="13030200" algn="l"/>
                <a:tab pos="13898563" algn="l"/>
                <a:tab pos="14766925" algn="l"/>
                <a:tab pos="15635288" algn="l"/>
                <a:tab pos="16503650" algn="l"/>
                <a:tab pos="17373600" algn="l"/>
                <a:tab pos="18241963" algn="l"/>
                <a:tab pos="19110325" algn="l"/>
                <a:tab pos="19978688" algn="l"/>
              </a:tabLst>
              <a:defRPr/>
            </a:pPr>
            <a:r>
              <a:rPr kumimoji="0" lang="en-GB"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ＭＳ Ｐゴシック" pitchFamily="-112" charset="-128"/>
              </a:rPr>
              <a:t>Namespaces (HDFS, others) use one or more block-pools</a:t>
            </a:r>
          </a:p>
          <a:p>
            <a:pPr marL="342900" marR="0" lvl="0" indent="-342900" algn="l" defTabSz="538163" rtl="0" eaLnBrk="0" fontAlgn="base" latinLnBrk="0" hangingPunct="0">
              <a:lnSpc>
                <a:spcPct val="100000"/>
              </a:lnSpc>
              <a:spcBef>
                <a:spcPct val="20000"/>
              </a:spcBef>
              <a:spcAft>
                <a:spcPct val="0"/>
              </a:spcAft>
              <a:buClr>
                <a:srgbClr val="5F3BBD"/>
              </a:buClr>
              <a:buSzPct val="100000"/>
              <a:buFont typeface="Arial"/>
              <a:buChar char="•"/>
              <a:tabLst>
                <a:tab pos="15875" algn="l"/>
                <a:tab pos="554038" algn="l"/>
                <a:tab pos="1092200" algn="l"/>
                <a:tab pos="1631950" algn="l"/>
                <a:tab pos="2171700" algn="l"/>
                <a:tab pos="2709863" algn="l"/>
                <a:tab pos="3249613" algn="l"/>
                <a:tab pos="3787775" algn="l"/>
                <a:tab pos="4327525" algn="l"/>
                <a:tab pos="4867275" algn="l"/>
                <a:tab pos="5405438" algn="l"/>
                <a:tab pos="5945188" algn="l"/>
                <a:tab pos="6483350" algn="l"/>
                <a:tab pos="7023100" algn="l"/>
                <a:tab pos="7562850" algn="l"/>
                <a:tab pos="8101013" algn="l"/>
                <a:tab pos="8640763" algn="l"/>
                <a:tab pos="9178925" algn="l"/>
                <a:tab pos="9718675" algn="l"/>
                <a:tab pos="10258425" algn="l"/>
                <a:tab pos="10796588" algn="l"/>
                <a:tab pos="11291888" algn="l"/>
                <a:tab pos="12160250" algn="l"/>
                <a:tab pos="13030200" algn="l"/>
                <a:tab pos="13898563" algn="l"/>
                <a:tab pos="14766925" algn="l"/>
                <a:tab pos="15635288" algn="l"/>
                <a:tab pos="16503650" algn="l"/>
                <a:tab pos="17373600" algn="l"/>
                <a:tab pos="18241963" algn="l"/>
                <a:tab pos="19110325" algn="l"/>
                <a:tab pos="19978688" algn="l"/>
              </a:tabLst>
              <a:defRPr/>
            </a:pPr>
            <a:r>
              <a:rPr lang="en-GB" sz="2000" noProof="0" dirty="0" smtClean="0">
                <a:latin typeface="+mn-lt"/>
                <a:ea typeface="ＭＳ Ｐゴシック" pitchFamily="-112" charset="-128"/>
                <a:cs typeface="ＭＳ Ｐゴシック" pitchFamily="-112" charset="-128"/>
              </a:rPr>
              <a:t>Note: HDFS has 2 layers today – we are generalizing</a:t>
            </a:r>
            <a:r>
              <a:rPr lang="en-GB" sz="2000" dirty="0" smtClean="0">
                <a:latin typeface="+mn-lt"/>
                <a:ea typeface="ＭＳ Ｐゴシック" pitchFamily="-112" charset="-128"/>
                <a:cs typeface="ＭＳ Ｐゴシック" pitchFamily="-112" charset="-128"/>
              </a:rPr>
              <a:t>/extending it.</a:t>
            </a:r>
            <a:endParaRPr kumimoji="0" lang="en-GB" sz="2000" b="0" i="0" u="none" strike="noStrike" kern="1200" cap="none" spc="0" normalizeH="0" baseline="0" noProof="0" dirty="0" smtClean="0">
              <a:ln>
                <a:noFill/>
              </a:ln>
              <a:solidFill>
                <a:schemeClr val="tx1"/>
              </a:solidFill>
              <a:effectLst/>
              <a:uLnTx/>
              <a:uFillTx/>
              <a:latin typeface="+mn-lt"/>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Apache Hadoop at Yahoo</a:t>
            </a:r>
            <a:endParaRPr lang="en-US" dirty="0"/>
          </a:p>
        </p:txBody>
      </p:sp>
      <p:sp>
        <p:nvSpPr>
          <p:cNvPr id="3" name="Content Placeholder 2"/>
          <p:cNvSpPr>
            <a:spLocks noGrp="1"/>
          </p:cNvSpPr>
          <p:nvPr>
            <p:ph idx="1"/>
          </p:nvPr>
        </p:nvSpPr>
        <p:spPr/>
        <p:txBody>
          <a:bodyPr/>
          <a:lstStyle/>
          <a:p>
            <a:r>
              <a:rPr lang="en-US" dirty="0" smtClean="0"/>
              <a:t>Hadoop is mission critical for Yahoo</a:t>
            </a:r>
          </a:p>
          <a:p>
            <a:r>
              <a:rPr lang="en-US" dirty="0" smtClean="0"/>
              <a:t>Making Hadoop enterprise-ready for Yahoo</a:t>
            </a:r>
          </a:p>
          <a:p>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3</a:t>
            </a:fld>
            <a:endParaRPr lang="en-US"/>
          </a:p>
        </p:txBody>
      </p:sp>
      <p:pic>
        <p:nvPicPr>
          <p:cNvPr id="5" name="Picture 2"/>
          <p:cNvPicPr>
            <a:picLocks noChangeAspect="1" noChangeArrowheads="1"/>
          </p:cNvPicPr>
          <p:nvPr/>
        </p:nvPicPr>
        <p:blipFill>
          <a:blip r:embed="rId3"/>
          <a:srcRect/>
          <a:stretch>
            <a:fillRect/>
          </a:stretch>
        </p:blipFill>
        <p:spPr bwMode="auto">
          <a:xfrm>
            <a:off x="47625" y="3441700"/>
            <a:ext cx="9096375"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Availability</a:t>
            </a:r>
            <a:endParaRPr lang="en-US" dirty="0"/>
          </a:p>
        </p:txBody>
      </p:sp>
      <p:sp>
        <p:nvSpPr>
          <p:cNvPr id="3" name="Content Placeholder 2"/>
          <p:cNvSpPr>
            <a:spLocks noGrp="1"/>
          </p:cNvSpPr>
          <p:nvPr>
            <p:ph idx="1"/>
          </p:nvPr>
        </p:nvSpPr>
        <p:spPr/>
        <p:txBody>
          <a:bodyPr/>
          <a:lstStyle/>
          <a:p>
            <a:r>
              <a:rPr lang="en-US" dirty="0" smtClean="0"/>
              <a:t>Mission critical system</a:t>
            </a:r>
          </a:p>
          <a:p>
            <a:r>
              <a:rPr lang="en-US" dirty="0" smtClean="0"/>
              <a:t>HDFS</a:t>
            </a:r>
          </a:p>
          <a:p>
            <a:pPr lvl="1"/>
            <a:r>
              <a:rPr lang="en-US" sz="1600" dirty="0" smtClean="0">
                <a:ea typeface="ＭＳ Ｐゴシック" charset="-128"/>
              </a:rPr>
              <a:t>Faster HDFS restarts</a:t>
            </a:r>
          </a:p>
          <a:p>
            <a:pPr lvl="2"/>
            <a:r>
              <a:rPr lang="en-US" dirty="0" smtClean="0">
                <a:ea typeface="ＭＳ Ｐゴシック" charset="-128"/>
              </a:rPr>
              <a:t>Full cluster restart in 75min (down from 3-4 hrs)</a:t>
            </a:r>
          </a:p>
          <a:p>
            <a:pPr lvl="2"/>
            <a:r>
              <a:rPr lang="en-US" dirty="0" smtClean="0">
                <a:ea typeface="ＭＳ Ｐゴシック" charset="-128"/>
              </a:rPr>
              <a:t>NN bounce in 15 minutes</a:t>
            </a:r>
          </a:p>
          <a:p>
            <a:pPr lvl="2"/>
            <a:r>
              <a:rPr lang="en-US" dirty="0" smtClean="0">
                <a:ea typeface="ＭＳ Ｐゴシック" charset="-128"/>
              </a:rPr>
              <a:t>Part of the problem is the </a:t>
            </a:r>
            <a:r>
              <a:rPr lang="en-US" dirty="0" err="1" smtClean="0">
                <a:ea typeface="ＭＳ Ｐゴシック" charset="-128"/>
              </a:rPr>
              <a:t>NameNode’s</a:t>
            </a:r>
            <a:r>
              <a:rPr lang="en-US" dirty="0" smtClean="0">
                <a:ea typeface="ＭＳ Ｐゴシック" charset="-128"/>
              </a:rPr>
              <a:t> size – Federation will help</a:t>
            </a:r>
          </a:p>
          <a:p>
            <a:pPr lvl="1"/>
            <a:r>
              <a:rPr lang="en-US" sz="1600" dirty="0" smtClean="0">
                <a:ea typeface="ＭＳ Ｐゴシック" charset="-128"/>
              </a:rPr>
              <a:t>Steps towards automated failover</a:t>
            </a:r>
          </a:p>
          <a:p>
            <a:pPr lvl="2"/>
            <a:r>
              <a:rPr lang="en-US" dirty="0" smtClean="0">
                <a:ea typeface="ＭＳ Ｐゴシック" charset="-128"/>
              </a:rPr>
              <a:t>Backup NN (AvatarNode)</a:t>
            </a:r>
          </a:p>
          <a:p>
            <a:pPr lvl="2"/>
            <a:r>
              <a:rPr lang="en-US" dirty="0" smtClean="0">
                <a:ea typeface="ＭＳ Ｐゴシック" charset="-128"/>
              </a:rPr>
              <a:t>Move state off the NN server so we can failover easily</a:t>
            </a:r>
          </a:p>
          <a:p>
            <a:pPr lvl="1"/>
            <a:r>
              <a:rPr lang="en-US" sz="1600" dirty="0" smtClean="0">
                <a:ea typeface="ＭＳ Ｐゴシック" charset="-128"/>
              </a:rPr>
              <a:t>Federation will significantly improve NN isolation, availability, &amp; stability </a:t>
            </a:r>
          </a:p>
          <a:p>
            <a:r>
              <a:rPr lang="en-US" dirty="0" smtClean="0"/>
              <a:t>Availability for Map-Reduce framework and jobs</a:t>
            </a:r>
          </a:p>
          <a:p>
            <a:pPr lvl="1"/>
            <a:r>
              <a:rPr lang="en-US" dirty="0" smtClean="0"/>
              <a:t>Continued operation across HDFS restarts</a:t>
            </a:r>
          </a:p>
          <a:p>
            <a:pPr lvl="1"/>
            <a:endParaRPr lang="en-US" sz="1600" dirty="0" smtClean="0">
              <a:ea typeface="ＭＳ Ｐゴシック" charset="-128"/>
            </a:endParaRPr>
          </a:p>
          <a:p>
            <a:endParaRPr lang="en-US" dirty="0" smtClean="0"/>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TODO */</a:t>
            </a:r>
          </a:p>
        </p:txBody>
      </p:sp>
      <p:sp>
        <p:nvSpPr>
          <p:cNvPr id="3" name="Content Placeholder 2"/>
          <p:cNvSpPr>
            <a:spLocks noGrp="1"/>
          </p:cNvSpPr>
          <p:nvPr>
            <p:ph idx="1"/>
          </p:nvPr>
        </p:nvSpPr>
        <p:spPr/>
        <p:txBody>
          <a:bodyPr/>
          <a:lstStyle/>
          <a:p>
            <a:r>
              <a:rPr lang="en-US"/>
              <a:t>Issues in public clusters</a:t>
            </a:r>
          </a:p>
          <a:p>
            <a:pPr lvl="1"/>
            <a:r>
              <a:rPr lang="en-US"/>
              <a:t>Yahoo controls access to its clusters and its users have a common hierarchy for resolving issues</a:t>
            </a:r>
          </a:p>
          <a:p>
            <a:pPr lvl="1"/>
            <a:r>
              <a:rPr lang="en-US"/>
              <a:t>Funding for clusters spans business units, but not companies</a:t>
            </a:r>
          </a:p>
          <a:p>
            <a:r>
              <a:rPr lang="en-US"/>
              <a:t>Deploying and operating clusters</a:t>
            </a:r>
          </a:p>
          <a:p>
            <a:pPr lvl="1"/>
            <a:r>
              <a:rPr lang="en-US"/>
              <a:t>Yahoo employs a professional operations team experienced in managing Apache Hadoop and its “quirks”</a:t>
            </a:r>
          </a:p>
          <a:p>
            <a:pPr lvl="1"/>
            <a:r>
              <a:rPr lang="en-US"/>
              <a:t>Not a “turn-key” product. Its largest users customize the platform to meet their needs. This is a good thing!</a:t>
            </a:r>
          </a:p>
          <a:p>
            <a:endParaRPr lang="en-US"/>
          </a:p>
        </p:txBody>
      </p:sp>
      <p:sp>
        <p:nvSpPr>
          <p:cNvPr id="4" name="Slide Number Placeholder 3"/>
          <p:cNvSpPr>
            <a:spLocks noGrp="1"/>
          </p:cNvSpPr>
          <p:nvPr>
            <p:ph type="sldNum" sz="quarter" idx="10"/>
          </p:nvPr>
        </p:nvSpPr>
        <p:spPr/>
        <p:txBody>
          <a:bodyPr/>
          <a:lstStyle/>
          <a:p>
            <a:fld id="{9BD6F16F-E67A-4A33-B152-B9656548FBFF}" type="slidenum">
              <a:rPr lang="en-US"/>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32</a:t>
            </a:fld>
            <a:endParaRPr lang="en-US"/>
          </a:p>
        </p:txBody>
      </p:sp>
      <p:sp>
        <p:nvSpPr>
          <p:cNvPr id="5" name="Title 1"/>
          <p:cNvSpPr txBox="1">
            <a:spLocks/>
          </p:cNvSpPr>
          <p:nvPr/>
        </p:nvSpPr>
        <p:spPr bwMode="auto">
          <a:xfrm>
            <a:off x="1219200" y="2933700"/>
            <a:ext cx="6705600" cy="1143000"/>
          </a:xfrm>
          <a:prstGeom prst="rect">
            <a:avLst/>
          </a:prstGeom>
          <a:noFill/>
          <a:ln w="9525">
            <a:noFill/>
            <a:miter lim="800000"/>
            <a:headEnd/>
            <a:tailEnd/>
          </a:ln>
        </p:spPr>
        <p:txBody>
          <a:bodyPr vert="horz" wrap="square" lIns="91424" tIns="45712" rIns="91424" bIns="45712"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800080"/>
                </a:solidFill>
                <a:effectLst/>
                <a:uLnTx/>
                <a:uFillTx/>
                <a:latin typeface="+mj-lt"/>
                <a:ea typeface="ＭＳ Ｐゴシック" pitchFamily="-112" charset="-128"/>
                <a:cs typeface="ＭＳ Ｐゴシック" pitchFamily="-112" charset="-128"/>
              </a:rPr>
              <a:t>Thanks!</a:t>
            </a:r>
            <a:endParaRPr kumimoji="0" lang="en-US" sz="2800" b="1" i="0" u="none" strike="noStrike" kern="0" cap="none" spc="0" normalizeH="0" baseline="0" noProof="0" dirty="0">
              <a:ln>
                <a:noFill/>
              </a:ln>
              <a:solidFill>
                <a:srgbClr val="800080"/>
              </a:solidFill>
              <a:effectLst/>
              <a:uLnTx/>
              <a:uFillTx/>
              <a:latin typeface="+mj-lt"/>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Team - Hadoop Development</a:t>
            </a:r>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4</a:t>
            </a:fld>
            <a:endParaRPr lang="en-US"/>
          </a:p>
        </p:txBody>
      </p:sp>
      <p:pic>
        <p:nvPicPr>
          <p:cNvPr id="5" name="Picture 2"/>
          <p:cNvPicPr>
            <a:picLocks noChangeAspect="1" noChangeArrowheads="1"/>
          </p:cNvPicPr>
          <p:nvPr/>
        </p:nvPicPr>
        <p:blipFill>
          <a:blip r:embed="rId3"/>
          <a:srcRect l="2055" t="21289" r="667" b="23209"/>
          <a:stretch>
            <a:fillRect/>
          </a:stretch>
        </p:blipFill>
        <p:spPr bwMode="auto">
          <a:xfrm>
            <a:off x="1423208" y="1607292"/>
            <a:ext cx="6215062" cy="2359025"/>
          </a:xfrm>
          <a:prstGeom prst="rect">
            <a:avLst/>
          </a:prstGeom>
          <a:noFill/>
          <a:ln w="9525">
            <a:noFill/>
            <a:miter lim="800000"/>
            <a:headEnd/>
            <a:tailEnd/>
          </a:ln>
        </p:spPr>
      </p:pic>
      <p:pic>
        <p:nvPicPr>
          <p:cNvPr id="6" name="Picture 2"/>
          <p:cNvPicPr>
            <a:picLocks noChangeAspect="1" noChangeArrowheads="1"/>
          </p:cNvPicPr>
          <p:nvPr/>
        </p:nvPicPr>
        <p:blipFill>
          <a:blip r:embed="rId4"/>
          <a:srcRect/>
          <a:stretch>
            <a:fillRect/>
          </a:stretch>
        </p:blipFill>
        <p:spPr bwMode="auto">
          <a:xfrm>
            <a:off x="1439477" y="4342127"/>
            <a:ext cx="6186487" cy="177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Contributions</a:t>
            </a:r>
            <a:endParaRPr lang="en-US" dirty="0"/>
          </a:p>
        </p:txBody>
      </p:sp>
      <p:sp>
        <p:nvSpPr>
          <p:cNvPr id="4" name="Slide Number Placeholder 3"/>
          <p:cNvSpPr>
            <a:spLocks noGrp="1"/>
          </p:cNvSpPr>
          <p:nvPr>
            <p:ph type="sldNum" sz="quarter" idx="10"/>
          </p:nvPr>
        </p:nvSpPr>
        <p:spPr/>
        <p:txBody>
          <a:bodyPr/>
          <a:lstStyle/>
          <a:p>
            <a:fld id="{9BD6F16F-E67A-4A33-B152-B9656548FBFF}" type="slidenum">
              <a:rPr lang="en-US" smtClean="0"/>
              <a:pPr/>
              <a:t>5</a:t>
            </a:fld>
            <a:endParaRPr lang="en-US"/>
          </a:p>
        </p:txBody>
      </p:sp>
      <p:graphicFrame>
        <p:nvGraphicFramePr>
          <p:cNvPr id="5" name="Chart 4"/>
          <p:cNvGraphicFramePr>
            <a:graphicFrameLocks noGrp="1"/>
          </p:cNvGraphicFramePr>
          <p:nvPr/>
        </p:nvGraphicFramePr>
        <p:xfrm>
          <a:off x="776870" y="1727199"/>
          <a:ext cx="7590259" cy="460688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Hadoop as a Service</a:t>
            </a:r>
            <a:endParaRPr lang="en-US" sz="3200" i="1" dirty="0"/>
          </a:p>
        </p:txBody>
      </p:sp>
      <p:sp>
        <p:nvSpPr>
          <p:cNvPr id="24" name="Slide Number Placeholder 23"/>
          <p:cNvSpPr>
            <a:spLocks noGrp="1"/>
          </p:cNvSpPr>
          <p:nvPr>
            <p:ph type="sldNum" sz="quarter" idx="10"/>
          </p:nvPr>
        </p:nvSpPr>
        <p:spPr/>
        <p:txBody>
          <a:bodyPr/>
          <a:lstStyle/>
          <a:p>
            <a:fld id="{9BD6F16F-E67A-4A33-B152-B9656548FBFF}" type="slidenum">
              <a:rPr lang="en-US" smtClean="0"/>
              <a:pPr/>
              <a:t>6</a:t>
            </a:fld>
            <a:endParaRPr lang="en-US"/>
          </a:p>
        </p:txBody>
      </p:sp>
      <p:graphicFrame>
        <p:nvGraphicFramePr>
          <p:cNvPr id="18" name="Chart 17"/>
          <p:cNvGraphicFramePr>
            <a:graphicFrameLocks noGrp="1"/>
          </p:cNvGraphicFramePr>
          <p:nvPr/>
        </p:nvGraphicFramePr>
        <p:xfrm>
          <a:off x="4909351" y="1420427"/>
          <a:ext cx="3719744" cy="2112886"/>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noChangeArrowheads="1"/>
          </p:cNvPicPr>
          <p:nvPr/>
        </p:nvPicPr>
        <p:blipFill>
          <a:blip r:embed="rId4"/>
          <a:srcRect/>
          <a:stretch>
            <a:fillRect/>
          </a:stretch>
        </p:blipFill>
        <p:spPr bwMode="auto">
          <a:xfrm>
            <a:off x="17756" y="2067759"/>
            <a:ext cx="4841789" cy="3675357"/>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4913291" y="3542190"/>
            <a:ext cx="4230709" cy="3076098"/>
          </a:xfrm>
          <a:prstGeom prst="rect">
            <a:avLst/>
          </a:prstGeom>
          <a:noFill/>
          <a:ln w="9525">
            <a:noFill/>
            <a:miter lim="800000"/>
            <a:headEnd/>
            <a:tailEnd/>
          </a:ln>
          <a:effectLst/>
        </p:spPr>
      </p:pic>
      <p:sp>
        <p:nvSpPr>
          <p:cNvPr id="8" name="Rectangle 7"/>
          <p:cNvSpPr/>
          <p:nvPr/>
        </p:nvSpPr>
        <p:spPr bwMode="auto">
          <a:xfrm>
            <a:off x="533400" y="2349500"/>
            <a:ext cx="1555750" cy="2349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rmAutofit fontScale="70000" lnSpcReduction="20000"/>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US" sz="1600" b="0" i="0" u="none" strike="noStrike" cap="none" normalizeH="0" baseline="0" dirty="0" err="1" smtClean="0">
                <a:ln>
                  <a:noFill/>
                </a:ln>
                <a:solidFill>
                  <a:srgbClr val="4E81BE"/>
                </a:solidFill>
                <a:effectLst/>
                <a:latin typeface="Arial" pitchFamily="-65" charset="0"/>
                <a:ea typeface="ＭＳ Ｐゴシック" pitchFamily="-65" charset="-128"/>
                <a:cs typeface="ＭＳ Ｐゴシック" pitchFamily="-65" charset="-128"/>
              </a:rPr>
              <a:t>Total Nodes = 43,936</a:t>
            </a:r>
          </a:p>
        </p:txBody>
      </p:sp>
      <p:sp>
        <p:nvSpPr>
          <p:cNvPr id="9" name="Rectangle 8"/>
          <p:cNvSpPr/>
          <p:nvPr/>
        </p:nvSpPr>
        <p:spPr bwMode="auto">
          <a:xfrm>
            <a:off x="533400" y="2543175"/>
            <a:ext cx="1625600" cy="2349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r>
              <a:rPr kumimoji="0" lang="en-US" sz="1100" b="0" i="0" u="none" strike="noStrike" cap="none" normalizeH="0" baseline="0" dirty="0" err="1" smtClean="0">
                <a:ln>
                  <a:noFill/>
                </a:ln>
                <a:solidFill>
                  <a:srgbClr val="C0504D"/>
                </a:solidFill>
                <a:effectLst/>
                <a:latin typeface="Arial" pitchFamily="-65" charset="0"/>
                <a:ea typeface="ＭＳ Ｐゴシック" pitchFamily="-65" charset="-128"/>
                <a:cs typeface="ＭＳ Ｐゴシック" pitchFamily="-65" charset="-128"/>
              </a:rPr>
              <a:t>Total Storage = 206 PB</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Patterns</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9BD6F16F-E67A-4A33-B152-B9656548FBFF}"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247650" y="839788"/>
            <a:ext cx="8031163" cy="5516562"/>
          </a:xfrm>
          <a:prstGeom prst="rect">
            <a:avLst/>
          </a:prstGeom>
          <a:noFill/>
          <a:ln w="9525">
            <a:noFill/>
            <a:miter lim="800000"/>
            <a:headEnd/>
            <a:tailEnd/>
          </a:ln>
        </p:spPr>
      </p:pic>
      <p:sp>
        <p:nvSpPr>
          <p:cNvPr id="21507" name="Rectangle 6"/>
          <p:cNvSpPr>
            <a:spLocks noGrp="1" noChangeArrowheads="1"/>
          </p:cNvSpPr>
          <p:nvPr>
            <p:ph type="title"/>
          </p:nvPr>
        </p:nvSpPr>
        <p:spPr>
          <a:xfrm>
            <a:off x="1563966" y="0"/>
            <a:ext cx="7654257" cy="1143000"/>
          </a:xfrm>
        </p:spPr>
        <p:txBody>
          <a:bodyPr/>
          <a:lstStyle/>
          <a:p>
            <a:pPr eaLnBrk="1" hangingPunct="1"/>
            <a:r>
              <a:rPr lang="en-US" dirty="0" smtClean="0"/>
              <a:t>Hadoop Usage at Yahoo!</a:t>
            </a:r>
          </a:p>
        </p:txBody>
      </p:sp>
      <p:graphicFrame>
        <p:nvGraphicFramePr>
          <p:cNvPr id="9" name="Diagram 8"/>
          <p:cNvGraphicFramePr/>
          <p:nvPr/>
        </p:nvGraphicFramePr>
        <p:xfrm>
          <a:off x="954088" y="990600"/>
          <a:ext cx="7620000" cy="50292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cxnSp>
        <p:nvCxnSpPr>
          <p:cNvPr id="14" name="Straight Connector 13"/>
          <p:cNvCxnSpPr/>
          <p:nvPr/>
        </p:nvCxnSpPr>
        <p:spPr>
          <a:xfrm rot="5400000">
            <a:off x="4751019" y="3230855"/>
            <a:ext cx="4608512" cy="1588"/>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1510" name="TextBox 14"/>
          <p:cNvSpPr txBox="1">
            <a:spLocks noChangeArrowheads="1"/>
          </p:cNvSpPr>
          <p:nvPr/>
        </p:nvSpPr>
        <p:spPr bwMode="auto">
          <a:xfrm>
            <a:off x="6624915" y="5465763"/>
            <a:ext cx="846137" cy="368300"/>
          </a:xfrm>
          <a:prstGeom prst="rect">
            <a:avLst/>
          </a:prstGeom>
          <a:noFill/>
          <a:ln w="9525">
            <a:noFill/>
            <a:miter lim="800000"/>
            <a:headEnd/>
            <a:tailEnd/>
          </a:ln>
        </p:spPr>
        <p:txBody>
          <a:bodyPr wrap="none">
            <a:spAutoFit/>
          </a:bodyPr>
          <a:lstStyle/>
          <a:p>
            <a:r>
              <a:rPr lang="en-US" b="1" dirty="0">
                <a:solidFill>
                  <a:srgbClr val="00B050"/>
                </a:solidFill>
              </a:rPr>
              <a:t>Today</a:t>
            </a:r>
          </a:p>
        </p:txBody>
      </p:sp>
      <p:sp>
        <p:nvSpPr>
          <p:cNvPr id="21511" name="Slide Number Placeholder 12"/>
          <p:cNvSpPr>
            <a:spLocks noGrp="1"/>
          </p:cNvSpPr>
          <p:nvPr>
            <p:ph type="sldNum" sz="quarter" idx="4294967295"/>
          </p:nvPr>
        </p:nvSpPr>
        <p:spPr bwMode="auto">
          <a:xfrm>
            <a:off x="4572000" y="6356350"/>
            <a:ext cx="495300" cy="365125"/>
          </a:xfrm>
          <a:prstGeom prst="rect">
            <a:avLst/>
          </a:prstGeom>
          <a:noFill/>
          <a:ln>
            <a:miter lim="800000"/>
            <a:headEnd/>
            <a:tailEnd/>
          </a:ln>
        </p:spPr>
        <p:txBody>
          <a:bodyPr/>
          <a:lstStyle/>
          <a:p>
            <a:fld id="{3557FFF1-6C60-4E5F-81F8-2E396A9D6DB7}" type="slidenum">
              <a:rPr lang="en-US"/>
              <a:pPr/>
              <a:t>8</a:t>
            </a:fld>
            <a:endParaRPr lang="en-US"/>
          </a:p>
        </p:txBody>
      </p:sp>
      <p:sp>
        <p:nvSpPr>
          <p:cNvPr id="21512" name="TextBox 14"/>
          <p:cNvSpPr txBox="1">
            <a:spLocks noChangeArrowheads="1"/>
          </p:cNvSpPr>
          <p:nvPr/>
        </p:nvSpPr>
        <p:spPr bwMode="auto">
          <a:xfrm rot="-5400000">
            <a:off x="-862806" y="3498056"/>
            <a:ext cx="2667000" cy="357188"/>
          </a:xfrm>
          <a:prstGeom prst="rect">
            <a:avLst/>
          </a:prstGeom>
          <a:noFill/>
          <a:ln w="9525">
            <a:noFill/>
            <a:miter lim="800000"/>
            <a:headEnd/>
            <a:tailEnd/>
          </a:ln>
        </p:spPr>
        <p:txBody>
          <a:bodyPr/>
          <a:lstStyle/>
          <a:p>
            <a:pPr algn="ctr"/>
            <a:r>
              <a:rPr lang="en-US" sz="1600"/>
              <a:t>Thousands of Servers</a:t>
            </a:r>
          </a:p>
        </p:txBody>
      </p:sp>
      <p:sp>
        <p:nvSpPr>
          <p:cNvPr id="21513" name="TextBox 15"/>
          <p:cNvSpPr txBox="1">
            <a:spLocks noChangeArrowheads="1"/>
          </p:cNvSpPr>
          <p:nvPr/>
        </p:nvSpPr>
        <p:spPr bwMode="auto">
          <a:xfrm rot="-5400000">
            <a:off x="7443788" y="3355975"/>
            <a:ext cx="1379537" cy="290513"/>
          </a:xfrm>
          <a:prstGeom prst="rect">
            <a:avLst/>
          </a:prstGeom>
          <a:noFill/>
          <a:ln w="9525">
            <a:noFill/>
            <a:miter lim="800000"/>
            <a:headEnd/>
            <a:tailEnd/>
          </a:ln>
        </p:spPr>
        <p:txBody>
          <a:bodyPr/>
          <a:lstStyle/>
          <a:p>
            <a:r>
              <a:rPr lang="en-US" sz="1600"/>
              <a:t>Petabytes</a:t>
            </a:r>
          </a:p>
        </p:txBody>
      </p:sp>
      <p:sp>
        <p:nvSpPr>
          <p:cNvPr id="21514" name="TextBox 1"/>
          <p:cNvSpPr txBox="1">
            <a:spLocks noChangeArrowheads="1"/>
          </p:cNvSpPr>
          <p:nvPr/>
        </p:nvSpPr>
        <p:spPr bwMode="auto">
          <a:xfrm>
            <a:off x="958850" y="946150"/>
            <a:ext cx="3038475" cy="342900"/>
          </a:xfrm>
          <a:prstGeom prst="rect">
            <a:avLst/>
          </a:prstGeom>
          <a:noFill/>
          <a:ln w="9525">
            <a:noFill/>
            <a:miter lim="800000"/>
            <a:headEnd/>
            <a:tailEnd/>
          </a:ln>
        </p:spPr>
        <p:txBody>
          <a:bodyPr wrap="none" anchor="ctr"/>
          <a:lstStyle/>
          <a:p>
            <a:r>
              <a:rPr lang="en-US" sz="1400" b="1" dirty="0" smtClean="0">
                <a:solidFill>
                  <a:srgbClr val="7030A0"/>
                </a:solidFill>
              </a:rPr>
              <a:t>44K </a:t>
            </a:r>
            <a:r>
              <a:rPr lang="en-US" sz="1400" b="1" dirty="0">
                <a:solidFill>
                  <a:srgbClr val="7030A0"/>
                </a:solidFill>
              </a:rPr>
              <a:t>Hadoop Servers</a:t>
            </a:r>
          </a:p>
        </p:txBody>
      </p:sp>
      <p:sp>
        <p:nvSpPr>
          <p:cNvPr id="21515" name="TextBox 1"/>
          <p:cNvSpPr txBox="1">
            <a:spLocks noChangeArrowheads="1"/>
          </p:cNvSpPr>
          <p:nvPr/>
        </p:nvSpPr>
        <p:spPr bwMode="auto">
          <a:xfrm>
            <a:off x="960438" y="1200150"/>
            <a:ext cx="3076575" cy="361950"/>
          </a:xfrm>
          <a:prstGeom prst="rect">
            <a:avLst/>
          </a:prstGeom>
          <a:noFill/>
          <a:ln w="9525">
            <a:noFill/>
            <a:miter lim="800000"/>
            <a:headEnd/>
            <a:tailEnd/>
          </a:ln>
        </p:spPr>
        <p:txBody>
          <a:bodyPr wrap="none" anchor="ctr"/>
          <a:lstStyle/>
          <a:p>
            <a:r>
              <a:rPr lang="en-US" sz="1400" b="1">
                <a:solidFill>
                  <a:srgbClr val="C00000"/>
                </a:solidFill>
              </a:rPr>
              <a:t>206PB Raw Hadoop Storage</a:t>
            </a:r>
          </a:p>
        </p:txBody>
      </p:sp>
      <p:sp>
        <p:nvSpPr>
          <p:cNvPr id="21516" name="TextBox 1"/>
          <p:cNvSpPr txBox="1">
            <a:spLocks noChangeArrowheads="1"/>
          </p:cNvSpPr>
          <p:nvPr/>
        </p:nvSpPr>
        <p:spPr bwMode="auto">
          <a:xfrm>
            <a:off x="973138" y="1466850"/>
            <a:ext cx="3076575" cy="361950"/>
          </a:xfrm>
          <a:prstGeom prst="rect">
            <a:avLst/>
          </a:prstGeom>
          <a:noFill/>
          <a:ln w="9525">
            <a:noFill/>
            <a:miter lim="800000"/>
            <a:headEnd/>
            <a:tailEnd/>
          </a:ln>
        </p:spPr>
        <p:txBody>
          <a:bodyPr wrap="none" anchor="ctr"/>
          <a:lstStyle/>
          <a:p>
            <a:r>
              <a:rPr lang="en-US" sz="1400" b="1">
                <a:solidFill>
                  <a:srgbClr val="002060"/>
                </a:solidFill>
              </a:rPr>
              <a:t>1M+ Monthy Hadoop Jobs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to Mission Critical </a:t>
            </a:r>
            <a:endParaRPr lang="en-US" dirty="0"/>
          </a:p>
        </p:txBody>
      </p:sp>
      <p:graphicFrame>
        <p:nvGraphicFramePr>
          <p:cNvPr id="5" name="Content Placeholder 4"/>
          <p:cNvGraphicFramePr>
            <a:graphicFrameLocks noGrp="1"/>
          </p:cNvGraphicFramePr>
          <p:nvPr>
            <p:ph idx="1"/>
          </p:nvPr>
        </p:nvGraphicFramePr>
        <p:xfrm>
          <a:off x="457200" y="2873829"/>
          <a:ext cx="8229600" cy="325233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9BD6F16F-E67A-4A33-B152-B9656548FBFF}" type="slidenum">
              <a:rPr lang="en-US" smtClean="0"/>
              <a:pPr/>
              <a:t>9</a:t>
            </a:fld>
            <a:endParaRPr lang="en-US"/>
          </a:p>
        </p:txBody>
      </p:sp>
      <p:graphicFrame>
        <p:nvGraphicFramePr>
          <p:cNvPr id="6" name="Content Placeholder 4"/>
          <p:cNvGraphicFramePr>
            <a:graphicFrameLocks/>
          </p:cNvGraphicFramePr>
          <p:nvPr/>
        </p:nvGraphicFramePr>
        <p:xfrm>
          <a:off x="457200" y="1600201"/>
          <a:ext cx="8229600" cy="1045028"/>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ICTUREPATH" val="GRAPHICELEMENTS\LOOK-Y-BANG'S DROP SHADOW.PNG"/>
  <p:tag name="PSDSOURCE" val="C:\JPCinc\_ActiveJobs\0620 DB Yahoo PPT\"/>
  <p:tag name="PSDSOURCELAYER" val="Y-Bang's Drop Shadow"/>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ICTUREPATH" val="GRAPHICELEMENTS\LOOK-EXCLAMATION'S DROP SHADOW.PNG"/>
  <p:tag name="PSDSOURCE" val="C:\JPCinc\_ActiveJobs\0620 DB Yahoo PPT\"/>
  <p:tag name="PSDSOURCELAYER" val="Exclamation's Drop Shadow"/>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ICTUREPATH" val="GRAPHICELEMENTS\LOOK-Y-BANG.PNG"/>
  <p:tag name="PSDSOURCE" val="C:\JPCinc\_ActiveJobs\0620 DB Yahoo PPT\"/>
  <p:tag name="PSDSOURCELAYER" val="Y-Bang"/>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ICTUREPATH" val="GRAPHICELEMENTS\LOOK-EXCLAMATION.PNG"/>
  <p:tag name="PSDSOURCE" val="C:\JPCinc\_ActiveJobs\0620 DB Yahoo PPT\"/>
  <p:tag name="PSDSOURCELAYER" val="Exclamation"/>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ICTUREPATH" val="GRAPHICELEMENTS\LOOK-Y-BANG'S DROP SHADOW.PNG"/>
  <p:tag name="PSDSOURCE" val="C:\JPCinc\_ActiveJobs\0620 DB Yahoo PPT\"/>
  <p:tag name="PSDSOURCELAYER" val="Y-Bang's Drop Shadow"/>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ICTUREPATH" val="GRAPHICELEMENTS\LOOK-EXCLAMATION'S DROP SHADOW.PNG"/>
  <p:tag name="PSDSOURCE" val="C:\JPCinc\_ActiveJobs\0620 DB Yahoo PPT\"/>
  <p:tag name="PSDSOURCELAYER" val="Exclamation's Drop Shadow"/>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PICTUREPATH" val="GRAPHICELEMENTS\LOOK-EXCLAMATION.PNG"/>
  <p:tag name="PSDSOURCE" val="C:\JPCinc\_ActiveJobs\0620 DB Yahoo PPT\"/>
  <p:tag name="PSDSOURCELAYER" val="Exclamation"/>
</p:tagLst>
</file>

<file path=ppt/theme/theme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CC"/>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rm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dirty="0" err="1" smtClean="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rgbClr val="E3CEC6"/>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Search</Template>
  <TotalTime>44569</TotalTime>
  <Words>3349</Words>
  <Application>Microsoft Macintosh PowerPoint</Application>
  <PresentationFormat>On-screen Show (4:3)</PresentationFormat>
  <Paragraphs>563</Paragraphs>
  <Slides>32</Slides>
  <Notes>27</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1_Blank Presentation</vt:lpstr>
      <vt:lpstr>Custom Design</vt:lpstr>
      <vt:lpstr>Microsoft Equation</vt:lpstr>
      <vt:lpstr>Apache Hadoop at Yahoo!  Ready for Business</vt:lpstr>
      <vt:lpstr>Introductions</vt:lpstr>
      <vt:lpstr>Timeline of Apache Hadoop at Yahoo</vt:lpstr>
      <vt:lpstr>The Team - Hadoop Development</vt:lpstr>
      <vt:lpstr>Code Contributions</vt:lpstr>
      <vt:lpstr>Hadoop as a Service</vt:lpstr>
      <vt:lpstr>Application Patterns</vt:lpstr>
      <vt:lpstr>Hadoop Usage at Yahoo!</vt:lpstr>
      <vt:lpstr>Research to Mission Critical </vt:lpstr>
      <vt:lpstr>Themes</vt:lpstr>
      <vt:lpstr>Evolution of Hadoop at Yahoo!</vt:lpstr>
      <vt:lpstr>Utilization at Scale</vt:lpstr>
      <vt:lpstr>Motivation - CapacityScheduler</vt:lpstr>
      <vt:lpstr>Hadoop On Demand (HoD)</vt:lpstr>
      <vt:lpstr>CapacityScheduler</vt:lpstr>
      <vt:lpstr>CapacityScheduler</vt:lpstr>
      <vt:lpstr>CapacityScheduler - Queues</vt:lpstr>
      <vt:lpstr>CapacityScheduler - Benefits</vt:lpstr>
      <vt:lpstr>Security</vt:lpstr>
      <vt:lpstr>Motivation - Security</vt:lpstr>
      <vt:lpstr>Secure Hadoop</vt:lpstr>
      <vt:lpstr>Multi-Tenancy</vt:lpstr>
      <vt:lpstr>Motivation – Multi-Tenancy</vt:lpstr>
      <vt:lpstr>Multi-Tenancy</vt:lpstr>
      <vt:lpstr>Super-Sized Hadoop</vt:lpstr>
      <vt:lpstr>Motivation – Super-sized clusters</vt:lpstr>
      <vt:lpstr>Opportunity: Vertical &amp; Horizontal scaling</vt:lpstr>
      <vt:lpstr>HDFS Federation</vt:lpstr>
      <vt:lpstr>Block (Object) Storage Subsystem</vt:lpstr>
      <vt:lpstr>Availability</vt:lpstr>
      <vt:lpstr>/* TODO */</vt:lpstr>
      <vt:lpstr>Questions?</vt:lpstr>
    </vt:vector>
  </TitlesOfParts>
  <Company>Yahoo!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Yahoo!</dc:creator>
  <cp:lastModifiedBy>C D</cp:lastModifiedBy>
  <cp:revision>1107</cp:revision>
  <cp:lastPrinted>2009-10-20T20:49:58Z</cp:lastPrinted>
  <dcterms:created xsi:type="dcterms:W3CDTF">2010-10-26T18:20:04Z</dcterms:created>
  <dcterms:modified xsi:type="dcterms:W3CDTF">2010-11-03T21:34:20Z</dcterms:modified>
</cp:coreProperties>
</file>