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85" r:id="rId2"/>
    <p:sldId id="256" r:id="rId3"/>
    <p:sldId id="286" r:id="rId4"/>
    <p:sldId id="287" r:id="rId5"/>
    <p:sldId id="288" r:id="rId6"/>
    <p:sldId id="289" r:id="rId7"/>
    <p:sldId id="257" r:id="rId8"/>
    <p:sldId id="290" r:id="rId9"/>
    <p:sldId id="260" r:id="rId10"/>
    <p:sldId id="261" r:id="rId11"/>
    <p:sldId id="262" r:id="rId12"/>
    <p:sldId id="264" r:id="rId13"/>
    <p:sldId id="272" r:id="rId14"/>
    <p:sldId id="263" r:id="rId15"/>
    <p:sldId id="271" r:id="rId16"/>
    <p:sldId id="278" r:id="rId17"/>
    <p:sldId id="291" r:id="rId18"/>
    <p:sldId id="276" r:id="rId19"/>
    <p:sldId id="277" r:id="rId20"/>
    <p:sldId id="281" r:id="rId21"/>
    <p:sldId id="284" r:id="rId22"/>
    <p:sldId id="283" r:id="rId23"/>
    <p:sldId id="282" r:id="rId24"/>
    <p:sldId id="293" r:id="rId25"/>
    <p:sldId id="266" r:id="rId26"/>
    <p:sldId id="265" r:id="rId27"/>
    <p:sldId id="268" r:id="rId28"/>
    <p:sldId id="292" r:id="rId29"/>
    <p:sldId id="269" r:id="rId30"/>
    <p:sldId id="294" r:id="rId31"/>
    <p:sldId id="267" r:id="rId32"/>
    <p:sldId id="280" r:id="rId33"/>
    <p:sldId id="295" r:id="rId34"/>
    <p:sldId id="296" r:id="rId35"/>
    <p:sldId id="298" r:id="rId36"/>
    <p:sldId id="275" r:id="rId37"/>
    <p:sldId id="273" r:id="rId38"/>
    <p:sldId id="274" r:id="rId39"/>
    <p:sldId id="297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2F2F2"/>
  </p:clrMru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385" autoAdjust="0"/>
    <p:restoredTop sz="94660"/>
  </p:normalViewPr>
  <p:slideViewPr>
    <p:cSldViewPr>
      <p:cViewPr varScale="1">
        <p:scale>
          <a:sx n="100" d="100"/>
          <a:sy n="100" d="100"/>
        </p:scale>
        <p:origin x="-113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E52C-E1B9-4AAF-BD50-FC448C2D4287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DB0C-2E91-4331-A715-66AF9BC44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7727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E52C-E1B9-4AAF-BD50-FC448C2D4287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DB0C-2E91-4331-A715-66AF9BC44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2361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E52C-E1B9-4AAF-BD50-FC448C2D4287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DB0C-2E91-4331-A715-66AF9BC44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36286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E52C-E1B9-4AAF-BD50-FC448C2D4287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DB0C-2E91-4331-A715-66AF9BC44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6179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E52C-E1B9-4AAF-BD50-FC448C2D4287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DB0C-2E91-4331-A715-66AF9BC44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0444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E52C-E1B9-4AAF-BD50-FC448C2D4287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DB0C-2E91-4331-A715-66AF9BC44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7771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E52C-E1B9-4AAF-BD50-FC448C2D4287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DB0C-2E91-4331-A715-66AF9BC44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393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E52C-E1B9-4AAF-BD50-FC448C2D4287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DB0C-2E91-4331-A715-66AF9BC44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0903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E52C-E1B9-4AAF-BD50-FC448C2D4287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DB0C-2E91-4331-A715-66AF9BC44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5565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E52C-E1B9-4AAF-BD50-FC448C2D4287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DB0C-2E91-4331-A715-66AF9BC44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9551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E52C-E1B9-4AAF-BD50-FC448C2D4287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DB0C-2E91-4331-A715-66AF9BC44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6166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E52C-E1B9-4AAF-BD50-FC448C2D4287}" type="datetimeFigureOut">
              <a:rPr lang="en-US" smtClean="0"/>
              <a:pPr/>
              <a:t>11/2/10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9DB0C-2E91-4331-A715-66AF9BC44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6202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vn.apache.org/repos/asf/poi/trunk/src/java/org/apache/poi/hssf/model/" TargetMode="External"/><Relationship Id="rId4" Type="http://schemas.openxmlformats.org/officeDocument/2006/relationships/hyperlink" Target="http://svn.apache.org/repos/asf/poi/trunk/src/java/org/apache/poi/hssf/record/" TargetMode="External"/><Relationship Id="rId5" Type="http://schemas.openxmlformats.org/officeDocument/2006/relationships/hyperlink" Target="http://svn.apache.org/repos/asf/poi/trunk/src/ooxml/java/org/apache/poi/xssf/usermodel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vn.apache.org/repos/asf/poi/trunk/src/java/org/apache/poi/hssf/usermodel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svn.apache.org/repos/asf/poi/trunk/src/testcases/org/apache/poi/ss/usermodel/BaseTestDataValidation.java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svn.apache.org/repos/asf/poi/trunk/src/testcases/org/apache/poi/hssf/usermodel/TestHSSFConditionalFormatting.java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://svn.apache.org/repos/asf/poi/trunk/src/testcases/org/apache/poi/ss/usermodel/BaseTestCellComment.jav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svn.apache.org/repos/asf/poi/trunk/src/examples/src/org/apache/poi/ss/examples/LoanCalculator.java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vn.apache.org/repos/asf/poi/trunk/src/scratchpad/src/org/apache/poi/hslf/record/" TargetMode="External"/><Relationship Id="rId4" Type="http://schemas.openxmlformats.org/officeDocument/2006/relationships/hyperlink" Target="http://svn.apache.org/repos/asf/poi/trunk/src/ooxml/java/org/apache/poi/xslf/usermodel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vn.apache.org/repos/asf/poi/trunk/src/scratchpad/src/org/apache/poi/hslf/model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svn.apache.org/repos/asf/poi/trunk/src/examples/src/org/apache/poi/hslf/examples/PPT2PNG.jav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vn.apache.org/repos/asf/poi/trunk/src/examples/src/org/apache/poi/" TargetMode="External"/><Relationship Id="rId4" Type="http://schemas.openxmlformats.org/officeDocument/2006/relationships/hyperlink" Target="http://poi.apache.org/spreadsheet/example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ika.apache.org/0.7/formats.html%23Microsoft_Office_document_format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i.apache.org/hpsf/index.html" TargetMode="External"/><Relationship Id="rId4" Type="http://schemas.openxmlformats.org/officeDocument/2006/relationships/hyperlink" Target="http://poi.apache.org/oxml4j/index.html" TargetMode="External"/><Relationship Id="rId5" Type="http://schemas.openxmlformats.org/officeDocument/2006/relationships/hyperlink" Target="http://xmlbeans.apache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oi.apache.org/poifs/fileformat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i.apache.org/slideshow/index.html" TargetMode="External"/><Relationship Id="rId4" Type="http://schemas.openxmlformats.org/officeDocument/2006/relationships/hyperlink" Target="http://poi.apache.org/hwpf/index.html" TargetMode="External"/><Relationship Id="rId5" Type="http://schemas.openxmlformats.org/officeDocument/2006/relationships/hyperlink" Target="http://poi.apache.org/hdgf/index.html" TargetMode="External"/><Relationship Id="rId6" Type="http://schemas.openxmlformats.org/officeDocument/2006/relationships/hyperlink" Target="http://poi.apache.org/hsmf/index.html" TargetMode="External"/><Relationship Id="rId7" Type="http://schemas.openxmlformats.org/officeDocument/2006/relationships/hyperlink" Target="http://poi.apache.org/hpbf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oi.apache.org/spreadsheet/index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Apache POI </a:t>
            </a:r>
            <a:br>
              <a:rPr lang="en-US" dirty="0" smtClean="0"/>
            </a:br>
            <a:r>
              <a:rPr lang="en-US" dirty="0" smtClean="0"/>
              <a:t>for Content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400" dirty="0" err="1" smtClean="0"/>
              <a:t>Apachecon</a:t>
            </a:r>
            <a:r>
              <a:rPr lang="en-US" sz="2400" dirty="0" smtClean="0"/>
              <a:t> North America</a:t>
            </a:r>
          </a:p>
          <a:p>
            <a:endParaRPr lang="en-US" sz="2400" dirty="0" smtClean="0"/>
          </a:p>
          <a:p>
            <a:r>
              <a:rPr lang="en-US" sz="2400" dirty="0" smtClean="0"/>
              <a:t>November 3, 2010</a:t>
            </a:r>
          </a:p>
          <a:p>
            <a:endParaRPr lang="en-US" sz="2400" dirty="0" smtClean="0"/>
          </a:p>
          <a:p>
            <a:r>
              <a:rPr lang="en-US" sz="2400" dirty="0" smtClean="0"/>
              <a:t>David Fisher, JM Lafferty Associates, Inc.</a:t>
            </a:r>
          </a:p>
          <a:p>
            <a:pPr>
              <a:buNone/>
            </a:pPr>
            <a:r>
              <a:rPr lang="en-US" sz="2400" dirty="0" smtClean="0"/>
              <a:t>	with the assistance of </a:t>
            </a:r>
            <a:r>
              <a:rPr lang="en-US" sz="2400" dirty="0" err="1" smtClean="0"/>
              <a:t>Yegor</a:t>
            </a:r>
            <a:r>
              <a:rPr lang="en-US" sz="2400" dirty="0" smtClean="0"/>
              <a:t> </a:t>
            </a:r>
            <a:r>
              <a:rPr lang="en-US" sz="2400" dirty="0" err="1" smtClean="0"/>
              <a:t>Kozlov</a:t>
            </a:r>
            <a:r>
              <a:rPr lang="en-US" sz="2400" dirty="0" smtClean="0"/>
              <a:t>, </a:t>
            </a:r>
            <a:r>
              <a:rPr lang="en-US" sz="2400" dirty="0" err="1" smtClean="0"/>
              <a:t>Dinom</a:t>
            </a:r>
            <a:r>
              <a:rPr lang="en-US" sz="2400" dirty="0" smtClean="0"/>
              <a:t>, LLC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 </a:t>
            </a:r>
            <a:r>
              <a:rPr lang="en-US" dirty="0" smtClean="0"/>
              <a:t>User Model </a:t>
            </a:r>
            <a:r>
              <a:rPr lang="en-US" dirty="0" smtClean="0"/>
              <a:t>B</a:t>
            </a:r>
            <a:r>
              <a:rPr lang="en-US" dirty="0" smtClean="0"/>
              <a:t>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Open / create a Workbook</a:t>
            </a:r>
          </a:p>
          <a:p>
            <a:r>
              <a:rPr lang="en-US" sz="2400" dirty="0" smtClean="0"/>
              <a:t>From the Workbook, get</a:t>
            </a:r>
            <a:r>
              <a:rPr lang="en-US" sz="2400" dirty="0" smtClean="0"/>
              <a:t> or add </a:t>
            </a:r>
            <a:r>
              <a:rPr lang="en-US" sz="2400" dirty="0" smtClean="0"/>
              <a:t>Sheets</a:t>
            </a:r>
          </a:p>
          <a:p>
            <a:r>
              <a:rPr lang="en-US" sz="2400" dirty="0" smtClean="0"/>
              <a:t>From a Sheet, </a:t>
            </a:r>
            <a:r>
              <a:rPr lang="en-US" sz="2400" dirty="0" smtClean="0"/>
              <a:t>get </a:t>
            </a:r>
            <a:r>
              <a:rPr lang="en-US" sz="2400" dirty="0" smtClean="0"/>
              <a:t>Rows</a:t>
            </a:r>
          </a:p>
          <a:p>
            <a:r>
              <a:rPr lang="en-US" sz="2400" dirty="0" smtClean="0"/>
              <a:t>From a Row, </a:t>
            </a:r>
            <a:r>
              <a:rPr lang="en-US" sz="2400" dirty="0" smtClean="0"/>
              <a:t>get </a:t>
            </a:r>
            <a:r>
              <a:rPr lang="en-US" sz="2400" dirty="0" smtClean="0"/>
              <a:t>Cells</a:t>
            </a:r>
          </a:p>
          <a:p>
            <a:r>
              <a:rPr lang="en-US" sz="2400" dirty="0" smtClean="0"/>
              <a:t>From a Cell, get </a:t>
            </a:r>
            <a:r>
              <a:rPr lang="en-US" sz="2400" dirty="0" smtClean="0"/>
              <a:t>contents</a:t>
            </a:r>
            <a:endParaRPr lang="en-US" sz="2400" dirty="0" smtClean="0"/>
          </a:p>
          <a:p>
            <a:pPr lvl="1"/>
            <a:r>
              <a:rPr lang="en-US" sz="2000" dirty="0" smtClean="0"/>
              <a:t>values</a:t>
            </a:r>
          </a:p>
          <a:p>
            <a:pPr lvl="1"/>
            <a:r>
              <a:rPr lang="en-US" sz="2000" dirty="0" smtClean="0"/>
              <a:t>styles</a:t>
            </a:r>
          </a:p>
          <a:p>
            <a:pPr lvl="1"/>
            <a:r>
              <a:rPr lang="en-US" sz="2000" dirty="0" smtClean="0"/>
              <a:t>format</a:t>
            </a:r>
          </a:p>
          <a:p>
            <a:pPr lvl="1"/>
            <a:r>
              <a:rPr lang="en-US" sz="2000" dirty="0" smtClean="0"/>
              <a:t>comments</a:t>
            </a:r>
          </a:p>
          <a:p>
            <a:pPr lvl="1"/>
            <a:r>
              <a:rPr lang="en-US" sz="2000" dirty="0" smtClean="0"/>
              <a:t>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</a:t>
            </a:r>
            <a:r>
              <a:rPr lang="en-US" dirty="0" smtClean="0"/>
              <a:t> the </a:t>
            </a:r>
            <a:r>
              <a:rPr lang="en-US" dirty="0" smtClean="0"/>
              <a:t>U</a:t>
            </a:r>
            <a:r>
              <a:rPr lang="en-US" dirty="0" smtClean="0"/>
              <a:t>ser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Object model</a:t>
            </a:r>
            <a:r>
              <a:rPr lang="en-US" sz="2400" dirty="0" smtClean="0"/>
              <a:t> </a:t>
            </a:r>
            <a:r>
              <a:rPr lang="en-US" sz="2400" dirty="0" smtClean="0"/>
              <a:t>designed to</a:t>
            </a:r>
            <a:r>
              <a:rPr lang="en-US" sz="2400" dirty="0" smtClean="0"/>
              <a:t> </a:t>
            </a:r>
            <a:r>
              <a:rPr lang="en-US" sz="2400" dirty="0" smtClean="0"/>
              <a:t>closely </a:t>
            </a:r>
            <a:r>
              <a:rPr lang="en-US" sz="2400" dirty="0" smtClean="0"/>
              <a:t>match the </a:t>
            </a:r>
            <a:r>
              <a:rPr lang="en-US" sz="2400" dirty="0" smtClean="0"/>
              <a:t>E</a:t>
            </a:r>
            <a:r>
              <a:rPr lang="en-US" sz="2400" dirty="0" smtClean="0"/>
              <a:t>xcel application’s </a:t>
            </a:r>
            <a:r>
              <a:rPr lang="en-US" sz="2400" dirty="0" smtClean="0"/>
              <a:t>object </a:t>
            </a:r>
            <a:r>
              <a:rPr lang="en-US" sz="2400" dirty="0" smtClean="0"/>
              <a:t>model.</a:t>
            </a:r>
          </a:p>
          <a:p>
            <a:r>
              <a:rPr lang="en-US" sz="2400" dirty="0" smtClean="0"/>
              <a:t>Low </a:t>
            </a:r>
            <a:r>
              <a:rPr lang="en-US" sz="2400" dirty="0" smtClean="0"/>
              <a:t>level file structure may peek </a:t>
            </a:r>
            <a:r>
              <a:rPr lang="en-US" sz="2400" dirty="0" smtClean="0"/>
              <a:t>through for some cases.</a:t>
            </a:r>
          </a:p>
          <a:p>
            <a:r>
              <a:rPr lang="en-US" sz="2400" dirty="0" smtClean="0"/>
              <a:t>HSSF </a:t>
            </a:r>
            <a:r>
              <a:rPr lang="en-US" sz="2400" dirty="0" err="1" smtClean="0">
                <a:hlinkClick r:id="rId2"/>
              </a:rPr>
              <a:t>usermodel</a:t>
            </a:r>
            <a:r>
              <a:rPr lang="en-US" sz="2400" dirty="0" smtClean="0">
                <a:hlinkClick r:id="rId2"/>
              </a:rPr>
              <a:t> </a:t>
            </a:r>
            <a:r>
              <a:rPr lang="en-US" sz="2400" dirty="0" smtClean="0"/>
              <a:t>use</a:t>
            </a:r>
            <a:r>
              <a:rPr lang="en-US" sz="2400" dirty="0" smtClean="0"/>
              <a:t>s </a:t>
            </a:r>
            <a:r>
              <a:rPr lang="en-US" sz="2400" dirty="0" smtClean="0">
                <a:hlinkClick r:id="rId3"/>
              </a:rPr>
              <a:t>model </a:t>
            </a:r>
            <a:r>
              <a:rPr lang="en-US" sz="2400" dirty="0" smtClean="0"/>
              <a:t>which</a:t>
            </a:r>
            <a:r>
              <a:rPr lang="en-US" sz="2400" dirty="0" smtClean="0"/>
              <a:t> manipulates </a:t>
            </a:r>
            <a:r>
              <a:rPr lang="en-US" sz="2400" dirty="0" smtClean="0">
                <a:hlinkClick r:id="rId4"/>
              </a:rPr>
              <a:t>records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XSSF </a:t>
            </a:r>
            <a:r>
              <a:rPr lang="en-US" sz="2400" dirty="0" err="1" smtClean="0">
                <a:hlinkClick r:id="rId5"/>
              </a:rPr>
              <a:t>usermodel</a:t>
            </a:r>
            <a:r>
              <a:rPr lang="en-US" sz="2400" dirty="0" smtClean="0">
                <a:hlinkClick r:id="rId5"/>
              </a:rPr>
              <a:t> </a:t>
            </a:r>
            <a:r>
              <a:rPr lang="en-US" sz="2400" dirty="0" smtClean="0"/>
              <a:t>uses </a:t>
            </a:r>
            <a:r>
              <a:rPr lang="en-US" sz="2400" dirty="0" err="1" smtClean="0"/>
              <a:t>XMLBeans</a:t>
            </a:r>
            <a:r>
              <a:rPr lang="en-US" sz="2400" dirty="0" smtClean="0"/>
              <a:t> </a:t>
            </a:r>
            <a:r>
              <a:rPr lang="en-US" sz="2400" dirty="0" smtClean="0"/>
              <a:t>which does the xml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org.apache.poi.ss.usermodel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Interfaces provide access to almost all the functionality you'll want for working with both </a:t>
            </a:r>
            <a:r>
              <a:rPr lang="en-US" sz="2400" dirty="0" smtClean="0"/>
              <a:t>types.</a:t>
            </a:r>
          </a:p>
          <a:p>
            <a:endParaRPr lang="en-US" sz="2400" dirty="0" smtClean="0"/>
          </a:p>
          <a:p>
            <a:r>
              <a:rPr lang="en-US" sz="2400" dirty="0" smtClean="0"/>
              <a:t>Where things are very different between OLE2 and OOXML, cast to the appropriate concrete </a:t>
            </a:r>
            <a:r>
              <a:rPr lang="en-US" sz="2400" dirty="0" smtClean="0"/>
              <a:t>class.</a:t>
            </a:r>
          </a:p>
          <a:p>
            <a:endParaRPr lang="en-US" sz="2400" dirty="0" smtClean="0"/>
          </a:p>
          <a:p>
            <a:r>
              <a:rPr lang="en-US" sz="2400" dirty="0" smtClean="0"/>
              <a:t>Unless you have very constrained memory, this is the</a:t>
            </a:r>
            <a:r>
              <a:rPr lang="en-US" sz="2400" dirty="0" smtClean="0"/>
              <a:t> recommended user model.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Iterate over rows and cells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Screen shot 2010-11-02 at 7.10.5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447800"/>
            <a:ext cx="7658100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are the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Cells contain data, and may</a:t>
            </a:r>
            <a:r>
              <a:rPr lang="en-US" sz="2400" dirty="0" smtClean="0"/>
              <a:t> have styles</a:t>
            </a:r>
            <a:r>
              <a:rPr lang="en-US" sz="2400" dirty="0" smtClean="0"/>
              <a:t>, </a:t>
            </a:r>
            <a:r>
              <a:rPr lang="en-US" sz="2400" dirty="0" smtClean="0"/>
              <a:t>formatting </a:t>
            </a:r>
            <a:r>
              <a:rPr lang="en-US" sz="2400" dirty="0" smtClean="0"/>
              <a:t>rules, comments, hyperlinks </a:t>
            </a:r>
            <a:r>
              <a:rPr lang="en-US" sz="2400" dirty="0" smtClean="0"/>
              <a:t>etc.</a:t>
            </a:r>
          </a:p>
          <a:p>
            <a:r>
              <a:rPr lang="en-US" sz="2400" dirty="0" smtClean="0"/>
              <a:t>Cells can be of different types, such as string, number.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Type </a:t>
            </a:r>
            <a:r>
              <a:rPr lang="en-US" sz="2400" dirty="0" smtClean="0"/>
              <a:t>is</a:t>
            </a:r>
            <a:r>
              <a:rPr lang="en-US" sz="2400" dirty="0" smtClean="0"/>
              <a:t> </a:t>
            </a:r>
            <a:r>
              <a:rPr lang="en-US" sz="2400" dirty="0" smtClean="0"/>
              <a:t>important!</a:t>
            </a:r>
          </a:p>
          <a:p>
            <a:r>
              <a:rPr lang="en-US" sz="2400" dirty="0" smtClean="0"/>
              <a:t>Numbers and dates are always stored as floating point </a:t>
            </a:r>
            <a:r>
              <a:rPr lang="en-US" sz="2400" dirty="0" smtClean="0"/>
              <a:t>values.</a:t>
            </a:r>
          </a:p>
          <a:p>
            <a:r>
              <a:rPr lang="en-US" sz="2400" dirty="0" smtClean="0"/>
              <a:t>Integers, dates </a:t>
            </a:r>
            <a:r>
              <a:rPr lang="en-US" sz="2400" dirty="0" smtClean="0"/>
              <a:t>are done by formatting these floating point </a:t>
            </a:r>
            <a:r>
              <a:rPr lang="en-US" sz="2400" dirty="0" smtClean="0"/>
              <a:t>values.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cells</a:t>
            </a:r>
            <a:endParaRPr lang="en-US" dirty="0"/>
          </a:p>
        </p:txBody>
      </p:sp>
      <p:pic>
        <p:nvPicPr>
          <p:cNvPr id="5" name="Picture 4" descr="Screen shot 2010-11-02 at 7.16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438400"/>
            <a:ext cx="6273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r>
              <a:rPr lang="en-US" dirty="0" smtClean="0"/>
              <a:t>ell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CellStyle</a:t>
            </a:r>
            <a:r>
              <a:rPr lang="en-US" sz="2400" dirty="0" smtClean="0"/>
              <a:t> gives you access to the most cell style properties, e.g. font, borders, data </a:t>
            </a:r>
            <a:r>
              <a:rPr lang="en-US" sz="2400" dirty="0" smtClean="0"/>
              <a:t>formats.</a:t>
            </a:r>
          </a:p>
          <a:p>
            <a:r>
              <a:rPr lang="en-US" sz="2400" dirty="0" err="1" smtClean="0"/>
              <a:t>CellStyle</a:t>
            </a:r>
            <a:r>
              <a:rPr lang="en-US" sz="2400" dirty="0" smtClean="0"/>
              <a:t> </a:t>
            </a:r>
            <a:r>
              <a:rPr lang="en-US" sz="2400" dirty="0" smtClean="0"/>
              <a:t>in .</a:t>
            </a:r>
            <a:r>
              <a:rPr lang="en-US" sz="2400" dirty="0" err="1" smtClean="0"/>
              <a:t>xls</a:t>
            </a:r>
            <a:r>
              <a:rPr lang="en-US" sz="2400" dirty="0" smtClean="0"/>
              <a:t> has some limitations – the number of</a:t>
            </a:r>
            <a:r>
              <a:rPr lang="en-US" sz="2400" dirty="0" smtClean="0"/>
              <a:t> colors available is </a:t>
            </a:r>
            <a:r>
              <a:rPr lang="en-US" sz="2400" dirty="0" smtClean="0"/>
              <a:t>limited to</a:t>
            </a:r>
            <a:r>
              <a:rPr lang="en-US" sz="2400" dirty="0" smtClean="0"/>
              <a:t> the built</a:t>
            </a:r>
            <a:r>
              <a:rPr lang="en-US" sz="2400" dirty="0" smtClean="0"/>
              <a:t>-in </a:t>
            </a:r>
            <a:r>
              <a:rPr lang="en-US" sz="2400" dirty="0" err="1" smtClean="0"/>
              <a:t>pallete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Cell Styles </a:t>
            </a:r>
            <a:r>
              <a:rPr lang="en-US" sz="2400" dirty="0" smtClean="0"/>
              <a:t>must be </a:t>
            </a:r>
            <a:r>
              <a:rPr lang="en-US" sz="2400" dirty="0" smtClean="0"/>
              <a:t>shared. Do </a:t>
            </a:r>
            <a:r>
              <a:rPr lang="en-US" sz="2400" dirty="0" smtClean="0"/>
              <a:t>not </a:t>
            </a:r>
            <a:r>
              <a:rPr lang="en-US" sz="2400" dirty="0" smtClean="0"/>
              <a:t>create </a:t>
            </a:r>
            <a:r>
              <a:rPr lang="en-US" sz="2400" dirty="0" smtClean="0"/>
              <a:t>per-cell, otherwise you will get</a:t>
            </a:r>
            <a:r>
              <a:rPr lang="en-US" sz="2400" dirty="0" smtClean="0"/>
              <a:t> a “</a:t>
            </a:r>
            <a:r>
              <a:rPr lang="en-US" sz="2400" dirty="0" smtClean="0"/>
              <a:t>Too many styles” error</a:t>
            </a:r>
            <a:r>
              <a:rPr lang="en-US" sz="2400" dirty="0" smtClean="0"/>
              <a:t> in Excel when </a:t>
            </a:r>
            <a:r>
              <a:rPr lang="en-US" sz="2400" dirty="0" smtClean="0"/>
              <a:t>opening your </a:t>
            </a:r>
            <a:r>
              <a:rPr lang="en-US" sz="2400" dirty="0" smtClean="0"/>
              <a:t>workbook.</a:t>
            </a:r>
          </a:p>
          <a:p>
            <a:r>
              <a:rPr lang="en-US" sz="2400" dirty="0" smtClean="0"/>
              <a:t>Think of Cell Styles like CSS and create them like that.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0-11-02 at 7.24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14400"/>
            <a:ext cx="8280400" cy="391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Dates in 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Dates are stored as floating point numbers, which are fractional days since 1900 or 1904</a:t>
            </a:r>
            <a:r>
              <a:rPr lang="en-US" sz="2000" dirty="0" smtClean="0"/>
              <a:t>!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No specific cell type in the file indicates that this is a </a:t>
            </a:r>
            <a:r>
              <a:rPr lang="en-US" sz="2000" dirty="0" smtClean="0"/>
              <a:t>date.</a:t>
            </a:r>
          </a:p>
          <a:p>
            <a:endParaRPr lang="en-US" sz="2000" dirty="0" smtClean="0"/>
          </a:p>
          <a:p>
            <a:r>
              <a:rPr lang="en-US" sz="2000" dirty="0" smtClean="0"/>
              <a:t>Only way to detect dates is from formatting </a:t>
            </a:r>
            <a:r>
              <a:rPr lang="en-US" sz="2000" dirty="0" smtClean="0"/>
              <a:t>rules.</a:t>
            </a:r>
          </a:p>
          <a:p>
            <a:endParaRPr lang="en-US" sz="2000" dirty="0" smtClean="0"/>
          </a:p>
          <a:p>
            <a:r>
              <a:rPr lang="en-US" sz="2000" dirty="0" smtClean="0"/>
              <a:t>POI tries to detect these for </a:t>
            </a:r>
            <a:r>
              <a:rPr lang="en-US" sz="2000" dirty="0" smtClean="0"/>
              <a:t>you.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Date Cells</a:t>
            </a:r>
            <a:endParaRPr lang="en-US" dirty="0"/>
          </a:p>
        </p:txBody>
      </p:sp>
      <p:pic>
        <p:nvPicPr>
          <p:cNvPr id="5" name="Picture 4" descr="Screen shot 2010-11-02 at 7.27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1181100"/>
            <a:ext cx="7785100" cy="461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Apache POI Project's mission is to create and maintain Java APIs for manipulating various file formats based upon the Office Open XML standards (OOXML) and Microsoft's OLE 2 Compound Document format (OLE2).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How we </a:t>
            </a:r>
            <a:r>
              <a:rPr lang="en-US" sz="2000" dirty="0" smtClean="0"/>
              <a:t>g</a:t>
            </a:r>
            <a:r>
              <a:rPr lang="en-US" sz="2000" dirty="0" smtClean="0"/>
              <a:t>ot </a:t>
            </a:r>
            <a:r>
              <a:rPr lang="en-US" sz="2000" dirty="0" smtClean="0"/>
              <a:t>i</a:t>
            </a:r>
            <a:r>
              <a:rPr lang="en-US" sz="2000" dirty="0" smtClean="0"/>
              <a:t>nvolved</a:t>
            </a:r>
          </a:p>
          <a:p>
            <a:r>
              <a:rPr lang="en-US" sz="2000" dirty="0" smtClean="0"/>
              <a:t>What can be done </a:t>
            </a:r>
            <a:r>
              <a:rPr lang="en-US" sz="2000" dirty="0" smtClean="0"/>
              <a:t>w</a:t>
            </a:r>
            <a:r>
              <a:rPr lang="en-US" sz="2000" dirty="0" smtClean="0"/>
              <a:t>ith the various Office file </a:t>
            </a:r>
            <a:r>
              <a:rPr lang="en-US" sz="2000" dirty="0" smtClean="0"/>
              <a:t>f</a:t>
            </a:r>
            <a:r>
              <a:rPr lang="en-US" sz="2000" dirty="0" smtClean="0"/>
              <a:t>ormats</a:t>
            </a:r>
            <a:endParaRPr lang="en-US" sz="2000" dirty="0" smtClean="0"/>
          </a:p>
          <a:p>
            <a:r>
              <a:rPr lang="en-US" sz="2000" dirty="0" smtClean="0"/>
              <a:t>Working </a:t>
            </a:r>
            <a:r>
              <a:rPr lang="en-US" sz="2000" dirty="0" smtClean="0"/>
              <a:t>with Excel files</a:t>
            </a:r>
            <a:endParaRPr lang="en-US" sz="2000" dirty="0" smtClean="0"/>
          </a:p>
          <a:p>
            <a:r>
              <a:rPr lang="en-US" sz="2000" dirty="0" smtClean="0"/>
              <a:t>Creating PowerPoint files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POI can read and write </a:t>
            </a:r>
            <a:r>
              <a:rPr lang="en-US" sz="2400" dirty="0" smtClean="0"/>
              <a:t>formulas</a:t>
            </a:r>
          </a:p>
          <a:p>
            <a:r>
              <a:rPr lang="en-US" sz="2400" dirty="0" smtClean="0"/>
              <a:t>AND </a:t>
            </a:r>
            <a:r>
              <a:rPr lang="en-US" sz="2400" dirty="0" smtClean="0"/>
              <a:t>evaluate them!</a:t>
            </a:r>
          </a:p>
          <a:p>
            <a:r>
              <a:rPr lang="en-US" sz="2400" dirty="0" smtClean="0"/>
              <a:t>POI has a largely complete implementation of the Excel formula parser and evaluator</a:t>
            </a:r>
          </a:p>
          <a:p>
            <a:r>
              <a:rPr lang="en-US" sz="2400" dirty="0" smtClean="0"/>
              <a:t>Doesn't do some functions, but now does </a:t>
            </a:r>
            <a:r>
              <a:rPr lang="en-US" sz="2400" dirty="0" smtClean="0"/>
              <a:t>most. </a:t>
            </a:r>
          </a:p>
          <a:p>
            <a:r>
              <a:rPr lang="en-US" sz="2400" dirty="0" smtClean="0"/>
              <a:t>Massive improvements of </a:t>
            </a:r>
            <a:r>
              <a:rPr lang="en-US" sz="2400" dirty="0" smtClean="0"/>
              <a:t>late.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supported?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Almost all basic functions </a:t>
            </a:r>
            <a:r>
              <a:rPr lang="en-US" sz="2400" dirty="0" smtClean="0"/>
              <a:t>are.</a:t>
            </a:r>
          </a:p>
          <a:p>
            <a:r>
              <a:rPr lang="en-US" sz="2400" dirty="0" smtClean="0"/>
              <a:t>VBA based ones never will </a:t>
            </a:r>
            <a:r>
              <a:rPr lang="en-US" sz="2400" dirty="0" smtClean="0"/>
              <a:t>be.</a:t>
            </a:r>
          </a:p>
          <a:p>
            <a:r>
              <a:rPr lang="en-US" sz="2400" dirty="0" smtClean="0"/>
              <a:t>Quite a few complex</a:t>
            </a:r>
            <a:r>
              <a:rPr lang="en-US" sz="2400" dirty="0" smtClean="0"/>
              <a:t> </a:t>
            </a:r>
            <a:r>
              <a:rPr lang="en-US" sz="2400" dirty="0" smtClean="0"/>
              <a:t>functions</a:t>
            </a:r>
            <a:r>
              <a:rPr lang="en-US" sz="2400" dirty="0" smtClean="0"/>
              <a:t> are.</a:t>
            </a:r>
          </a:p>
          <a:p>
            <a:r>
              <a:rPr lang="en-US" sz="2400" dirty="0" smtClean="0"/>
              <a:t>Some of the POI function classes are stubs – if it extends </a:t>
            </a:r>
            <a:r>
              <a:rPr lang="en-US" sz="2400" dirty="0" err="1" smtClean="0"/>
              <a:t>NotImplementedFunction</a:t>
            </a:r>
            <a:r>
              <a:rPr lang="en-US" sz="2400" dirty="0" smtClean="0"/>
              <a:t> it isn't done </a:t>
            </a:r>
            <a:r>
              <a:rPr lang="en-US" sz="2400" dirty="0" smtClean="0"/>
              <a:t>yet.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FormulaEvaluator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912960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dirty="0" smtClean="0"/>
              <a:t> </a:t>
            </a:r>
            <a:r>
              <a:rPr lang="en-US" dirty="0" smtClean="0"/>
              <a:t>are</a:t>
            </a:r>
            <a:r>
              <a:rPr lang="en-US" dirty="0" smtClean="0"/>
              <a:t> more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Advanced Excel features go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Rich Text</a:t>
            </a:r>
            <a:endParaRPr lang="en-US" sz="2400" dirty="0" smtClean="0"/>
          </a:p>
          <a:p>
            <a:pPr lvl="1"/>
            <a:r>
              <a:rPr lang="en-US" sz="2400" dirty="0" smtClean="0"/>
              <a:t>Data validations</a:t>
            </a:r>
          </a:p>
          <a:p>
            <a:pPr lvl="1"/>
            <a:r>
              <a:rPr lang="en-US" sz="2400" dirty="0" smtClean="0"/>
              <a:t>Conditional formatting</a:t>
            </a:r>
          </a:p>
          <a:p>
            <a:pPr lvl="1"/>
            <a:r>
              <a:rPr lang="en-US" sz="2400" dirty="0" smtClean="0"/>
              <a:t>Cell comments</a:t>
            </a:r>
          </a:p>
          <a:p>
            <a:pPr lvl="1"/>
            <a:r>
              <a:rPr lang="en-US" sz="2400" dirty="0" smtClean="0"/>
              <a:t>Drawings</a:t>
            </a:r>
          </a:p>
          <a:p>
            <a:pPr lvl="1"/>
            <a:r>
              <a:rPr lang="en-US" sz="2400" dirty="0" smtClean="0"/>
              <a:t>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RichText</a:t>
            </a:r>
            <a:r>
              <a:rPr lang="en-US" dirty="0" smtClean="0"/>
              <a:t> in Cells</a:t>
            </a:r>
            <a:endParaRPr lang="en-US" dirty="0"/>
          </a:p>
        </p:txBody>
      </p:sp>
      <p:pic>
        <p:nvPicPr>
          <p:cNvPr id="5" name="Picture 4" descr="Screen shot 2010-11-02 at 7.51.0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76400"/>
            <a:ext cx="6845300" cy="336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Validation</a:t>
            </a:r>
            <a:endParaRPr lang="en-US" dirty="0"/>
          </a:p>
        </p:txBody>
      </p:sp>
      <p:pic>
        <p:nvPicPr>
          <p:cNvPr id="5" name="Picture 4" descr="Screen shot 2010-11-02 at 7.40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320800"/>
            <a:ext cx="7874000" cy="431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5638800"/>
            <a:ext cx="100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Unit 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Formatting</a:t>
            </a:r>
            <a:endParaRPr lang="en-US" dirty="0"/>
          </a:p>
        </p:txBody>
      </p:sp>
      <p:pic>
        <p:nvPicPr>
          <p:cNvPr id="4" name="Picture 3" descr="Screen shot 2010-11-02 at 7.37.1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71600"/>
            <a:ext cx="7620000" cy="412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5562600"/>
            <a:ext cx="100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Unit 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Images are part of the drawing support. To add an image just call </a:t>
            </a:r>
            <a:r>
              <a:rPr lang="en-US" sz="2000" dirty="0" err="1" smtClean="0"/>
              <a:t>createPicture</a:t>
            </a:r>
            <a:r>
              <a:rPr lang="en-US" sz="2000" dirty="0" smtClean="0"/>
              <a:t>() on the drawing patriarch.</a:t>
            </a:r>
            <a:r>
              <a:rPr lang="en-US" sz="2000" dirty="0" smtClean="0"/>
              <a:t> Currently the </a:t>
            </a:r>
            <a:r>
              <a:rPr lang="en-US" sz="2000" dirty="0" smtClean="0"/>
              <a:t>following types are supported: </a:t>
            </a:r>
          </a:p>
          <a:p>
            <a:pPr lvl="1"/>
            <a:r>
              <a:rPr lang="en-US" sz="2000" dirty="0" smtClean="0"/>
              <a:t>PNG</a:t>
            </a:r>
          </a:p>
          <a:p>
            <a:pPr lvl="1"/>
            <a:r>
              <a:rPr lang="en-US" sz="2000" dirty="0" smtClean="0"/>
              <a:t>JPG</a:t>
            </a:r>
          </a:p>
          <a:p>
            <a:pPr lvl="1"/>
            <a:r>
              <a:rPr lang="en-US" sz="2000" dirty="0" smtClean="0"/>
              <a:t>DIB</a:t>
            </a:r>
          </a:p>
          <a:p>
            <a:r>
              <a:rPr lang="en-US" sz="2000" dirty="0" err="1" smtClean="0"/>
              <a:t>Picture.resize</a:t>
            </a:r>
            <a:r>
              <a:rPr lang="en-US" sz="2000" dirty="0" smtClean="0"/>
              <a:t>() relies on AWT</a:t>
            </a:r>
          </a:p>
          <a:p>
            <a:r>
              <a:rPr lang="en-US" sz="2000" dirty="0" smtClean="0"/>
              <a:t>Positioning of graphic object is not precise, the result can look ‘off’ on a system with different dpi or different version of Excel, e.g. Excel for </a:t>
            </a:r>
            <a:r>
              <a:rPr lang="en-US" sz="2000" dirty="0" smtClean="0"/>
              <a:t>MAC.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11-02 at 7.43.3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0"/>
            <a:ext cx="7734300" cy="461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Comments</a:t>
            </a:r>
            <a:endParaRPr lang="en-US" dirty="0"/>
          </a:p>
        </p:txBody>
      </p:sp>
      <p:pic>
        <p:nvPicPr>
          <p:cNvPr id="5" name="Picture 4" descr="Screen shot 2010-11-02 at 7.45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81200"/>
            <a:ext cx="6248400" cy="2755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5269468"/>
            <a:ext cx="100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Unit 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Got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While developing an investor targeting and contact management website for corporate investor relations. We had two client driven requirements to satisfy:</a:t>
            </a:r>
          </a:p>
          <a:p>
            <a:pPr marL="514350" indent="-514350">
              <a:buAutoNum type="arabicParenBoth"/>
            </a:pPr>
            <a:r>
              <a:rPr lang="en-US" sz="2000" dirty="0" smtClean="0"/>
              <a:t>Excel output that did not lose the leading “0” from US Postal Codes.</a:t>
            </a:r>
          </a:p>
          <a:p>
            <a:pPr marL="514350" indent="-514350">
              <a:buAutoNum type="arabicParenBoth"/>
            </a:pPr>
            <a:r>
              <a:rPr lang="en-US" sz="2000" dirty="0" smtClean="0"/>
              <a:t>A Client, Microsoft, would not look at </a:t>
            </a:r>
            <a:r>
              <a:rPr lang="en-US" sz="2000" dirty="0" err="1" smtClean="0"/>
              <a:t>PDFs</a:t>
            </a:r>
            <a:r>
              <a:rPr lang="en-US" sz="2000" dirty="0" smtClean="0"/>
              <a:t>, they wanted PowerPoint.</a:t>
            </a:r>
          </a:p>
          <a:p>
            <a:pPr marL="0" indent="0">
              <a:buNone/>
            </a:pPr>
            <a:r>
              <a:rPr lang="en-US" sz="2000" dirty="0" smtClean="0"/>
              <a:t>We found Apache POI in the Jakarta project and that solved the first requirement.</a:t>
            </a:r>
          </a:p>
          <a:p>
            <a:pPr marL="0" indent="0">
              <a:buNone/>
            </a:pPr>
            <a:r>
              <a:rPr lang="en-US" sz="2000" dirty="0" smtClean="0"/>
              <a:t>Our first attempt at the second involved driving PPT using a Java to COM bridge.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Defined Names</a:t>
            </a:r>
            <a:endParaRPr lang="en-US" dirty="0"/>
          </a:p>
        </p:txBody>
      </p:sp>
      <p:pic>
        <p:nvPicPr>
          <p:cNvPr id="4" name="Picture 3" descr="Screen shot 2010-11-02 at 7.54.2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71600"/>
            <a:ext cx="4775200" cy="440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5410200"/>
            <a:ext cx="189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Full Example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Auto-Sizing 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Handled by the </a:t>
            </a:r>
            <a:r>
              <a:rPr lang="en-US" sz="2000" dirty="0" smtClean="0"/>
              <a:t>sheet object and NOT the cell.</a:t>
            </a:r>
          </a:p>
          <a:p>
            <a:r>
              <a:rPr lang="en-US" sz="2000" dirty="0" smtClean="0"/>
              <a:t>Needs to use </a:t>
            </a:r>
            <a:r>
              <a:rPr lang="en-US" sz="2000" dirty="0" err="1" smtClean="0"/>
              <a:t>awt</a:t>
            </a:r>
            <a:r>
              <a:rPr lang="en-US" sz="2000" dirty="0" smtClean="0"/>
              <a:t> stuff, so either must be running in a graphical environment, or be correctly set to headless</a:t>
            </a:r>
          </a:p>
          <a:p>
            <a:r>
              <a:rPr lang="en-US" sz="2000" dirty="0" smtClean="0"/>
              <a:t>If running headless, set 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-</a:t>
            </a:r>
            <a:r>
              <a:rPr lang="en-US" sz="2000" dirty="0" err="1" smtClean="0">
                <a:solidFill>
                  <a:schemeClr val="accent2"/>
                </a:solidFill>
              </a:rPr>
              <a:t>Djava.awt.headless</a:t>
            </a:r>
            <a:r>
              <a:rPr lang="en-US" sz="2000" dirty="0" smtClean="0">
                <a:solidFill>
                  <a:schemeClr val="accent2"/>
                </a:solidFill>
              </a:rPr>
              <a:t>=true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Heavily dependent on correct </a:t>
            </a:r>
            <a:r>
              <a:rPr lang="en-US" sz="2000" dirty="0" smtClean="0"/>
              <a:t>fonts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 descr="Screen shot 2010-11-02 at 7.48.0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254500"/>
            <a:ext cx="5638800" cy="54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 can’t manipulate with VBA , but you can use a </a:t>
            </a:r>
            <a:r>
              <a:rPr lang="en-US" dirty="0" smtClean="0"/>
              <a:t>template.</a:t>
            </a:r>
          </a:p>
          <a:p>
            <a:r>
              <a:rPr lang="en-US" dirty="0" smtClean="0"/>
              <a:t>The Template XLS can include a VBA signed with a digital certificate to avoid warnings about </a:t>
            </a:r>
            <a:r>
              <a:rPr lang="en-US" dirty="0" err="1" smtClean="0"/>
              <a:t>untrusted</a:t>
            </a:r>
            <a:r>
              <a:rPr lang="en-US" dirty="0" smtClean="0"/>
              <a:t> code.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Rows in Spreadsheet and</a:t>
            </a:r>
            <a:br>
              <a:rPr lang="en-US" dirty="0" smtClean="0"/>
            </a:br>
            <a:r>
              <a:rPr lang="en-US" dirty="0" smtClean="0"/>
              <a:t> Memory Requirements</a:t>
            </a:r>
            <a:endParaRPr lang="en-US" dirty="0"/>
          </a:p>
        </p:txBody>
      </p:sp>
      <p:pic>
        <p:nvPicPr>
          <p:cNvPr id="4" name="Picture 3" descr="Screen shot 2010-11-02 at 8.27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752600"/>
            <a:ext cx="5029200" cy="2659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2667000"/>
            <a:ext cx="461665" cy="59247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Rows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72339" y="43434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Available Memory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73245" y="4876800"/>
            <a:ext cx="448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OOXML requires 5x as much memory per row.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r>
              <a:rPr lang="en-US" dirty="0" smtClean="0"/>
              <a:t>PowerPoint </a:t>
            </a:r>
            <a:r>
              <a:rPr lang="en-US" dirty="0" smtClean="0"/>
              <a:t>U</a:t>
            </a:r>
            <a:r>
              <a:rPr lang="en-US" dirty="0" smtClean="0"/>
              <a:t>ser Model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Object model</a:t>
            </a:r>
            <a:r>
              <a:rPr lang="en-US" sz="2400" dirty="0" smtClean="0"/>
              <a:t> </a:t>
            </a:r>
            <a:r>
              <a:rPr lang="en-US" sz="2400" dirty="0" smtClean="0"/>
              <a:t>designed to</a:t>
            </a:r>
            <a:r>
              <a:rPr lang="en-US" sz="2400" dirty="0" smtClean="0"/>
              <a:t> </a:t>
            </a:r>
            <a:r>
              <a:rPr lang="en-US" sz="2400" dirty="0" smtClean="0"/>
              <a:t>closely </a:t>
            </a:r>
            <a:r>
              <a:rPr lang="en-US" sz="2400" dirty="0" smtClean="0"/>
              <a:t>match the </a:t>
            </a:r>
            <a:r>
              <a:rPr lang="en-US" sz="2400" dirty="0" smtClean="0"/>
              <a:t>PowerPoint </a:t>
            </a:r>
            <a:r>
              <a:rPr lang="en-US" sz="2400" dirty="0" smtClean="0"/>
              <a:t>application’s </a:t>
            </a:r>
            <a:r>
              <a:rPr lang="en-US" sz="2400" dirty="0" smtClean="0"/>
              <a:t>object </a:t>
            </a:r>
            <a:r>
              <a:rPr lang="en-US" sz="2400" dirty="0" smtClean="0"/>
              <a:t>model.</a:t>
            </a:r>
          </a:p>
          <a:p>
            <a:r>
              <a:rPr lang="en-US" sz="2400" dirty="0" smtClean="0"/>
              <a:t>Low </a:t>
            </a:r>
            <a:r>
              <a:rPr lang="en-US" sz="2400" dirty="0" smtClean="0"/>
              <a:t>level file structure may peek </a:t>
            </a:r>
            <a:r>
              <a:rPr lang="en-US" sz="2400" dirty="0" smtClean="0"/>
              <a:t>through for some cases.</a:t>
            </a:r>
          </a:p>
          <a:p>
            <a:r>
              <a:rPr lang="en-US" sz="2400" dirty="0" smtClean="0"/>
              <a:t>HSLF </a:t>
            </a:r>
            <a:r>
              <a:rPr lang="en-US" sz="2400" dirty="0" smtClean="0">
                <a:hlinkClick r:id="rId2"/>
              </a:rPr>
              <a:t>model </a:t>
            </a:r>
            <a:r>
              <a:rPr lang="en-US" sz="2400" dirty="0" smtClean="0"/>
              <a:t>which</a:t>
            </a:r>
            <a:r>
              <a:rPr lang="en-US" sz="2400" dirty="0" smtClean="0"/>
              <a:t> manipulates </a:t>
            </a:r>
            <a:r>
              <a:rPr lang="en-US" sz="2400" dirty="0" smtClean="0">
                <a:hlinkClick r:id="rId3"/>
              </a:rPr>
              <a:t>records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XSLF </a:t>
            </a:r>
            <a:r>
              <a:rPr lang="en-US" sz="2400" dirty="0" smtClean="0">
                <a:hlinkClick r:id="rId4"/>
              </a:rPr>
              <a:t>usermodel</a:t>
            </a:r>
            <a:r>
              <a:rPr lang="en-US" sz="2400" dirty="0" smtClean="0">
                <a:hlinkClick r:id="rId4"/>
              </a:rPr>
              <a:t> </a:t>
            </a:r>
            <a:r>
              <a:rPr lang="en-US" sz="2400" dirty="0" smtClean="0"/>
              <a:t>uses </a:t>
            </a:r>
            <a:r>
              <a:rPr lang="en-US" sz="2400" dirty="0" err="1" smtClean="0"/>
              <a:t>XMLBeans</a:t>
            </a:r>
            <a:r>
              <a:rPr lang="en-US" sz="2400" dirty="0" smtClean="0"/>
              <a:t> </a:t>
            </a:r>
            <a:r>
              <a:rPr lang="en-US" sz="2400" dirty="0" smtClean="0"/>
              <a:t>which does the </a:t>
            </a:r>
            <a:r>
              <a:rPr lang="en-US" sz="2400" dirty="0" smtClean="0"/>
              <a:t>xml.</a:t>
            </a:r>
          </a:p>
          <a:p>
            <a:r>
              <a:rPr lang="en-US" sz="2400" dirty="0" smtClean="0"/>
              <a:t>XSLF is still rather incomplete.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Iterate through Slides and Shapes</a:t>
            </a:r>
            <a:endParaRPr lang="en-US" dirty="0"/>
          </a:p>
        </p:txBody>
      </p:sp>
      <p:pic>
        <p:nvPicPr>
          <p:cNvPr id="4" name="Picture 3" descr="Screen shot 2010-11-03 at 9.06.4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95400"/>
            <a:ext cx="7112000" cy="45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PPT Graphics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It's possible to treat a HSLF file almost as a Graphics2D canvas, and draw onto </a:t>
            </a:r>
            <a:r>
              <a:rPr lang="en-US" dirty="0" smtClean="0"/>
              <a:t>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0-11-02 at 7.57.5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9700"/>
            <a:ext cx="6743700" cy="572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– we can draw!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635252" y="1524000"/>
            <a:ext cx="4451348" cy="3819525"/>
            <a:chOff x="2540000" y="1270000"/>
            <a:chExt cx="4451348" cy="3819525"/>
          </a:xfrm>
        </p:grpSpPr>
        <p:sp>
          <p:nvSpPr>
            <p:cNvPr id="24" name="Text Box -1024"/>
            <p:cNvSpPr txBox="1">
              <a:spLocks noChangeArrowheads="1"/>
            </p:cNvSpPr>
            <p:nvPr/>
          </p:nvSpPr>
          <p:spPr bwMode="auto">
            <a:xfrm>
              <a:off x="2921000" y="1982788"/>
              <a:ext cx="177800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</a:rPr>
                <a:t>Q1</a:t>
              </a:r>
            </a:p>
          </p:txBody>
        </p:sp>
        <p:sp>
          <p:nvSpPr>
            <p:cNvPr id="25" name="Text Box -1024"/>
            <p:cNvSpPr txBox="1">
              <a:spLocks noChangeArrowheads="1"/>
            </p:cNvSpPr>
            <p:nvPr/>
          </p:nvSpPr>
          <p:spPr bwMode="auto">
            <a:xfrm>
              <a:off x="4572000" y="1982788"/>
              <a:ext cx="342900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6" name="Freeform -1024"/>
            <p:cNvSpPr>
              <a:spLocks noChangeArrowheads="1"/>
            </p:cNvSpPr>
            <p:nvPr/>
          </p:nvSpPr>
          <p:spPr bwMode="auto">
            <a:xfrm>
              <a:off x="3175000" y="1905000"/>
              <a:ext cx="1270000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-1024"/>
            <p:cNvSpPr txBox="1">
              <a:spLocks noChangeArrowheads="1"/>
            </p:cNvSpPr>
            <p:nvPr/>
          </p:nvSpPr>
          <p:spPr bwMode="auto">
            <a:xfrm>
              <a:off x="2921000" y="2490788"/>
              <a:ext cx="177800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</a:rPr>
                <a:t>Q2</a:t>
              </a:r>
            </a:p>
          </p:txBody>
        </p:sp>
        <p:sp>
          <p:nvSpPr>
            <p:cNvPr id="28" name="Text Box -1024"/>
            <p:cNvSpPr txBox="1">
              <a:spLocks noChangeArrowheads="1"/>
            </p:cNvSpPr>
            <p:nvPr/>
          </p:nvSpPr>
          <p:spPr bwMode="auto">
            <a:xfrm>
              <a:off x="5207000" y="2490788"/>
              <a:ext cx="342900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</a:rPr>
                <a:t>150%</a:t>
              </a:r>
            </a:p>
          </p:txBody>
        </p:sp>
        <p:sp>
          <p:nvSpPr>
            <p:cNvPr id="29" name="Freeform -1024"/>
            <p:cNvSpPr>
              <a:spLocks noChangeArrowheads="1"/>
            </p:cNvSpPr>
            <p:nvPr/>
          </p:nvSpPr>
          <p:spPr bwMode="auto">
            <a:xfrm>
              <a:off x="3175000" y="2413000"/>
              <a:ext cx="1905000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-1024"/>
            <p:cNvSpPr txBox="1">
              <a:spLocks noChangeArrowheads="1"/>
            </p:cNvSpPr>
            <p:nvPr/>
          </p:nvSpPr>
          <p:spPr bwMode="auto">
            <a:xfrm>
              <a:off x="2921000" y="2998788"/>
              <a:ext cx="177800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</a:rPr>
                <a:t>Q3</a:t>
              </a:r>
            </a:p>
          </p:txBody>
        </p:sp>
        <p:sp>
          <p:nvSpPr>
            <p:cNvPr id="31" name="Text Box -1024"/>
            <p:cNvSpPr txBox="1">
              <a:spLocks noChangeArrowheads="1"/>
            </p:cNvSpPr>
            <p:nvPr/>
          </p:nvSpPr>
          <p:spPr bwMode="auto">
            <a:xfrm>
              <a:off x="4254500" y="2998788"/>
              <a:ext cx="266700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</a:rPr>
                <a:t>75%</a:t>
              </a:r>
            </a:p>
          </p:txBody>
        </p:sp>
        <p:sp>
          <p:nvSpPr>
            <p:cNvPr id="32" name="Freeform -1024"/>
            <p:cNvSpPr>
              <a:spLocks noChangeArrowheads="1"/>
            </p:cNvSpPr>
            <p:nvPr/>
          </p:nvSpPr>
          <p:spPr bwMode="auto">
            <a:xfrm>
              <a:off x="3175000" y="2921000"/>
              <a:ext cx="952500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lnTo>
                    <a:pt x="9" y="0"/>
                  </a:lnTo>
                  <a:lnTo>
                    <a:pt x="9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-1024"/>
            <p:cNvSpPr txBox="1">
              <a:spLocks noChangeArrowheads="1"/>
            </p:cNvSpPr>
            <p:nvPr/>
          </p:nvSpPr>
          <p:spPr bwMode="auto">
            <a:xfrm>
              <a:off x="2921000" y="3506788"/>
              <a:ext cx="177800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</a:rPr>
                <a:t>Q4</a:t>
              </a:r>
            </a:p>
          </p:txBody>
        </p:sp>
        <p:sp>
          <p:nvSpPr>
            <p:cNvPr id="34" name="Text Box -1024"/>
            <p:cNvSpPr txBox="1">
              <a:spLocks noChangeArrowheads="1"/>
            </p:cNvSpPr>
            <p:nvPr/>
          </p:nvSpPr>
          <p:spPr bwMode="auto">
            <a:xfrm>
              <a:off x="5842000" y="3506788"/>
              <a:ext cx="342900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</a:rPr>
                <a:t>200%</a:t>
              </a:r>
            </a:p>
          </p:txBody>
        </p:sp>
        <p:sp>
          <p:nvSpPr>
            <p:cNvPr id="35" name="Freeform -1024"/>
            <p:cNvSpPr>
              <a:spLocks noChangeArrowheads="1"/>
            </p:cNvSpPr>
            <p:nvPr/>
          </p:nvSpPr>
          <p:spPr bwMode="auto">
            <a:xfrm>
              <a:off x="3175000" y="3429000"/>
              <a:ext cx="2540000" cy="381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3">
                  <a:moveTo>
                    <a:pt x="0" y="0"/>
                  </a:moveTo>
                  <a:lnTo>
                    <a:pt x="25" y="0"/>
                  </a:lnTo>
                  <a:lnTo>
                    <a:pt x="25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-1024"/>
            <p:cNvSpPr>
              <a:spLocks noChangeShapeType="1"/>
            </p:cNvSpPr>
            <p:nvPr/>
          </p:nvSpPr>
          <p:spPr bwMode="auto">
            <a:xfrm>
              <a:off x="2540000" y="1270000"/>
              <a:ext cx="4445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-1024"/>
            <p:cNvSpPr>
              <a:spLocks noChangeShapeType="1"/>
            </p:cNvSpPr>
            <p:nvPr/>
          </p:nvSpPr>
          <p:spPr bwMode="auto">
            <a:xfrm>
              <a:off x="6985000" y="1270000"/>
              <a:ext cx="0" cy="3810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-1024"/>
            <p:cNvSpPr>
              <a:spLocks noChangeShapeType="1"/>
            </p:cNvSpPr>
            <p:nvPr/>
          </p:nvSpPr>
          <p:spPr bwMode="auto">
            <a:xfrm>
              <a:off x="6985000" y="5080000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-1024"/>
            <p:cNvSpPr>
              <a:spLocks noChangeShapeType="1"/>
            </p:cNvSpPr>
            <p:nvPr/>
          </p:nvSpPr>
          <p:spPr bwMode="auto">
            <a:xfrm>
              <a:off x="2540000" y="5080000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-1024"/>
            <p:cNvSpPr>
              <a:spLocks noChangeShapeType="1"/>
            </p:cNvSpPr>
            <p:nvPr/>
          </p:nvSpPr>
          <p:spPr bwMode="auto">
            <a:xfrm>
              <a:off x="2540000" y="1270000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-1024"/>
            <p:cNvSpPr txBox="1">
              <a:spLocks noChangeArrowheads="1"/>
            </p:cNvSpPr>
            <p:nvPr/>
          </p:nvSpPr>
          <p:spPr bwMode="auto">
            <a:xfrm>
              <a:off x="4064000" y="4198938"/>
              <a:ext cx="1143000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Performance</a:t>
              </a:r>
            </a:p>
          </p:txBody>
        </p:sp>
        <p:sp>
          <p:nvSpPr>
            <p:cNvPr id="42" name="Line -1024"/>
            <p:cNvSpPr>
              <a:spLocks noChangeShapeType="1"/>
            </p:cNvSpPr>
            <p:nvPr/>
          </p:nvSpPr>
          <p:spPr bwMode="auto">
            <a:xfrm>
              <a:off x="2546348" y="5086348"/>
              <a:ext cx="4445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-1024"/>
            <p:cNvSpPr>
              <a:spLocks noChangeShapeType="1"/>
            </p:cNvSpPr>
            <p:nvPr/>
          </p:nvSpPr>
          <p:spPr bwMode="auto">
            <a:xfrm>
              <a:off x="2541537" y="1279525"/>
              <a:ext cx="0" cy="3810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 Slides to PNG</a:t>
            </a:r>
            <a:endParaRPr lang="en-US" dirty="0"/>
          </a:p>
        </p:txBody>
      </p:sp>
      <p:pic>
        <p:nvPicPr>
          <p:cNvPr id="4" name="Picture 3" descr="Screen shot 2010-11-03 at 8.40.3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266825"/>
            <a:ext cx="7762875" cy="4219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5562600"/>
            <a:ext cx="97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Driving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Driving a GUI for a server app is silly.</a:t>
            </a:r>
          </a:p>
          <a:p>
            <a:pPr>
              <a:buFontTx/>
              <a:buChar char="-"/>
            </a:pPr>
            <a:r>
              <a:rPr lang="en-US" sz="2000" dirty="0" smtClean="0"/>
              <a:t>Only one PPT at a time could be created.</a:t>
            </a:r>
          </a:p>
          <a:p>
            <a:pPr>
              <a:buFontTx/>
              <a:buChar char="-"/>
            </a:pPr>
            <a:r>
              <a:rPr lang="en-US" sz="2000" dirty="0" smtClean="0"/>
              <a:t>Server setup was difficult.</a:t>
            </a:r>
          </a:p>
          <a:p>
            <a:pPr>
              <a:buFontTx/>
              <a:buChar char="-"/>
            </a:pPr>
            <a:r>
              <a:rPr lang="en-US" sz="2000" dirty="0" smtClean="0"/>
              <a:t>Server restart could require operator intervention.</a:t>
            </a:r>
          </a:p>
          <a:p>
            <a:pPr>
              <a:buFontTx/>
              <a:buChar char="-"/>
            </a:pPr>
            <a:r>
              <a:rPr lang="en-US" sz="2000" dirty="0" smtClean="0"/>
              <a:t>Graphic quality was poor for both</a:t>
            </a:r>
          </a:p>
          <a:p>
            <a:pPr lvl="1">
              <a:buFontTx/>
              <a:buChar char="-"/>
            </a:pPr>
            <a:r>
              <a:rPr lang="en-US" sz="2000" dirty="0" smtClean="0"/>
              <a:t>PICT files created by our software, and</a:t>
            </a:r>
          </a:p>
          <a:p>
            <a:pPr lvl="1">
              <a:buFontTx/>
              <a:buChar char="-"/>
            </a:pPr>
            <a:r>
              <a:rPr lang="en-US" sz="2000" dirty="0" smtClean="0"/>
              <a:t>JPEG files transformed from our Postscript output.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4800600"/>
            <a:ext cx="5255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presentation will be available on:</a:t>
            </a:r>
          </a:p>
          <a:p>
            <a:r>
              <a:rPr lang="en-US" dirty="0" smtClean="0"/>
              <a:t>http://people.apache.org/~wave/apacheconNA2010/.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POI, Giving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514350" indent="-514350">
              <a:buAutoNum type="arabicParenBoth"/>
            </a:pPr>
            <a:r>
              <a:rPr lang="en-US" sz="2000" dirty="0" smtClean="0"/>
              <a:t>We decided to extend HSLF to produce PowerPoint decks with images. This removed the COM bridge.</a:t>
            </a:r>
          </a:p>
          <a:p>
            <a:pPr marL="514350" indent="-514350">
              <a:buAutoNum type="arabicParenBoth"/>
            </a:pPr>
            <a:r>
              <a:rPr lang="en-US" sz="2000" dirty="0" smtClean="0"/>
              <a:t>We contributed this back to POI:</a:t>
            </a:r>
          </a:p>
          <a:p>
            <a:pPr marL="914400" lvl="1" indent="-514350">
              <a:buFont typeface="Wingdings" charset="2"/>
              <a:buChar char="§"/>
            </a:pPr>
            <a:r>
              <a:rPr lang="en-US" sz="2000" dirty="0" smtClean="0"/>
              <a:t>to help build the community.</a:t>
            </a:r>
          </a:p>
          <a:p>
            <a:pPr marL="914400" lvl="1" indent="-514350">
              <a:buFont typeface="Wingdings" charset="2"/>
              <a:buChar char="§"/>
            </a:pPr>
            <a:r>
              <a:rPr lang="en-US" sz="2000" dirty="0" smtClean="0"/>
              <a:t>to get “free” beta testers.</a:t>
            </a:r>
          </a:p>
          <a:p>
            <a:pPr marL="514350" indent="-514350">
              <a:buAutoNum type="arabicParenBoth"/>
            </a:pPr>
            <a:r>
              <a:rPr lang="en-US" sz="2000" dirty="0" smtClean="0"/>
              <a:t>We have continued to enhance HSLF to directly produce shapes. </a:t>
            </a:r>
          </a:p>
          <a:p>
            <a:pPr marL="514350" indent="-514350">
              <a:buAutoNum type="arabicParenBoth"/>
            </a:pPr>
            <a:r>
              <a:rPr lang="en-US" sz="2000" dirty="0" smtClean="0"/>
              <a:t>We have continued to contribute in many areas. </a:t>
            </a:r>
          </a:p>
          <a:p>
            <a:pPr marL="514350" indent="-514350">
              <a:buAutoNum type="arabicParenBoth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Do With POI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Document </a:t>
            </a:r>
            <a:r>
              <a:rPr lang="en-US" sz="2000" dirty="0" smtClean="0"/>
              <a:t>Structure</a:t>
            </a:r>
          </a:p>
          <a:p>
            <a:pPr lvl="1">
              <a:buNone/>
            </a:pPr>
            <a:r>
              <a:rPr lang="en-US" sz="1600" dirty="0" smtClean="0"/>
              <a:t>– OOXML – Open Office XML Standards</a:t>
            </a:r>
          </a:p>
          <a:p>
            <a:pPr lvl="1">
              <a:buNone/>
            </a:pPr>
            <a:r>
              <a:rPr lang="en-US" sz="1600" dirty="0" smtClean="0"/>
              <a:t>– OLE2 – Microsoft’s Binary File Formats </a:t>
            </a:r>
          </a:p>
          <a:p>
            <a:r>
              <a:rPr lang="en-US" sz="2000" dirty="0" smtClean="0"/>
              <a:t>Operational Models</a:t>
            </a:r>
          </a:p>
          <a:p>
            <a:pPr lvl="1">
              <a:buNone/>
            </a:pPr>
            <a:r>
              <a:rPr lang="en-US" sz="1600" dirty="0" smtClean="0"/>
              <a:t>– Text Extraction – text with varying amounts of structure.</a:t>
            </a:r>
          </a:p>
          <a:p>
            <a:pPr lvl="1">
              <a:buNone/>
            </a:pPr>
            <a:r>
              <a:rPr lang="en-US" sz="1600" dirty="0" smtClean="0"/>
              <a:t>	This feature is used by </a:t>
            </a:r>
            <a:r>
              <a:rPr lang="en-US" sz="1600" dirty="0" smtClean="0">
                <a:hlinkClick r:id="rId2"/>
              </a:rPr>
              <a:t>Apache Tika</a:t>
            </a:r>
            <a:r>
              <a:rPr lang="en-US" sz="1600" dirty="0" smtClean="0"/>
              <a:t>.</a:t>
            </a:r>
          </a:p>
          <a:p>
            <a:pPr lvl="1">
              <a:buNone/>
            </a:pPr>
            <a:r>
              <a:rPr lang="en-US" sz="1600" dirty="0" smtClean="0"/>
              <a:t>– Reading – drill down into a file and get what you want.</a:t>
            </a:r>
          </a:p>
          <a:p>
            <a:pPr lvl="1">
              <a:buNone/>
            </a:pPr>
            <a:r>
              <a:rPr lang="en-US" sz="1600" dirty="0" smtClean="0"/>
              <a:t>– Writing – create rich output.</a:t>
            </a:r>
          </a:p>
          <a:p>
            <a:pPr lvl="1">
              <a:buNone/>
            </a:pPr>
            <a:r>
              <a:rPr lang="en-US" sz="1600" dirty="0" smtClean="0"/>
              <a:t>– Formula Evaluation – use an Excel workbook as a Computation Engine.</a:t>
            </a:r>
          </a:p>
          <a:p>
            <a:r>
              <a:rPr lang="en-US" sz="2000" dirty="0" smtClean="0"/>
              <a:t>Examples</a:t>
            </a:r>
          </a:p>
          <a:p>
            <a:pPr lvl="1">
              <a:buNone/>
            </a:pPr>
            <a:r>
              <a:rPr lang="en-US" sz="1600" dirty="0" smtClean="0"/>
              <a:t>– </a:t>
            </a:r>
            <a:r>
              <a:rPr lang="en-US" sz="1600" dirty="0" smtClean="0">
                <a:hlinkClick r:id="rId3"/>
              </a:rPr>
              <a:t>Many excellent examples are available in the source distribution.</a:t>
            </a: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–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4"/>
              </a:rPr>
              <a:t>A few real world examples are available on the website.</a:t>
            </a: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– Code snippets are available on the website.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 Structure APIs</a:t>
            </a:r>
            <a:br>
              <a:rPr lang="en-US" dirty="0" smtClean="0"/>
            </a:br>
            <a:r>
              <a:rPr lang="en-US" dirty="0" smtClean="0"/>
              <a:t>OLE2 </a:t>
            </a:r>
            <a:r>
              <a:rPr lang="en-US" dirty="0" smtClean="0"/>
              <a:t>&amp; OOXML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Older binary</a:t>
            </a:r>
            <a:r>
              <a:rPr lang="en-US" sz="2000" dirty="0" smtClean="0"/>
              <a:t> </a:t>
            </a:r>
            <a:r>
              <a:rPr lang="en-US" sz="2000" dirty="0" smtClean="0"/>
              <a:t>file </a:t>
            </a:r>
            <a:r>
              <a:rPr lang="en-US" sz="2000" dirty="0" smtClean="0"/>
              <a:t>formats are </a:t>
            </a:r>
            <a:r>
              <a:rPr lang="en-US" sz="2000" dirty="0" smtClean="0"/>
              <a:t>OLE2 </a:t>
            </a:r>
            <a:r>
              <a:rPr lang="en-US" sz="2000" dirty="0" smtClean="0"/>
              <a:t>based – .</a:t>
            </a:r>
            <a:r>
              <a:rPr lang="en-US" sz="2000" dirty="0" err="1" smtClean="0"/>
              <a:t>xls</a:t>
            </a:r>
            <a:r>
              <a:rPr lang="en-US" sz="2000" dirty="0" smtClean="0"/>
              <a:t>, .</a:t>
            </a:r>
            <a:r>
              <a:rPr lang="en-US" sz="2000" dirty="0" err="1" smtClean="0"/>
              <a:t>ppt</a:t>
            </a:r>
            <a:r>
              <a:rPr lang="en-US" sz="2000" dirty="0" smtClean="0"/>
              <a:t>, .doc, …</a:t>
            </a:r>
          </a:p>
          <a:p>
            <a:pPr lvl="1"/>
            <a:r>
              <a:rPr lang="en-US" sz="1600" dirty="0" smtClean="0"/>
              <a:t>OLE2 </a:t>
            </a:r>
            <a:r>
              <a:rPr lang="en-US" sz="1600" dirty="0" smtClean="0"/>
              <a:t>looks a lot like </a:t>
            </a:r>
            <a:r>
              <a:rPr lang="en-US" sz="1600" dirty="0" smtClean="0"/>
              <a:t>FAT.</a:t>
            </a:r>
          </a:p>
          <a:p>
            <a:pPr lvl="1"/>
            <a:r>
              <a:rPr lang="en-US" sz="1600" dirty="0" smtClean="0"/>
              <a:t>Several Files / Streams are included.</a:t>
            </a:r>
          </a:p>
          <a:p>
            <a:pPr lvl="1"/>
            <a:r>
              <a:rPr lang="en-US" sz="1600" dirty="0" smtClean="0">
                <a:hlinkClick r:id="rId2"/>
              </a:rPr>
              <a:t>POIFS </a:t>
            </a:r>
            <a:r>
              <a:rPr lang="en-US" sz="1600" dirty="0" smtClean="0"/>
              <a:t>is our API to access all OLE2 files at the low level.</a:t>
            </a:r>
          </a:p>
          <a:p>
            <a:pPr lvl="1"/>
            <a:r>
              <a:rPr lang="en-US" sz="1600" dirty="0" smtClean="0">
                <a:hlinkClick r:id="rId3"/>
              </a:rPr>
              <a:t>HPSF </a:t>
            </a:r>
            <a:r>
              <a:rPr lang="en-US" sz="1600" dirty="0" smtClean="0"/>
              <a:t>is our API for manipulating Document Properties.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Newer xml </a:t>
            </a:r>
            <a:r>
              <a:rPr lang="en-US" sz="2000" dirty="0" smtClean="0"/>
              <a:t>file </a:t>
            </a:r>
            <a:r>
              <a:rPr lang="en-US" sz="2000" dirty="0" smtClean="0"/>
              <a:t>formats are OOXML based – .</a:t>
            </a:r>
            <a:r>
              <a:rPr lang="en-US" sz="2000" dirty="0" err="1" smtClean="0"/>
              <a:t>xlsx</a:t>
            </a:r>
            <a:r>
              <a:rPr lang="en-US" sz="2000" dirty="0" smtClean="0"/>
              <a:t>, .</a:t>
            </a:r>
            <a:r>
              <a:rPr lang="en-US" sz="2000" dirty="0" err="1" smtClean="0"/>
              <a:t>pptx</a:t>
            </a:r>
            <a:r>
              <a:rPr lang="en-US" sz="2000" dirty="0" smtClean="0"/>
              <a:t>, .</a:t>
            </a:r>
            <a:r>
              <a:rPr lang="en-US" sz="2000" dirty="0" err="1" smtClean="0"/>
              <a:t>docx</a:t>
            </a:r>
            <a:r>
              <a:rPr lang="en-US" sz="2000" dirty="0" smtClean="0"/>
              <a:t>, …</a:t>
            </a:r>
          </a:p>
          <a:p>
            <a:pPr lvl="1"/>
            <a:r>
              <a:rPr lang="en-US" sz="1600" dirty="0" smtClean="0">
                <a:hlinkClick r:id="rId4"/>
              </a:rPr>
              <a:t>OOXML </a:t>
            </a:r>
            <a:r>
              <a:rPr lang="en-US" sz="1600" dirty="0" smtClean="0"/>
              <a:t>is a zip file of XML </a:t>
            </a:r>
            <a:r>
              <a:rPr lang="en-US" sz="1600" dirty="0" smtClean="0"/>
              <a:t>files of </a:t>
            </a:r>
            <a:r>
              <a:rPr lang="en-US" sz="1600" dirty="0" smtClean="0"/>
              <a:t>data and </a:t>
            </a:r>
            <a:r>
              <a:rPr lang="en-US" sz="1600" dirty="0" smtClean="0"/>
              <a:t>metadata. Easy to inspect.</a:t>
            </a:r>
          </a:p>
          <a:p>
            <a:pPr lvl="1"/>
            <a:r>
              <a:rPr lang="en-US" sz="1600" dirty="0" smtClean="0"/>
              <a:t>The structure is “similar” to OLE2.</a:t>
            </a:r>
          </a:p>
          <a:p>
            <a:pPr lvl="1"/>
            <a:r>
              <a:rPr lang="en-US" sz="1600" dirty="0" smtClean="0"/>
              <a:t>Office Open XML file format defined in ECMA standard </a:t>
            </a:r>
            <a:r>
              <a:rPr lang="en-US" sz="1600" dirty="0" smtClean="0"/>
              <a:t>376.</a:t>
            </a:r>
          </a:p>
          <a:p>
            <a:pPr lvl="1"/>
            <a:r>
              <a:rPr lang="en-US" sz="1600" dirty="0" smtClean="0"/>
              <a:t>I</a:t>
            </a:r>
            <a:r>
              <a:rPr lang="en-US" sz="1600" dirty="0" smtClean="0"/>
              <a:t>mplementation </a:t>
            </a:r>
            <a:r>
              <a:rPr lang="en-US" sz="1600" dirty="0" smtClean="0"/>
              <a:t>b</a:t>
            </a:r>
            <a:r>
              <a:rPr lang="en-US" sz="1600" dirty="0" smtClean="0"/>
              <a:t>ased </a:t>
            </a:r>
            <a:r>
              <a:rPr lang="en-US" sz="1600" dirty="0" smtClean="0"/>
              <a:t>on the OpenXML4J</a:t>
            </a:r>
            <a:r>
              <a:rPr lang="en-US" sz="1600" dirty="0" smtClean="0"/>
              <a:t> contributed </a:t>
            </a:r>
            <a:r>
              <a:rPr lang="en-US" sz="1600" dirty="0" smtClean="0"/>
              <a:t>in </a:t>
            </a:r>
            <a:r>
              <a:rPr lang="en-US" sz="1600" dirty="0" smtClean="0"/>
              <a:t>2008.</a:t>
            </a:r>
          </a:p>
          <a:p>
            <a:pPr lvl="1"/>
            <a:r>
              <a:rPr lang="en-US" sz="1600" dirty="0" err="1" smtClean="0">
                <a:hlinkClick r:id="rId5"/>
              </a:rPr>
              <a:t>XMLBeans</a:t>
            </a:r>
            <a:r>
              <a:rPr lang="en-US" sz="1600" dirty="0" smtClean="0">
                <a:hlinkClick r:id="rId5"/>
              </a:rPr>
              <a:t> </a:t>
            </a:r>
            <a:r>
              <a:rPr lang="en-US" sz="1600" dirty="0" smtClean="0"/>
              <a:t>2.3 is used to hide the details of OOXML manipulation.</a:t>
            </a:r>
          </a:p>
          <a:p>
            <a:pPr lvl="1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Approaches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600200"/>
          <a:ext cx="70103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762000"/>
                <a:gridCol w="914400"/>
                <a:gridCol w="1371600"/>
                <a:gridCol w="1524000"/>
                <a:gridCol w="11429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File Types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OLE2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OOXML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User</a:t>
                      </a:r>
                      <a:r>
                        <a:rPr lang="en-US" sz="1600" baseline="0" dirty="0" smtClean="0"/>
                        <a:t> Model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Event Models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Extraction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2"/>
                        </a:rPr>
                        <a:t>Excel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HSSF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XSSF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Char char="ü"/>
                      </a:pPr>
                      <a:r>
                        <a:rPr lang="en-US" sz="1600" dirty="0" smtClean="0"/>
                        <a:t> 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Char char="ü"/>
                      </a:pPr>
                      <a:r>
                        <a:rPr lang="en-US" sz="1600" dirty="0" smtClean="0"/>
                        <a:t> 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Char char="ü"/>
                      </a:pP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SS </a:t>
                      </a:r>
                      <a:r>
                        <a:rPr lang="en-US" sz="1600" baseline="30000" dirty="0" smtClean="0"/>
                        <a:t>1</a:t>
                      </a:r>
                      <a:endParaRPr lang="en-U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Char char="ü"/>
                      </a:pPr>
                      <a:r>
                        <a:rPr lang="en-US" sz="1600" dirty="0" smtClean="0"/>
                        <a:t> 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Char char="ü"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Char char="ü"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3"/>
                        </a:rPr>
                        <a:t>PowerPoint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HSLF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XSLF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Char char="ü"/>
                      </a:pPr>
                      <a:r>
                        <a:rPr lang="en-US" sz="1600" dirty="0" smtClean="0"/>
                        <a:t> 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Char char="ü"/>
                      </a:pPr>
                      <a:r>
                        <a:rPr lang="en-US" sz="1600" dirty="0" smtClean="0"/>
                        <a:t> 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Char char="ü"/>
                      </a:pPr>
                      <a:r>
                        <a:rPr lang="en-US" sz="1600" dirty="0" smtClean="0"/>
                        <a:t> 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4"/>
                        </a:rPr>
                        <a:t>Word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HWPF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XWPF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Char char="ü"/>
                      </a:pPr>
                      <a:r>
                        <a:rPr lang="en-US" sz="1600" dirty="0" smtClean="0"/>
                        <a:t> 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Char char="ü"/>
                      </a:pPr>
                      <a:r>
                        <a:rPr lang="en-US" sz="1600" dirty="0" smtClean="0"/>
                        <a:t> 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Char char="ü"/>
                      </a:pPr>
                      <a:r>
                        <a:rPr lang="en-US" sz="1600" dirty="0" smtClean="0"/>
                        <a:t> 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5"/>
                        </a:rPr>
                        <a:t>Visio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HDGF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Char char="ü"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Char char="ü"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Char char="ü"/>
                      </a:pPr>
                      <a:r>
                        <a:rPr lang="en-US" sz="1600" dirty="0" smtClean="0"/>
                        <a:t> 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6"/>
                        </a:rPr>
                        <a:t>Outlook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HSMF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Char char="ü"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Char char="ü"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Char char="ü"/>
                      </a:pPr>
                      <a:r>
                        <a:rPr lang="en-US" sz="1600" dirty="0" smtClean="0"/>
                        <a:t> 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7"/>
                        </a:rPr>
                        <a:t>Publisher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HPBF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Char char="ü"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Char char="ü"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Char char="ü"/>
                      </a:pPr>
                      <a:r>
                        <a:rPr lang="en-US" sz="1600" dirty="0" smtClean="0"/>
                        <a:t> 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4736068"/>
            <a:ext cx="642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 A combination user model allowing access to both HSSF and XSSF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– </a:t>
            </a:r>
            <a:r>
              <a:rPr lang="en-US" dirty="0" smtClean="0"/>
              <a:t>HSSF</a:t>
            </a:r>
            <a:r>
              <a:rPr lang="en-US" dirty="0" smtClean="0"/>
              <a:t>,</a:t>
            </a:r>
            <a:r>
              <a:rPr lang="en-US" dirty="0" smtClean="0"/>
              <a:t> XSSF, and 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Binary Format (.</a:t>
            </a:r>
            <a:r>
              <a:rPr lang="en-US" sz="2000" dirty="0" err="1" smtClean="0"/>
              <a:t>xls</a:t>
            </a:r>
            <a:r>
              <a:rPr lang="en-US" sz="2000" dirty="0" smtClean="0"/>
              <a:t>)</a:t>
            </a:r>
            <a:r>
              <a:rPr lang="en-US" sz="2000" dirty="0" smtClean="0"/>
              <a:t> has been </a:t>
            </a:r>
            <a:r>
              <a:rPr lang="en-US" sz="2000" dirty="0" smtClean="0"/>
              <a:t>supported since POI </a:t>
            </a:r>
            <a:r>
              <a:rPr lang="en-US" sz="2000" dirty="0" smtClean="0"/>
              <a:t>1.0 by HSSF.</a:t>
            </a:r>
          </a:p>
          <a:p>
            <a:pPr lvl="1"/>
            <a:r>
              <a:rPr lang="en-US" sz="1600" dirty="0" smtClean="0"/>
              <a:t>Workbook </a:t>
            </a:r>
            <a:r>
              <a:rPr lang="en-US" sz="1600" dirty="0" smtClean="0"/>
              <a:t>consists of </a:t>
            </a:r>
            <a:r>
              <a:rPr lang="en-US" sz="1600" dirty="0" smtClean="0"/>
              <a:t>records. </a:t>
            </a:r>
            <a:endParaRPr lang="en-US" sz="1600" dirty="0" smtClean="0"/>
          </a:p>
          <a:p>
            <a:pPr lvl="1"/>
            <a:r>
              <a:rPr lang="en-US" sz="1600" dirty="0" smtClean="0"/>
              <a:t>Format specification was closed </a:t>
            </a:r>
            <a:r>
              <a:rPr lang="en-US" sz="1600" dirty="0" smtClean="0"/>
              <a:t>until 2008.</a:t>
            </a:r>
          </a:p>
          <a:p>
            <a:pPr lvl="1"/>
            <a:r>
              <a:rPr lang="en-US" sz="1600" dirty="0" smtClean="0"/>
              <a:t>User Model provides access to objects in the file.</a:t>
            </a:r>
          </a:p>
          <a:p>
            <a:pPr lvl="1"/>
            <a:r>
              <a:rPr lang="en-US" sz="1600" dirty="0" smtClean="0"/>
              <a:t>Event Model provide access to the records in the file.</a:t>
            </a:r>
          </a:p>
          <a:p>
            <a:pPr lvl="1"/>
            <a:r>
              <a:rPr lang="en-US" sz="1600" dirty="0" err="1" smtClean="0"/>
              <a:t>UserEvent</a:t>
            </a:r>
            <a:r>
              <a:rPr lang="en-US" sz="1600" dirty="0" smtClean="0"/>
              <a:t> Model is a hybrid.</a:t>
            </a:r>
          </a:p>
          <a:p>
            <a:r>
              <a:rPr lang="en-US" sz="2000" dirty="0" smtClean="0"/>
              <a:t>OOXML Format (.</a:t>
            </a:r>
            <a:r>
              <a:rPr lang="en-US" sz="2000" dirty="0" err="1" smtClean="0"/>
              <a:t>xlsx</a:t>
            </a:r>
            <a:r>
              <a:rPr lang="en-US" sz="2000" dirty="0" smtClean="0"/>
              <a:t>) has been supported since POI 3.5 by XSSF.</a:t>
            </a:r>
          </a:p>
          <a:p>
            <a:pPr lvl="1"/>
            <a:r>
              <a:rPr lang="en-US" sz="1600" dirty="0" smtClean="0"/>
              <a:t>Workbook consists of xml files in a zip file.</a:t>
            </a:r>
          </a:p>
          <a:p>
            <a:pPr lvl="1"/>
            <a:r>
              <a:rPr lang="en-US" sz="1600" dirty="0" smtClean="0"/>
              <a:t>Format specification is an open standard.</a:t>
            </a:r>
          </a:p>
          <a:p>
            <a:pPr lvl="1"/>
            <a:r>
              <a:rPr lang="en-US" sz="1600" dirty="0" smtClean="0"/>
              <a:t>User Model provides access to object in the file.</a:t>
            </a:r>
          </a:p>
          <a:p>
            <a:pPr lvl="1"/>
            <a:r>
              <a:rPr lang="en-US" sz="1600" dirty="0" smtClean="0"/>
              <a:t>Event Model provides for SAX parsing.</a:t>
            </a:r>
            <a:endParaRPr lang="en-US" sz="1600" dirty="0" smtClean="0"/>
          </a:p>
          <a:p>
            <a:r>
              <a:rPr lang="en-US" sz="2000" dirty="0" smtClean="0"/>
              <a:t>The SS User Model provides a </a:t>
            </a:r>
            <a:r>
              <a:rPr lang="en-US" sz="2000" dirty="0" smtClean="0"/>
              <a:t>combined model that allows access to both HSSF and XSSF.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1493</Words>
  <Application>Microsoft Macintosh PowerPoint</Application>
  <PresentationFormat>On-screen Show (4:3)</PresentationFormat>
  <Paragraphs>229</Paragraphs>
  <Slides>40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Apache POI  for Content Management</vt:lpstr>
      <vt:lpstr>Overview</vt:lpstr>
      <vt:lpstr>How We Got Involved</vt:lpstr>
      <vt:lpstr>Problems Driving Windows</vt:lpstr>
      <vt:lpstr>Extending POI, Giving Back</vt:lpstr>
      <vt:lpstr>What You Can Do With POI</vt:lpstr>
      <vt:lpstr>Document Structure APIs OLE2 &amp; OOXML</vt:lpstr>
      <vt:lpstr>Operational Approaches</vt:lpstr>
      <vt:lpstr>Excel – HSSF, XSSF, and SS</vt:lpstr>
      <vt:lpstr>Spreadsheet User Model Basics</vt:lpstr>
      <vt:lpstr>More on the User Model</vt:lpstr>
      <vt:lpstr>org.apache.poi.ss.usermodel</vt:lpstr>
      <vt:lpstr>Iterate over rows and cells </vt:lpstr>
      <vt:lpstr>Cells are the key</vt:lpstr>
      <vt:lpstr>Working with cells</vt:lpstr>
      <vt:lpstr>Cell Style</vt:lpstr>
      <vt:lpstr>Slide 17</vt:lpstr>
      <vt:lpstr>Dates in Excel</vt:lpstr>
      <vt:lpstr>Creating Date Cells</vt:lpstr>
      <vt:lpstr>Formulas</vt:lpstr>
      <vt:lpstr>What is supported?</vt:lpstr>
      <vt:lpstr>Using FormulaEvaluator</vt:lpstr>
      <vt:lpstr>There are more features</vt:lpstr>
      <vt:lpstr>RichText in Cells</vt:lpstr>
      <vt:lpstr>Data Validation</vt:lpstr>
      <vt:lpstr>Conditional Formatting</vt:lpstr>
      <vt:lpstr>Pictures</vt:lpstr>
      <vt:lpstr>Slide 28</vt:lpstr>
      <vt:lpstr>Cell Comments</vt:lpstr>
      <vt:lpstr>Defined Names</vt:lpstr>
      <vt:lpstr>Auto-Sizing Columns</vt:lpstr>
      <vt:lpstr>VBA</vt:lpstr>
      <vt:lpstr>Rows in Spreadsheet and  Memory Requirements</vt:lpstr>
      <vt:lpstr>PowerPoint User Model</vt:lpstr>
      <vt:lpstr>Iterate through Slides and Shapes</vt:lpstr>
      <vt:lpstr>PPT Graphics layer</vt:lpstr>
      <vt:lpstr>Slide 37</vt:lpstr>
      <vt:lpstr>Result – we can draw!</vt:lpstr>
      <vt:lpstr>Convert Slides to PNG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Yegor Kozlov</dc:creator>
  <cp:lastModifiedBy>David Fisher</cp:lastModifiedBy>
  <cp:revision>103</cp:revision>
  <dcterms:created xsi:type="dcterms:W3CDTF">2010-11-02T17:39:57Z</dcterms:created>
  <dcterms:modified xsi:type="dcterms:W3CDTF">2010-11-03T19:58:27Z</dcterms:modified>
</cp:coreProperties>
</file>