
<file path=[Content_Types].xml><?xml version="1.0" encoding="utf-8"?>
<Types xmlns="http://schemas.openxmlformats.org/package/2006/content-types">
  <Default Extension="bin" ContentType="application/vnd.openxmlformats-officedocument.presentationml.printerSettings"/>
  <Default Extension="pdf" ContentType="application/pdf"/>
  <Override PartName="/ppt/slides/slide14.xml" ContentType="application/vnd.openxmlformats-officedocument.presentationml.slide+xml"/>
  <Override PartName="/ppt/notesSlides/notesSlide24.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xlsx" ContentType="application/vnd.openxmlformats-officedocument.spreadsheetml.sheet"/>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charts/chart2.xml" ContentType="application/vnd.openxmlformats-officedocument.drawingml.chart+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charts/chart1.xml" ContentType="application/vnd.openxmlformats-officedocument.drawingml.char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Default Extension="tiff" ContentType="image/tiff"/>
  <Override PartName="/ppt/notesSlides/notesSlide17.xml" ContentType="application/vnd.openxmlformats-officedocument.presentationml.notesSlide+xml"/>
  <Override PartName="/ppt/drawings/drawing1.xml" ContentType="application/vnd.openxmlformats-officedocument.drawingml.chartshapes+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Default Extension="gif" ContentType="image/gif"/>
  <Override PartName="/ppt/slides/slide6.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47"/>
  </p:notesMasterIdLst>
  <p:handoutMasterIdLst>
    <p:handoutMasterId r:id="rId48"/>
  </p:handoutMasterIdLst>
  <p:sldIdLst>
    <p:sldId id="256" r:id="rId2"/>
    <p:sldId id="295" r:id="rId3"/>
    <p:sldId id="257" r:id="rId4"/>
    <p:sldId id="318" r:id="rId5"/>
    <p:sldId id="322" r:id="rId6"/>
    <p:sldId id="324" r:id="rId7"/>
    <p:sldId id="323" r:id="rId8"/>
    <p:sldId id="276" r:id="rId9"/>
    <p:sldId id="277" r:id="rId10"/>
    <p:sldId id="281" r:id="rId11"/>
    <p:sldId id="282" r:id="rId12"/>
    <p:sldId id="320" r:id="rId13"/>
    <p:sldId id="321" r:id="rId14"/>
    <p:sldId id="283" r:id="rId15"/>
    <p:sldId id="292" r:id="rId16"/>
    <p:sldId id="305" r:id="rId17"/>
    <p:sldId id="293" r:id="rId18"/>
    <p:sldId id="286" r:id="rId19"/>
    <p:sldId id="287" r:id="rId20"/>
    <p:sldId id="289" r:id="rId21"/>
    <p:sldId id="309" r:id="rId22"/>
    <p:sldId id="261" r:id="rId23"/>
    <p:sldId id="326" r:id="rId24"/>
    <p:sldId id="304" r:id="rId25"/>
    <p:sldId id="290" r:id="rId26"/>
    <p:sldId id="294" r:id="rId27"/>
    <p:sldId id="279" r:id="rId28"/>
    <p:sldId id="285" r:id="rId29"/>
    <p:sldId id="280" r:id="rId30"/>
    <p:sldId id="291" r:id="rId31"/>
    <p:sldId id="296" r:id="rId32"/>
    <p:sldId id="263" r:id="rId33"/>
    <p:sldId id="307" r:id="rId34"/>
    <p:sldId id="265" r:id="rId35"/>
    <p:sldId id="327" r:id="rId36"/>
    <p:sldId id="258" r:id="rId37"/>
    <p:sldId id="267" r:id="rId38"/>
    <p:sldId id="301" r:id="rId39"/>
    <p:sldId id="311" r:id="rId40"/>
    <p:sldId id="312" r:id="rId41"/>
    <p:sldId id="313" r:id="rId42"/>
    <p:sldId id="314" r:id="rId43"/>
    <p:sldId id="315" r:id="rId44"/>
    <p:sldId id="316" r:id="rId45"/>
    <p:sldId id="297" r:id="rId4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00"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00"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00"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00"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00" charset="0"/>
        <a:ea typeface="+mn-ea"/>
        <a:cs typeface="+mn-cs"/>
      </a:defRPr>
    </a:lvl5pPr>
    <a:lvl6pPr marL="2286000" algn="l" defTabSz="457200" rtl="0" eaLnBrk="1" latinLnBrk="0" hangingPunct="1">
      <a:defRPr sz="2400" kern="1200">
        <a:solidFill>
          <a:schemeClr val="tx1"/>
        </a:solidFill>
        <a:latin typeface="Times" pitchFamily="100" charset="0"/>
        <a:ea typeface="+mn-ea"/>
        <a:cs typeface="+mn-cs"/>
      </a:defRPr>
    </a:lvl6pPr>
    <a:lvl7pPr marL="2743200" algn="l" defTabSz="457200" rtl="0" eaLnBrk="1" latinLnBrk="0" hangingPunct="1">
      <a:defRPr sz="2400" kern="1200">
        <a:solidFill>
          <a:schemeClr val="tx1"/>
        </a:solidFill>
        <a:latin typeface="Times" pitchFamily="100" charset="0"/>
        <a:ea typeface="+mn-ea"/>
        <a:cs typeface="+mn-cs"/>
      </a:defRPr>
    </a:lvl7pPr>
    <a:lvl8pPr marL="3200400" algn="l" defTabSz="457200" rtl="0" eaLnBrk="1" latinLnBrk="0" hangingPunct="1">
      <a:defRPr sz="2400" kern="1200">
        <a:solidFill>
          <a:schemeClr val="tx1"/>
        </a:solidFill>
        <a:latin typeface="Times" pitchFamily="100" charset="0"/>
        <a:ea typeface="+mn-ea"/>
        <a:cs typeface="+mn-cs"/>
      </a:defRPr>
    </a:lvl8pPr>
    <a:lvl9pPr marL="3657600" algn="l" defTabSz="457200" rtl="0" eaLnBrk="1" latinLnBrk="0" hangingPunct="1">
      <a:defRPr sz="2400" kern="1200">
        <a:solidFill>
          <a:schemeClr val="tx1"/>
        </a:solidFill>
        <a:latin typeface="Times" pitchFamily="100"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chemeClr val="tx1"/>
    </p:penClr>
  </p:showPr>
  <p:clrMru>
    <a:srgbClr val="474537"/>
    <a:srgbClr val="363636"/>
    <a:srgbClr val="276288"/>
    <a:srgbClr val="E77D23"/>
    <a:srgbClr val="3C94C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2025" autoAdjust="0"/>
    <p:restoredTop sz="83892" autoAdjust="0"/>
  </p:normalViewPr>
  <p:slideViewPr>
    <p:cSldViewPr>
      <p:cViewPr varScale="1">
        <p:scale>
          <a:sx n="107" d="100"/>
          <a:sy n="107" d="100"/>
        </p:scale>
        <p:origin x="-36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88"/>
    </p:cViewPr>
  </p:sorterViewPr>
  <p:notesViewPr>
    <p:cSldViewPr>
      <p:cViewPr varScale="1">
        <p:scale>
          <a:sx n="66" d="100"/>
          <a:sy n="66" d="100"/>
        </p:scale>
        <p:origin x="31" y="2"/>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sz="4400" b="0">
                <a:solidFill>
                  <a:srgbClr val="276288"/>
                </a:solidFill>
                <a:latin typeface="+mj-lt"/>
              </a:defRPr>
            </a:pPr>
            <a:r>
              <a:rPr lang="en-US" sz="4400" b="0" dirty="0">
                <a:solidFill>
                  <a:srgbClr val="276288"/>
                </a:solidFill>
                <a:latin typeface="+mj-lt"/>
              </a:rPr>
              <a:t>Attack Goals</a:t>
            </a:r>
          </a:p>
        </c:rich>
      </c:tx>
      <c:layout/>
    </c:title>
    <c:plotArea>
      <c:layout>
        <c:manualLayout>
          <c:layoutTarget val="inner"/>
          <c:xMode val="edge"/>
          <c:yMode val="edge"/>
          <c:x val="0.175"/>
          <c:y val="0.186846769896481"/>
          <c:w val="0.43253969816273"/>
          <c:h val="0.692554667378282"/>
        </c:manualLayout>
      </c:layout>
      <c:pieChart>
        <c:varyColors val="1"/>
        <c:ser>
          <c:idx val="0"/>
          <c:order val="0"/>
          <c:tx>
            <c:strRef>
              <c:f>Sheet1!$A$1</c:f>
              <c:strCache>
                <c:ptCount val="1"/>
                <c:pt idx="0">
                  <c:v>Attack Goal</c:v>
                </c:pt>
              </c:strCache>
            </c:strRef>
          </c:tx>
          <c:spPr>
            <a:gradFill rotWithShape="0">
              <a:gsLst>
                <a:gs pos="0">
                  <a:srgbClr val="9BC1FF"/>
                </a:gs>
                <a:gs pos="100000">
                  <a:srgbClr val="3F80CD"/>
                </a:gs>
              </a:gsLst>
              <a:lin ang="5400000"/>
            </a:gradFill>
            <a:ln w="28755">
              <a:noFill/>
            </a:ln>
            <a:effectLst>
              <a:outerShdw dist="35921" dir="2700000" algn="br">
                <a:srgbClr val="000000"/>
              </a:outerShdw>
            </a:effectLst>
          </c:spPr>
          <c:dPt>
            <c:idx val="0"/>
            <c:spPr/>
          </c:dPt>
          <c:dPt>
            <c:idx val="1"/>
            <c:spPr/>
          </c:dPt>
          <c:dPt>
            <c:idx val="2"/>
            <c:spPr/>
          </c:dPt>
          <c:dPt>
            <c:idx val="3"/>
            <c:spPr/>
          </c:dPt>
          <c:dPt>
            <c:idx val="4"/>
            <c:spPr/>
          </c:dPt>
          <c:dPt>
            <c:idx val="5"/>
            <c:spPr/>
          </c:dPt>
          <c:dPt>
            <c:idx val="6"/>
            <c:spPr/>
          </c:dPt>
          <c:dPt>
            <c:idx val="7"/>
            <c:spPr/>
          </c:dPt>
          <c:dLbls>
            <c:txPr>
              <a:bodyPr/>
              <a:lstStyle/>
              <a:p>
                <a:pPr>
                  <a:defRPr sz="1800"/>
                </a:pPr>
                <a:endParaRPr lang="en-US"/>
              </a:p>
            </c:txPr>
            <c:showVal val="1"/>
            <c:showLeaderLines val="1"/>
          </c:dLbls>
          <c:cat>
            <c:strRef>
              <c:f>Sheet1!$A$2:$A$9</c:f>
              <c:strCache>
                <c:ptCount val="8"/>
                <c:pt idx="0">
                  <c:v>Defacement/Planting Malware</c:v>
                </c:pt>
                <c:pt idx="1">
                  <c:v>Information Leakage/Stealing Sensitive Data</c:v>
                </c:pt>
                <c:pt idx="2">
                  <c:v>Disinformation</c:v>
                </c:pt>
                <c:pt idx="3">
                  <c:v>Monetary Loss</c:v>
                </c:pt>
                <c:pt idx="4">
                  <c:v>Downtime</c:v>
                </c:pt>
                <c:pt idx="5">
                  <c:v>Link Spam</c:v>
                </c:pt>
                <c:pt idx="6">
                  <c:v>Phishing</c:v>
                </c:pt>
                <c:pt idx="7">
                  <c:v>Other</c:v>
                </c:pt>
              </c:strCache>
            </c:strRef>
          </c:cat>
          <c:val>
            <c:numRef>
              <c:f>Sheet1!$B$2:$B$9</c:f>
              <c:numCache>
                <c:formatCode>0%</c:formatCode>
                <c:ptCount val="8"/>
                <c:pt idx="0">
                  <c:v>0.28</c:v>
                </c:pt>
                <c:pt idx="1">
                  <c:v>0.26</c:v>
                </c:pt>
                <c:pt idx="2">
                  <c:v>0.19</c:v>
                </c:pt>
                <c:pt idx="3">
                  <c:v>0.11</c:v>
                </c:pt>
                <c:pt idx="4">
                  <c:v>0.04</c:v>
                </c:pt>
                <c:pt idx="5">
                  <c:v>0.04</c:v>
                </c:pt>
                <c:pt idx="6">
                  <c:v>0.02</c:v>
                </c:pt>
                <c:pt idx="7">
                  <c:v>0.06</c:v>
                </c:pt>
              </c:numCache>
            </c:numRef>
          </c:val>
        </c:ser>
        <c:firstSliceAng val="0"/>
      </c:pieChart>
      <c:spPr>
        <a:noFill/>
        <a:ln w="28755">
          <a:noFill/>
        </a:ln>
      </c:spPr>
    </c:plotArea>
    <c:legend>
      <c:legendPos val="r"/>
      <c:layout>
        <c:manualLayout>
          <c:xMode val="edge"/>
          <c:yMode val="edge"/>
          <c:x val="0.633673884514436"/>
          <c:y val="0.187430911195639"/>
          <c:w val="0.324659448818898"/>
          <c:h val="0.706973817127002"/>
        </c:manualLayout>
      </c:layout>
      <c:txPr>
        <a:bodyPr/>
        <a:lstStyle/>
        <a:p>
          <a:pPr>
            <a:defRPr sz="1400"/>
          </a:pPr>
          <a:endParaRPr lang="en-US"/>
        </a:p>
      </c:txPr>
    </c:legend>
    <c:plotVisOnly val="1"/>
    <c:dispBlanksAs val="zero"/>
  </c:chart>
  <c:spPr>
    <a:noFill/>
    <a:ln>
      <a:noFill/>
    </a:ln>
  </c:sp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title>
      <c:layout/>
      <c:txPr>
        <a:bodyPr/>
        <a:lstStyle/>
        <a:p>
          <a:pPr>
            <a:defRPr sz="4400" b="0" i="0">
              <a:solidFill>
                <a:srgbClr val="276288"/>
              </a:solidFill>
              <a:latin typeface="+mj-lt"/>
            </a:defRPr>
          </a:pPr>
          <a:endParaRPr lang="en-US"/>
        </a:p>
      </c:txPr>
    </c:title>
    <c:plotArea>
      <c:layout/>
      <c:pieChart>
        <c:varyColors val="1"/>
        <c:ser>
          <c:idx val="0"/>
          <c:order val="0"/>
          <c:tx>
            <c:strRef>
              <c:f>Sheet1!$B$1</c:f>
              <c:strCache>
                <c:ptCount val="1"/>
                <c:pt idx="0">
                  <c:v>Attack Vectors</c:v>
                </c:pt>
              </c:strCache>
            </c:strRef>
          </c:tx>
          <c:dLbls>
            <c:showVal val="1"/>
            <c:showLeaderLines val="1"/>
          </c:dLbls>
          <c:cat>
            <c:strRef>
              <c:f>Sheet1!$A$2:$A$12</c:f>
              <c:strCache>
                <c:ptCount val="11"/>
                <c:pt idx="0">
                  <c:v>SQL Injection</c:v>
                </c:pt>
                <c:pt idx="1">
                  <c:v>Unknown</c:v>
                </c:pt>
                <c:pt idx="2">
                  <c:v>Insufficient Authentication</c:v>
                </c:pt>
                <c:pt idx="3">
                  <c:v>Content Spoofing</c:v>
                </c:pt>
                <c:pt idx="4">
                  <c:v>Insufficient Anti-Automation (DoS/Brute Force)</c:v>
                </c:pt>
                <c:pt idx="5">
                  <c:v>Configuration/Admin Error</c:v>
                </c:pt>
                <c:pt idx="6">
                  <c:v>Cross-site Scripting (XSS)</c:v>
                </c:pt>
                <c:pt idx="7">
                  <c:v>Cross-site Request Forgery (CSRF)</c:v>
                </c:pt>
                <c:pt idx="8">
                  <c:v>DNS Hijacking</c:v>
                </c:pt>
                <c:pt idx="9">
                  <c:v>Worm</c:v>
                </c:pt>
                <c:pt idx="10">
                  <c:v>Other</c:v>
                </c:pt>
              </c:strCache>
            </c:strRef>
          </c:cat>
          <c:val>
            <c:numRef>
              <c:f>Sheet1!$B$2:$B$12</c:f>
              <c:numCache>
                <c:formatCode>0%</c:formatCode>
                <c:ptCount val="11"/>
                <c:pt idx="0">
                  <c:v>0.19</c:v>
                </c:pt>
                <c:pt idx="1">
                  <c:v>0.11</c:v>
                </c:pt>
                <c:pt idx="2">
                  <c:v>0.11</c:v>
                </c:pt>
                <c:pt idx="3">
                  <c:v>0.1</c:v>
                </c:pt>
                <c:pt idx="4">
                  <c:v>0.1</c:v>
                </c:pt>
                <c:pt idx="5">
                  <c:v>0.08</c:v>
                </c:pt>
                <c:pt idx="6">
                  <c:v>0.08</c:v>
                </c:pt>
                <c:pt idx="7">
                  <c:v>0.05</c:v>
                </c:pt>
                <c:pt idx="8">
                  <c:v>0.05</c:v>
                </c:pt>
                <c:pt idx="9">
                  <c:v>0.03</c:v>
                </c:pt>
                <c:pt idx="10">
                  <c:v>0.1</c:v>
                </c:pt>
              </c:numCache>
            </c:numRef>
          </c:val>
        </c:ser>
        <c:firstSliceAng val="0"/>
      </c:pieChart>
    </c:plotArea>
    <c:legend>
      <c:legendPos val="r"/>
      <c:layout>
        <c:manualLayout>
          <c:xMode val="edge"/>
          <c:yMode val="edge"/>
          <c:x val="0.584084084084084"/>
          <c:y val="0.171053718285214"/>
          <c:w val="0.406906906906907"/>
          <c:h val="0.795225896762905"/>
        </c:manualLayout>
      </c:layout>
      <c:txPr>
        <a:bodyPr/>
        <a:lstStyle/>
        <a:p>
          <a:pPr>
            <a:defRPr sz="1400"/>
          </a:pPr>
          <a:endParaRPr lang="en-US"/>
        </a:p>
      </c:txPr>
    </c:legend>
    <c:plotVisOnly val="1"/>
  </c:chart>
  <c:txPr>
    <a:bodyPr/>
    <a:lstStyle/>
    <a:p>
      <a:pPr>
        <a:defRPr sz="1800"/>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0.00368</cdr:x>
      <cdr:y>0.92752</cdr:y>
    </cdr:from>
    <cdr:to>
      <cdr:x>0.9783</cdr:x>
      <cdr:y>1</cdr:y>
    </cdr:to>
    <cdr:sp macro="" textlink="">
      <cdr:nvSpPr>
        <cdr:cNvPr id="2" name="TextBox 1"/>
        <cdr:cNvSpPr txBox="1"/>
      </cdr:nvSpPr>
      <cdr:spPr>
        <a:xfrm xmlns:a="http://schemas.openxmlformats.org/drawingml/2006/main">
          <a:off x="25400" y="4584700"/>
          <a:ext cx="7785100" cy="3556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1600" dirty="0"/>
            <a:t>Source: The Web Hacking Incidents Database, </a:t>
          </a:r>
          <a:r>
            <a:rPr lang="en-US" sz="1600" dirty="0" smtClean="0"/>
            <a:t>2009 Report</a:t>
          </a:r>
          <a:endParaRPr lang="en-US" sz="16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0" charset="0"/>
              </a:defRPr>
            </a:lvl1pPr>
          </a:lstStyle>
          <a:p>
            <a:endParaRPr lang="en-US"/>
          </a:p>
        </p:txBody>
      </p:sp>
      <p:sp>
        <p:nvSpPr>
          <p:cNvPr id="51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0" charset="0"/>
              </a:defRPr>
            </a:lvl1pPr>
          </a:lstStyle>
          <a:p>
            <a:endParaRPr lang="en-US"/>
          </a:p>
        </p:txBody>
      </p:sp>
      <p:sp>
        <p:nvSpPr>
          <p:cNvPr id="51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0" charset="0"/>
              </a:defRPr>
            </a:lvl1pPr>
          </a:lstStyle>
          <a:p>
            <a:endParaRPr lang="en-US"/>
          </a:p>
        </p:txBody>
      </p:sp>
      <p:sp>
        <p:nvSpPr>
          <p:cNvPr id="51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0" charset="0"/>
              </a:defRPr>
            </a:lvl1pPr>
          </a:lstStyle>
          <a:p>
            <a:fld id="{1E548B3C-1EBB-475A-B0EA-E907D1073416}"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0" charset="0"/>
              </a:defRPr>
            </a:lvl1pPr>
          </a:lstStyle>
          <a:p>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0" charset="0"/>
              </a:defRPr>
            </a:lvl1pPr>
          </a:lstStyle>
          <a:p>
            <a:endParaRPr lang="en-US"/>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0" charset="0"/>
              </a:defRPr>
            </a:lvl1pPr>
          </a:lstStyle>
          <a:p>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0" charset="0"/>
              </a:defRPr>
            </a:lvl1pPr>
          </a:lstStyle>
          <a:p>
            <a:fld id="{9B34F5BA-3948-46CA-92DD-D40388C9754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00" charset="0"/>
        <a:ea typeface="+mn-ea"/>
        <a:cs typeface="+mn-cs"/>
      </a:defRPr>
    </a:lvl1pPr>
    <a:lvl2pPr marL="457200" algn="l" rtl="0" fontAlgn="base">
      <a:spcBef>
        <a:spcPct val="30000"/>
      </a:spcBef>
      <a:spcAft>
        <a:spcPct val="0"/>
      </a:spcAft>
      <a:defRPr sz="1200" kern="1200">
        <a:solidFill>
          <a:schemeClr val="tx1"/>
        </a:solidFill>
        <a:latin typeface="Times New Roman" pitchFamily="100" charset="0"/>
        <a:ea typeface="ＭＳ Ｐゴシック" pitchFamily="100" charset="-128"/>
        <a:cs typeface="+mn-cs"/>
      </a:defRPr>
    </a:lvl2pPr>
    <a:lvl3pPr marL="914400" algn="l" rtl="0" fontAlgn="base">
      <a:spcBef>
        <a:spcPct val="30000"/>
      </a:spcBef>
      <a:spcAft>
        <a:spcPct val="0"/>
      </a:spcAft>
      <a:defRPr sz="1200" kern="1200">
        <a:solidFill>
          <a:schemeClr val="tx1"/>
        </a:solidFill>
        <a:latin typeface="Times New Roman" pitchFamily="100" charset="0"/>
        <a:ea typeface="ＭＳ Ｐゴシック" pitchFamily="100" charset="-128"/>
        <a:cs typeface="+mn-cs"/>
      </a:defRPr>
    </a:lvl3pPr>
    <a:lvl4pPr marL="1371600" algn="l" rtl="0" fontAlgn="base">
      <a:spcBef>
        <a:spcPct val="30000"/>
      </a:spcBef>
      <a:spcAft>
        <a:spcPct val="0"/>
      </a:spcAft>
      <a:defRPr sz="1200" kern="1200">
        <a:solidFill>
          <a:schemeClr val="tx1"/>
        </a:solidFill>
        <a:latin typeface="Times New Roman" pitchFamily="100" charset="0"/>
        <a:ea typeface="ＭＳ Ｐゴシック" pitchFamily="100" charset="-128"/>
        <a:cs typeface="+mn-cs"/>
      </a:defRPr>
    </a:lvl4pPr>
    <a:lvl5pPr marL="1828800" algn="l" rtl="0" fontAlgn="base">
      <a:spcBef>
        <a:spcPct val="30000"/>
      </a:spcBef>
      <a:spcAft>
        <a:spcPct val="0"/>
      </a:spcAft>
      <a:defRPr sz="1200" kern="1200">
        <a:solidFill>
          <a:schemeClr val="tx1"/>
        </a:solidFill>
        <a:latin typeface="Times New Roman" pitchFamily="100" charset="0"/>
        <a:ea typeface="ＭＳ Ｐゴシック" pitchFamily="10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0F9BEF-7FAF-4306-B322-F0C280CE9B27}" type="slidenum">
              <a:rPr lang="en-US"/>
              <a:pPr/>
              <a:t>1</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en-US" dirty="0" smtClean="0"/>
              <a:t>Hello everyone,</a:t>
            </a:r>
            <a:r>
              <a:rPr lang="en-US" baseline="0" dirty="0" smtClean="0"/>
              <a:t> welcome to Hardening Enterprise Apache Installations.  </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Your server</a:t>
            </a:r>
            <a:r>
              <a:rPr lang="en-US" baseline="0" dirty="0" smtClean="0"/>
              <a:t> configuration should be in Version Control.  This will help you manage your rollout, help you audit configuration changes and recover from outages.  </a:t>
            </a:r>
          </a:p>
          <a:p>
            <a:endParaRPr lang="en-US" baseline="0" dirty="0" smtClean="0"/>
          </a:p>
          <a:p>
            <a:r>
              <a:rPr lang="en-US" baseline="0" dirty="0" smtClean="0"/>
              <a:t>Ideally, all your configuration changes and site updates go through your version control system: that means nobody hacks on the live site, and you can always roll back a configuration or site change.  </a:t>
            </a:r>
          </a:p>
          <a:p>
            <a:endParaRPr lang="en-US" baseline="0" dirty="0" smtClean="0"/>
          </a:p>
          <a:p>
            <a:r>
              <a:rPr lang="en-US" baseline="0" dirty="0" smtClean="0"/>
              <a:t>The actual version control method is up to you, but you should use a tool that stores your configuration files in a central location, away from the servers themselves.  </a:t>
            </a:r>
            <a:endParaRPr lang="en-US" dirty="0"/>
          </a:p>
        </p:txBody>
      </p:sp>
      <p:sp>
        <p:nvSpPr>
          <p:cNvPr id="4" name="Slide Number Placeholder 3"/>
          <p:cNvSpPr>
            <a:spLocks noGrp="1"/>
          </p:cNvSpPr>
          <p:nvPr>
            <p:ph type="sldNum" sz="quarter" idx="10"/>
          </p:nvPr>
        </p:nvSpPr>
        <p:spPr/>
        <p:txBody>
          <a:bodyPr/>
          <a:lstStyle/>
          <a:p>
            <a:fld id="{9B34F5BA-3948-46CA-92DD-D40388C97548}"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what do the above two tips buy you?  Quick Recovery!  If or when you have a compromised server, you can respond quickly to a compromise.  You already know which OS and software packages you had installed, and your configuration is in version control.  So you can just take the compromised server offline, and quickly build a new one.</a:t>
            </a:r>
          </a:p>
          <a:p>
            <a:endParaRPr lang="en-US" baseline="0" dirty="0" smtClean="0"/>
          </a:p>
        </p:txBody>
      </p:sp>
      <p:sp>
        <p:nvSpPr>
          <p:cNvPr id="4" name="Slide Number Placeholder 3"/>
          <p:cNvSpPr>
            <a:spLocks noGrp="1"/>
          </p:cNvSpPr>
          <p:nvPr>
            <p:ph type="sldNum" sz="quarter" idx="10"/>
          </p:nvPr>
        </p:nvSpPr>
        <p:spPr/>
        <p:txBody>
          <a:bodyPr/>
          <a:lstStyle/>
          <a:p>
            <a:fld id="{9B34F5BA-3948-46CA-92DD-D40388C97548}"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strongly recommend that you write your own Apache configuration.  The Apache configuration language is not black magic, and you should understand what it does </a:t>
            </a:r>
            <a:r>
              <a:rPr lang="en-US" baseline="0" smtClean="0"/>
              <a:t>and why </a:t>
            </a:r>
            <a:endParaRPr lang="en-US" smtClean="0"/>
          </a:p>
          <a:p>
            <a:endParaRPr lang="en-US" dirty="0" smtClean="0"/>
          </a:p>
          <a:p>
            <a:r>
              <a:rPr lang="en-US" dirty="0" smtClean="0"/>
              <a:t>Strongly </a:t>
            </a:r>
            <a:r>
              <a:rPr lang="en-US" dirty="0"/>
              <a:t>recommend to empty out the configuration file and write your own.    Only take the bits</a:t>
            </a:r>
            <a:r>
              <a:rPr lang="en-US" baseline="0" dirty="0"/>
              <a:t> from the default configuration file that you really need; strip out the comments, strip out the &lt;</a:t>
            </a:r>
            <a:r>
              <a:rPr lang="en-US" baseline="0" dirty="0" err="1"/>
              <a:t>IfModule</a:t>
            </a:r>
            <a:r>
              <a:rPr lang="en-US" baseline="0" dirty="0"/>
              <a:t>&gt; bits (if a module you need isn’t there, you want your server to fail to run, not run without that functionality), etc.  </a:t>
            </a:r>
          </a:p>
          <a:p>
            <a:endParaRPr lang="en-US" baseline="0" dirty="0"/>
          </a:p>
          <a:p>
            <a:r>
              <a:rPr lang="en-US" baseline="0" dirty="0"/>
              <a:t>Use the Apache documentation and/or get a book like Apache: The Definitive Guide by Ben and Peter Laurie. </a:t>
            </a:r>
          </a:p>
          <a:p>
            <a:endParaRPr lang="en-US" baseline="0" dirty="0"/>
          </a:p>
          <a:p>
            <a:r>
              <a:rPr lang="en-US" baseline="0" dirty="0"/>
              <a:t>AAA stuff to a new slide. </a:t>
            </a:r>
            <a:endParaRPr lang="en-US" dirty="0"/>
          </a:p>
        </p:txBody>
      </p:sp>
      <p:sp>
        <p:nvSpPr>
          <p:cNvPr id="4" name="Slide Number Placeholder 3"/>
          <p:cNvSpPr>
            <a:spLocks noGrp="1"/>
          </p:cNvSpPr>
          <p:nvPr>
            <p:ph type="sldNum" sz="quarter" idx="10"/>
          </p:nvPr>
        </p:nvSpPr>
        <p:spPr/>
        <p:txBody>
          <a:bodyPr/>
          <a:lstStyle/>
          <a:p>
            <a:fld id="{9B34F5BA-3948-46CA-92DD-D40388C97548}" type="slidenum">
              <a:rPr lang="en-US"/>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The fewer places on the system to which the </a:t>
            </a:r>
            <a:r>
              <a:rPr lang="en-US" baseline="0" dirty="0" err="1"/>
              <a:t>webserver</a:t>
            </a:r>
            <a:r>
              <a:rPr lang="en-US" baseline="0" dirty="0"/>
              <a:t> can write, the fewer vulnerabilities.  Making well-known spots unavailable </a:t>
            </a:r>
          </a:p>
          <a:p>
            <a:endParaRPr lang="en-US" baseline="0" dirty="0"/>
          </a:p>
          <a:p>
            <a:r>
              <a:rPr lang="en-US" baseline="0" dirty="0"/>
              <a:t>Remove the key from under the mat. </a:t>
            </a:r>
          </a:p>
          <a:p>
            <a:endParaRPr lang="en-US" baseline="0" dirty="0"/>
          </a:p>
          <a:p>
            <a:r>
              <a:rPr lang="en-US" baseline="0" dirty="0"/>
              <a:t>Anecdote: Linux server running PHPBB on a cable or DSL line.  Noticed weird stuff, found that someone had downloaded files to his /</a:t>
            </a:r>
            <a:r>
              <a:rPr lang="en-US" baseline="0" dirty="0" err="1"/>
              <a:t>tmp</a:t>
            </a:r>
            <a:r>
              <a:rPr lang="en-US" baseline="0" dirty="0"/>
              <a:t> directory, then executed the binary which was a spam relay or C&amp;C… but named ‘</a:t>
            </a:r>
            <a:r>
              <a:rPr lang="en-US" baseline="0" dirty="0" err="1"/>
              <a:t>httpd</a:t>
            </a:r>
            <a:r>
              <a:rPr lang="en-US" baseline="0" dirty="0"/>
              <a:t>’ so it didn’t show. </a:t>
            </a:r>
          </a:p>
          <a:p>
            <a:endParaRPr lang="en-US" baseline="0" dirty="0"/>
          </a:p>
          <a:p>
            <a:r>
              <a:rPr lang="en-US" baseline="0" dirty="0" err="1"/>
              <a:t>chroot</a:t>
            </a:r>
            <a:r>
              <a:rPr lang="en-US" baseline="0" dirty="0"/>
              <a:t> and related virtualization techniques: they limit the amount of damage an attacker can do to the </a:t>
            </a:r>
          </a:p>
        </p:txBody>
      </p:sp>
      <p:sp>
        <p:nvSpPr>
          <p:cNvPr id="4" name="Slide Number Placeholder 3"/>
          <p:cNvSpPr>
            <a:spLocks noGrp="1"/>
          </p:cNvSpPr>
          <p:nvPr>
            <p:ph type="sldNum" sz="quarter" idx="10"/>
          </p:nvPr>
        </p:nvSpPr>
        <p:spPr/>
        <p:txBody>
          <a:bodyPr/>
          <a:lstStyle/>
          <a:p>
            <a:fld id="{9B34F5BA-3948-46CA-92DD-D40388C97548}" type="slidenum">
              <a:rPr lang="en-US"/>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Title: OS</a:t>
            </a:r>
            <a:r>
              <a:rPr lang="en-US" baseline="0"/>
              <a:t> Hardening</a:t>
            </a:r>
          </a:p>
          <a:p>
            <a:endParaRPr lang="en-US" baseline="0"/>
          </a:p>
          <a:p>
            <a:r>
              <a:rPr lang="en-US" baseline="0"/>
              <a:t>The fewer places on the system to which the webserver can write, the fewer vulnerabilities.  Making well-known spots unavailable </a:t>
            </a:r>
          </a:p>
          <a:p>
            <a:endParaRPr lang="en-US" baseline="0"/>
          </a:p>
          <a:p>
            <a:r>
              <a:rPr lang="en-US" baseline="0"/>
              <a:t>Remove the key from under the mat. </a:t>
            </a:r>
          </a:p>
          <a:p>
            <a:endParaRPr lang="en-US" baseline="0"/>
          </a:p>
          <a:p>
            <a:r>
              <a:rPr lang="en-US" baseline="0"/>
              <a:t>Same with chroot and related virtualization techniques: </a:t>
            </a:r>
          </a:p>
          <a:p>
            <a:endParaRPr lang="en-US" baseline="0"/>
          </a:p>
          <a:p>
            <a:r>
              <a:rPr lang="en-US" baseline="0"/>
              <a:t>Split slide in two</a:t>
            </a:r>
          </a:p>
          <a:p>
            <a:endParaRPr lang="en-US" baseline="0"/>
          </a:p>
          <a:p>
            <a:endParaRPr lang="en-US"/>
          </a:p>
        </p:txBody>
      </p:sp>
      <p:sp>
        <p:nvSpPr>
          <p:cNvPr id="4" name="Slide Number Placeholder 3"/>
          <p:cNvSpPr>
            <a:spLocks noGrp="1"/>
          </p:cNvSpPr>
          <p:nvPr>
            <p:ph type="sldNum" sz="quarter" idx="10"/>
          </p:nvPr>
        </p:nvSpPr>
        <p:spPr/>
        <p:txBody>
          <a:bodyPr/>
          <a:lstStyle/>
          <a:p>
            <a:fld id="{9B34F5BA-3948-46CA-92DD-D40388C97548}" type="slidenum">
              <a:rPr lang="en-US"/>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 badly maintained Linux server is</a:t>
            </a:r>
            <a:r>
              <a:rPr lang="en-US" baseline="0"/>
              <a:t> less secure than a well-maintained Windows server</a:t>
            </a:r>
            <a:endParaRPr lang="en-US"/>
          </a:p>
          <a:p>
            <a:endParaRPr lang="en-US"/>
          </a:p>
          <a:p>
            <a:r>
              <a:rPr lang="en-US"/>
              <a:t>Take</a:t>
            </a:r>
            <a:r>
              <a:rPr lang="en-US" baseline="0"/>
              <a:t> out sub-bullets</a:t>
            </a:r>
          </a:p>
          <a:p>
            <a:r>
              <a:rPr lang="en-US" baseline="0"/>
              <a:t>Point to handout</a:t>
            </a:r>
          </a:p>
          <a:p>
            <a:endParaRPr lang="en-US" baseline="0"/>
          </a:p>
        </p:txBody>
      </p:sp>
      <p:sp>
        <p:nvSpPr>
          <p:cNvPr id="4" name="Slide Number Placeholder 3"/>
          <p:cNvSpPr>
            <a:spLocks noGrp="1"/>
          </p:cNvSpPr>
          <p:nvPr>
            <p:ph type="sldNum" sz="quarter" idx="10"/>
          </p:nvPr>
        </p:nvSpPr>
        <p:spPr/>
        <p:txBody>
          <a:bodyPr/>
          <a:lstStyle/>
          <a:p>
            <a:fld id="{9B34F5BA-3948-46CA-92DD-D40388C97548}"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Split into different slides</a:t>
            </a:r>
          </a:p>
          <a:p>
            <a:endParaRPr lang="en-US"/>
          </a:p>
          <a:p>
            <a:r>
              <a:rPr lang="en-US"/>
              <a:t>Limit incoming connections</a:t>
            </a:r>
            <a:r>
              <a:rPr lang="en-US" baseline="0"/>
              <a:t> to necessary services (http, https) and nothing else</a:t>
            </a:r>
            <a:endParaRPr lang="en-US"/>
          </a:p>
        </p:txBody>
      </p:sp>
      <p:sp>
        <p:nvSpPr>
          <p:cNvPr id="4" name="Slide Number Placeholder 3"/>
          <p:cNvSpPr>
            <a:spLocks noGrp="1"/>
          </p:cNvSpPr>
          <p:nvPr>
            <p:ph type="sldNum" sz="quarter" idx="10"/>
          </p:nvPr>
        </p:nvSpPr>
        <p:spPr/>
        <p:txBody>
          <a:bodyPr/>
          <a:lstStyle/>
          <a:p>
            <a:fld id="{9B34F5BA-3948-46CA-92DD-D40388C97548}" type="slidenum">
              <a:rPr lang="en-US"/>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Introduce DMZ = De-Militarized Zone (and point to it)</a:t>
            </a:r>
            <a:endParaRPr lang="en-US"/>
          </a:p>
        </p:txBody>
      </p:sp>
      <p:sp>
        <p:nvSpPr>
          <p:cNvPr id="4" name="Slide Number Placeholder 3"/>
          <p:cNvSpPr>
            <a:spLocks noGrp="1"/>
          </p:cNvSpPr>
          <p:nvPr>
            <p:ph type="sldNum" sz="quarter" idx="10"/>
          </p:nvPr>
        </p:nvSpPr>
        <p:spPr/>
        <p:txBody>
          <a:bodyPr/>
          <a:lstStyle/>
          <a:p>
            <a:fld id="{9B34F5BA-3948-46CA-92DD-D40388C97548}"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Split</a:t>
            </a:r>
            <a:r>
              <a:rPr lang="en-US" baseline="0"/>
              <a:t> example onto next slide, bigger font. </a:t>
            </a:r>
            <a:endParaRPr lang="en-US"/>
          </a:p>
        </p:txBody>
      </p:sp>
      <p:sp>
        <p:nvSpPr>
          <p:cNvPr id="4" name="Slide Number Placeholder 3"/>
          <p:cNvSpPr>
            <a:spLocks noGrp="1"/>
          </p:cNvSpPr>
          <p:nvPr>
            <p:ph type="sldNum" sz="quarter" idx="10"/>
          </p:nvPr>
        </p:nvSpPr>
        <p:spPr/>
        <p:txBody>
          <a:bodyPr/>
          <a:lstStyle/>
          <a:p>
            <a:fld id="{9B34F5BA-3948-46CA-92DD-D40388C97548}" type="slidenum">
              <a:rPr lang="en-US"/>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3884613" y="8683629"/>
            <a:ext cx="2946400" cy="433388"/>
          </a:xfrm>
          <a:prstGeom prst="rect">
            <a:avLst/>
          </a:prstGeom>
          <a:noFill/>
          <a:ln w="9525">
            <a:noFill/>
            <a:round/>
            <a:headEnd/>
            <a:tailEnd/>
          </a:ln>
          <a:effectLst/>
        </p:spPr>
        <p:txBody>
          <a:bodyPr lIns="93104" tIns="46730" rIns="93104" bIns="46730" anchor="b"/>
          <a:lstStyle/>
          <a:p>
            <a:pPr algn="r">
              <a:tabLst>
                <a:tab pos="0" algn="l"/>
                <a:tab pos="440221" algn="l"/>
                <a:tab pos="882002" algn="l"/>
                <a:tab pos="1323783" algn="l"/>
                <a:tab pos="1765563" algn="l"/>
                <a:tab pos="2207345" algn="l"/>
                <a:tab pos="2649127" algn="l"/>
                <a:tab pos="3090908" algn="l"/>
                <a:tab pos="3532690" algn="l"/>
                <a:tab pos="3974469" algn="l"/>
                <a:tab pos="4416251" algn="l"/>
                <a:tab pos="4858033" algn="l"/>
                <a:tab pos="5299814" algn="l"/>
                <a:tab pos="5741594" algn="l"/>
                <a:tab pos="6183374" algn="l"/>
                <a:tab pos="6625157" algn="l"/>
                <a:tab pos="7066939" algn="l"/>
                <a:tab pos="7508719" algn="l"/>
                <a:tab pos="7950501" algn="l"/>
                <a:tab pos="8392282" algn="l"/>
                <a:tab pos="8834063" algn="l"/>
              </a:tabLst>
            </a:pPr>
            <a:fld id="{C02AE2F0-6425-464B-95F2-D9EC502AF406}" type="slidenum">
              <a:rPr lang="en-GB" sz="1200">
                <a:solidFill>
                  <a:srgbClr val="000000"/>
                </a:solidFill>
                <a:latin typeface="Calibri"/>
                <a:ea typeface="DejaVu Sans" charset="0"/>
                <a:cs typeface="DejaVu Sans" charset="0"/>
              </a:rPr>
              <a:pPr algn="r">
                <a:tabLst>
                  <a:tab pos="0" algn="l"/>
                  <a:tab pos="440221" algn="l"/>
                  <a:tab pos="882002" algn="l"/>
                  <a:tab pos="1323783" algn="l"/>
                  <a:tab pos="1765563" algn="l"/>
                  <a:tab pos="2207345" algn="l"/>
                  <a:tab pos="2649127" algn="l"/>
                  <a:tab pos="3090908" algn="l"/>
                  <a:tab pos="3532690" algn="l"/>
                  <a:tab pos="3974469" algn="l"/>
                  <a:tab pos="4416251" algn="l"/>
                  <a:tab pos="4858033" algn="l"/>
                  <a:tab pos="5299814" algn="l"/>
                  <a:tab pos="5741594" algn="l"/>
                  <a:tab pos="6183374" algn="l"/>
                  <a:tab pos="6625157" algn="l"/>
                  <a:tab pos="7066939" algn="l"/>
                  <a:tab pos="7508719" algn="l"/>
                  <a:tab pos="7950501" algn="l"/>
                  <a:tab pos="8392282" algn="l"/>
                  <a:tab pos="8834063" algn="l"/>
                </a:tabLst>
              </a:pPr>
              <a:t>23</a:t>
            </a:fld>
            <a:endParaRPr lang="en-GB" sz="1200" dirty="0">
              <a:solidFill>
                <a:srgbClr val="000000"/>
              </a:solidFill>
              <a:latin typeface="Calibri"/>
              <a:ea typeface="DejaVu Sans" charset="0"/>
              <a:cs typeface="DejaVu Sans" charset="0"/>
            </a:endParaRPr>
          </a:p>
        </p:txBody>
      </p:sp>
      <p:sp>
        <p:nvSpPr>
          <p:cNvPr id="28674" name="Text Box 2"/>
          <p:cNvSpPr txBox="1">
            <a:spLocks noChangeArrowheads="1"/>
          </p:cNvSpPr>
          <p:nvPr/>
        </p:nvSpPr>
        <p:spPr bwMode="auto">
          <a:xfrm>
            <a:off x="957266" y="685803"/>
            <a:ext cx="4941886" cy="3429000"/>
          </a:xfrm>
          <a:prstGeom prst="rect">
            <a:avLst/>
          </a:prstGeom>
          <a:solidFill>
            <a:srgbClr val="FFFFFF">
              <a:alpha val="50000"/>
            </a:srgbClr>
          </a:solidFill>
          <a:ln w="9360">
            <a:solidFill>
              <a:srgbClr val="000000"/>
            </a:solidFill>
            <a:miter lim="800000"/>
            <a:headEnd/>
            <a:tailEnd/>
          </a:ln>
          <a:effectLst/>
        </p:spPr>
        <p:txBody>
          <a:bodyPr wrap="none" lIns="89917" tIns="44958" rIns="89917" bIns="44958" anchor="ctr"/>
          <a:lstStyle/>
          <a:p>
            <a:pPr algn="l" rtl="0"/>
            <a:endParaRPr lang="en-US" kern="1200">
              <a:solidFill>
                <a:prstClr val="black"/>
              </a:solidFill>
              <a:latin typeface="Calibri"/>
              <a:ea typeface="+mn-ea"/>
              <a:cs typeface="+mn-cs"/>
            </a:endParaRPr>
          </a:p>
        </p:txBody>
      </p:sp>
      <p:sp>
        <p:nvSpPr>
          <p:cNvPr id="28675" name="Rectangle 3"/>
          <p:cNvSpPr txBox="1">
            <a:spLocks noGrp="1" noChangeArrowheads="1"/>
          </p:cNvSpPr>
          <p:nvPr>
            <p:ph type="body"/>
          </p:nvPr>
        </p:nvSpPr>
        <p:spPr bwMode="auto">
          <a:xfrm>
            <a:off x="379563" y="4353111"/>
            <a:ext cx="6090249" cy="830997"/>
          </a:xfrm>
          <a:prstGeom prst="rect">
            <a:avLst/>
          </a:prstGeom>
          <a:noFill/>
          <a:ln>
            <a:round/>
            <a:headEnd/>
            <a:tailEnd/>
          </a:ln>
        </p:spPr>
        <p:txBody>
          <a:bodyPr wrap="square" anchor="t" anchorCtr="0">
            <a:spAutoFit/>
          </a:bodyPr>
          <a:lstStyle/>
          <a:p>
            <a:r>
              <a:rPr lang="en-US" dirty="0" smtClean="0"/>
              <a:t>In Q1 of 2010 there were over 327 million infection attempts from over 119 million malware hosting servers found on the Internet.  According to IBM, the first half of 2010 saw a 36% spike in malware over the same time last year as over 10 million new pieces of malware were released into the wild. </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a disclaimer.</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B34F5BA-3948-46CA-92DD-D40388C9754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This is the question that every web server administrator should ask about any changes</a:t>
            </a:r>
            <a:r>
              <a:rPr lang="en-US" baseline="0"/>
              <a:t> made to his or her server deployment. </a:t>
            </a:r>
            <a:endParaRPr lang="en-US"/>
          </a:p>
        </p:txBody>
      </p:sp>
      <p:sp>
        <p:nvSpPr>
          <p:cNvPr id="4" name="Slide Number Placeholder 3"/>
          <p:cNvSpPr>
            <a:spLocks noGrp="1"/>
          </p:cNvSpPr>
          <p:nvPr>
            <p:ph type="sldNum" sz="quarter" idx="10"/>
          </p:nvPr>
        </p:nvSpPr>
        <p:spPr/>
        <p:txBody>
          <a:bodyPr/>
          <a:lstStyle/>
          <a:p>
            <a:fld id="{9B34F5BA-3948-46CA-92DD-D40388C97548}" type="slidenum">
              <a:rPr lang="en-US"/>
              <a:pPr/>
              <a:t>27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Have developer justify</a:t>
            </a:r>
            <a:r>
              <a:rPr lang="en-US" baseline="0"/>
              <a:t> to admin</a:t>
            </a:r>
            <a:r>
              <a:rPr lang="en-US"/>
              <a:t>:</a:t>
            </a:r>
            <a:r>
              <a:rPr lang="en-US" baseline="0"/>
              <a:t> why is this particular change necessary</a:t>
            </a:r>
          </a:p>
          <a:p>
            <a:endParaRPr lang="en-US" baseline="0"/>
          </a:p>
          <a:p>
            <a:r>
              <a:rPr lang="en-US" baseline="0"/>
              <a:t>Get rid of … bullet</a:t>
            </a:r>
            <a:endParaRPr lang="en-US"/>
          </a:p>
        </p:txBody>
      </p:sp>
      <p:sp>
        <p:nvSpPr>
          <p:cNvPr id="4" name="Slide Number Placeholder 3"/>
          <p:cNvSpPr>
            <a:spLocks noGrp="1"/>
          </p:cNvSpPr>
          <p:nvPr>
            <p:ph type="sldNum" sz="quarter" idx="10"/>
          </p:nvPr>
        </p:nvSpPr>
        <p:spPr/>
        <p:txBody>
          <a:bodyPr/>
          <a:lstStyle/>
          <a:p>
            <a:fld id="{9B34F5BA-3948-46CA-92DD-D40388C97548}" type="slidenum">
              <a:rPr lang="en-US"/>
              <a:pPr/>
              <a:t>28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Dangerou</a:t>
            </a:r>
            <a:r>
              <a:rPr lang="en-US" baseline="0"/>
              <a:t>s terms: DROP; GRANT ALL PRIVILEGES</a:t>
            </a:r>
          </a:p>
          <a:p>
            <a:endParaRPr lang="en-US" baseline="0"/>
          </a:p>
          <a:p>
            <a:r>
              <a:rPr lang="en-US" baseline="0"/>
              <a:t>Generally: application setup should separate database creation and schema population from application database access.  </a:t>
            </a:r>
          </a:p>
        </p:txBody>
      </p:sp>
      <p:sp>
        <p:nvSpPr>
          <p:cNvPr id="4" name="Slide Number Placeholder 3"/>
          <p:cNvSpPr>
            <a:spLocks noGrp="1"/>
          </p:cNvSpPr>
          <p:nvPr>
            <p:ph type="sldNum" sz="quarter" idx="10"/>
          </p:nvPr>
        </p:nvSpPr>
        <p:spPr/>
        <p:txBody>
          <a:bodyPr/>
          <a:lstStyle/>
          <a:p>
            <a:fld id="{9B34F5BA-3948-46CA-92DD-D40388C97548}" type="slidenum">
              <a:rPr lang="en-US"/>
              <a:pPr/>
              <a:t>29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Discuss</a:t>
            </a:r>
            <a:r>
              <a:rPr lang="en-US" baseline="0"/>
              <a:t> each directive? Depends on time. </a:t>
            </a:r>
          </a:p>
          <a:p>
            <a:endParaRPr lang="en-US" baseline="0"/>
          </a:p>
          <a:p>
            <a:r>
              <a:rPr lang="en-US" baseline="0"/>
              <a:t>Put description of directives in handout. </a:t>
            </a:r>
            <a:endParaRPr lang="en-US"/>
          </a:p>
        </p:txBody>
      </p:sp>
      <p:sp>
        <p:nvSpPr>
          <p:cNvPr id="4" name="Slide Number Placeholder 3"/>
          <p:cNvSpPr>
            <a:spLocks noGrp="1"/>
          </p:cNvSpPr>
          <p:nvPr>
            <p:ph type="sldNum" sz="quarter" idx="10"/>
          </p:nvPr>
        </p:nvSpPr>
        <p:spPr/>
        <p:txBody>
          <a:bodyPr/>
          <a:lstStyle/>
          <a:p>
            <a:fld id="{9B34F5BA-3948-46CA-92DD-D40388C97548}" type="slidenum">
              <a:rPr lang="en-US"/>
              <a:pPr/>
              <a:t>31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Consider updating?</a:t>
            </a:r>
          </a:p>
        </p:txBody>
      </p:sp>
      <p:sp>
        <p:nvSpPr>
          <p:cNvPr id="4" name="Slide Number Placeholder 3"/>
          <p:cNvSpPr>
            <a:spLocks noGrp="1"/>
          </p:cNvSpPr>
          <p:nvPr>
            <p:ph type="sldNum" sz="quarter" idx="10"/>
          </p:nvPr>
        </p:nvSpPr>
        <p:spPr/>
        <p:txBody>
          <a:bodyPr/>
          <a:lstStyle/>
          <a:p>
            <a:fld id="{9B34F5BA-3948-46CA-92DD-D40388C97548}" type="slidenum">
              <a:rPr lang="en-US"/>
              <a:pPr/>
              <a:t>32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The</a:t>
            </a:r>
            <a:r>
              <a:rPr lang="en-US" baseline="0"/>
              <a:t> Threat Model: let’s discuss who gets attacked, what the motive is behind these attacks and how they take place.  </a:t>
            </a:r>
            <a:endParaRPr lang="en-US"/>
          </a:p>
        </p:txBody>
      </p:sp>
      <p:sp>
        <p:nvSpPr>
          <p:cNvPr id="4" name="Slide Number Placeholder 3"/>
          <p:cNvSpPr>
            <a:spLocks noGrp="1"/>
          </p:cNvSpPr>
          <p:nvPr>
            <p:ph type="sldNum" sz="quarter" idx="10"/>
          </p:nvPr>
        </p:nvSpPr>
        <p:spPr/>
        <p:txBody>
          <a:bodyPr/>
          <a:lstStyle/>
          <a:p>
            <a:fld id="{9B34F5BA-3948-46CA-92DD-D40388C97548}" type="slidenum">
              <a:rPr lang="en-US"/>
              <a:pPr/>
              <a:t>36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Everyone</a:t>
            </a:r>
            <a:r>
              <a:rPr lang="en-US" baseline="0" dirty="0"/>
              <a:t> is under attack.  Whether you’re a small player or the Fortune 500, automated attack tools scan the entire IP range and will barrage your services with requests that identify weak spots.  Even if you are serving an Intranet that is not visible to the general Internet, you should consider the possibility that people within your organization</a:t>
            </a:r>
            <a:r>
              <a:rPr lang="en-US" baseline="0" dirty="0" smtClean="0"/>
              <a:t> download Trojan horses, or bring them in </a:t>
            </a:r>
            <a:r>
              <a:rPr lang="en-US" baseline="0" dirty="0"/>
              <a:t>when they connect their laptops to your network. </a:t>
            </a:r>
            <a:endParaRPr lang="en-US" dirty="0"/>
          </a:p>
        </p:txBody>
      </p:sp>
      <p:sp>
        <p:nvSpPr>
          <p:cNvPr id="4" name="Slide Number Placeholder 3"/>
          <p:cNvSpPr>
            <a:spLocks noGrp="1"/>
          </p:cNvSpPr>
          <p:nvPr>
            <p:ph type="sldNum" sz="quarter" idx="10"/>
          </p:nvPr>
        </p:nvSpPr>
        <p:spPr/>
        <p:txBody>
          <a:bodyPr/>
          <a:lstStyle/>
          <a:p>
            <a:fld id="{9B34F5BA-3948-46CA-92DD-D40388C97548}" type="slidenum">
              <a:rPr lang="en-US"/>
              <a:pPr/>
              <a:t>37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let’s go </a:t>
            </a:r>
            <a:r>
              <a:rPr lang="en-US" dirty="0" err="1" smtClean="0"/>
              <a:t>Graphjam</a:t>
            </a:r>
            <a:r>
              <a:rPr lang="en-US" dirty="0" smtClean="0"/>
              <a:t>.</a:t>
            </a:r>
            <a:r>
              <a:rPr lang="en-US" baseline="0" dirty="0" smtClean="0"/>
              <a:t>  This pretty pie chart is taken from the 2009 report of the Web Hacking Incident Database.  As you can see, over 50% of the incidents on which they reported resulted in a defacement, </a:t>
            </a:r>
          </a:p>
          <a:p>
            <a:endParaRPr lang="en-US" dirty="0" smtClean="0"/>
          </a:p>
          <a:p>
            <a:r>
              <a:rPr lang="en-US" dirty="0" smtClean="0"/>
              <a:t>What</a:t>
            </a:r>
            <a:r>
              <a:rPr lang="en-US" baseline="0" dirty="0" smtClean="0"/>
              <a:t> </a:t>
            </a:r>
            <a:r>
              <a:rPr lang="en-US" baseline="0" dirty="0"/>
              <a:t>are the motives behind these attacks?  This pretty pie chart comes from the </a:t>
            </a:r>
            <a:r>
              <a:rPr lang="en-US" baseline="0" dirty="0" smtClean="0"/>
              <a:t>2009 Report </a:t>
            </a:r>
            <a:r>
              <a:rPr lang="en-US" baseline="0" dirty="0"/>
              <a:t>of the Web Hacking Incident Database.  It suggests that over 75% of attacks are done to steal data, to deface the website or to plant malware on it.  Information Theft is particularly attractive to the malfeasants, because the results can be used for financial gain.  Data can be used or sold for profit, where defacements only bring bragging rights. </a:t>
            </a:r>
            <a:endParaRPr lang="en-US" dirty="0"/>
          </a:p>
        </p:txBody>
      </p:sp>
      <p:sp>
        <p:nvSpPr>
          <p:cNvPr id="4" name="Slide Number Placeholder 3"/>
          <p:cNvSpPr>
            <a:spLocks noGrp="1"/>
          </p:cNvSpPr>
          <p:nvPr>
            <p:ph type="sldNum" sz="quarter" idx="10"/>
          </p:nvPr>
        </p:nvSpPr>
        <p:spPr/>
        <p:txBody>
          <a:bodyPr/>
          <a:lstStyle/>
          <a:p>
            <a:fld id="{9B34F5BA-3948-46CA-92DD-D40388C97548}" type="slidenum">
              <a:rPr lang="en-US"/>
              <a:pPr/>
              <a:t>38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34F5BA-3948-46CA-92DD-D40388C97548}" type="slidenum">
              <a:rPr lang="en-US"/>
              <a:pPr/>
              <a:t>45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that out of the way, this is what</a:t>
            </a:r>
            <a:r>
              <a:rPr lang="en-US" baseline="0" dirty="0" smtClean="0"/>
              <a:t> I would like to talk about today.  </a:t>
            </a:r>
          </a:p>
          <a:p>
            <a:r>
              <a:rPr lang="en-US" baseline="0" dirty="0" smtClean="0"/>
              <a:t>(…)</a:t>
            </a:r>
          </a:p>
          <a:p>
            <a:endParaRPr lang="en-US" baseline="0" dirty="0" smtClean="0"/>
          </a:p>
          <a:p>
            <a:r>
              <a:rPr lang="en-US" baseline="0" dirty="0" smtClean="0"/>
              <a:t>This: (build) is The Club™, a marvelous and affordable security device that encourages car thieves to steal the car next to yours instead of your own.  Whenever we discuss a tip that you can implement with little effort and cost, I’ll put a The Club image next to it.</a:t>
            </a:r>
          </a:p>
          <a:p>
            <a:endParaRPr lang="en-US" baseline="0" dirty="0" smtClean="0"/>
          </a:p>
          <a:p>
            <a:r>
              <a:rPr lang="en-US" baseline="0" dirty="0" smtClean="0"/>
              <a:t>Show of hands: Who runs a web site?  Who are here for a post lunch nap?  Who owns their servers?  Who runs on </a:t>
            </a:r>
            <a:r>
              <a:rPr lang="en-US" baseline="0" smtClean="0"/>
              <a:t>shared hosting?  </a:t>
            </a:r>
          </a:p>
          <a:p>
            <a:endParaRPr lang="en-US" baseline="0" dirty="0" smtClean="0"/>
          </a:p>
          <a:p>
            <a:r>
              <a:rPr lang="en-US" baseline="0" dirty="0" smtClean="0"/>
              <a:t>Lots of stuff to talk about: let’s get started!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B34F5BA-3948-46CA-92DD-D40388C97548}"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Depending</a:t>
            </a:r>
            <a:r>
              <a:rPr lang="en-US" baseline="0" dirty="0" smtClean="0"/>
              <a:t> on who you talk to, abuse of site management credentials is the number one attack vector.  This is really bad, because there is no technical defense against it!  If an attacker obtains your username and password, your server doesn’t know it’s not you logging in.  </a:t>
            </a:r>
          </a:p>
          <a:p>
            <a:r>
              <a:rPr lang="en-US" baseline="0" dirty="0" smtClean="0"/>
              <a:t>So protect those login credentials well.  Use good passwords, and actually change them once in a while.  </a:t>
            </a:r>
          </a:p>
          <a:p>
            <a:r>
              <a:rPr lang="en-US" baseline="0" dirty="0" smtClean="0"/>
              <a:t>Of course, you can have the best passwords in the world, but they won’t do you any good if you let anyone on the network see them.  Run your management interface over SSL: popular content management packages like </a:t>
            </a:r>
            <a:r>
              <a:rPr lang="en-US" baseline="0" dirty="0" err="1" smtClean="0"/>
              <a:t>Wordpress</a:t>
            </a:r>
            <a:r>
              <a:rPr lang="en-US" baseline="0" dirty="0" smtClean="0"/>
              <a:t> and </a:t>
            </a:r>
            <a:r>
              <a:rPr lang="en-US" baseline="0" dirty="0" err="1" smtClean="0"/>
              <a:t>Joomla</a:t>
            </a:r>
            <a:r>
              <a:rPr lang="en-US" baseline="0" dirty="0" smtClean="0"/>
              <a:t>! allow you to do that.  If you can’t run over SSL, consider using One Time Passwords.  Finally, if you can, manage your site out of band.  Use a different channel like </a:t>
            </a:r>
            <a:r>
              <a:rPr lang="en-US" baseline="0" dirty="0" err="1" smtClean="0"/>
              <a:t>ssh</a:t>
            </a:r>
            <a:r>
              <a:rPr lang="en-US" baseline="0" dirty="0" smtClean="0"/>
              <a:t>, or do not expose the management interface on your outward-facing site.  </a:t>
            </a:r>
            <a:endParaRPr lang="en-US" dirty="0"/>
          </a:p>
        </p:txBody>
      </p:sp>
      <p:sp>
        <p:nvSpPr>
          <p:cNvPr id="4" name="Slide Number Placeholder 3"/>
          <p:cNvSpPr>
            <a:spLocks noGrp="1"/>
          </p:cNvSpPr>
          <p:nvPr>
            <p:ph type="sldNum" sz="quarter" idx="10"/>
          </p:nvPr>
        </p:nvSpPr>
        <p:spPr/>
        <p:txBody>
          <a:bodyPr/>
          <a:lstStyle/>
          <a:p>
            <a:fld id="{9B34F5BA-3948-46CA-92DD-D40388C9754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Second tip: be</a:t>
            </a:r>
            <a:r>
              <a:rPr lang="en-US" baseline="0" dirty="0" smtClean="0"/>
              <a:t> very careful allowing your web server to write to any spot under its Document Root.  The Document Root is the directory on the server from which Apache serves content: pages, images, interpreted PHP scripts, etc.  If Apache can write files to this content directory, it can then serve those same files back out.  So if an attacker tricks the web server into writing a file containing malware to your Document Root, your server is now serving malware.  In a default Apache installation, file system permissions prevent this from happening.</a:t>
            </a:r>
          </a:p>
          <a:p>
            <a:endParaRPr lang="en-US" baseline="0" dirty="0" smtClean="0"/>
          </a:p>
          <a:p>
            <a:r>
              <a:rPr lang="en-US" baseline="0" dirty="0" smtClean="0"/>
              <a:t>Some applications require write access to the web server.  I’m going to pick on the </a:t>
            </a:r>
            <a:r>
              <a:rPr lang="en-US" baseline="0" dirty="0" err="1" smtClean="0"/>
              <a:t>Joomla</a:t>
            </a:r>
            <a:r>
              <a:rPr lang="en-US" baseline="0" dirty="0" smtClean="0"/>
              <a:t>! Content Management System a little: it comes with an easy first-run installer that allows you to set up your website, through the web server, in four easy steps.  Part of that installation is writing the </a:t>
            </a:r>
            <a:r>
              <a:rPr lang="en-US" baseline="0" dirty="0" err="1" smtClean="0"/>
              <a:t>configuration.php</a:t>
            </a:r>
            <a:r>
              <a:rPr lang="en-US" baseline="0" dirty="0" smtClean="0"/>
              <a:t> file to the web server, and the installer complains when file system permissions prevent this from happening. </a:t>
            </a:r>
            <a:endParaRPr lang="en-US" dirty="0"/>
          </a:p>
        </p:txBody>
      </p:sp>
      <p:sp>
        <p:nvSpPr>
          <p:cNvPr id="4" name="Slide Number Placeholder 3"/>
          <p:cNvSpPr>
            <a:spLocks noGrp="1"/>
          </p:cNvSpPr>
          <p:nvPr>
            <p:ph type="sldNum" sz="quarter" idx="10"/>
          </p:nvPr>
        </p:nvSpPr>
        <p:spPr/>
        <p:txBody>
          <a:bodyPr/>
          <a:lstStyle/>
          <a:p>
            <a:fld id="{9B34F5BA-3948-46CA-92DD-D40388C9754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the installer actually does this right: after</a:t>
            </a:r>
            <a:r>
              <a:rPr lang="en-US" baseline="0" dirty="0" smtClean="0"/>
              <a:t> you complete the installation steps it presents the contents of the configuration file to you, and you can copy that to your web server over </a:t>
            </a:r>
            <a:r>
              <a:rPr lang="en-US" baseline="0" dirty="0" err="1" smtClean="0"/>
              <a:t>ssh</a:t>
            </a:r>
            <a:r>
              <a:rPr lang="en-US" baseline="0" dirty="0" smtClean="0"/>
              <a:t>.  Remember the last tip?  This is out-of-band management at work.  </a:t>
            </a:r>
            <a:endParaRPr lang="en-US" dirty="0"/>
          </a:p>
        </p:txBody>
      </p:sp>
      <p:sp>
        <p:nvSpPr>
          <p:cNvPr id="4" name="Slide Number Placeholder 3"/>
          <p:cNvSpPr>
            <a:spLocks noGrp="1"/>
          </p:cNvSpPr>
          <p:nvPr>
            <p:ph type="sldNum" sz="quarter" idx="10"/>
          </p:nvPr>
        </p:nvSpPr>
        <p:spPr/>
        <p:txBody>
          <a:bodyPr/>
          <a:lstStyle/>
          <a:p>
            <a:fld id="{9B34F5BA-3948-46CA-92DD-D40388C9754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installed, the</a:t>
            </a:r>
            <a:r>
              <a:rPr lang="en-US" baseline="0" dirty="0" smtClean="0"/>
              <a:t> CMS would like write access to a whole bunch of directories under its installation root, as shown here.  Some of these are for logging and caching, some are for uploading content, others for installing and upgrading </a:t>
            </a:r>
            <a:r>
              <a:rPr lang="en-US" baseline="0" dirty="0" err="1" smtClean="0"/>
              <a:t>plugins</a:t>
            </a:r>
            <a:r>
              <a:rPr lang="en-US" baseline="0" dirty="0" smtClean="0"/>
              <a:t> and language modules.  </a:t>
            </a:r>
            <a:r>
              <a:rPr lang="en-US" baseline="0" dirty="0" err="1" smtClean="0"/>
              <a:t>Joomla</a:t>
            </a:r>
            <a:r>
              <a:rPr lang="en-US" baseline="0" dirty="0" smtClean="0"/>
              <a:t>! will run without write access to these directories, but you’d have to upload all of these items through another channel.  You could give </a:t>
            </a:r>
            <a:r>
              <a:rPr lang="en-US" baseline="0" dirty="0" err="1" smtClean="0"/>
              <a:t>Joomla</a:t>
            </a:r>
            <a:r>
              <a:rPr lang="en-US" baseline="0" dirty="0" smtClean="0"/>
              <a:t>! write access by allowing the Apache user or group write access to that location in the file system, but were you to do that, it’d be up to </a:t>
            </a:r>
            <a:r>
              <a:rPr lang="en-US" baseline="0" dirty="0" err="1" smtClean="0"/>
              <a:t>Joomla</a:t>
            </a:r>
            <a:r>
              <a:rPr lang="en-US" baseline="0" dirty="0" smtClean="0"/>
              <a:t>! to keep bad content out.  By opening up the file system permissions, you’d be giving up a very important line of defense. </a:t>
            </a:r>
            <a:endParaRPr lang="en-US" dirty="0"/>
          </a:p>
        </p:txBody>
      </p:sp>
      <p:sp>
        <p:nvSpPr>
          <p:cNvPr id="4" name="Slide Number Placeholder 3"/>
          <p:cNvSpPr>
            <a:spLocks noGrp="1"/>
          </p:cNvSpPr>
          <p:nvPr>
            <p:ph type="sldNum" sz="quarter" idx="10"/>
          </p:nvPr>
        </p:nvSpPr>
        <p:spPr/>
        <p:txBody>
          <a:bodyPr/>
          <a:lstStyle/>
          <a:p>
            <a:fld id="{9B34F5BA-3948-46CA-92DD-D40388C9754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tip:</a:t>
            </a:r>
            <a:r>
              <a:rPr lang="en-US" baseline="0" dirty="0" smtClean="0"/>
              <a:t> use software packages.  While the beauty of Open Source is that you can grab the source code to any software package you use to run your site, this quickly becomes hard to manage.  Fortunately, most operating system distributions provide a collection of pre-built packages that you can install on your server.  These packages, whether </a:t>
            </a:r>
            <a:r>
              <a:rPr lang="en-US" baseline="0" dirty="0" err="1" smtClean="0"/>
              <a:t>RPMs</a:t>
            </a:r>
            <a:r>
              <a:rPr lang="en-US" baseline="0" dirty="0" smtClean="0"/>
              <a:t> from Red Hat or .</a:t>
            </a:r>
            <a:r>
              <a:rPr lang="en-US" baseline="0" dirty="0" err="1" smtClean="0"/>
              <a:t>DEBs</a:t>
            </a:r>
            <a:r>
              <a:rPr lang="en-US" baseline="0" dirty="0" smtClean="0"/>
              <a:t> from </a:t>
            </a:r>
            <a:r>
              <a:rPr lang="en-US" baseline="0" dirty="0" err="1" smtClean="0"/>
              <a:t>Debian</a:t>
            </a:r>
            <a:r>
              <a:rPr lang="en-US" baseline="0" dirty="0" smtClean="0"/>
              <a:t>, or FreeBSD Ports, have been vetted, configured and patched to work well together.   </a:t>
            </a:r>
          </a:p>
        </p:txBody>
      </p:sp>
      <p:sp>
        <p:nvSpPr>
          <p:cNvPr id="4" name="Slide Number Placeholder 3"/>
          <p:cNvSpPr>
            <a:spLocks noGrp="1"/>
          </p:cNvSpPr>
          <p:nvPr>
            <p:ph type="sldNum" sz="quarter" idx="10"/>
          </p:nvPr>
        </p:nvSpPr>
        <p:spPr/>
        <p:txBody>
          <a:bodyPr/>
          <a:lstStyle/>
          <a:p>
            <a:fld id="{9B34F5BA-3948-46CA-92DD-D40388C97548}" type="slidenum">
              <a:rPr lang="en-US"/>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makes it really easy</a:t>
            </a:r>
            <a:r>
              <a:rPr lang="en-US" baseline="0" dirty="0" smtClean="0"/>
              <a:t> to provision your web server, or servers, with everything they need to serve your web application.  And once installed, your distribution vendor provides updates for security issues and bug fixes, pre-built to fit into their installation.  </a:t>
            </a:r>
            <a:endParaRPr lang="en-US" dirty="0" smtClean="0"/>
          </a:p>
          <a:p>
            <a:r>
              <a:rPr lang="en-US" dirty="0" smtClean="0"/>
              <a:t>You can</a:t>
            </a:r>
            <a:r>
              <a:rPr lang="en-US" baseline="0" dirty="0" smtClean="0"/>
              <a:t> install your software packages right with the operating system: this allows you to quickly recover from a failed server installation.  You can capture your server operating system and software installation in, for instance, a </a:t>
            </a:r>
            <a:r>
              <a:rPr lang="en-US" baseline="0" dirty="0" err="1" smtClean="0"/>
              <a:t>Kickstart</a:t>
            </a:r>
            <a:r>
              <a:rPr lang="en-US" baseline="0" dirty="0" smtClean="0"/>
              <a:t> file for Red Hat, and use that as input for a reinstall.  This becomes especially interesting in situations where you frequently build and tear down servers, like if you’re running on Amazon EC2. </a:t>
            </a:r>
            <a:endParaRPr lang="en-US" dirty="0" smtClean="0"/>
          </a:p>
          <a:p>
            <a:endParaRPr lang="en-US" dirty="0" smtClean="0"/>
          </a:p>
          <a:p>
            <a:r>
              <a:rPr lang="en-US" dirty="0" smtClean="0"/>
              <a:t>Of course, you may not completely agree with</a:t>
            </a:r>
            <a:r>
              <a:rPr lang="en-US" baseline="0" dirty="0" smtClean="0"/>
              <a:t> how </a:t>
            </a:r>
            <a:r>
              <a:rPr lang="en-US" dirty="0" smtClean="0"/>
              <a:t>your distributor builds their packages.  Fortunately, you can customize</a:t>
            </a:r>
            <a:r>
              <a:rPr lang="en-US" baseline="0" dirty="0" smtClean="0"/>
              <a:t> them.  If you don’t have the knowledge or bandwidth to do so, just use them as they come.  But if you have customization needs, and can afford the time and effort to build your own packages, you can do so.  </a:t>
            </a:r>
          </a:p>
          <a:p>
            <a:endParaRPr lang="en-US" baseline="0" dirty="0" smtClean="0"/>
          </a:p>
          <a:p>
            <a:r>
              <a:rPr lang="en-US" baseline="0" dirty="0" smtClean="0"/>
              <a:t>Eventually, you may end up building your own deployment system, with packages for your custom software and content, so your web servers can emerge completely ready to use from </a:t>
            </a:r>
            <a:r>
              <a:rPr lang="en-US" baseline="0" dirty="0" err="1" smtClean="0"/>
              <a:t>Kickstart</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9B34F5BA-3948-46CA-92DD-D40388C97548}" type="slidenum">
              <a:rPr lang="en-US"/>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371600" y="1447800"/>
            <a:ext cx="7315200" cy="1143000"/>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1828800" y="3276600"/>
            <a:ext cx="6400800" cy="17526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748C3C44-420D-4EE5-8CB4-F87189F1794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381000"/>
            <a:ext cx="18478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381000"/>
            <a:ext cx="53911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D396ED27-0905-4920-A0BE-2B2A9C32436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2_Title and Sub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399102"/>
            <a:ext cx="8229600" cy="806450"/>
          </a:xfrm>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660A133C-2B41-451B-A371-A95C0995EC62}" type="datetime1">
              <a:rPr lang="en-US" smtClean="0"/>
              <a:pPr/>
              <a:t>11/3/10</a:t>
            </a:fld>
            <a:endParaRPr lang="en-US"/>
          </a:p>
        </p:txBody>
      </p:sp>
      <p:sp>
        <p:nvSpPr>
          <p:cNvPr id="5" name="Footer Placeholder 4"/>
          <p:cNvSpPr>
            <a:spLocks noGrp="1"/>
          </p:cNvSpPr>
          <p:nvPr>
            <p:ph type="ftr" sz="quarter" idx="11"/>
          </p:nvPr>
        </p:nvSpPr>
        <p:spPr/>
        <p:txBody>
          <a:bodyPr/>
          <a:lstStyle/>
          <a:p>
            <a:r>
              <a:rPr lang="en-US" smtClean="0"/>
              <a:t>Copyright 2010. All Rights Reserved.</a:t>
            </a:r>
            <a:endParaRPr lang="en-US"/>
          </a:p>
        </p:txBody>
      </p:sp>
      <p:sp>
        <p:nvSpPr>
          <p:cNvPr id="6" name="Slide Number Placeholder 5"/>
          <p:cNvSpPr>
            <a:spLocks noGrp="1"/>
          </p:cNvSpPr>
          <p:nvPr>
            <p:ph type="sldNum" sz="quarter" idx="12"/>
          </p:nvPr>
        </p:nvSpPr>
        <p:spPr/>
        <p:txBody>
          <a:bodyPr/>
          <a:lstStyle/>
          <a:p>
            <a:fld id="{B78614B2-E778-4E13-AD75-163A3F89397F}" type="slidenum">
              <a:rPr lang="en-US" smtClean="0"/>
              <a:pPr/>
              <a:t>‹#›</a:t>
            </a:fld>
            <a:endParaRPr lang="en-US"/>
          </a:p>
        </p:txBody>
      </p:sp>
      <p:sp>
        <p:nvSpPr>
          <p:cNvPr id="7" name="Subtitle 2"/>
          <p:cNvSpPr>
            <a:spLocks noGrp="1"/>
          </p:cNvSpPr>
          <p:nvPr>
            <p:ph type="subTitle" idx="13"/>
          </p:nvPr>
        </p:nvSpPr>
        <p:spPr>
          <a:xfrm>
            <a:off x="304800" y="1195431"/>
            <a:ext cx="8229600" cy="457200"/>
          </a:xfrm>
        </p:spPr>
        <p:txBody>
          <a:bodyPr>
            <a:noAutofit/>
          </a:bodyPr>
          <a:lstStyle>
            <a:lvl1pPr marL="0" indent="0" algn="l" defTabSz="914400" rtl="0" eaLnBrk="1" latinLnBrk="0" hangingPunct="1">
              <a:lnSpc>
                <a:spcPct val="90000"/>
              </a:lnSpc>
              <a:spcBef>
                <a:spcPts val="1200"/>
              </a:spcBef>
              <a:buClr>
                <a:schemeClr val="accent2"/>
              </a:buClr>
              <a:buSzPct val="75000"/>
              <a:buFont typeface="Arial" pitchFamily="34" charset="0"/>
              <a:buNone/>
              <a:defRPr lang="en-US" sz="2400" kern="1200" dirty="0">
                <a:gradFill>
                  <a:gsLst>
                    <a:gs pos="0">
                      <a:schemeClr val="accent2"/>
                    </a:gs>
                    <a:gs pos="100000">
                      <a:schemeClr val="accent2">
                        <a:lumMod val="75000"/>
                      </a:schemeClr>
                    </a:gs>
                  </a:gsLst>
                  <a:lin ang="5400000" scaled="0"/>
                </a:gradFill>
                <a:effectLst/>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CF2BD4C-4665-48D9-A503-0F974F307B5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199" y="4406900"/>
            <a:ext cx="72755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19199" y="2906713"/>
            <a:ext cx="727551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2C69ECBE-029B-43E6-B82C-FC22771333E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371600"/>
            <a:ext cx="36195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371600"/>
            <a:ext cx="36195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2C654F2B-9F16-4F5D-A768-39397571133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28C365F7-267C-40FE-AE8D-FB7581B2E6E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B97349B0-04D5-4BB5-BD46-6801C207F97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6985404A-8523-4A43-BB4E-5E037EE2CBF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861B1D1E-70E3-40DF-BF89-FFAA27F4451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4ABC07CB-0866-4FB4-9C3F-551CCB32D8B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381000"/>
            <a:ext cx="7391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295400" y="1371600"/>
            <a:ext cx="73914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mn-lt"/>
              </a:defRPr>
            </a:lvl1pPr>
          </a:lstStyle>
          <a:p>
            <a:endParaRPr lang="en-US"/>
          </a:p>
        </p:txBody>
      </p:sp>
      <p:sp>
        <p:nvSpPr>
          <p:cNvPr id="1029" name="Rectangle 5"/>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latin typeface="+mn-lt"/>
              </a:defRPr>
            </a:lvl1pPr>
          </a:lstStyle>
          <a:p>
            <a:endParaRPr lang="en-US"/>
          </a:p>
        </p:txBody>
      </p:sp>
      <p:sp>
        <p:nvSpPr>
          <p:cNvPr id="1030" name="Rectangle 6"/>
          <p:cNvSpPr>
            <a:spLocks noGrp="1" noChangeArrowheads="1"/>
          </p:cNvSpPr>
          <p:nvPr>
            <p:ph type="sldNum" sz="quarter" idx="4"/>
          </p:nvPr>
        </p:nvSpPr>
        <p:spPr bwMode="auto">
          <a:xfrm>
            <a:off x="68580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mn-lt"/>
              </a:defRPr>
            </a:lvl1pPr>
          </a:lstStyle>
          <a:p>
            <a:fld id="{5952C10A-8113-4C50-B6DE-ED5AC5F3233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rgbClr val="276288"/>
          </a:solidFill>
          <a:latin typeface="+mj-lt"/>
          <a:ea typeface="+mj-ea"/>
          <a:cs typeface="+mj-cs"/>
        </a:defRPr>
      </a:lvl1pPr>
      <a:lvl2pPr algn="ctr" rtl="0" fontAlgn="base">
        <a:spcBef>
          <a:spcPct val="0"/>
        </a:spcBef>
        <a:spcAft>
          <a:spcPct val="0"/>
        </a:spcAft>
        <a:defRPr sz="4400">
          <a:solidFill>
            <a:srgbClr val="276288"/>
          </a:solidFill>
          <a:latin typeface="Arial" pitchFamily="100" charset="0"/>
        </a:defRPr>
      </a:lvl2pPr>
      <a:lvl3pPr algn="ctr" rtl="0" fontAlgn="base">
        <a:spcBef>
          <a:spcPct val="0"/>
        </a:spcBef>
        <a:spcAft>
          <a:spcPct val="0"/>
        </a:spcAft>
        <a:defRPr sz="4400">
          <a:solidFill>
            <a:srgbClr val="276288"/>
          </a:solidFill>
          <a:latin typeface="Arial" pitchFamily="100" charset="0"/>
        </a:defRPr>
      </a:lvl3pPr>
      <a:lvl4pPr algn="ctr" rtl="0" fontAlgn="base">
        <a:spcBef>
          <a:spcPct val="0"/>
        </a:spcBef>
        <a:spcAft>
          <a:spcPct val="0"/>
        </a:spcAft>
        <a:defRPr sz="4400">
          <a:solidFill>
            <a:srgbClr val="276288"/>
          </a:solidFill>
          <a:latin typeface="Arial" pitchFamily="100" charset="0"/>
        </a:defRPr>
      </a:lvl4pPr>
      <a:lvl5pPr algn="ctr" rtl="0" fontAlgn="base">
        <a:spcBef>
          <a:spcPct val="0"/>
        </a:spcBef>
        <a:spcAft>
          <a:spcPct val="0"/>
        </a:spcAft>
        <a:defRPr sz="4400">
          <a:solidFill>
            <a:srgbClr val="276288"/>
          </a:solidFill>
          <a:latin typeface="Arial" pitchFamily="100" charset="0"/>
        </a:defRPr>
      </a:lvl5pPr>
      <a:lvl6pPr marL="457200" algn="ctr" rtl="0" fontAlgn="base">
        <a:spcBef>
          <a:spcPct val="0"/>
        </a:spcBef>
        <a:spcAft>
          <a:spcPct val="0"/>
        </a:spcAft>
        <a:defRPr sz="4400">
          <a:solidFill>
            <a:srgbClr val="276288"/>
          </a:solidFill>
          <a:latin typeface="Arial" pitchFamily="100" charset="0"/>
        </a:defRPr>
      </a:lvl6pPr>
      <a:lvl7pPr marL="914400" algn="ctr" rtl="0" fontAlgn="base">
        <a:spcBef>
          <a:spcPct val="0"/>
        </a:spcBef>
        <a:spcAft>
          <a:spcPct val="0"/>
        </a:spcAft>
        <a:defRPr sz="4400">
          <a:solidFill>
            <a:srgbClr val="276288"/>
          </a:solidFill>
          <a:latin typeface="Arial" pitchFamily="100" charset="0"/>
        </a:defRPr>
      </a:lvl7pPr>
      <a:lvl8pPr marL="1371600" algn="ctr" rtl="0" fontAlgn="base">
        <a:spcBef>
          <a:spcPct val="0"/>
        </a:spcBef>
        <a:spcAft>
          <a:spcPct val="0"/>
        </a:spcAft>
        <a:defRPr sz="4400">
          <a:solidFill>
            <a:srgbClr val="276288"/>
          </a:solidFill>
          <a:latin typeface="Arial" pitchFamily="100" charset="0"/>
        </a:defRPr>
      </a:lvl8pPr>
      <a:lvl9pPr marL="1828800" algn="ctr" rtl="0" fontAlgn="base">
        <a:spcBef>
          <a:spcPct val="0"/>
        </a:spcBef>
        <a:spcAft>
          <a:spcPct val="0"/>
        </a:spcAft>
        <a:defRPr sz="4400">
          <a:solidFill>
            <a:srgbClr val="276288"/>
          </a:solidFill>
          <a:latin typeface="Arial" pitchFamily="100" charset="0"/>
        </a:defRPr>
      </a:lvl9pPr>
    </p:titleStyle>
    <p:bodyStyle>
      <a:lvl1pPr marL="342900" indent="-342900" algn="l" rtl="0" fontAlgn="base">
        <a:spcBef>
          <a:spcPct val="20000"/>
        </a:spcBef>
        <a:spcAft>
          <a:spcPct val="0"/>
        </a:spcAft>
        <a:buChar char="•"/>
        <a:defRPr sz="3200">
          <a:solidFill>
            <a:srgbClr val="276288"/>
          </a:solidFill>
          <a:latin typeface="+mn-lt"/>
          <a:ea typeface="+mn-ea"/>
          <a:cs typeface="+mn-cs"/>
        </a:defRPr>
      </a:lvl1pPr>
      <a:lvl2pPr marL="742950" indent="-285750" algn="l" rtl="0" fontAlgn="base">
        <a:spcBef>
          <a:spcPct val="20000"/>
        </a:spcBef>
        <a:spcAft>
          <a:spcPct val="0"/>
        </a:spcAft>
        <a:buChar char="–"/>
        <a:defRPr sz="2800">
          <a:solidFill>
            <a:srgbClr val="E77D23"/>
          </a:solidFill>
          <a:latin typeface="+mn-lt"/>
          <a:ea typeface="ＭＳ Ｐゴシック" pitchFamily="100" charset="-128"/>
        </a:defRPr>
      </a:lvl2pPr>
      <a:lvl3pPr marL="1143000" indent="-228600" algn="l" rtl="0" fontAlgn="base">
        <a:spcBef>
          <a:spcPct val="20000"/>
        </a:spcBef>
        <a:spcAft>
          <a:spcPct val="0"/>
        </a:spcAft>
        <a:buChar char="•"/>
        <a:defRPr sz="2400">
          <a:solidFill>
            <a:srgbClr val="276288"/>
          </a:solidFill>
          <a:latin typeface="+mn-lt"/>
          <a:ea typeface="ＭＳ Ｐゴシック" pitchFamily="100" charset="-128"/>
        </a:defRPr>
      </a:lvl3pPr>
      <a:lvl4pPr marL="1600200" indent="-228600" algn="l" rtl="0" fontAlgn="base">
        <a:spcBef>
          <a:spcPct val="20000"/>
        </a:spcBef>
        <a:spcAft>
          <a:spcPct val="0"/>
        </a:spcAft>
        <a:buChar char="–"/>
        <a:defRPr sz="2000">
          <a:solidFill>
            <a:srgbClr val="E77D23"/>
          </a:solidFill>
          <a:latin typeface="Times New Roman" pitchFamily="100" charset="0"/>
          <a:ea typeface="ＭＳ Ｐゴシック" pitchFamily="100" charset="-128"/>
        </a:defRPr>
      </a:lvl4pPr>
      <a:lvl5pPr marL="2057400" indent="-228600" algn="l" rtl="0" fontAlgn="base">
        <a:spcBef>
          <a:spcPct val="20000"/>
        </a:spcBef>
        <a:spcAft>
          <a:spcPct val="0"/>
        </a:spcAft>
        <a:buChar char="»"/>
        <a:defRPr sz="2000">
          <a:solidFill>
            <a:srgbClr val="276288"/>
          </a:solidFill>
          <a:latin typeface="Times New Roman" pitchFamily="100" charset="0"/>
          <a:ea typeface="ＭＳ Ｐゴシック" pitchFamily="100" charset="-128"/>
        </a:defRPr>
      </a:lvl5pPr>
      <a:lvl6pPr marL="2514600" indent="-228600" algn="l" rtl="0" fontAlgn="base">
        <a:spcBef>
          <a:spcPct val="20000"/>
        </a:spcBef>
        <a:spcAft>
          <a:spcPct val="0"/>
        </a:spcAft>
        <a:buChar char="»"/>
        <a:defRPr sz="2000">
          <a:solidFill>
            <a:srgbClr val="276288"/>
          </a:solidFill>
          <a:latin typeface="Times New Roman" pitchFamily="100" charset="0"/>
          <a:ea typeface="ＭＳ Ｐゴシック" pitchFamily="100" charset="-128"/>
        </a:defRPr>
      </a:lvl6pPr>
      <a:lvl7pPr marL="2971800" indent="-228600" algn="l" rtl="0" fontAlgn="base">
        <a:spcBef>
          <a:spcPct val="20000"/>
        </a:spcBef>
        <a:spcAft>
          <a:spcPct val="0"/>
        </a:spcAft>
        <a:buChar char="»"/>
        <a:defRPr sz="2000">
          <a:solidFill>
            <a:srgbClr val="276288"/>
          </a:solidFill>
          <a:latin typeface="Times New Roman" pitchFamily="100" charset="0"/>
          <a:ea typeface="ＭＳ Ｐゴシック" pitchFamily="100" charset="-128"/>
        </a:defRPr>
      </a:lvl7pPr>
      <a:lvl8pPr marL="3429000" indent="-228600" algn="l" rtl="0" fontAlgn="base">
        <a:spcBef>
          <a:spcPct val="20000"/>
        </a:spcBef>
        <a:spcAft>
          <a:spcPct val="0"/>
        </a:spcAft>
        <a:buChar char="»"/>
        <a:defRPr sz="2000">
          <a:solidFill>
            <a:srgbClr val="276288"/>
          </a:solidFill>
          <a:latin typeface="Times New Roman" pitchFamily="100" charset="0"/>
          <a:ea typeface="ＭＳ Ｐゴシック" pitchFamily="100" charset="-128"/>
        </a:defRPr>
      </a:lvl8pPr>
      <a:lvl9pPr marL="3886200" indent="-228600" algn="l" rtl="0" fontAlgn="base">
        <a:spcBef>
          <a:spcPct val="20000"/>
        </a:spcBef>
        <a:spcAft>
          <a:spcPct val="0"/>
        </a:spcAft>
        <a:buChar char="»"/>
        <a:defRPr sz="2000">
          <a:solidFill>
            <a:srgbClr val="276288"/>
          </a:solidFill>
          <a:latin typeface="Times New Roman" pitchFamily="100" charset="0"/>
          <a:ea typeface="ＭＳ Ｐゴシック" pitchFamily="10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4" Type="http://schemas.openxmlformats.org/officeDocument/2006/relationships/image" Target="../media/image8.gi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9" Type="http://schemas.openxmlformats.org/officeDocument/2006/relationships/image" Target="../media/image17.jpeg"/><Relationship Id="rId20" Type="http://schemas.openxmlformats.org/officeDocument/2006/relationships/image" Target="../media/image28.pdf"/><Relationship Id="rId21" Type="http://schemas.openxmlformats.org/officeDocument/2006/relationships/image" Target="../media/image29.png"/><Relationship Id="rId10" Type="http://schemas.openxmlformats.org/officeDocument/2006/relationships/image" Target="../media/image18.jpeg"/><Relationship Id="rId11" Type="http://schemas.openxmlformats.org/officeDocument/2006/relationships/image" Target="../media/image19.jpeg"/><Relationship Id="rId12" Type="http://schemas.openxmlformats.org/officeDocument/2006/relationships/image" Target="../media/image20.gif"/><Relationship Id="rId13" Type="http://schemas.openxmlformats.org/officeDocument/2006/relationships/image" Target="../media/image21.jpeg"/><Relationship Id="rId14" Type="http://schemas.openxmlformats.org/officeDocument/2006/relationships/image" Target="../media/image22.pdf"/><Relationship Id="rId15" Type="http://schemas.openxmlformats.org/officeDocument/2006/relationships/image" Target="../media/image23.png"/><Relationship Id="rId16" Type="http://schemas.openxmlformats.org/officeDocument/2006/relationships/image" Target="../media/image24.pdf"/><Relationship Id="rId17" Type="http://schemas.openxmlformats.org/officeDocument/2006/relationships/image" Target="../media/image25.png"/><Relationship Id="rId18" Type="http://schemas.openxmlformats.org/officeDocument/2006/relationships/image" Target="../media/image26.jpeg"/><Relationship Id="rId19" Type="http://schemas.openxmlformats.org/officeDocument/2006/relationships/image" Target="../media/image27.jpeg"/><Relationship Id="rId1" Type="http://schemas.openxmlformats.org/officeDocument/2006/relationships/slideLayout" Target="../slideLayouts/slideLayout7.xml"/><Relationship Id="rId2" Type="http://schemas.openxmlformats.org/officeDocument/2006/relationships/image" Target="../media/image10.jpeg"/><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pdf"/><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hyperlink" Target="http://bit.ly/2DaBBy" TargetMode="External"/><Relationship Id="rId4" Type="http://schemas.openxmlformats.org/officeDocument/2006/relationships/hyperlink" Target="http://httpd.apache.org/security_report.html" TargetMode="External"/><Relationship Id="rId5" Type="http://schemas.openxmlformats.org/officeDocument/2006/relationships/hyperlink" Target="http://www.cisecurity.org/" TargetMode="External"/><Relationship Id="rId6" Type="http://schemas.openxmlformats.org/officeDocument/2006/relationships/hyperlink" Target="http://www.owasp.org/" TargetMode="External"/><Relationship Id="rId7" Type="http://schemas.openxmlformats.org/officeDocument/2006/relationships/hyperlink" Target="http://bit.ly/41oFmE"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people.apache.org/~sctemme/ApconUS2009/" TargetMode="External"/><Relationship Id="rId3" Type="http://schemas.openxmlformats.org/officeDocument/2006/relationships/hyperlink" Target="http://www.temme.net/sander/"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chart" Target="../charts/char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s.apache.org/infra/entry/apache_org_downtime_report"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announce@httpd.apache.org" TargetMode="External"/><Relationship Id="rId3" Type="http://schemas.openxmlformats.org/officeDocument/2006/relationships/hyperlink" Target="http://httpd.apache.org/security/vulnerabilities-oval.x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httpd.apache.org/security_report.html" TargetMode="External"/><Relationship Id="rId4" Type="http://schemas.openxmlformats.org/officeDocument/2006/relationships/hyperlink" Target="http://cve.mitre.org/" TargetMode="External"/><Relationship Id="rId5" Type="http://schemas.openxmlformats.org/officeDocument/2006/relationships/hyperlink" Target="http://httpd.apache.org/security/impact_levels.html" TargetMode="External"/><Relationship Id="rId6" Type="http://schemas.openxmlformats.org/officeDocument/2006/relationships/hyperlink" Target="mailto:announce@apache.org" TargetMode="External"/><Relationship Id="rId1" Type="http://schemas.openxmlformats.org/officeDocument/2006/relationships/slideLayout" Target="../slideLayouts/slideLayout2.xml"/><Relationship Id="rId2" Type="http://schemas.openxmlformats.org/officeDocument/2006/relationships/hyperlink" Target="mailto:security@apache.or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r>
              <a:rPr lang="en-US" dirty="0"/>
              <a:t>Hardening Enterprise Apache Installations</a:t>
            </a:r>
          </a:p>
        </p:txBody>
      </p:sp>
      <p:sp>
        <p:nvSpPr>
          <p:cNvPr id="2051" name="Rectangle 3"/>
          <p:cNvSpPr>
            <a:spLocks noGrp="1" noChangeArrowheads="1"/>
          </p:cNvSpPr>
          <p:nvPr>
            <p:ph type="subTitle" idx="1"/>
          </p:nvPr>
        </p:nvSpPr>
        <p:spPr/>
        <p:txBody>
          <a:bodyPr/>
          <a:lstStyle/>
          <a:p>
            <a:r>
              <a:rPr lang="en-US" dirty="0"/>
              <a:t>Sander Temme</a:t>
            </a:r>
            <a:br>
              <a:rPr lang="en-US" dirty="0"/>
            </a:br>
            <a:r>
              <a:rPr lang="en-US" sz="2000" dirty="0" err="1">
                <a:latin typeface="Courier New Italic" pitchFamily="-128" charset="0"/>
              </a:rPr>
              <a:t>sander@temme.</a:t>
            </a:r>
            <a:r>
              <a:rPr lang="en-US" sz="2000" dirty="0" err="1" smtClean="0">
                <a:latin typeface="Courier New Italic" pitchFamily="-128" charset="0"/>
              </a:rPr>
              <a:t>net</a:t>
            </a:r>
            <a:endParaRPr lang="en-US" sz="2000" dirty="0" smtClean="0">
              <a:latin typeface="Courier New Italic" pitchFamily="-12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Tip(3) Use Packages</a:t>
            </a:r>
            <a:endParaRPr lang="en-US" dirty="0"/>
          </a:p>
        </p:txBody>
      </p:sp>
      <p:sp>
        <p:nvSpPr>
          <p:cNvPr id="6" name="Text Placeholder 5"/>
          <p:cNvSpPr>
            <a:spLocks noGrp="1"/>
          </p:cNvSpPr>
          <p:nvPr>
            <p:ph type="body" idx="1"/>
          </p:nvPr>
        </p:nvSpPr>
        <p:spPr/>
        <p:txBody>
          <a:bodyPr/>
          <a:lstStyle/>
          <a:p>
            <a:endParaRPr lang="en-US"/>
          </a:p>
        </p:txBody>
      </p:sp>
      <p:pic>
        <p:nvPicPr>
          <p:cNvPr id="7" name="Picture 6" descr="MC900440401.PNG"/>
          <p:cNvPicPr>
            <a:picLocks noChangeAspect="1"/>
          </p:cNvPicPr>
          <p:nvPr/>
        </p:nvPicPr>
        <p:blipFill>
          <a:blip r:embed="rId3"/>
          <a:stretch>
            <a:fillRect/>
          </a:stretch>
        </p:blipFill>
        <p:spPr>
          <a:xfrm>
            <a:off x="2819400" y="609600"/>
            <a:ext cx="3657600" cy="3657601"/>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Package</a:t>
            </a:r>
            <a:r>
              <a:rPr lang="en-US" baseline="0" dirty="0" smtClean="0"/>
              <a:t> Considerations</a:t>
            </a:r>
            <a:endParaRPr lang="en-US" dirty="0"/>
          </a:p>
        </p:txBody>
      </p:sp>
      <p:sp>
        <p:nvSpPr>
          <p:cNvPr id="3" name="Content Placeholder 2"/>
          <p:cNvSpPr>
            <a:spLocks noGrp="1"/>
          </p:cNvSpPr>
          <p:nvPr>
            <p:ph idx="1"/>
          </p:nvPr>
        </p:nvSpPr>
        <p:spPr/>
        <p:txBody>
          <a:bodyPr>
            <a:normAutofit/>
          </a:bodyPr>
          <a:lstStyle/>
          <a:p>
            <a:pPr lvl="0"/>
            <a:r>
              <a:rPr lang="en-US" dirty="0" smtClean="0"/>
              <a:t>Pre-built software</a:t>
            </a:r>
          </a:p>
          <a:p>
            <a:pPr lvl="0"/>
            <a:r>
              <a:rPr lang="en-US" dirty="0" smtClean="0"/>
              <a:t>Easy install</a:t>
            </a:r>
          </a:p>
          <a:p>
            <a:r>
              <a:rPr lang="en-US" dirty="0" smtClean="0"/>
              <a:t>Automated updates</a:t>
            </a:r>
          </a:p>
          <a:p>
            <a:pPr lvl="1"/>
            <a:r>
              <a:rPr lang="en-US" dirty="0" smtClean="0"/>
              <a:t>Play well with other packages</a:t>
            </a:r>
          </a:p>
          <a:p>
            <a:r>
              <a:rPr lang="en-US" dirty="0" smtClean="0"/>
              <a:t>Quick rebuild</a:t>
            </a:r>
          </a:p>
          <a:p>
            <a:r>
              <a:rPr lang="en-US" dirty="0" smtClean="0"/>
              <a:t>Customize when needed</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Tip (4) </a:t>
            </a:r>
            <a:r>
              <a:rPr lang="en-US" dirty="0" err="1" smtClean="0"/>
              <a:t>Config</a:t>
            </a:r>
            <a:r>
              <a:rPr lang="en-US" dirty="0" smtClean="0"/>
              <a:t> Version Control</a:t>
            </a:r>
            <a:endParaRPr lang="en-US" dirty="0"/>
          </a:p>
        </p:txBody>
      </p:sp>
      <p:sp>
        <p:nvSpPr>
          <p:cNvPr id="3" name="Content Placeholder 2"/>
          <p:cNvSpPr>
            <a:spLocks noGrp="1"/>
          </p:cNvSpPr>
          <p:nvPr>
            <p:ph idx="1"/>
          </p:nvPr>
        </p:nvSpPr>
        <p:spPr/>
        <p:txBody>
          <a:bodyPr/>
          <a:lstStyle/>
          <a:p>
            <a:r>
              <a:rPr lang="en-US" dirty="0" smtClean="0"/>
              <a:t>OS </a:t>
            </a:r>
            <a:r>
              <a:rPr lang="en-US" dirty="0" err="1" smtClean="0"/>
              <a:t>Config</a:t>
            </a:r>
            <a:endParaRPr lang="en-US" dirty="0" smtClean="0"/>
          </a:p>
          <a:p>
            <a:r>
              <a:rPr lang="en-US" dirty="0" smtClean="0"/>
              <a:t>Apache </a:t>
            </a:r>
            <a:r>
              <a:rPr lang="en-US" dirty="0" err="1" smtClean="0"/>
              <a:t>Config</a:t>
            </a:r>
            <a:endParaRPr lang="en-US" dirty="0" smtClean="0"/>
          </a:p>
          <a:p>
            <a:r>
              <a:rPr lang="en-US" dirty="0" smtClean="0"/>
              <a:t>Site content, code, scripts…</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(5) Fail Thoroughly</a:t>
            </a:r>
            <a:endParaRPr lang="en-US" dirty="0"/>
          </a:p>
        </p:txBody>
      </p:sp>
      <p:sp>
        <p:nvSpPr>
          <p:cNvPr id="3" name="Content Placeholder 2"/>
          <p:cNvSpPr>
            <a:spLocks noGrp="1"/>
          </p:cNvSpPr>
          <p:nvPr>
            <p:ph idx="1"/>
          </p:nvPr>
        </p:nvSpPr>
        <p:spPr/>
        <p:txBody>
          <a:bodyPr/>
          <a:lstStyle/>
          <a:p>
            <a:r>
              <a:rPr lang="en-US" dirty="0" smtClean="0"/>
              <a:t>Kill compromised server</a:t>
            </a:r>
          </a:p>
          <a:p>
            <a:r>
              <a:rPr lang="en-US" dirty="0" smtClean="0"/>
              <a:t>Recover fast</a:t>
            </a:r>
          </a:p>
          <a:p>
            <a:pPr lvl="1"/>
            <a:r>
              <a:rPr lang="en-US" dirty="0" smtClean="0"/>
              <a:t>Reinstall from packages</a:t>
            </a:r>
          </a:p>
          <a:p>
            <a:pPr lvl="1"/>
            <a:r>
              <a:rPr lang="en-US" dirty="0" err="1" smtClean="0"/>
              <a:t>Config</a:t>
            </a:r>
            <a:r>
              <a:rPr lang="en-US" dirty="0" smtClean="0"/>
              <a:t> from version control</a:t>
            </a: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cat.gif"/>
          <p:cNvPicPr>
            <a:picLocks noChangeAspect="1"/>
          </p:cNvPicPr>
          <p:nvPr/>
        </p:nvPicPr>
        <p:blipFill>
          <a:blip r:embed="rId3"/>
          <a:stretch>
            <a:fillRect/>
          </a:stretch>
        </p:blipFill>
        <p:spPr>
          <a:xfrm>
            <a:off x="7239000" y="1295400"/>
            <a:ext cx="1752600" cy="2297853"/>
          </a:xfrm>
          <a:prstGeom prst="rect">
            <a:avLst/>
          </a:prstGeom>
        </p:spPr>
      </p:pic>
      <p:pic>
        <p:nvPicPr>
          <p:cNvPr id="5" name="Picture 4" descr="cat-1.gif"/>
          <p:cNvPicPr>
            <a:picLocks noChangeAspect="1"/>
          </p:cNvPicPr>
          <p:nvPr/>
        </p:nvPicPr>
        <p:blipFill>
          <a:blip r:embed="rId4"/>
          <a:stretch>
            <a:fillRect/>
          </a:stretch>
        </p:blipFill>
        <p:spPr>
          <a:xfrm>
            <a:off x="7239000" y="3747346"/>
            <a:ext cx="1752600" cy="2297853"/>
          </a:xfrm>
          <a:prstGeom prst="rect">
            <a:avLst/>
          </a:prstGeom>
        </p:spPr>
      </p:pic>
      <p:sp>
        <p:nvSpPr>
          <p:cNvPr id="2" name="Title 1"/>
          <p:cNvSpPr>
            <a:spLocks noGrp="1"/>
          </p:cNvSpPr>
          <p:nvPr>
            <p:ph type="title"/>
          </p:nvPr>
        </p:nvSpPr>
        <p:spPr/>
        <p:txBody>
          <a:bodyPr/>
          <a:lstStyle/>
          <a:p>
            <a:r>
              <a:rPr lang="en-US" dirty="0" smtClean="0"/>
              <a:t>Tip (6) Apache Configuration</a:t>
            </a:r>
            <a:endParaRPr lang="en-US" dirty="0"/>
          </a:p>
        </p:txBody>
      </p:sp>
      <p:sp>
        <p:nvSpPr>
          <p:cNvPr id="3" name="Content Placeholder 2"/>
          <p:cNvSpPr>
            <a:spLocks noGrp="1"/>
          </p:cNvSpPr>
          <p:nvPr>
            <p:ph idx="1"/>
          </p:nvPr>
        </p:nvSpPr>
        <p:spPr/>
        <p:txBody>
          <a:bodyPr/>
          <a:lstStyle/>
          <a:p>
            <a:r>
              <a:rPr lang="en-US" dirty="0" smtClean="0"/>
              <a:t>Write your own</a:t>
            </a:r>
          </a:p>
          <a:p>
            <a:r>
              <a:rPr lang="en-US" dirty="0" smtClean="0"/>
              <a:t>Formal testing</a:t>
            </a:r>
          </a:p>
          <a:p>
            <a:r>
              <a:rPr lang="en-US" dirty="0" smtClean="0"/>
              <a:t>Avoid &lt;IfModule&gt;</a:t>
            </a:r>
          </a:p>
          <a:p>
            <a:r>
              <a:rPr lang="en-US" dirty="0" smtClean="0"/>
              <a:t>Disable unused modules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(7) OS Hardening</a:t>
            </a:r>
            <a:endParaRPr lang="en-US" dirty="0"/>
          </a:p>
        </p:txBody>
      </p:sp>
      <p:sp>
        <p:nvSpPr>
          <p:cNvPr id="3" name="Content Placeholder 2"/>
          <p:cNvSpPr>
            <a:spLocks noGrp="1"/>
          </p:cNvSpPr>
          <p:nvPr>
            <p:ph idx="1"/>
          </p:nvPr>
        </p:nvSpPr>
        <p:spPr/>
        <p:txBody>
          <a:bodyPr>
            <a:normAutofit/>
          </a:bodyPr>
          <a:lstStyle/>
          <a:p>
            <a:r>
              <a:rPr lang="en-US" dirty="0" smtClean="0"/>
              <a:t>Writable directories</a:t>
            </a:r>
          </a:p>
          <a:p>
            <a:r>
              <a:rPr lang="en-US" dirty="0" err="1" smtClean="0"/>
              <a:t>Chroot</a:t>
            </a:r>
            <a:r>
              <a:rPr lang="en-US" dirty="0" smtClean="0"/>
              <a:t>, FreeBSD jail, Solaris Zones</a:t>
            </a:r>
          </a:p>
          <a:p>
            <a:r>
              <a:rPr lang="en-US" dirty="0" smtClean="0"/>
              <a:t>Use </a:t>
            </a:r>
            <a:r>
              <a:rPr lang="en-US" dirty="0" err="1" smtClean="0"/>
              <a:t>sudo</a:t>
            </a:r>
            <a:endParaRPr lang="en-US" dirty="0" smtClean="0"/>
          </a:p>
          <a:p>
            <a:r>
              <a:rPr lang="en-US" dirty="0" smtClean="0"/>
              <a:t>One Time Passwords</a:t>
            </a:r>
          </a:p>
        </p:txBody>
      </p:sp>
      <p:pic>
        <p:nvPicPr>
          <p:cNvPr id="7" name="Picture 6" descr="327.jpg"/>
          <p:cNvPicPr>
            <a:picLocks noChangeAspect="1"/>
          </p:cNvPicPr>
          <p:nvPr/>
        </p:nvPicPr>
        <p:blipFill>
          <a:blip r:embed="rId3">
            <a:clrChange>
              <a:clrFrom>
                <a:srgbClr val="FFFFFF"/>
              </a:clrFrom>
              <a:clrTo>
                <a:srgbClr val="FFFFFF">
                  <a:alpha val="0"/>
                </a:srgbClr>
              </a:clrTo>
            </a:clrChange>
          </a:blip>
          <a:stretch>
            <a:fillRect/>
          </a:stretch>
        </p:blipFill>
        <p:spPr>
          <a:xfrm>
            <a:off x="3276600" y="2514600"/>
            <a:ext cx="915314" cy="609599"/>
          </a:xfrm>
          <a:prstGeom prst="rect">
            <a:avLst/>
          </a:prstGeom>
        </p:spPr>
      </p:pic>
      <p:pic>
        <p:nvPicPr>
          <p:cNvPr id="8" name="Picture 7" descr="327.jpg"/>
          <p:cNvPicPr>
            <a:picLocks noChangeAspect="1"/>
          </p:cNvPicPr>
          <p:nvPr/>
        </p:nvPicPr>
        <p:blipFill>
          <a:blip r:embed="rId3">
            <a:clrChange>
              <a:clrFrom>
                <a:srgbClr val="FFFFFF"/>
              </a:clrFrom>
              <a:clrTo>
                <a:srgbClr val="FFFFFF">
                  <a:alpha val="0"/>
                </a:srgbClr>
              </a:clrTo>
            </a:clrChange>
          </a:blip>
          <a:stretch>
            <a:fillRect/>
          </a:stretch>
        </p:blipFill>
        <p:spPr>
          <a:xfrm>
            <a:off x="5485486" y="3124201"/>
            <a:ext cx="915314" cy="609599"/>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 Hardening (2)</a:t>
            </a:r>
            <a:endParaRPr lang="en-US" dirty="0"/>
          </a:p>
        </p:txBody>
      </p:sp>
      <p:sp>
        <p:nvSpPr>
          <p:cNvPr id="3" name="Content Placeholder 2"/>
          <p:cNvSpPr>
            <a:spLocks noGrp="1"/>
          </p:cNvSpPr>
          <p:nvPr>
            <p:ph idx="1"/>
          </p:nvPr>
        </p:nvSpPr>
        <p:spPr/>
        <p:txBody>
          <a:bodyPr>
            <a:normAutofit/>
          </a:bodyPr>
          <a:lstStyle/>
          <a:p>
            <a:r>
              <a:rPr lang="en-US" dirty="0" smtClean="0"/>
              <a:t>Unnecessary services</a:t>
            </a:r>
            <a:endParaRPr lang="en-US" baseline="30000" dirty="0" smtClean="0"/>
          </a:p>
          <a:p>
            <a:r>
              <a:rPr lang="en-US" dirty="0" smtClean="0"/>
              <a:t>Unused</a:t>
            </a:r>
            <a:r>
              <a:rPr lang="en-US" baseline="0" dirty="0" smtClean="0"/>
              <a:t> packages</a:t>
            </a:r>
            <a:endParaRPr lang="en-US" baseline="30000" dirty="0" smtClean="0"/>
          </a:p>
          <a:p>
            <a:r>
              <a:rPr lang="en-US" dirty="0" err="1" smtClean="0"/>
              <a:t>Netboot</a:t>
            </a:r>
            <a:r>
              <a:rPr lang="en-US" dirty="0" smtClean="0"/>
              <a:t> for web heads</a:t>
            </a:r>
            <a:endParaRPr lang="en-US" baseline="30000" dirty="0" smtClean="0"/>
          </a:p>
        </p:txBody>
      </p:sp>
      <p:pic>
        <p:nvPicPr>
          <p:cNvPr id="4" name="Picture 3" descr="327.jpg"/>
          <p:cNvPicPr>
            <a:picLocks noChangeAspect="1"/>
          </p:cNvPicPr>
          <p:nvPr/>
        </p:nvPicPr>
        <p:blipFill>
          <a:blip r:embed="rId3">
            <a:clrChange>
              <a:clrFrom>
                <a:srgbClr val="FFFFFF"/>
              </a:clrFrom>
              <a:clrTo>
                <a:srgbClr val="FFFFFF">
                  <a:alpha val="0"/>
                </a:srgbClr>
              </a:clrTo>
            </a:clrChange>
          </a:blip>
          <a:stretch>
            <a:fillRect/>
          </a:stretch>
        </p:blipFill>
        <p:spPr>
          <a:xfrm>
            <a:off x="5637886" y="1371601"/>
            <a:ext cx="915314" cy="609599"/>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Use what you know!!!</a:t>
            </a:r>
          </a:p>
          <a:p>
            <a:r>
              <a:rPr lang="en-US" dirty="0" smtClean="0"/>
              <a:t>Pull Server Root out of install dir</a:t>
            </a:r>
          </a:p>
          <a:p>
            <a:pPr lvl="1"/>
            <a:r>
              <a:rPr lang="en-US" dirty="0" err="1" smtClean="0"/>
              <a:t>httpd</a:t>
            </a:r>
            <a:r>
              <a:rPr lang="en-US" dirty="0" smtClean="0"/>
              <a:t> -</a:t>
            </a:r>
            <a:r>
              <a:rPr lang="en-US" dirty="0" err="1" smtClean="0"/>
              <a:t>n</a:t>
            </a:r>
            <a:r>
              <a:rPr lang="en-US" dirty="0" smtClean="0"/>
              <a:t> Apache2.2 -</a:t>
            </a:r>
            <a:r>
              <a:rPr lang="en-US" dirty="0" err="1" smtClean="0"/>
              <a:t>d</a:t>
            </a:r>
            <a:r>
              <a:rPr lang="en-US" dirty="0" smtClean="0"/>
              <a:t> </a:t>
            </a:r>
            <a:r>
              <a:rPr lang="en-US" dirty="0" err="1" smtClean="0"/>
              <a:t>c:\mysite</a:t>
            </a:r>
            <a:r>
              <a:rPr lang="en-US" dirty="0" smtClean="0"/>
              <a:t> -</a:t>
            </a:r>
            <a:r>
              <a:rPr lang="en-US" dirty="0" err="1" smtClean="0"/>
              <a:t>k</a:t>
            </a:r>
            <a:r>
              <a:rPr lang="en-US" dirty="0" smtClean="0"/>
              <a:t> </a:t>
            </a:r>
            <a:r>
              <a:rPr lang="en-US" dirty="0" err="1" smtClean="0"/>
              <a:t>config</a:t>
            </a:r>
            <a:endParaRPr lang="en-US" dirty="0" smtClean="0"/>
          </a:p>
          <a:p>
            <a:r>
              <a:rPr lang="en-US" dirty="0" smtClean="0"/>
              <a:t>Create </a:t>
            </a:r>
            <a:r>
              <a:rPr lang="en-US" i="1" dirty="0" smtClean="0"/>
              <a:t>apache</a:t>
            </a:r>
            <a:r>
              <a:rPr lang="en-US" dirty="0" smtClean="0"/>
              <a:t> user</a:t>
            </a:r>
          </a:p>
          <a:p>
            <a:pPr lvl="1"/>
            <a:r>
              <a:rPr lang="en-US" dirty="0" smtClean="0"/>
              <a:t>Services run as SYSTEM user</a:t>
            </a:r>
          </a:p>
          <a:p>
            <a:pPr lvl="2"/>
            <a:r>
              <a:rPr lang="en-US" dirty="0" smtClean="0"/>
              <a:t>Can write to many directories</a:t>
            </a:r>
          </a:p>
          <a:p>
            <a:pPr lvl="1"/>
            <a:r>
              <a:rPr lang="en-US" dirty="0" smtClean="0"/>
              <a:t>Write access only to </a:t>
            </a:r>
            <a:r>
              <a:rPr lang="en-US" dirty="0" err="1" smtClean="0"/>
              <a:t>c:\mysite\logs</a:t>
            </a:r>
            <a:r>
              <a:rPr lang="en-US" i="1" dirty="0" smtClean="0"/>
              <a:t> </a:t>
            </a:r>
            <a:r>
              <a:rPr lang="en-US" dirty="0" smtClean="0"/>
              <a:t>subdirectory</a:t>
            </a:r>
          </a:p>
          <a:p>
            <a:pPr lvl="1"/>
            <a:r>
              <a:rPr lang="en-US" dirty="0" smtClean="0"/>
              <a:t>Let Apache2.2 Service log on as </a:t>
            </a:r>
            <a:r>
              <a:rPr lang="en-US" i="1" dirty="0" smtClean="0"/>
              <a:t>apache</a:t>
            </a:r>
            <a:endParaRPr lang="en-US" dirty="0" smtClean="0"/>
          </a:p>
        </p:txBody>
      </p:sp>
      <p:pic>
        <p:nvPicPr>
          <p:cNvPr id="4" name="Picture 3" descr="327.jpg"/>
          <p:cNvPicPr>
            <a:picLocks noChangeAspect="1"/>
          </p:cNvPicPr>
          <p:nvPr/>
        </p:nvPicPr>
        <p:blipFill>
          <a:blip r:embed="rId3">
            <a:clrChange>
              <a:clrFrom>
                <a:srgbClr val="FFFFFF"/>
              </a:clrFrom>
              <a:clrTo>
                <a:srgbClr val="FFFFFF">
                  <a:alpha val="0"/>
                </a:srgbClr>
              </a:clrTo>
            </a:clrChange>
          </a:blip>
          <a:stretch>
            <a:fillRect/>
          </a:stretch>
        </p:blipFill>
        <p:spPr>
          <a:xfrm>
            <a:off x="5257800" y="1295401"/>
            <a:ext cx="915314" cy="609599"/>
          </a:xfrm>
          <a:prstGeom prst="rect">
            <a:avLst/>
          </a:prstGeom>
        </p:spPr>
      </p:pic>
      <p:pic>
        <p:nvPicPr>
          <p:cNvPr id="5" name="Picture 4" descr="327.jpg"/>
          <p:cNvPicPr>
            <a:picLocks noChangeAspect="1"/>
          </p:cNvPicPr>
          <p:nvPr/>
        </p:nvPicPr>
        <p:blipFill>
          <a:blip r:embed="rId3">
            <a:clrChange>
              <a:clrFrom>
                <a:srgbClr val="FFFFFF"/>
              </a:clrFrom>
              <a:clrTo>
                <a:srgbClr val="FFFFFF">
                  <a:alpha val="0"/>
                </a:srgbClr>
              </a:clrTo>
            </a:clrChange>
          </a:blip>
          <a:stretch>
            <a:fillRect/>
          </a:stretch>
        </p:blipFill>
        <p:spPr>
          <a:xfrm>
            <a:off x="7010400" y="1752601"/>
            <a:ext cx="915314" cy="609599"/>
          </a:xfrm>
          <a:prstGeom prst="rect">
            <a:avLst/>
          </a:prstGeom>
        </p:spPr>
      </p:pic>
      <p:pic>
        <p:nvPicPr>
          <p:cNvPr id="6" name="Picture 5" descr="327.jpg"/>
          <p:cNvPicPr>
            <a:picLocks noChangeAspect="1"/>
          </p:cNvPicPr>
          <p:nvPr/>
        </p:nvPicPr>
        <p:blipFill>
          <a:blip r:embed="rId3">
            <a:clrChange>
              <a:clrFrom>
                <a:srgbClr val="FFFFFF"/>
              </a:clrFrom>
              <a:clrTo>
                <a:srgbClr val="FFFFFF">
                  <a:alpha val="0"/>
                </a:srgbClr>
              </a:clrTo>
            </a:clrChange>
          </a:blip>
          <a:stretch>
            <a:fillRect/>
          </a:stretch>
        </p:blipFill>
        <p:spPr>
          <a:xfrm>
            <a:off x="4952086" y="2743201"/>
            <a:ext cx="915314" cy="609599"/>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Tip(8) Network</a:t>
            </a:r>
            <a:endParaRPr lang="en-US" dirty="0"/>
          </a:p>
        </p:txBody>
      </p:sp>
      <p:sp>
        <p:nvSpPr>
          <p:cNvPr id="3" name="Content Placeholder 2"/>
          <p:cNvSpPr>
            <a:spLocks noGrp="1"/>
          </p:cNvSpPr>
          <p:nvPr>
            <p:ph idx="1"/>
          </p:nvPr>
        </p:nvSpPr>
        <p:spPr/>
        <p:txBody>
          <a:bodyPr/>
          <a:lstStyle/>
          <a:p>
            <a:r>
              <a:rPr lang="en-US" dirty="0" smtClean="0"/>
              <a:t>Block outgoing connections</a:t>
            </a:r>
          </a:p>
          <a:p>
            <a:pPr lvl="1"/>
            <a:r>
              <a:rPr lang="en-US" dirty="0" smtClean="0"/>
              <a:t>Web Server only serves incoming connections</a:t>
            </a:r>
          </a:p>
          <a:p>
            <a:r>
              <a:rPr lang="en-US" dirty="0" smtClean="0"/>
              <a:t>Minimize incoming connections</a:t>
            </a:r>
          </a:p>
          <a:p>
            <a:pPr lvl="1"/>
            <a:r>
              <a:rPr lang="en-US" dirty="0" smtClean="0"/>
              <a:t>Port 80, port 443</a:t>
            </a:r>
          </a:p>
          <a:p>
            <a:pPr lvl="1"/>
            <a:r>
              <a:rPr lang="en-US" dirty="0" err="1" smtClean="0"/>
              <a:t>ssh</a:t>
            </a:r>
            <a:r>
              <a:rPr lang="en-US" dirty="0" smtClean="0"/>
              <a:t>, </a:t>
            </a:r>
            <a:r>
              <a:rPr lang="en-US" dirty="0" err="1" smtClean="0"/>
              <a:t>sftp</a:t>
            </a:r>
            <a:r>
              <a:rPr lang="en-US" dirty="0" smtClean="0"/>
              <a:t>, etc. through</a:t>
            </a:r>
            <a:r>
              <a:rPr lang="en-US" baseline="0" dirty="0" smtClean="0"/>
              <a:t> bastion</a:t>
            </a:r>
            <a:endParaRPr lang="en-US" dirty="0" smtClean="0"/>
          </a:p>
          <a:p>
            <a:r>
              <a:rPr lang="en-US" dirty="0" smtClean="0"/>
              <a:t>Use firewall</a:t>
            </a: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Suggested DMZ Configuration</a:t>
            </a:r>
            <a:endParaRPr lang="en-US" dirty="0"/>
          </a:p>
        </p:txBody>
      </p:sp>
      <p:pic>
        <p:nvPicPr>
          <p:cNvPr id="4" name="Content Placeholder 3" descr="DMZ network chart.png"/>
          <p:cNvPicPr>
            <a:picLocks noGrp="1" noChangeAspect="1"/>
          </p:cNvPicPr>
          <p:nvPr>
            <p:ph idx="1"/>
          </p:nvPr>
        </p:nvPicPr>
        <p:blipFill>
          <a:blip r:embed="rId3"/>
          <a:stretch>
            <a:fillRect/>
          </a:stretch>
        </p:blipFill>
        <p:spPr>
          <a:xfrm>
            <a:off x="1862800" y="1219200"/>
            <a:ext cx="6519200" cy="4801303"/>
          </a:xfr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Disclaimer</a:t>
            </a:r>
            <a:endParaRPr lang="en-US" dirty="0"/>
          </a:p>
        </p:txBody>
      </p:sp>
      <p:sp>
        <p:nvSpPr>
          <p:cNvPr id="5" name="Subtitle 4"/>
          <p:cNvSpPr>
            <a:spLocks noGrp="1"/>
          </p:cNvSpPr>
          <p:nvPr>
            <p:ph type="subTitle" idx="1"/>
          </p:nvPr>
        </p:nvSpPr>
        <p:spPr/>
        <p:txBody>
          <a:bodyPr>
            <a:normAutofit fontScale="47500" lnSpcReduction="20000"/>
          </a:bodyPr>
          <a:lstStyle/>
          <a:p>
            <a:r>
              <a:rPr lang="en-US" dirty="0" smtClean="0"/>
              <a:t>The information discussed in this presentation is provided "as is" without warranties of any kind, either express or implied, including accuracy, fitness for a particular purpose, reliability, or availability. </a:t>
            </a:r>
          </a:p>
          <a:p>
            <a:endParaRPr lang="en-US" dirty="0" smtClean="0"/>
          </a:p>
          <a:p>
            <a:r>
              <a:rPr lang="en-US" dirty="0" smtClean="0"/>
              <a:t>It is your web server infrastructure, and you alone are responsible for its secure and reliable operation. If you are uncertain about your approach to hardening and protection, consult a security professional.</a:t>
            </a: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ModSecurity</a:t>
            </a:r>
            <a:endParaRPr lang="en-US" dirty="0"/>
          </a:p>
        </p:txBody>
      </p:sp>
      <p:sp>
        <p:nvSpPr>
          <p:cNvPr id="3" name="Content Placeholder 2"/>
          <p:cNvSpPr>
            <a:spLocks noGrp="1"/>
          </p:cNvSpPr>
          <p:nvPr>
            <p:ph idx="1"/>
          </p:nvPr>
        </p:nvSpPr>
        <p:spPr>
          <a:xfrm>
            <a:off x="1295400" y="1371600"/>
            <a:ext cx="7391400" cy="2971800"/>
          </a:xfrm>
        </p:spPr>
        <p:txBody>
          <a:bodyPr/>
          <a:lstStyle/>
          <a:p>
            <a:r>
              <a:rPr lang="en-US" dirty="0" smtClean="0"/>
              <a:t>Web Application Firewall</a:t>
            </a:r>
          </a:p>
          <a:p>
            <a:r>
              <a:rPr lang="en-US" dirty="0" smtClean="0"/>
              <a:t>Runs Right Inside Apache</a:t>
            </a:r>
          </a:p>
          <a:p>
            <a:pPr lvl="1"/>
            <a:r>
              <a:rPr lang="en-US" dirty="0" smtClean="0"/>
              <a:t>Can see SSL session content</a:t>
            </a:r>
          </a:p>
          <a:p>
            <a:r>
              <a:rPr lang="en-US" dirty="0" smtClean="0"/>
              <a:t>Rule-based request filtering</a:t>
            </a:r>
          </a:p>
          <a:p>
            <a:r>
              <a:rPr lang="en-US" dirty="0" smtClean="0"/>
              <a:t>…</a:t>
            </a: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ModSecurity Filter</a:t>
            </a:r>
          </a:p>
        </p:txBody>
      </p:sp>
      <p:sp>
        <p:nvSpPr>
          <p:cNvPr id="5" name="Rectangle 4"/>
          <p:cNvSpPr/>
          <p:nvPr/>
        </p:nvSpPr>
        <p:spPr>
          <a:xfrm>
            <a:off x="990600" y="1600200"/>
            <a:ext cx="8153400" cy="2246769"/>
          </a:xfrm>
          <a:prstGeom prst="rect">
            <a:avLst/>
          </a:prstGeom>
        </p:spPr>
        <p:txBody>
          <a:bodyPr wrap="square">
            <a:spAutoFit/>
          </a:bodyPr>
          <a:lstStyle/>
          <a:p>
            <a:r>
              <a:rPr lang="en-US" sz="2000" dirty="0" smtClean="0">
                <a:latin typeface="Courier New"/>
                <a:cs typeface="Courier New"/>
              </a:rPr>
              <a:t># Accept only digits in content length </a:t>
            </a:r>
          </a:p>
          <a:p>
            <a:r>
              <a:rPr lang="en-US" sz="2000" dirty="0" smtClean="0">
                <a:latin typeface="Courier New"/>
                <a:cs typeface="Courier New"/>
              </a:rPr>
              <a:t>#</a:t>
            </a:r>
          </a:p>
          <a:p>
            <a:r>
              <a:rPr lang="en-US" sz="2000" dirty="0" err="1" smtClean="0">
                <a:latin typeface="Courier New"/>
                <a:cs typeface="Courier New"/>
              </a:rPr>
              <a:t>SecRule</a:t>
            </a:r>
            <a:r>
              <a:rPr lang="en-US" sz="2000" dirty="0" smtClean="0">
                <a:latin typeface="Courier New"/>
                <a:cs typeface="Courier New"/>
              </a:rPr>
              <a:t> </a:t>
            </a:r>
            <a:r>
              <a:rPr lang="en-US" sz="2000" dirty="0" err="1" smtClean="0">
                <a:latin typeface="Courier New"/>
                <a:cs typeface="Courier New"/>
              </a:rPr>
              <a:t>REQUEST_HEADERS:Content</a:t>
            </a:r>
            <a:r>
              <a:rPr lang="en-US" sz="2000" dirty="0" smtClean="0">
                <a:latin typeface="Courier New"/>
                <a:cs typeface="Courier New"/>
              </a:rPr>
              <a:t>-Length "!^\</a:t>
            </a:r>
            <a:r>
              <a:rPr lang="en-US" sz="2000" dirty="0" err="1" smtClean="0">
                <a:latin typeface="Courier New"/>
                <a:cs typeface="Courier New"/>
              </a:rPr>
              <a:t>d</a:t>
            </a:r>
            <a:r>
              <a:rPr lang="en-US" sz="2000" dirty="0" smtClean="0">
                <a:latin typeface="Courier New"/>
                <a:cs typeface="Courier New"/>
              </a:rPr>
              <a:t>+$” \</a:t>
            </a:r>
            <a:br>
              <a:rPr lang="en-US" sz="2000" dirty="0" smtClean="0">
                <a:latin typeface="Courier New"/>
                <a:cs typeface="Courier New"/>
              </a:rPr>
            </a:br>
            <a:r>
              <a:rPr lang="en-US" sz="2000" dirty="0" smtClean="0">
                <a:latin typeface="Courier New"/>
                <a:cs typeface="Courier New"/>
              </a:rPr>
              <a:t>  "deny,log,auditlog,status:400, \</a:t>
            </a:r>
            <a:br>
              <a:rPr lang="en-US" sz="2000" dirty="0" smtClean="0">
                <a:latin typeface="Courier New"/>
                <a:cs typeface="Courier New"/>
              </a:rPr>
            </a:br>
            <a:r>
              <a:rPr lang="en-US" sz="2000" dirty="0" smtClean="0">
                <a:latin typeface="Courier New"/>
                <a:cs typeface="Courier New"/>
              </a:rPr>
              <a:t>  </a:t>
            </a:r>
            <a:r>
              <a:rPr lang="en-US" sz="2000" dirty="0" err="1" smtClean="0">
                <a:latin typeface="Courier New"/>
                <a:cs typeface="Courier New"/>
              </a:rPr>
              <a:t>msg:'Content</a:t>
            </a:r>
            <a:r>
              <a:rPr lang="en-US" sz="2000" dirty="0" smtClean="0">
                <a:latin typeface="Courier New"/>
                <a:cs typeface="Courier New"/>
              </a:rPr>
              <a:t>-Length HTTP header is not numeric', \</a:t>
            </a:r>
            <a:br>
              <a:rPr lang="en-US" sz="2000" dirty="0" smtClean="0">
                <a:latin typeface="Courier New"/>
                <a:cs typeface="Courier New"/>
              </a:rPr>
            </a:br>
            <a:r>
              <a:rPr lang="en-US" sz="2000" dirty="0" smtClean="0">
                <a:latin typeface="Courier New"/>
                <a:cs typeface="Courier New"/>
              </a:rPr>
              <a:t>  severity:'2',id:'960016', \</a:t>
            </a:r>
          </a:p>
          <a:p>
            <a:r>
              <a:rPr lang="en-US" sz="2000" dirty="0" smtClean="0">
                <a:latin typeface="Courier New"/>
                <a:cs typeface="Courier New"/>
              </a:rPr>
              <a:t>  tag:'PROTOCOL_VIOLATION/INVALID_HREQ'"</a:t>
            </a:r>
            <a:endParaRPr lang="en-US" sz="2000" dirty="0">
              <a:latin typeface="Courier New"/>
              <a:cs typeface="Courier New"/>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r>
              <a:rPr lang="en-US" dirty="0"/>
              <a:t>Application Security</a:t>
            </a:r>
          </a:p>
        </p:txBody>
      </p:sp>
      <p:sp>
        <p:nvSpPr>
          <p:cNvPr id="14339" name="Rectangle 3"/>
          <p:cNvSpPr>
            <a:spLocks noGrp="1" noChangeArrowheads="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1219200" y="399102"/>
            <a:ext cx="7704352" cy="806450"/>
          </a:xfrm>
        </p:spPr>
        <p:txBody>
          <a:bodyPr>
            <a:normAutofit/>
          </a:bodyPr>
          <a:lstStyle/>
          <a:p>
            <a:r>
              <a:rPr lang="en-US" sz="3600" dirty="0" smtClean="0"/>
              <a:t>Malware Growth Continues in 2010</a:t>
            </a:r>
            <a:endParaRPr lang="en-US" sz="3600" dirty="0"/>
          </a:p>
        </p:txBody>
      </p:sp>
      <p:sp>
        <p:nvSpPr>
          <p:cNvPr id="63" name="Footer Placeholder 62"/>
          <p:cNvSpPr>
            <a:spLocks noGrp="1"/>
          </p:cNvSpPr>
          <p:nvPr>
            <p:ph type="ftr" sz="quarter" idx="11"/>
          </p:nvPr>
        </p:nvSpPr>
        <p:spPr>
          <a:xfrm>
            <a:off x="3429000" y="6248400"/>
            <a:ext cx="4724400" cy="457200"/>
          </a:xfrm>
        </p:spPr>
        <p:txBody>
          <a:bodyPr/>
          <a:lstStyle/>
          <a:p>
            <a:r>
              <a:rPr lang="en-US" dirty="0" smtClean="0"/>
              <a:t>Copyright 2010 </a:t>
            </a:r>
            <a:r>
              <a:rPr lang="en-US" dirty="0" err="1" smtClean="0"/>
              <a:t>Kaspersky</a:t>
            </a:r>
            <a:r>
              <a:rPr lang="en-US" dirty="0" smtClean="0"/>
              <a:t> Lab. All Rights Reserved. Used by permission.</a:t>
            </a:r>
            <a:endParaRPr lang="en-US" dirty="0"/>
          </a:p>
        </p:txBody>
      </p:sp>
      <p:sp>
        <p:nvSpPr>
          <p:cNvPr id="53" name="Subtitle 52"/>
          <p:cNvSpPr>
            <a:spLocks noGrp="1"/>
          </p:cNvSpPr>
          <p:nvPr>
            <p:ph type="subTitle" idx="13"/>
          </p:nvPr>
        </p:nvSpPr>
        <p:spPr>
          <a:xfrm>
            <a:off x="1219200" y="1195431"/>
            <a:ext cx="7704352" cy="457200"/>
          </a:xfrm>
        </p:spPr>
        <p:txBody>
          <a:bodyPr/>
          <a:lstStyle/>
          <a:p>
            <a:r>
              <a:rPr lang="en-US" dirty="0" smtClean="0"/>
              <a:t>First Half 2010 Statistics</a:t>
            </a:r>
          </a:p>
        </p:txBody>
      </p:sp>
      <p:sp>
        <p:nvSpPr>
          <p:cNvPr id="51" name="Rectangle 50"/>
          <p:cNvSpPr/>
          <p:nvPr/>
        </p:nvSpPr>
        <p:spPr>
          <a:xfrm>
            <a:off x="1684052" y="2163900"/>
            <a:ext cx="7223760" cy="3371850"/>
          </a:xfrm>
          <a:prstGeom prst="rect">
            <a:avLst/>
          </a:prstGeom>
          <a:gradFill>
            <a:gsLst>
              <a:gs pos="10000">
                <a:schemeClr val="bg1">
                  <a:alpha val="0"/>
                </a:schemeClr>
              </a:gs>
              <a:gs pos="100000">
                <a:schemeClr val="tx2">
                  <a:lumMod val="5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Franklin Gothic Medium Cond"/>
              <a:ea typeface="+mn-ea"/>
              <a:cs typeface="+mn-cs"/>
            </a:endParaRPr>
          </a:p>
        </p:txBody>
      </p:sp>
      <p:grpSp>
        <p:nvGrpSpPr>
          <p:cNvPr id="2" name="Group 25"/>
          <p:cNvGrpSpPr/>
          <p:nvPr/>
        </p:nvGrpSpPr>
        <p:grpSpPr>
          <a:xfrm>
            <a:off x="693952" y="1983173"/>
            <a:ext cx="970559" cy="3704122"/>
            <a:chOff x="-716450" y="1733798"/>
            <a:chExt cx="970559" cy="3704122"/>
          </a:xfrm>
        </p:grpSpPr>
        <p:sp>
          <p:nvSpPr>
            <p:cNvPr id="13" name="TextBox 12"/>
            <p:cNvSpPr txBox="1"/>
            <p:nvPr/>
          </p:nvSpPr>
          <p:spPr>
            <a:xfrm>
              <a:off x="-656718" y="1733798"/>
              <a:ext cx="910827" cy="307777"/>
            </a:xfrm>
            <a:prstGeom prst="rect">
              <a:avLst/>
            </a:prstGeom>
            <a:noFill/>
          </p:spPr>
          <p:txBody>
            <a:bodyPr wrap="none" rtlCol="0">
              <a:spAutoFit/>
            </a:bodyPr>
            <a:lstStyle/>
            <a:p>
              <a:pPr algn="r" rtl="0"/>
              <a:r>
                <a:rPr lang="en-US" sz="1400" kern="1200" dirty="0">
                  <a:solidFill>
                    <a:prstClr val="black">
                      <a:lumMod val="75000"/>
                      <a:lumOff val="25000"/>
                    </a:prstClr>
                  </a:solidFill>
                  <a:latin typeface="Franklin Gothic Medium Cond"/>
                  <a:ea typeface="+mn-ea"/>
                  <a:cs typeface="+mn-cs"/>
                </a:rPr>
                <a:t>3,200,000</a:t>
              </a:r>
            </a:p>
          </p:txBody>
        </p:sp>
        <p:sp>
          <p:nvSpPr>
            <p:cNvPr id="17" name="TextBox 16"/>
            <p:cNvSpPr txBox="1"/>
            <p:nvPr/>
          </p:nvSpPr>
          <p:spPr>
            <a:xfrm>
              <a:off x="-656718" y="2158341"/>
              <a:ext cx="910827" cy="307777"/>
            </a:xfrm>
            <a:prstGeom prst="rect">
              <a:avLst/>
            </a:prstGeom>
            <a:noFill/>
          </p:spPr>
          <p:txBody>
            <a:bodyPr wrap="none" rtlCol="0">
              <a:spAutoFit/>
            </a:bodyPr>
            <a:lstStyle/>
            <a:p>
              <a:pPr algn="r" rtl="0"/>
              <a:r>
                <a:rPr lang="en-US" sz="1400" kern="1200" dirty="0">
                  <a:solidFill>
                    <a:prstClr val="black">
                      <a:lumMod val="75000"/>
                      <a:lumOff val="25000"/>
                    </a:prstClr>
                  </a:solidFill>
                  <a:latin typeface="Franklin Gothic Medium Cond"/>
                  <a:ea typeface="+mn-ea"/>
                  <a:cs typeface="+mn-cs"/>
                </a:rPr>
                <a:t>2,800,000</a:t>
              </a:r>
            </a:p>
          </p:txBody>
        </p:sp>
        <p:sp>
          <p:nvSpPr>
            <p:cNvPr id="19" name="TextBox 18"/>
            <p:cNvSpPr txBox="1"/>
            <p:nvPr/>
          </p:nvSpPr>
          <p:spPr>
            <a:xfrm>
              <a:off x="-656718" y="2582884"/>
              <a:ext cx="910827" cy="307777"/>
            </a:xfrm>
            <a:prstGeom prst="rect">
              <a:avLst/>
            </a:prstGeom>
            <a:noFill/>
          </p:spPr>
          <p:txBody>
            <a:bodyPr wrap="none" rtlCol="0">
              <a:spAutoFit/>
            </a:bodyPr>
            <a:lstStyle/>
            <a:p>
              <a:pPr algn="r" rtl="0"/>
              <a:r>
                <a:rPr lang="en-US" sz="1400" kern="1200" dirty="0">
                  <a:solidFill>
                    <a:prstClr val="black">
                      <a:lumMod val="75000"/>
                      <a:lumOff val="25000"/>
                    </a:prstClr>
                  </a:solidFill>
                  <a:latin typeface="Franklin Gothic Medium Cond"/>
                  <a:ea typeface="+mn-ea"/>
                  <a:cs typeface="+mn-cs"/>
                </a:rPr>
                <a:t>2,400,000</a:t>
              </a:r>
            </a:p>
          </p:txBody>
        </p:sp>
        <p:sp>
          <p:nvSpPr>
            <p:cNvPr id="20" name="TextBox 19"/>
            <p:cNvSpPr txBox="1"/>
            <p:nvPr/>
          </p:nvSpPr>
          <p:spPr>
            <a:xfrm>
              <a:off x="-716450" y="3007427"/>
              <a:ext cx="970559" cy="307777"/>
            </a:xfrm>
            <a:prstGeom prst="rect">
              <a:avLst/>
            </a:prstGeom>
            <a:noFill/>
          </p:spPr>
          <p:txBody>
            <a:bodyPr wrap="square" rtlCol="0">
              <a:spAutoFit/>
            </a:bodyPr>
            <a:lstStyle/>
            <a:p>
              <a:pPr algn="r" rtl="0"/>
              <a:r>
                <a:rPr lang="en-US" sz="1400" kern="1200" dirty="0">
                  <a:solidFill>
                    <a:prstClr val="black">
                      <a:lumMod val="75000"/>
                      <a:lumOff val="25000"/>
                    </a:prstClr>
                  </a:solidFill>
                  <a:latin typeface="Franklin Gothic Medium Cond"/>
                  <a:ea typeface="+mn-ea"/>
                  <a:cs typeface="+mn-cs"/>
                </a:rPr>
                <a:t>2,000,000</a:t>
              </a:r>
            </a:p>
          </p:txBody>
        </p:sp>
        <p:sp>
          <p:nvSpPr>
            <p:cNvPr id="21" name="TextBox 20"/>
            <p:cNvSpPr txBox="1"/>
            <p:nvPr/>
          </p:nvSpPr>
          <p:spPr>
            <a:xfrm>
              <a:off x="-652421" y="3431970"/>
              <a:ext cx="906530" cy="307777"/>
            </a:xfrm>
            <a:prstGeom prst="rect">
              <a:avLst/>
            </a:prstGeom>
            <a:noFill/>
          </p:spPr>
          <p:txBody>
            <a:bodyPr wrap="none" rtlCol="0">
              <a:spAutoFit/>
            </a:bodyPr>
            <a:lstStyle/>
            <a:p>
              <a:pPr algn="r" rtl="0"/>
              <a:r>
                <a:rPr lang="en-US" sz="1400" kern="1200" dirty="0">
                  <a:solidFill>
                    <a:prstClr val="black">
                      <a:lumMod val="75000"/>
                      <a:lumOff val="25000"/>
                    </a:prstClr>
                  </a:solidFill>
                  <a:latin typeface="Franklin Gothic Medium Cond"/>
                  <a:ea typeface="+mn-ea"/>
                  <a:cs typeface="+mn-cs"/>
                </a:rPr>
                <a:t>1,600,000</a:t>
              </a:r>
            </a:p>
          </p:txBody>
        </p:sp>
        <p:sp>
          <p:nvSpPr>
            <p:cNvPr id="22" name="TextBox 21"/>
            <p:cNvSpPr txBox="1"/>
            <p:nvPr/>
          </p:nvSpPr>
          <p:spPr>
            <a:xfrm>
              <a:off x="-652421" y="3856513"/>
              <a:ext cx="906530" cy="307777"/>
            </a:xfrm>
            <a:prstGeom prst="rect">
              <a:avLst/>
            </a:prstGeom>
            <a:noFill/>
          </p:spPr>
          <p:txBody>
            <a:bodyPr wrap="none" rtlCol="0">
              <a:spAutoFit/>
            </a:bodyPr>
            <a:lstStyle/>
            <a:p>
              <a:pPr algn="r" rtl="0"/>
              <a:r>
                <a:rPr lang="en-US" sz="1400" kern="1200" dirty="0">
                  <a:solidFill>
                    <a:prstClr val="black">
                      <a:lumMod val="75000"/>
                      <a:lumOff val="25000"/>
                    </a:prstClr>
                  </a:solidFill>
                  <a:latin typeface="Franklin Gothic Medium Cond"/>
                  <a:ea typeface="+mn-ea"/>
                  <a:cs typeface="+mn-cs"/>
                </a:rPr>
                <a:t>1,200,000</a:t>
              </a:r>
            </a:p>
          </p:txBody>
        </p:sp>
        <p:sp>
          <p:nvSpPr>
            <p:cNvPr id="23" name="TextBox 22"/>
            <p:cNvSpPr txBox="1"/>
            <p:nvPr/>
          </p:nvSpPr>
          <p:spPr>
            <a:xfrm>
              <a:off x="-522065" y="4281056"/>
              <a:ext cx="776174" cy="307777"/>
            </a:xfrm>
            <a:prstGeom prst="rect">
              <a:avLst/>
            </a:prstGeom>
            <a:noFill/>
          </p:spPr>
          <p:txBody>
            <a:bodyPr wrap="none" rtlCol="0">
              <a:spAutoFit/>
            </a:bodyPr>
            <a:lstStyle/>
            <a:p>
              <a:pPr algn="r" rtl="0"/>
              <a:r>
                <a:rPr lang="en-US" sz="1400" kern="1200" dirty="0">
                  <a:solidFill>
                    <a:prstClr val="black">
                      <a:lumMod val="75000"/>
                      <a:lumOff val="25000"/>
                    </a:prstClr>
                  </a:solidFill>
                  <a:latin typeface="Franklin Gothic Medium Cond"/>
                  <a:ea typeface="+mn-ea"/>
                  <a:cs typeface="+mn-cs"/>
                </a:rPr>
                <a:t>800,000</a:t>
              </a:r>
            </a:p>
          </p:txBody>
        </p:sp>
        <p:sp>
          <p:nvSpPr>
            <p:cNvPr id="24" name="TextBox 23"/>
            <p:cNvSpPr txBox="1"/>
            <p:nvPr/>
          </p:nvSpPr>
          <p:spPr>
            <a:xfrm>
              <a:off x="-522065" y="4705599"/>
              <a:ext cx="776174" cy="307777"/>
            </a:xfrm>
            <a:prstGeom prst="rect">
              <a:avLst/>
            </a:prstGeom>
            <a:noFill/>
          </p:spPr>
          <p:txBody>
            <a:bodyPr wrap="none" rtlCol="0">
              <a:spAutoFit/>
            </a:bodyPr>
            <a:lstStyle/>
            <a:p>
              <a:pPr algn="r" rtl="0"/>
              <a:r>
                <a:rPr lang="en-US" sz="1400" kern="1200" dirty="0">
                  <a:solidFill>
                    <a:prstClr val="black">
                      <a:lumMod val="75000"/>
                      <a:lumOff val="25000"/>
                    </a:prstClr>
                  </a:solidFill>
                  <a:latin typeface="Franklin Gothic Medium Cond"/>
                  <a:ea typeface="+mn-ea"/>
                  <a:cs typeface="+mn-cs"/>
                </a:rPr>
                <a:t>400,000</a:t>
              </a:r>
            </a:p>
          </p:txBody>
        </p:sp>
        <p:sp>
          <p:nvSpPr>
            <p:cNvPr id="25" name="TextBox 24"/>
            <p:cNvSpPr txBox="1"/>
            <p:nvPr/>
          </p:nvSpPr>
          <p:spPr>
            <a:xfrm>
              <a:off x="-23531" y="5130143"/>
              <a:ext cx="277640" cy="307777"/>
            </a:xfrm>
            <a:prstGeom prst="rect">
              <a:avLst/>
            </a:prstGeom>
            <a:noFill/>
          </p:spPr>
          <p:txBody>
            <a:bodyPr wrap="none" rtlCol="0">
              <a:spAutoFit/>
            </a:bodyPr>
            <a:lstStyle/>
            <a:p>
              <a:pPr algn="r" rtl="0"/>
              <a:r>
                <a:rPr lang="en-US" sz="1400" kern="1200" dirty="0">
                  <a:solidFill>
                    <a:prstClr val="black">
                      <a:lumMod val="75000"/>
                      <a:lumOff val="25000"/>
                    </a:prstClr>
                  </a:solidFill>
                  <a:latin typeface="Franklin Gothic Medium Cond"/>
                  <a:ea typeface="+mn-ea"/>
                  <a:cs typeface="+mn-cs"/>
                </a:rPr>
                <a:t>0</a:t>
              </a:r>
            </a:p>
          </p:txBody>
        </p:sp>
      </p:grpSp>
      <p:cxnSp>
        <p:nvCxnSpPr>
          <p:cNvPr id="29" name="Straight Connector 28"/>
          <p:cNvCxnSpPr/>
          <p:nvPr/>
        </p:nvCxnSpPr>
        <p:spPr>
          <a:xfrm>
            <a:off x="1671682" y="5112321"/>
            <a:ext cx="7223760" cy="0"/>
          </a:xfrm>
          <a:prstGeom prst="line">
            <a:avLst/>
          </a:prstGeom>
          <a:ln w="12700">
            <a:solidFill>
              <a:schemeClr val="bg1">
                <a:alpha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71682" y="4690747"/>
            <a:ext cx="7223760" cy="0"/>
          </a:xfrm>
          <a:prstGeom prst="line">
            <a:avLst/>
          </a:prstGeom>
          <a:ln w="12700">
            <a:solidFill>
              <a:schemeClr val="bg1">
                <a:alpha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71682" y="4269173"/>
            <a:ext cx="7223760" cy="0"/>
          </a:xfrm>
          <a:prstGeom prst="line">
            <a:avLst/>
          </a:prstGeom>
          <a:ln w="12700">
            <a:solidFill>
              <a:schemeClr val="bg1">
                <a:alpha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71682" y="3847599"/>
            <a:ext cx="7223760" cy="0"/>
          </a:xfrm>
          <a:prstGeom prst="line">
            <a:avLst/>
          </a:prstGeom>
          <a:ln w="12700">
            <a:solidFill>
              <a:schemeClr val="bg1">
                <a:alpha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77553" y="3417125"/>
            <a:ext cx="7223760" cy="0"/>
          </a:xfrm>
          <a:prstGeom prst="line">
            <a:avLst/>
          </a:prstGeom>
          <a:ln w="12700">
            <a:solidFill>
              <a:schemeClr val="bg1">
                <a:alpha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71682" y="3004451"/>
            <a:ext cx="7223760" cy="0"/>
          </a:xfrm>
          <a:prstGeom prst="line">
            <a:avLst/>
          </a:prstGeom>
          <a:ln w="12700">
            <a:solidFill>
              <a:schemeClr val="bg1">
                <a:alpha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71682" y="2582877"/>
            <a:ext cx="7223760" cy="0"/>
          </a:xfrm>
          <a:prstGeom prst="line">
            <a:avLst/>
          </a:prstGeom>
          <a:ln w="12700">
            <a:solidFill>
              <a:schemeClr val="bg1">
                <a:alpha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71682" y="2161303"/>
            <a:ext cx="7223760" cy="0"/>
          </a:xfrm>
          <a:prstGeom prst="line">
            <a:avLst/>
          </a:prstGeom>
          <a:ln w="12700">
            <a:solidFill>
              <a:schemeClr val="bg1">
                <a:alpha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 name="Group 52"/>
          <p:cNvGrpSpPr/>
          <p:nvPr/>
        </p:nvGrpSpPr>
        <p:grpSpPr>
          <a:xfrm>
            <a:off x="1537964" y="5569544"/>
            <a:ext cx="7529836" cy="338554"/>
            <a:chOff x="958812" y="5462672"/>
            <a:chExt cx="7529836" cy="338555"/>
          </a:xfrm>
        </p:grpSpPr>
        <p:sp>
          <p:nvSpPr>
            <p:cNvPr id="39" name="TextBox 38"/>
            <p:cNvSpPr txBox="1"/>
            <p:nvPr/>
          </p:nvSpPr>
          <p:spPr>
            <a:xfrm>
              <a:off x="958812" y="5462672"/>
              <a:ext cx="596959" cy="338554"/>
            </a:xfrm>
            <a:prstGeom prst="rect">
              <a:avLst/>
            </a:prstGeom>
            <a:noFill/>
          </p:spPr>
          <p:txBody>
            <a:bodyPr wrap="none" rtlCol="0">
              <a:spAutoFit/>
            </a:bodyPr>
            <a:lstStyle/>
            <a:p>
              <a:pPr algn="ctr" rtl="0"/>
              <a:r>
                <a:rPr lang="en-US" sz="1600" kern="1200" dirty="0">
                  <a:solidFill>
                    <a:prstClr val="black">
                      <a:lumMod val="75000"/>
                      <a:lumOff val="25000"/>
                    </a:prstClr>
                  </a:solidFill>
                  <a:latin typeface="Franklin Gothic Medium Cond"/>
                  <a:ea typeface="+mn-ea"/>
                  <a:cs typeface="+mn-cs"/>
                </a:rPr>
                <a:t>1998</a:t>
              </a:r>
            </a:p>
          </p:txBody>
        </p:sp>
        <p:sp>
          <p:nvSpPr>
            <p:cNvPr id="40" name="TextBox 39"/>
            <p:cNvSpPr txBox="1"/>
            <p:nvPr/>
          </p:nvSpPr>
          <p:spPr>
            <a:xfrm>
              <a:off x="1586165" y="5462673"/>
              <a:ext cx="596959" cy="338554"/>
            </a:xfrm>
            <a:prstGeom prst="rect">
              <a:avLst/>
            </a:prstGeom>
            <a:noFill/>
          </p:spPr>
          <p:txBody>
            <a:bodyPr wrap="none" rtlCol="0">
              <a:spAutoFit/>
            </a:bodyPr>
            <a:lstStyle/>
            <a:p>
              <a:pPr algn="ctr" rtl="0"/>
              <a:r>
                <a:rPr lang="en-US" sz="1600" kern="1200" dirty="0">
                  <a:solidFill>
                    <a:prstClr val="black">
                      <a:lumMod val="75000"/>
                      <a:lumOff val="25000"/>
                    </a:prstClr>
                  </a:solidFill>
                  <a:latin typeface="Franklin Gothic Medium Cond"/>
                  <a:ea typeface="+mn-ea"/>
                  <a:cs typeface="+mn-cs"/>
                </a:rPr>
                <a:t>1999</a:t>
              </a:r>
            </a:p>
          </p:txBody>
        </p:sp>
        <p:sp>
          <p:nvSpPr>
            <p:cNvPr id="41" name="TextBox 40"/>
            <p:cNvSpPr txBox="1"/>
            <p:nvPr/>
          </p:nvSpPr>
          <p:spPr>
            <a:xfrm>
              <a:off x="2213518" y="5462673"/>
              <a:ext cx="601447" cy="338554"/>
            </a:xfrm>
            <a:prstGeom prst="rect">
              <a:avLst/>
            </a:prstGeom>
            <a:noFill/>
          </p:spPr>
          <p:txBody>
            <a:bodyPr wrap="none" rtlCol="0">
              <a:spAutoFit/>
            </a:bodyPr>
            <a:lstStyle/>
            <a:p>
              <a:pPr algn="ctr" rtl="0"/>
              <a:r>
                <a:rPr lang="en-US" sz="1600" kern="1200" dirty="0">
                  <a:solidFill>
                    <a:prstClr val="black">
                      <a:lumMod val="75000"/>
                      <a:lumOff val="25000"/>
                    </a:prstClr>
                  </a:solidFill>
                  <a:latin typeface="Franklin Gothic Medium Cond"/>
                  <a:ea typeface="+mn-ea"/>
                  <a:cs typeface="+mn-cs"/>
                </a:rPr>
                <a:t>2000</a:t>
              </a:r>
            </a:p>
          </p:txBody>
        </p:sp>
        <p:sp>
          <p:nvSpPr>
            <p:cNvPr id="42" name="TextBox 41"/>
            <p:cNvSpPr txBox="1"/>
            <p:nvPr/>
          </p:nvSpPr>
          <p:spPr>
            <a:xfrm>
              <a:off x="2845359" y="5462673"/>
              <a:ext cx="593817" cy="338554"/>
            </a:xfrm>
            <a:prstGeom prst="rect">
              <a:avLst/>
            </a:prstGeom>
            <a:noFill/>
          </p:spPr>
          <p:txBody>
            <a:bodyPr wrap="none" rtlCol="0">
              <a:spAutoFit/>
            </a:bodyPr>
            <a:lstStyle/>
            <a:p>
              <a:pPr algn="ctr" rtl="0"/>
              <a:r>
                <a:rPr lang="en-US" sz="1600" kern="1200" dirty="0">
                  <a:solidFill>
                    <a:prstClr val="black">
                      <a:lumMod val="75000"/>
                      <a:lumOff val="25000"/>
                    </a:prstClr>
                  </a:solidFill>
                  <a:latin typeface="Franklin Gothic Medium Cond"/>
                  <a:ea typeface="+mn-ea"/>
                  <a:cs typeface="+mn-cs"/>
                </a:rPr>
                <a:t>2001</a:t>
              </a:r>
            </a:p>
          </p:txBody>
        </p:sp>
        <p:sp>
          <p:nvSpPr>
            <p:cNvPr id="43" name="TextBox 42"/>
            <p:cNvSpPr txBox="1"/>
            <p:nvPr/>
          </p:nvSpPr>
          <p:spPr>
            <a:xfrm>
              <a:off x="3469570" y="5462673"/>
              <a:ext cx="601447" cy="338554"/>
            </a:xfrm>
            <a:prstGeom prst="rect">
              <a:avLst/>
            </a:prstGeom>
            <a:noFill/>
          </p:spPr>
          <p:txBody>
            <a:bodyPr wrap="none" rtlCol="0">
              <a:spAutoFit/>
            </a:bodyPr>
            <a:lstStyle/>
            <a:p>
              <a:pPr algn="ctr" rtl="0"/>
              <a:r>
                <a:rPr lang="en-US" sz="1600" kern="1200" dirty="0">
                  <a:solidFill>
                    <a:prstClr val="black">
                      <a:lumMod val="75000"/>
                      <a:lumOff val="25000"/>
                    </a:prstClr>
                  </a:solidFill>
                  <a:latin typeface="Franklin Gothic Medium Cond"/>
                  <a:ea typeface="+mn-ea"/>
                  <a:cs typeface="+mn-cs"/>
                </a:rPr>
                <a:t>2002</a:t>
              </a:r>
            </a:p>
          </p:txBody>
        </p:sp>
        <p:sp>
          <p:nvSpPr>
            <p:cNvPr id="44" name="TextBox 43"/>
            <p:cNvSpPr txBox="1"/>
            <p:nvPr/>
          </p:nvSpPr>
          <p:spPr>
            <a:xfrm>
              <a:off x="4101410" y="5462673"/>
              <a:ext cx="601447" cy="338554"/>
            </a:xfrm>
            <a:prstGeom prst="rect">
              <a:avLst/>
            </a:prstGeom>
            <a:noFill/>
          </p:spPr>
          <p:txBody>
            <a:bodyPr wrap="none" rtlCol="0">
              <a:spAutoFit/>
            </a:bodyPr>
            <a:lstStyle/>
            <a:p>
              <a:pPr algn="ctr" rtl="0"/>
              <a:r>
                <a:rPr lang="en-US" sz="1600" kern="1200" dirty="0">
                  <a:solidFill>
                    <a:prstClr val="black">
                      <a:lumMod val="75000"/>
                      <a:lumOff val="25000"/>
                    </a:prstClr>
                  </a:solidFill>
                  <a:latin typeface="Franklin Gothic Medium Cond"/>
                  <a:ea typeface="+mn-ea"/>
                  <a:cs typeface="+mn-cs"/>
                </a:rPr>
                <a:t>2003</a:t>
              </a:r>
            </a:p>
          </p:txBody>
        </p:sp>
        <p:sp>
          <p:nvSpPr>
            <p:cNvPr id="45" name="TextBox 44"/>
            <p:cNvSpPr txBox="1"/>
            <p:nvPr/>
          </p:nvSpPr>
          <p:spPr>
            <a:xfrm>
              <a:off x="4733252" y="5462673"/>
              <a:ext cx="602473" cy="338554"/>
            </a:xfrm>
            <a:prstGeom prst="rect">
              <a:avLst/>
            </a:prstGeom>
            <a:noFill/>
          </p:spPr>
          <p:txBody>
            <a:bodyPr wrap="none" rtlCol="0">
              <a:spAutoFit/>
            </a:bodyPr>
            <a:lstStyle/>
            <a:p>
              <a:pPr algn="ctr" rtl="0"/>
              <a:r>
                <a:rPr lang="en-US" sz="1600" kern="1200" dirty="0">
                  <a:solidFill>
                    <a:prstClr val="black">
                      <a:lumMod val="75000"/>
                      <a:lumOff val="25000"/>
                    </a:prstClr>
                  </a:solidFill>
                  <a:latin typeface="Franklin Gothic Medium Cond"/>
                  <a:ea typeface="+mn-ea"/>
                  <a:cs typeface="+mn-cs"/>
                </a:rPr>
                <a:t>2004</a:t>
              </a:r>
            </a:p>
          </p:txBody>
        </p:sp>
        <p:sp>
          <p:nvSpPr>
            <p:cNvPr id="46" name="TextBox 45"/>
            <p:cNvSpPr txBox="1"/>
            <p:nvPr/>
          </p:nvSpPr>
          <p:spPr>
            <a:xfrm>
              <a:off x="5366119" y="5462673"/>
              <a:ext cx="601447" cy="338554"/>
            </a:xfrm>
            <a:prstGeom prst="rect">
              <a:avLst/>
            </a:prstGeom>
            <a:noFill/>
          </p:spPr>
          <p:txBody>
            <a:bodyPr wrap="none" rtlCol="0">
              <a:spAutoFit/>
            </a:bodyPr>
            <a:lstStyle/>
            <a:p>
              <a:pPr algn="ctr" rtl="0"/>
              <a:r>
                <a:rPr lang="en-US" sz="1600" kern="1200" dirty="0">
                  <a:solidFill>
                    <a:prstClr val="black">
                      <a:lumMod val="75000"/>
                      <a:lumOff val="25000"/>
                    </a:prstClr>
                  </a:solidFill>
                  <a:latin typeface="Franklin Gothic Medium Cond"/>
                  <a:ea typeface="+mn-ea"/>
                  <a:cs typeface="+mn-cs"/>
                </a:rPr>
                <a:t>2005</a:t>
              </a:r>
            </a:p>
          </p:txBody>
        </p:sp>
        <p:sp>
          <p:nvSpPr>
            <p:cNvPr id="47" name="TextBox 46"/>
            <p:cNvSpPr txBox="1"/>
            <p:nvPr/>
          </p:nvSpPr>
          <p:spPr>
            <a:xfrm>
              <a:off x="5997960" y="5462673"/>
              <a:ext cx="601447" cy="338554"/>
            </a:xfrm>
            <a:prstGeom prst="rect">
              <a:avLst/>
            </a:prstGeom>
            <a:noFill/>
          </p:spPr>
          <p:txBody>
            <a:bodyPr wrap="none" rtlCol="0">
              <a:spAutoFit/>
            </a:bodyPr>
            <a:lstStyle/>
            <a:p>
              <a:pPr algn="ctr" rtl="0"/>
              <a:r>
                <a:rPr lang="en-US" sz="1600" kern="1200" dirty="0">
                  <a:solidFill>
                    <a:prstClr val="black">
                      <a:lumMod val="75000"/>
                      <a:lumOff val="25000"/>
                    </a:prstClr>
                  </a:solidFill>
                  <a:latin typeface="Franklin Gothic Medium Cond"/>
                  <a:ea typeface="+mn-ea"/>
                  <a:cs typeface="+mn-cs"/>
                </a:rPr>
                <a:t>2006</a:t>
              </a:r>
            </a:p>
          </p:txBody>
        </p:sp>
        <p:sp>
          <p:nvSpPr>
            <p:cNvPr id="48" name="TextBox 47"/>
            <p:cNvSpPr txBox="1"/>
            <p:nvPr/>
          </p:nvSpPr>
          <p:spPr>
            <a:xfrm>
              <a:off x="6629801" y="5462673"/>
              <a:ext cx="595164" cy="338554"/>
            </a:xfrm>
            <a:prstGeom prst="rect">
              <a:avLst/>
            </a:prstGeom>
            <a:noFill/>
          </p:spPr>
          <p:txBody>
            <a:bodyPr wrap="none" rtlCol="0">
              <a:spAutoFit/>
            </a:bodyPr>
            <a:lstStyle/>
            <a:p>
              <a:pPr algn="ctr" rtl="0"/>
              <a:r>
                <a:rPr lang="en-US" sz="1600" kern="1200" dirty="0">
                  <a:solidFill>
                    <a:prstClr val="black">
                      <a:lumMod val="75000"/>
                      <a:lumOff val="25000"/>
                    </a:prstClr>
                  </a:solidFill>
                  <a:latin typeface="Franklin Gothic Medium Cond"/>
                  <a:ea typeface="+mn-ea"/>
                  <a:cs typeface="+mn-cs"/>
                </a:rPr>
                <a:t>2007</a:t>
              </a:r>
            </a:p>
          </p:txBody>
        </p:sp>
        <p:sp>
          <p:nvSpPr>
            <p:cNvPr id="49" name="TextBox 48"/>
            <p:cNvSpPr txBox="1"/>
            <p:nvPr/>
          </p:nvSpPr>
          <p:spPr>
            <a:xfrm>
              <a:off x="7255359" y="5462673"/>
              <a:ext cx="601447" cy="338554"/>
            </a:xfrm>
            <a:prstGeom prst="rect">
              <a:avLst/>
            </a:prstGeom>
            <a:noFill/>
          </p:spPr>
          <p:txBody>
            <a:bodyPr wrap="none" rtlCol="0">
              <a:spAutoFit/>
            </a:bodyPr>
            <a:lstStyle/>
            <a:p>
              <a:pPr algn="ctr" rtl="0"/>
              <a:r>
                <a:rPr lang="en-US" sz="1600" kern="1200" dirty="0">
                  <a:solidFill>
                    <a:prstClr val="black">
                      <a:lumMod val="75000"/>
                      <a:lumOff val="25000"/>
                    </a:prstClr>
                  </a:solidFill>
                  <a:latin typeface="Franklin Gothic Medium Cond"/>
                  <a:ea typeface="+mn-ea"/>
                  <a:cs typeface="+mn-cs"/>
                </a:rPr>
                <a:t>2008</a:t>
              </a:r>
            </a:p>
          </p:txBody>
        </p:sp>
        <p:sp>
          <p:nvSpPr>
            <p:cNvPr id="54" name="TextBox 53"/>
            <p:cNvSpPr txBox="1"/>
            <p:nvPr/>
          </p:nvSpPr>
          <p:spPr>
            <a:xfrm>
              <a:off x="7887200" y="5462673"/>
              <a:ext cx="601448" cy="338554"/>
            </a:xfrm>
            <a:prstGeom prst="rect">
              <a:avLst/>
            </a:prstGeom>
            <a:noFill/>
          </p:spPr>
          <p:txBody>
            <a:bodyPr wrap="none" rtlCol="0">
              <a:spAutoFit/>
            </a:bodyPr>
            <a:lstStyle/>
            <a:p>
              <a:pPr algn="ctr" rtl="0"/>
              <a:r>
                <a:rPr lang="en-US" sz="1600" kern="1200" dirty="0">
                  <a:solidFill>
                    <a:prstClr val="black">
                      <a:lumMod val="75000"/>
                      <a:lumOff val="25000"/>
                    </a:prstClr>
                  </a:solidFill>
                  <a:latin typeface="Franklin Gothic Medium Cond"/>
                  <a:ea typeface="+mn-ea"/>
                  <a:cs typeface="+mn-cs"/>
                </a:rPr>
                <a:t>2009</a:t>
              </a:r>
            </a:p>
          </p:txBody>
        </p:sp>
      </p:grpSp>
      <p:sp>
        <p:nvSpPr>
          <p:cNvPr id="50" name="Freeform 49"/>
          <p:cNvSpPr/>
          <p:nvPr/>
        </p:nvSpPr>
        <p:spPr>
          <a:xfrm>
            <a:off x="1678861" y="2085975"/>
            <a:ext cx="7239929" cy="3471863"/>
          </a:xfrm>
          <a:custGeom>
            <a:avLst/>
            <a:gdLst>
              <a:gd name="connsiteX0" fmla="*/ 0 w 7243948"/>
              <a:gd name="connsiteY0" fmla="*/ 3182587 h 3253839"/>
              <a:gd name="connsiteX1" fmla="*/ 4607626 w 7243948"/>
              <a:gd name="connsiteY1" fmla="*/ 3111335 h 3253839"/>
              <a:gd name="connsiteX2" fmla="*/ 5937662 w 7243948"/>
              <a:gd name="connsiteY2" fmla="*/ 2731325 h 3253839"/>
              <a:gd name="connsiteX3" fmla="*/ 6602681 w 7243948"/>
              <a:gd name="connsiteY3" fmla="*/ 2196935 h 3253839"/>
              <a:gd name="connsiteX4" fmla="*/ 7232073 w 7243948"/>
              <a:gd name="connsiteY4" fmla="*/ 0 h 3253839"/>
              <a:gd name="connsiteX5" fmla="*/ 7243948 w 7243948"/>
              <a:gd name="connsiteY5" fmla="*/ 3253839 h 3253839"/>
              <a:gd name="connsiteX6" fmla="*/ 23751 w 7243948"/>
              <a:gd name="connsiteY6" fmla="*/ 3253839 h 3253839"/>
              <a:gd name="connsiteX7" fmla="*/ 0 w 7243948"/>
              <a:gd name="connsiteY7" fmla="*/ 3182587 h 3253839"/>
              <a:gd name="connsiteX0" fmla="*/ 109599 w 7220197"/>
              <a:gd name="connsiteY0" fmla="*/ 3182587 h 3253839"/>
              <a:gd name="connsiteX1" fmla="*/ 4583875 w 7220197"/>
              <a:gd name="connsiteY1" fmla="*/ 3111335 h 3253839"/>
              <a:gd name="connsiteX2" fmla="*/ 5913911 w 7220197"/>
              <a:gd name="connsiteY2" fmla="*/ 2731325 h 3253839"/>
              <a:gd name="connsiteX3" fmla="*/ 6578930 w 7220197"/>
              <a:gd name="connsiteY3" fmla="*/ 2196935 h 3253839"/>
              <a:gd name="connsiteX4" fmla="*/ 7208322 w 7220197"/>
              <a:gd name="connsiteY4" fmla="*/ 0 h 3253839"/>
              <a:gd name="connsiteX5" fmla="*/ 7220197 w 7220197"/>
              <a:gd name="connsiteY5" fmla="*/ 3253839 h 3253839"/>
              <a:gd name="connsiteX6" fmla="*/ 0 w 7220197"/>
              <a:gd name="connsiteY6" fmla="*/ 3253839 h 3253839"/>
              <a:gd name="connsiteX7" fmla="*/ 109599 w 7220197"/>
              <a:gd name="connsiteY7" fmla="*/ 3182587 h 3253839"/>
              <a:gd name="connsiteX0" fmla="*/ 109599 w 8423563"/>
              <a:gd name="connsiteY0" fmla="*/ 7010275 h 7081527"/>
              <a:gd name="connsiteX1" fmla="*/ 4583875 w 8423563"/>
              <a:gd name="connsiteY1" fmla="*/ 6939023 h 7081527"/>
              <a:gd name="connsiteX2" fmla="*/ 5913911 w 8423563"/>
              <a:gd name="connsiteY2" fmla="*/ 6559013 h 7081527"/>
              <a:gd name="connsiteX3" fmla="*/ 6578930 w 8423563"/>
              <a:gd name="connsiteY3" fmla="*/ 6024623 h 7081527"/>
              <a:gd name="connsiteX4" fmla="*/ 7208322 w 8423563"/>
              <a:gd name="connsiteY4" fmla="*/ 3827688 h 7081527"/>
              <a:gd name="connsiteX5" fmla="*/ 7984017 w 8423563"/>
              <a:gd name="connsiteY5" fmla="*/ 542307 h 7081527"/>
              <a:gd name="connsiteX6" fmla="*/ 7220197 w 8423563"/>
              <a:gd name="connsiteY6" fmla="*/ 7081527 h 7081527"/>
              <a:gd name="connsiteX7" fmla="*/ 0 w 8423563"/>
              <a:gd name="connsiteY7" fmla="*/ 7081527 h 7081527"/>
              <a:gd name="connsiteX8" fmla="*/ 109599 w 8423563"/>
              <a:gd name="connsiteY8" fmla="*/ 7010275 h 7081527"/>
              <a:gd name="connsiteX0" fmla="*/ 109599 w 8423563"/>
              <a:gd name="connsiteY0" fmla="*/ 7010273 h 7081525"/>
              <a:gd name="connsiteX1" fmla="*/ 4583875 w 8423563"/>
              <a:gd name="connsiteY1" fmla="*/ 6939021 h 7081525"/>
              <a:gd name="connsiteX2" fmla="*/ 5913911 w 8423563"/>
              <a:gd name="connsiteY2" fmla="*/ 6559011 h 7081525"/>
              <a:gd name="connsiteX3" fmla="*/ 6578930 w 8423563"/>
              <a:gd name="connsiteY3" fmla="*/ 6024621 h 7081525"/>
              <a:gd name="connsiteX4" fmla="*/ 7208322 w 8423563"/>
              <a:gd name="connsiteY4" fmla="*/ 3827686 h 7081525"/>
              <a:gd name="connsiteX5" fmla="*/ 7984017 w 8423563"/>
              <a:gd name="connsiteY5" fmla="*/ 542305 h 7081525"/>
              <a:gd name="connsiteX6" fmla="*/ 7220197 w 8423563"/>
              <a:gd name="connsiteY6" fmla="*/ 7081525 h 7081525"/>
              <a:gd name="connsiteX7" fmla="*/ 0 w 8423563"/>
              <a:gd name="connsiteY7" fmla="*/ 7081525 h 7081525"/>
              <a:gd name="connsiteX8" fmla="*/ 109599 w 8423563"/>
              <a:gd name="connsiteY8" fmla="*/ 7010273 h 7081525"/>
              <a:gd name="connsiteX0" fmla="*/ 109599 w 9187384"/>
              <a:gd name="connsiteY0" fmla="*/ 7015531 h 7118325"/>
              <a:gd name="connsiteX1" fmla="*/ 4583875 w 9187384"/>
              <a:gd name="connsiteY1" fmla="*/ 6944279 h 7118325"/>
              <a:gd name="connsiteX2" fmla="*/ 5913911 w 9187384"/>
              <a:gd name="connsiteY2" fmla="*/ 6564269 h 7118325"/>
              <a:gd name="connsiteX3" fmla="*/ 6578930 w 9187384"/>
              <a:gd name="connsiteY3" fmla="*/ 6029879 h 7118325"/>
              <a:gd name="connsiteX4" fmla="*/ 7208322 w 9187384"/>
              <a:gd name="connsiteY4" fmla="*/ 3832944 h 7118325"/>
              <a:gd name="connsiteX5" fmla="*/ 7984017 w 9187384"/>
              <a:gd name="connsiteY5" fmla="*/ 547563 h 7118325"/>
              <a:gd name="connsiteX6" fmla="*/ 7984018 w 9187384"/>
              <a:gd name="connsiteY6" fmla="*/ 7118325 h 7118325"/>
              <a:gd name="connsiteX7" fmla="*/ 0 w 9187384"/>
              <a:gd name="connsiteY7" fmla="*/ 7086783 h 7118325"/>
              <a:gd name="connsiteX8" fmla="*/ 109599 w 9187384"/>
              <a:gd name="connsiteY8" fmla="*/ 7015531 h 7118325"/>
              <a:gd name="connsiteX0" fmla="*/ 109599 w 8113300"/>
              <a:gd name="connsiteY0" fmla="*/ 7015533 h 7118327"/>
              <a:gd name="connsiteX1" fmla="*/ 4583875 w 8113300"/>
              <a:gd name="connsiteY1" fmla="*/ 6944281 h 7118327"/>
              <a:gd name="connsiteX2" fmla="*/ 5913911 w 8113300"/>
              <a:gd name="connsiteY2" fmla="*/ 6564271 h 7118327"/>
              <a:gd name="connsiteX3" fmla="*/ 6578930 w 8113300"/>
              <a:gd name="connsiteY3" fmla="*/ 6029881 h 7118327"/>
              <a:gd name="connsiteX4" fmla="*/ 7208322 w 8113300"/>
              <a:gd name="connsiteY4" fmla="*/ 3832946 h 7118327"/>
              <a:gd name="connsiteX5" fmla="*/ 7984017 w 8113300"/>
              <a:gd name="connsiteY5" fmla="*/ 547565 h 7118327"/>
              <a:gd name="connsiteX6" fmla="*/ 7984018 w 8113300"/>
              <a:gd name="connsiteY6" fmla="*/ 7118327 h 7118327"/>
              <a:gd name="connsiteX7" fmla="*/ 0 w 8113300"/>
              <a:gd name="connsiteY7" fmla="*/ 7086785 h 7118327"/>
              <a:gd name="connsiteX8" fmla="*/ 109599 w 8113300"/>
              <a:gd name="connsiteY8" fmla="*/ 7015533 h 7118327"/>
              <a:gd name="connsiteX0" fmla="*/ 109599 w 7984017"/>
              <a:gd name="connsiteY0" fmla="*/ 7015531 h 7118325"/>
              <a:gd name="connsiteX1" fmla="*/ 4583875 w 7984017"/>
              <a:gd name="connsiteY1" fmla="*/ 6944279 h 7118325"/>
              <a:gd name="connsiteX2" fmla="*/ 5913911 w 7984017"/>
              <a:gd name="connsiteY2" fmla="*/ 6564269 h 7118325"/>
              <a:gd name="connsiteX3" fmla="*/ 6578930 w 7984017"/>
              <a:gd name="connsiteY3" fmla="*/ 6029879 h 7118325"/>
              <a:gd name="connsiteX4" fmla="*/ 7208322 w 7984017"/>
              <a:gd name="connsiteY4" fmla="*/ 3832944 h 7118325"/>
              <a:gd name="connsiteX5" fmla="*/ 7984017 w 7984017"/>
              <a:gd name="connsiteY5" fmla="*/ 547563 h 7118325"/>
              <a:gd name="connsiteX6" fmla="*/ 7984018 w 7984017"/>
              <a:gd name="connsiteY6" fmla="*/ 7118325 h 7118325"/>
              <a:gd name="connsiteX7" fmla="*/ 0 w 7984017"/>
              <a:gd name="connsiteY7" fmla="*/ 7086783 h 7118325"/>
              <a:gd name="connsiteX8" fmla="*/ 109599 w 7984017"/>
              <a:gd name="connsiteY8" fmla="*/ 7015531 h 7118325"/>
              <a:gd name="connsiteX0" fmla="*/ 109599 w 8063582"/>
              <a:gd name="connsiteY0" fmla="*/ 6961967 h 7064761"/>
              <a:gd name="connsiteX1" fmla="*/ 4583875 w 8063582"/>
              <a:gd name="connsiteY1" fmla="*/ 6890715 h 7064761"/>
              <a:gd name="connsiteX2" fmla="*/ 5913911 w 8063582"/>
              <a:gd name="connsiteY2" fmla="*/ 6510705 h 7064761"/>
              <a:gd name="connsiteX3" fmla="*/ 6578930 w 8063582"/>
              <a:gd name="connsiteY3" fmla="*/ 5976315 h 7064761"/>
              <a:gd name="connsiteX4" fmla="*/ 7208322 w 8063582"/>
              <a:gd name="connsiteY4" fmla="*/ 3779380 h 7064761"/>
              <a:gd name="connsiteX5" fmla="*/ 8063582 w 8063582"/>
              <a:gd name="connsiteY5" fmla="*/ 547565 h 7064761"/>
              <a:gd name="connsiteX6" fmla="*/ 7984018 w 8063582"/>
              <a:gd name="connsiteY6" fmla="*/ 7064761 h 7064761"/>
              <a:gd name="connsiteX7" fmla="*/ 0 w 8063582"/>
              <a:gd name="connsiteY7" fmla="*/ 7033219 h 7064761"/>
              <a:gd name="connsiteX8" fmla="*/ 109599 w 8063582"/>
              <a:gd name="connsiteY8" fmla="*/ 6961967 h 7064761"/>
              <a:gd name="connsiteX0" fmla="*/ 109599 w 8063582"/>
              <a:gd name="connsiteY0" fmla="*/ 6961965 h 7055832"/>
              <a:gd name="connsiteX1" fmla="*/ 4583875 w 8063582"/>
              <a:gd name="connsiteY1" fmla="*/ 6890713 h 7055832"/>
              <a:gd name="connsiteX2" fmla="*/ 5913911 w 8063582"/>
              <a:gd name="connsiteY2" fmla="*/ 6510703 h 7055832"/>
              <a:gd name="connsiteX3" fmla="*/ 6578930 w 8063582"/>
              <a:gd name="connsiteY3" fmla="*/ 5976313 h 7055832"/>
              <a:gd name="connsiteX4" fmla="*/ 7208322 w 8063582"/>
              <a:gd name="connsiteY4" fmla="*/ 3779378 h 7055832"/>
              <a:gd name="connsiteX5" fmla="*/ 8063582 w 8063582"/>
              <a:gd name="connsiteY5" fmla="*/ 547563 h 7055832"/>
              <a:gd name="connsiteX6" fmla="*/ 8047671 w 8063582"/>
              <a:gd name="connsiteY6" fmla="*/ 7055832 h 7055832"/>
              <a:gd name="connsiteX7" fmla="*/ 0 w 8063582"/>
              <a:gd name="connsiteY7" fmla="*/ 7033217 h 7055832"/>
              <a:gd name="connsiteX8" fmla="*/ 109599 w 8063582"/>
              <a:gd name="connsiteY8" fmla="*/ 6961965 h 7055832"/>
              <a:gd name="connsiteX0" fmla="*/ 109599 w 8063582"/>
              <a:gd name="connsiteY0" fmla="*/ 6414402 h 6508269"/>
              <a:gd name="connsiteX1" fmla="*/ 4583875 w 8063582"/>
              <a:gd name="connsiteY1" fmla="*/ 6343150 h 6508269"/>
              <a:gd name="connsiteX2" fmla="*/ 5913911 w 8063582"/>
              <a:gd name="connsiteY2" fmla="*/ 5963140 h 6508269"/>
              <a:gd name="connsiteX3" fmla="*/ 6578930 w 8063582"/>
              <a:gd name="connsiteY3" fmla="*/ 5428750 h 6508269"/>
              <a:gd name="connsiteX4" fmla="*/ 7208322 w 8063582"/>
              <a:gd name="connsiteY4" fmla="*/ 3231815 h 6508269"/>
              <a:gd name="connsiteX5" fmla="*/ 8063582 w 8063582"/>
              <a:gd name="connsiteY5" fmla="*/ 0 h 6508269"/>
              <a:gd name="connsiteX6" fmla="*/ 8047671 w 8063582"/>
              <a:gd name="connsiteY6" fmla="*/ 6508269 h 6508269"/>
              <a:gd name="connsiteX7" fmla="*/ 0 w 8063582"/>
              <a:gd name="connsiteY7" fmla="*/ 6485654 h 6508269"/>
              <a:gd name="connsiteX8" fmla="*/ 109599 w 8063582"/>
              <a:gd name="connsiteY8" fmla="*/ 6414402 h 6508269"/>
              <a:gd name="connsiteX0" fmla="*/ 109599 w 8063582"/>
              <a:gd name="connsiteY0" fmla="*/ 6414402 h 6508269"/>
              <a:gd name="connsiteX1" fmla="*/ 4583875 w 8063582"/>
              <a:gd name="connsiteY1" fmla="*/ 6343150 h 6508269"/>
              <a:gd name="connsiteX2" fmla="*/ 5913911 w 8063582"/>
              <a:gd name="connsiteY2" fmla="*/ 5963140 h 6508269"/>
              <a:gd name="connsiteX3" fmla="*/ 6578930 w 8063582"/>
              <a:gd name="connsiteY3" fmla="*/ 5428750 h 6508269"/>
              <a:gd name="connsiteX4" fmla="*/ 7208322 w 8063582"/>
              <a:gd name="connsiteY4" fmla="*/ 3231815 h 6508269"/>
              <a:gd name="connsiteX5" fmla="*/ 8063582 w 8063582"/>
              <a:gd name="connsiteY5" fmla="*/ 0 h 6508269"/>
              <a:gd name="connsiteX6" fmla="*/ 8047671 w 8063582"/>
              <a:gd name="connsiteY6" fmla="*/ 6508269 h 6508269"/>
              <a:gd name="connsiteX7" fmla="*/ 0 w 8063582"/>
              <a:gd name="connsiteY7" fmla="*/ 6485654 h 6508269"/>
              <a:gd name="connsiteX8" fmla="*/ 109599 w 8063582"/>
              <a:gd name="connsiteY8" fmla="*/ 6414402 h 650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3582" h="6508269">
                <a:moveTo>
                  <a:pt x="109599" y="6414402"/>
                </a:moveTo>
                <a:lnTo>
                  <a:pt x="4583875" y="6343150"/>
                </a:lnTo>
                <a:lnTo>
                  <a:pt x="5913911" y="5963140"/>
                </a:lnTo>
                <a:lnTo>
                  <a:pt x="6578930" y="5428750"/>
                </a:lnTo>
                <a:lnTo>
                  <a:pt x="7208322" y="3231815"/>
                </a:lnTo>
                <a:cubicBezTo>
                  <a:pt x="7315200" y="2951960"/>
                  <a:pt x="7414478" y="2523557"/>
                  <a:pt x="8063582" y="0"/>
                </a:cubicBezTo>
                <a:cubicBezTo>
                  <a:pt x="8054953" y="1101079"/>
                  <a:pt x="8046960" y="4356007"/>
                  <a:pt x="8047671" y="6508269"/>
                </a:cubicBezTo>
                <a:lnTo>
                  <a:pt x="0" y="6485654"/>
                </a:lnTo>
                <a:lnTo>
                  <a:pt x="109599" y="6414402"/>
                </a:lnTo>
                <a:close/>
              </a:path>
            </a:pathLst>
          </a:custGeom>
          <a:gradFill>
            <a:gsLst>
              <a:gs pos="35000">
                <a:srgbClr val="C00000"/>
              </a:gs>
              <a:gs pos="100000">
                <a:srgbClr val="FFC000"/>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Franklin Gothic Medium Cond"/>
              <a:ea typeface="+mn-ea"/>
              <a:cs typeface="+mn-cs"/>
            </a:endParaRPr>
          </a:p>
        </p:txBody>
      </p:sp>
      <p:sp>
        <p:nvSpPr>
          <p:cNvPr id="52" name="Freeform 51"/>
          <p:cNvSpPr/>
          <p:nvPr/>
        </p:nvSpPr>
        <p:spPr>
          <a:xfrm>
            <a:off x="1688386" y="2094867"/>
            <a:ext cx="7220879" cy="3434397"/>
          </a:xfrm>
          <a:custGeom>
            <a:avLst/>
            <a:gdLst>
              <a:gd name="connsiteX0" fmla="*/ 0 w 7243948"/>
              <a:gd name="connsiteY0" fmla="*/ 3182587 h 3253839"/>
              <a:gd name="connsiteX1" fmla="*/ 4607626 w 7243948"/>
              <a:gd name="connsiteY1" fmla="*/ 3111335 h 3253839"/>
              <a:gd name="connsiteX2" fmla="*/ 5937662 w 7243948"/>
              <a:gd name="connsiteY2" fmla="*/ 2731325 h 3253839"/>
              <a:gd name="connsiteX3" fmla="*/ 6602681 w 7243948"/>
              <a:gd name="connsiteY3" fmla="*/ 2196935 h 3253839"/>
              <a:gd name="connsiteX4" fmla="*/ 7232073 w 7243948"/>
              <a:gd name="connsiteY4" fmla="*/ 0 h 3253839"/>
              <a:gd name="connsiteX5" fmla="*/ 7243948 w 7243948"/>
              <a:gd name="connsiteY5" fmla="*/ 3253839 h 3253839"/>
              <a:gd name="connsiteX6" fmla="*/ 23751 w 7243948"/>
              <a:gd name="connsiteY6" fmla="*/ 3253839 h 3253839"/>
              <a:gd name="connsiteX7" fmla="*/ 0 w 7243948"/>
              <a:gd name="connsiteY7" fmla="*/ 3182587 h 3253839"/>
              <a:gd name="connsiteX0" fmla="*/ 109599 w 7220197"/>
              <a:gd name="connsiteY0" fmla="*/ 3182587 h 3253839"/>
              <a:gd name="connsiteX1" fmla="*/ 4583875 w 7220197"/>
              <a:gd name="connsiteY1" fmla="*/ 3111335 h 3253839"/>
              <a:gd name="connsiteX2" fmla="*/ 5913911 w 7220197"/>
              <a:gd name="connsiteY2" fmla="*/ 2731325 h 3253839"/>
              <a:gd name="connsiteX3" fmla="*/ 6578930 w 7220197"/>
              <a:gd name="connsiteY3" fmla="*/ 2196935 h 3253839"/>
              <a:gd name="connsiteX4" fmla="*/ 7208322 w 7220197"/>
              <a:gd name="connsiteY4" fmla="*/ 0 h 3253839"/>
              <a:gd name="connsiteX5" fmla="*/ 7220197 w 7220197"/>
              <a:gd name="connsiteY5" fmla="*/ 3253839 h 3253839"/>
              <a:gd name="connsiteX6" fmla="*/ 0 w 7220197"/>
              <a:gd name="connsiteY6" fmla="*/ 3253839 h 3253839"/>
              <a:gd name="connsiteX7" fmla="*/ 109599 w 7220197"/>
              <a:gd name="connsiteY7" fmla="*/ 3182587 h 3253839"/>
              <a:gd name="connsiteX0" fmla="*/ 109599 w 7208322"/>
              <a:gd name="connsiteY0" fmla="*/ 3182587 h 3253839"/>
              <a:gd name="connsiteX1" fmla="*/ 4583875 w 7208322"/>
              <a:gd name="connsiteY1" fmla="*/ 3111335 h 3253839"/>
              <a:gd name="connsiteX2" fmla="*/ 5913911 w 7208322"/>
              <a:gd name="connsiteY2" fmla="*/ 2731325 h 3253839"/>
              <a:gd name="connsiteX3" fmla="*/ 6578930 w 7208322"/>
              <a:gd name="connsiteY3" fmla="*/ 2196935 h 3253839"/>
              <a:gd name="connsiteX4" fmla="*/ 7208322 w 7208322"/>
              <a:gd name="connsiteY4" fmla="*/ 0 h 3253839"/>
              <a:gd name="connsiteX5" fmla="*/ 0 w 7208322"/>
              <a:gd name="connsiteY5" fmla="*/ 3253839 h 3253839"/>
              <a:gd name="connsiteX6" fmla="*/ 109599 w 7208322"/>
              <a:gd name="connsiteY6" fmla="*/ 3182587 h 3253839"/>
              <a:gd name="connsiteX0" fmla="*/ 0 w 7299579"/>
              <a:gd name="connsiteY0" fmla="*/ 3162399 h 3162399"/>
              <a:gd name="connsiteX1" fmla="*/ 109599 w 7299579"/>
              <a:gd name="connsiteY1" fmla="*/ 3091147 h 3162399"/>
              <a:gd name="connsiteX2" fmla="*/ 4583875 w 7299579"/>
              <a:gd name="connsiteY2" fmla="*/ 3019895 h 3162399"/>
              <a:gd name="connsiteX3" fmla="*/ 5913911 w 7299579"/>
              <a:gd name="connsiteY3" fmla="*/ 2639885 h 3162399"/>
              <a:gd name="connsiteX4" fmla="*/ 6578930 w 7299579"/>
              <a:gd name="connsiteY4" fmla="*/ 2105495 h 3162399"/>
              <a:gd name="connsiteX5" fmla="*/ 7299579 w 7299579"/>
              <a:gd name="connsiteY5" fmla="*/ 0 h 3162399"/>
              <a:gd name="connsiteX0" fmla="*/ 0 w 7195014"/>
              <a:gd name="connsiteY0" fmla="*/ 3219549 h 3219549"/>
              <a:gd name="connsiteX1" fmla="*/ 109599 w 7195014"/>
              <a:gd name="connsiteY1" fmla="*/ 3148297 h 3219549"/>
              <a:gd name="connsiteX2" fmla="*/ 4583875 w 7195014"/>
              <a:gd name="connsiteY2" fmla="*/ 3077045 h 3219549"/>
              <a:gd name="connsiteX3" fmla="*/ 5913911 w 7195014"/>
              <a:gd name="connsiteY3" fmla="*/ 2697035 h 3219549"/>
              <a:gd name="connsiteX4" fmla="*/ 6578930 w 7195014"/>
              <a:gd name="connsiteY4" fmla="*/ 2162645 h 3219549"/>
              <a:gd name="connsiteX5" fmla="*/ 7195014 w 7195014"/>
              <a:gd name="connsiteY5" fmla="*/ 0 h 3219549"/>
              <a:gd name="connsiteX0" fmla="*/ 0 w 7195014"/>
              <a:gd name="connsiteY0" fmla="*/ 3219549 h 3219549"/>
              <a:gd name="connsiteX1" fmla="*/ 100093 w 7195014"/>
              <a:gd name="connsiteY1" fmla="*/ 3157822 h 3219549"/>
              <a:gd name="connsiteX2" fmla="*/ 4583875 w 7195014"/>
              <a:gd name="connsiteY2" fmla="*/ 3077045 h 3219549"/>
              <a:gd name="connsiteX3" fmla="*/ 5913911 w 7195014"/>
              <a:gd name="connsiteY3" fmla="*/ 2697035 h 3219549"/>
              <a:gd name="connsiteX4" fmla="*/ 6578930 w 7195014"/>
              <a:gd name="connsiteY4" fmla="*/ 2162645 h 3219549"/>
              <a:gd name="connsiteX5" fmla="*/ 7195014 w 7195014"/>
              <a:gd name="connsiteY5" fmla="*/ 0 h 3219549"/>
              <a:gd name="connsiteX0" fmla="*/ 0 w 7214360"/>
              <a:gd name="connsiteY0" fmla="*/ 3272474 h 3272474"/>
              <a:gd name="connsiteX1" fmla="*/ 100093 w 7214360"/>
              <a:gd name="connsiteY1" fmla="*/ 3210747 h 3272474"/>
              <a:gd name="connsiteX2" fmla="*/ 4583875 w 7214360"/>
              <a:gd name="connsiteY2" fmla="*/ 3129970 h 3272474"/>
              <a:gd name="connsiteX3" fmla="*/ 5913911 w 7214360"/>
              <a:gd name="connsiteY3" fmla="*/ 2749960 h 3272474"/>
              <a:gd name="connsiteX4" fmla="*/ 6578930 w 7214360"/>
              <a:gd name="connsiteY4" fmla="*/ 2215570 h 3272474"/>
              <a:gd name="connsiteX5" fmla="*/ 7214360 w 7214360"/>
              <a:gd name="connsiteY5" fmla="*/ 0 h 3272474"/>
              <a:gd name="connsiteX0" fmla="*/ 0 w 7214360"/>
              <a:gd name="connsiteY0" fmla="*/ 3272474 h 3272474"/>
              <a:gd name="connsiteX1" fmla="*/ 100093 w 7214360"/>
              <a:gd name="connsiteY1" fmla="*/ 3210747 h 3272474"/>
              <a:gd name="connsiteX2" fmla="*/ 4583875 w 7214360"/>
              <a:gd name="connsiteY2" fmla="*/ 3129970 h 3272474"/>
              <a:gd name="connsiteX3" fmla="*/ 5913911 w 7214360"/>
              <a:gd name="connsiteY3" fmla="*/ 2749960 h 3272474"/>
              <a:gd name="connsiteX4" fmla="*/ 6578930 w 7214360"/>
              <a:gd name="connsiteY4" fmla="*/ 2215570 h 3272474"/>
              <a:gd name="connsiteX5" fmla="*/ 7050459 w 7214360"/>
              <a:gd name="connsiteY5" fmla="*/ 441213 h 3272474"/>
              <a:gd name="connsiteX6" fmla="*/ 7214360 w 7214360"/>
              <a:gd name="connsiteY6" fmla="*/ 0 h 3272474"/>
              <a:gd name="connsiteX0" fmla="*/ 0 w 7718802"/>
              <a:gd name="connsiteY0" fmla="*/ 5277441 h 5277441"/>
              <a:gd name="connsiteX1" fmla="*/ 100093 w 7718802"/>
              <a:gd name="connsiteY1" fmla="*/ 5215714 h 5277441"/>
              <a:gd name="connsiteX2" fmla="*/ 4583875 w 7718802"/>
              <a:gd name="connsiteY2" fmla="*/ 5134937 h 5277441"/>
              <a:gd name="connsiteX3" fmla="*/ 5913911 w 7718802"/>
              <a:gd name="connsiteY3" fmla="*/ 4754927 h 5277441"/>
              <a:gd name="connsiteX4" fmla="*/ 6578930 w 7718802"/>
              <a:gd name="connsiteY4" fmla="*/ 4220537 h 5277441"/>
              <a:gd name="connsiteX5" fmla="*/ 7050459 w 7718802"/>
              <a:gd name="connsiteY5" fmla="*/ 2446180 h 5277441"/>
              <a:gd name="connsiteX6" fmla="*/ 7718802 w 7718802"/>
              <a:gd name="connsiteY6" fmla="*/ 0 h 5277441"/>
              <a:gd name="connsiteX0" fmla="*/ 0 w 7718802"/>
              <a:gd name="connsiteY0" fmla="*/ 5277441 h 5277441"/>
              <a:gd name="connsiteX1" fmla="*/ 100093 w 7718802"/>
              <a:gd name="connsiteY1" fmla="*/ 5215714 h 5277441"/>
              <a:gd name="connsiteX2" fmla="*/ 4583875 w 7718802"/>
              <a:gd name="connsiteY2" fmla="*/ 5134937 h 5277441"/>
              <a:gd name="connsiteX3" fmla="*/ 5913911 w 7718802"/>
              <a:gd name="connsiteY3" fmla="*/ 4754927 h 5277441"/>
              <a:gd name="connsiteX4" fmla="*/ 6578930 w 7718802"/>
              <a:gd name="connsiteY4" fmla="*/ 4220537 h 5277441"/>
              <a:gd name="connsiteX5" fmla="*/ 7140633 w 7718802"/>
              <a:gd name="connsiteY5" fmla="*/ 2196205 h 5277441"/>
              <a:gd name="connsiteX6" fmla="*/ 7718802 w 7718802"/>
              <a:gd name="connsiteY6" fmla="*/ 0 h 5277441"/>
              <a:gd name="connsiteX0" fmla="*/ 0 w 8047669"/>
              <a:gd name="connsiteY0" fmla="*/ 6429109 h 6429109"/>
              <a:gd name="connsiteX1" fmla="*/ 100093 w 8047669"/>
              <a:gd name="connsiteY1" fmla="*/ 6367382 h 6429109"/>
              <a:gd name="connsiteX2" fmla="*/ 4583875 w 8047669"/>
              <a:gd name="connsiteY2" fmla="*/ 6286605 h 6429109"/>
              <a:gd name="connsiteX3" fmla="*/ 5913911 w 8047669"/>
              <a:gd name="connsiteY3" fmla="*/ 5906595 h 6429109"/>
              <a:gd name="connsiteX4" fmla="*/ 6578930 w 8047669"/>
              <a:gd name="connsiteY4" fmla="*/ 5372205 h 6429109"/>
              <a:gd name="connsiteX5" fmla="*/ 7140633 w 8047669"/>
              <a:gd name="connsiteY5" fmla="*/ 3347873 h 6429109"/>
              <a:gd name="connsiteX6" fmla="*/ 8047669 w 8047669"/>
              <a:gd name="connsiteY6" fmla="*/ 0 h 6429109"/>
              <a:gd name="connsiteX0" fmla="*/ 0 w 8047669"/>
              <a:gd name="connsiteY0" fmla="*/ 6429109 h 6429109"/>
              <a:gd name="connsiteX1" fmla="*/ 100093 w 8047669"/>
              <a:gd name="connsiteY1" fmla="*/ 6367382 h 6429109"/>
              <a:gd name="connsiteX2" fmla="*/ 4583875 w 8047669"/>
              <a:gd name="connsiteY2" fmla="*/ 6286605 h 6429109"/>
              <a:gd name="connsiteX3" fmla="*/ 5913911 w 8047669"/>
              <a:gd name="connsiteY3" fmla="*/ 5906595 h 6429109"/>
              <a:gd name="connsiteX4" fmla="*/ 6578930 w 8047669"/>
              <a:gd name="connsiteY4" fmla="*/ 5372205 h 6429109"/>
              <a:gd name="connsiteX5" fmla="*/ 7161850 w 8047669"/>
              <a:gd name="connsiteY5" fmla="*/ 3267525 h 6429109"/>
              <a:gd name="connsiteX6" fmla="*/ 8047669 w 8047669"/>
              <a:gd name="connsiteY6" fmla="*/ 0 h 6429109"/>
              <a:gd name="connsiteX0" fmla="*/ 0 w 8042365"/>
              <a:gd name="connsiteY0" fmla="*/ 6438036 h 6438036"/>
              <a:gd name="connsiteX1" fmla="*/ 100093 w 8042365"/>
              <a:gd name="connsiteY1" fmla="*/ 6376309 h 6438036"/>
              <a:gd name="connsiteX2" fmla="*/ 4583875 w 8042365"/>
              <a:gd name="connsiteY2" fmla="*/ 6295532 h 6438036"/>
              <a:gd name="connsiteX3" fmla="*/ 5913911 w 8042365"/>
              <a:gd name="connsiteY3" fmla="*/ 5915522 h 6438036"/>
              <a:gd name="connsiteX4" fmla="*/ 6578930 w 8042365"/>
              <a:gd name="connsiteY4" fmla="*/ 5381132 h 6438036"/>
              <a:gd name="connsiteX5" fmla="*/ 7161850 w 8042365"/>
              <a:gd name="connsiteY5" fmla="*/ 3276452 h 6438036"/>
              <a:gd name="connsiteX6" fmla="*/ 8042365 w 8042365"/>
              <a:gd name="connsiteY6" fmla="*/ 0 h 6438036"/>
              <a:gd name="connsiteX0" fmla="*/ 0 w 8042365"/>
              <a:gd name="connsiteY0" fmla="*/ 6438036 h 6438036"/>
              <a:gd name="connsiteX1" fmla="*/ 100093 w 8042365"/>
              <a:gd name="connsiteY1" fmla="*/ 6376309 h 6438036"/>
              <a:gd name="connsiteX2" fmla="*/ 4583875 w 8042365"/>
              <a:gd name="connsiteY2" fmla="*/ 6295532 h 6438036"/>
              <a:gd name="connsiteX3" fmla="*/ 5913911 w 8042365"/>
              <a:gd name="connsiteY3" fmla="*/ 5915522 h 6438036"/>
              <a:gd name="connsiteX4" fmla="*/ 6578930 w 8042365"/>
              <a:gd name="connsiteY4" fmla="*/ 5381132 h 6438036"/>
              <a:gd name="connsiteX5" fmla="*/ 7179410 w 8042365"/>
              <a:gd name="connsiteY5" fmla="*/ 3315858 h 6438036"/>
              <a:gd name="connsiteX6" fmla="*/ 8042365 w 8042365"/>
              <a:gd name="connsiteY6" fmla="*/ 0 h 643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2365" h="6438036">
                <a:moveTo>
                  <a:pt x="0" y="6438036"/>
                </a:moveTo>
                <a:lnTo>
                  <a:pt x="100093" y="6376309"/>
                </a:lnTo>
                <a:lnTo>
                  <a:pt x="4583875" y="6295532"/>
                </a:lnTo>
                <a:lnTo>
                  <a:pt x="5913911" y="5915522"/>
                </a:lnTo>
                <a:lnTo>
                  <a:pt x="6578930" y="5381132"/>
                </a:lnTo>
                <a:lnTo>
                  <a:pt x="7179410" y="3315858"/>
                </a:lnTo>
                <a:lnTo>
                  <a:pt x="8042365" y="0"/>
                </a:lnTo>
              </a:path>
            </a:pathLst>
          </a:custGeom>
          <a:noFill/>
          <a:ln w="28575">
            <a:solidFill>
              <a:srgbClr val="FBE22D"/>
            </a:solidFill>
          </a:ln>
          <a:effectLst>
            <a:outerShdw blurRad="635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Franklin Gothic Medium Cond"/>
              <a:ea typeface="+mn-ea"/>
              <a:cs typeface="+mn-cs"/>
            </a:endParaRPr>
          </a:p>
        </p:txBody>
      </p:sp>
      <p:cxnSp>
        <p:nvCxnSpPr>
          <p:cNvPr id="28" name="Straight Connector 27"/>
          <p:cNvCxnSpPr/>
          <p:nvPr/>
        </p:nvCxnSpPr>
        <p:spPr>
          <a:xfrm>
            <a:off x="1647932" y="5545769"/>
            <a:ext cx="7315200" cy="0"/>
          </a:xfrm>
          <a:prstGeom prst="line">
            <a:avLst/>
          </a:prstGeom>
          <a:ln w="28575">
            <a:solidFill>
              <a:schemeClr val="accent2">
                <a:lumMod val="50000"/>
              </a:schemeClr>
            </a:solid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Rectangle 5"/>
          <p:cNvSpPr>
            <a:spLocks noChangeArrowheads="1"/>
          </p:cNvSpPr>
          <p:nvPr/>
        </p:nvSpPr>
        <p:spPr bwMode="auto">
          <a:xfrm>
            <a:off x="2368837" y="2075576"/>
            <a:ext cx="5259315" cy="640080"/>
          </a:xfrm>
          <a:prstGeom prst="round2DiagRect">
            <a:avLst>
              <a:gd name="adj1" fmla="val 33724"/>
              <a:gd name="adj2" fmla="val 0"/>
            </a:avLst>
          </a:prstGeom>
          <a:gradFill>
            <a:gsLst>
              <a:gs pos="0">
                <a:schemeClr val="bg1">
                  <a:lumMod val="75000"/>
                </a:schemeClr>
              </a:gs>
              <a:gs pos="100000">
                <a:schemeClr val="bg1"/>
              </a:gs>
            </a:gsLst>
            <a:lin ang="0" scaled="0"/>
          </a:gradFill>
          <a:ln w="9525">
            <a:solidFill>
              <a:schemeClr val="bg1">
                <a:lumMod val="50000"/>
              </a:schemeClr>
            </a:solidFill>
            <a:round/>
            <a:headEnd/>
            <a:tailEnd/>
          </a:ln>
          <a:effectLst>
            <a:outerShdw blurRad="50800" dist="38100" dir="2700000" algn="tl" rotWithShape="0">
              <a:prstClr val="black">
                <a:alpha val="40000"/>
              </a:prstClr>
            </a:outerShdw>
          </a:effectLst>
          <a:scene3d>
            <a:camera prst="orthographicFront"/>
            <a:lightRig rig="threePt" dir="t"/>
          </a:scene3d>
          <a:sp3d>
            <a:bevelT w="12700" h="12700" prst="angle"/>
          </a:sp3d>
        </p:spPr>
        <p:txBody>
          <a:bodyPr wrap="square" lIns="45720" tIns="45720" rIns="91440" bIns="45720" anchor="ctr">
            <a:noAutofit/>
          </a:bodyPr>
          <a:lstStyle/>
          <a:p>
            <a:pPr algn="r" rtl="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b="1" kern="1200" dirty="0" smtClean="0">
                <a:solidFill>
                  <a:prstClr val="black">
                    <a:lumMod val="75000"/>
                    <a:lumOff val="25000"/>
                  </a:prstClr>
                </a:solidFill>
                <a:latin typeface="Franklin Gothic Medium Cond"/>
                <a:ea typeface="+mn-ea"/>
                <a:cs typeface="+mn-cs"/>
              </a:rPr>
              <a:t>327 million </a:t>
            </a:r>
            <a:r>
              <a:rPr lang="en-GB" sz="2400" kern="1200" dirty="0" smtClean="0">
                <a:solidFill>
                  <a:prstClr val="black">
                    <a:lumMod val="75000"/>
                    <a:lumOff val="25000"/>
                  </a:prstClr>
                </a:solidFill>
                <a:latin typeface="Franklin Gothic Medium Cond"/>
                <a:ea typeface="+mn-ea"/>
                <a:cs typeface="+mn-cs"/>
              </a:rPr>
              <a:t>infection attempts</a:t>
            </a:r>
            <a:endParaRPr lang="en-GB" sz="2400" kern="1200" dirty="0">
              <a:solidFill>
                <a:prstClr val="black">
                  <a:lumMod val="75000"/>
                  <a:lumOff val="25000"/>
                </a:prstClr>
              </a:solidFill>
              <a:latin typeface="Franklin Gothic Medium Cond"/>
              <a:ea typeface="+mn-ea"/>
              <a:cs typeface="+mn-cs"/>
            </a:endParaRPr>
          </a:p>
        </p:txBody>
      </p:sp>
      <p:sp>
        <p:nvSpPr>
          <p:cNvPr id="56" name="Rectangle 5"/>
          <p:cNvSpPr>
            <a:spLocks noChangeArrowheads="1"/>
          </p:cNvSpPr>
          <p:nvPr/>
        </p:nvSpPr>
        <p:spPr bwMode="auto">
          <a:xfrm>
            <a:off x="2368837" y="2786798"/>
            <a:ext cx="5259315" cy="640080"/>
          </a:xfrm>
          <a:prstGeom prst="round2DiagRect">
            <a:avLst>
              <a:gd name="adj1" fmla="val 31592"/>
              <a:gd name="adj2" fmla="val 0"/>
            </a:avLst>
          </a:prstGeom>
          <a:gradFill>
            <a:gsLst>
              <a:gs pos="0">
                <a:schemeClr val="bg1">
                  <a:lumMod val="75000"/>
                </a:schemeClr>
              </a:gs>
              <a:gs pos="100000">
                <a:schemeClr val="bg1"/>
              </a:gs>
            </a:gsLst>
            <a:lin ang="0" scaled="0"/>
          </a:gradFill>
          <a:ln w="9525">
            <a:solidFill>
              <a:schemeClr val="bg1">
                <a:lumMod val="50000"/>
              </a:schemeClr>
            </a:solidFill>
            <a:round/>
            <a:headEnd/>
            <a:tailEnd/>
          </a:ln>
          <a:effectLst>
            <a:outerShdw blurRad="50800" dist="38100" dir="2700000" algn="tl" rotWithShape="0">
              <a:prstClr val="black">
                <a:alpha val="40000"/>
              </a:prstClr>
            </a:outerShdw>
          </a:effectLst>
          <a:scene3d>
            <a:camera prst="orthographicFront"/>
            <a:lightRig rig="threePt" dir="t"/>
          </a:scene3d>
          <a:sp3d>
            <a:bevelT w="12700" h="12700" prst="angle"/>
          </a:sp3d>
        </p:spPr>
        <p:txBody>
          <a:bodyPr wrap="square" lIns="45720" tIns="45720" rIns="91440" bIns="45720" anchor="ctr">
            <a:noAutofit/>
          </a:bodyPr>
          <a:lstStyle/>
          <a:p>
            <a:pPr algn="r" rtl="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b="1" kern="1200" dirty="0" smtClean="0">
                <a:solidFill>
                  <a:prstClr val="black">
                    <a:lumMod val="75000"/>
                    <a:lumOff val="25000"/>
                  </a:prstClr>
                </a:solidFill>
                <a:latin typeface="Franklin Gothic Medium Cond"/>
                <a:ea typeface="+mn-ea"/>
                <a:cs typeface="+mn-cs"/>
              </a:rPr>
              <a:t>119 million </a:t>
            </a:r>
            <a:r>
              <a:rPr lang="en-GB" sz="2400" kern="1200" dirty="0" smtClean="0">
                <a:solidFill>
                  <a:prstClr val="black">
                    <a:lumMod val="75000"/>
                    <a:lumOff val="25000"/>
                  </a:prstClr>
                </a:solidFill>
                <a:latin typeface="Franklin Gothic Medium Cond"/>
                <a:ea typeface="+mn-ea"/>
                <a:cs typeface="+mn-cs"/>
              </a:rPr>
              <a:t>malware hosting servers</a:t>
            </a:r>
            <a:endParaRPr lang="en-GB" sz="2400" kern="1200" dirty="0">
              <a:solidFill>
                <a:prstClr val="black">
                  <a:lumMod val="75000"/>
                  <a:lumOff val="25000"/>
                </a:prstClr>
              </a:solidFill>
              <a:latin typeface="Franklin Gothic Medium Cond"/>
              <a:ea typeface="+mn-ea"/>
              <a:cs typeface="+mn-cs"/>
            </a:endParaRPr>
          </a:p>
        </p:txBody>
      </p:sp>
      <p:sp>
        <p:nvSpPr>
          <p:cNvPr id="12" name="Round Diagonal Corner Rectangle 11"/>
          <p:cNvSpPr/>
          <p:nvPr/>
        </p:nvSpPr>
        <p:spPr>
          <a:xfrm>
            <a:off x="1789987" y="3523013"/>
            <a:ext cx="6998580" cy="890652"/>
          </a:xfrm>
          <a:prstGeom prst="round2DiagRect">
            <a:avLst>
              <a:gd name="adj1" fmla="val 29460"/>
              <a:gd name="adj2" fmla="val 0"/>
            </a:avLst>
          </a:prstGeom>
          <a:gradFill>
            <a:gsLst>
              <a:gs pos="0">
                <a:schemeClr val="bg1">
                  <a:lumMod val="75000"/>
                </a:schemeClr>
              </a:gs>
              <a:gs pos="100000">
                <a:schemeClr val="bg1"/>
              </a:gs>
            </a:gsLst>
            <a:lin ang="0" scaled="0"/>
          </a:gradFill>
          <a:ln w="28575">
            <a:solidFill>
              <a:schemeClr val="tx2">
                <a:lumMod val="60000"/>
                <a:lumOff val="40000"/>
              </a:schemeClr>
            </a:solidFill>
            <a:round/>
            <a:headEnd/>
            <a:tailEnd/>
          </a:ln>
          <a:effectLst>
            <a:outerShdw blurRad="50800" dist="38100" dir="2700000" algn="tl" rotWithShape="0">
              <a:prstClr val="black">
                <a:alpha val="40000"/>
              </a:prstClr>
            </a:outerShdw>
          </a:effectLst>
          <a:scene3d>
            <a:camera prst="orthographicFront"/>
            <a:lightRig rig="threePt" dir="t"/>
          </a:scene3d>
          <a:sp3d>
            <a:bevelT w="12700" h="12700" prst="angle"/>
          </a:sp3d>
        </p:spPr>
        <p:txBody>
          <a:bodyPr wrap="square" lIns="45720" tIns="45720" rIns="91440" bIns="45720" anchor="ctr">
            <a:noAutofit/>
          </a:bodyPr>
          <a:lstStyle/>
          <a:p>
            <a:pPr algn="r" rtl="0">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kern="1200" dirty="0" smtClean="0">
                <a:gradFill>
                  <a:gsLst>
                    <a:gs pos="0">
                      <a:schemeClr val="accent2">
                        <a:lumMod val="75000"/>
                      </a:schemeClr>
                    </a:gs>
                    <a:gs pos="100000">
                      <a:schemeClr val="accent2">
                        <a:lumMod val="50000"/>
                      </a:schemeClr>
                    </a:gs>
                  </a:gsLst>
                  <a:lin ang="5400000" scaled="0"/>
                </a:gradFill>
                <a:latin typeface="Franklin Gothic Medium Cond"/>
                <a:ea typeface="+mn-ea"/>
                <a:cs typeface="+mn-cs"/>
              </a:rPr>
              <a:t>36% spike </a:t>
            </a:r>
            <a:r>
              <a:rPr lang="en-GB" kern="1200" dirty="0" smtClean="0">
                <a:gradFill>
                  <a:gsLst>
                    <a:gs pos="0">
                      <a:schemeClr val="accent2">
                        <a:lumMod val="75000"/>
                      </a:schemeClr>
                    </a:gs>
                    <a:gs pos="100000">
                      <a:schemeClr val="accent2">
                        <a:lumMod val="50000"/>
                      </a:schemeClr>
                    </a:gs>
                  </a:gsLst>
                  <a:lin ang="5400000" scaled="0"/>
                </a:gradFill>
                <a:latin typeface="Franklin Gothic Medium Cond"/>
                <a:ea typeface="+mn-ea"/>
                <a:cs typeface="+mn-cs"/>
              </a:rPr>
              <a:t>in malware growth year-on-year</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childTnLst>
                                </p:cTn>
                              </p:par>
                            </p:childTnLst>
                          </p:cTn>
                        </p:par>
                        <p:par>
                          <p:cTn id="12" fill="hold">
                            <p:stCondLst>
                              <p:cond delay="2000"/>
                            </p:stCondLst>
                            <p:childTnLst>
                              <p:par>
                                <p:cTn id="13" presetID="53" presetClass="entr" presetSubtype="0" fill="hold" grpId="0" nodeType="after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Effect transition="in" filter="fade">
                                      <p:cBhvr>
                                        <p:cTn id="1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6" grpId="0" animBg="1"/>
      <p:bldP spid="12" grpId="0" animBg="1"/>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8" name="Group 27"/>
          <p:cNvGrpSpPr/>
          <p:nvPr/>
        </p:nvGrpSpPr>
        <p:grpSpPr>
          <a:xfrm>
            <a:off x="1828800" y="4648200"/>
            <a:ext cx="6477000" cy="1219200"/>
            <a:chOff x="1828800" y="4648200"/>
            <a:chExt cx="6477000" cy="1219200"/>
          </a:xfrm>
        </p:grpSpPr>
        <p:sp>
          <p:nvSpPr>
            <p:cNvPr id="8" name="Rounded Rectangle 7"/>
            <p:cNvSpPr/>
            <p:nvPr/>
          </p:nvSpPr>
          <p:spPr bwMode="auto">
            <a:xfrm>
              <a:off x="1828800" y="4648200"/>
              <a:ext cx="6477000" cy="1219200"/>
            </a:xfrm>
            <a:prstGeom prst="roundRect">
              <a:avLst>
                <a:gd name="adj" fmla="val 11938"/>
              </a:avLst>
            </a:prstGeom>
            <a:ln>
              <a:headEnd type="none" w="med" len="med"/>
              <a:tailEnd type="none" w="med" len="med"/>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0" charset="0"/>
              </a:endParaRPr>
            </a:p>
          </p:txBody>
        </p:sp>
        <p:pic>
          <p:nvPicPr>
            <p:cNvPr id="16" name="Picture 15" descr="juniper.jpg"/>
            <p:cNvPicPr>
              <a:picLocks noChangeAspect="1"/>
            </p:cNvPicPr>
            <p:nvPr/>
          </p:nvPicPr>
          <p:blipFill>
            <a:blip r:embed="rId2">
              <a:clrChange>
                <a:clrFrom>
                  <a:srgbClr val="FFFFFF"/>
                </a:clrFrom>
                <a:clrTo>
                  <a:srgbClr val="FFFFFF">
                    <a:alpha val="0"/>
                  </a:srgbClr>
                </a:clrTo>
              </a:clrChange>
            </a:blip>
            <a:srcRect t="15385" b="15384"/>
            <a:stretch>
              <a:fillRect/>
            </a:stretch>
          </p:blipFill>
          <p:spPr>
            <a:xfrm>
              <a:off x="3886200" y="4876800"/>
              <a:ext cx="1981200" cy="685800"/>
            </a:xfrm>
            <a:prstGeom prst="rect">
              <a:avLst/>
            </a:prstGeom>
          </p:spPr>
        </p:pic>
        <p:pic>
          <p:nvPicPr>
            <p:cNvPr id="19" name="Picture 18" descr="Cisco_logo.jpg"/>
            <p:cNvPicPr>
              <a:picLocks noChangeAspect="1"/>
            </p:cNvPicPr>
            <p:nvPr/>
          </p:nvPicPr>
          <p:blipFill>
            <a:blip r:embed="rId3">
              <a:clrChange>
                <a:clrFrom>
                  <a:srgbClr val="FFFEFE"/>
                </a:clrFrom>
                <a:clrTo>
                  <a:srgbClr val="FFFEFE">
                    <a:alpha val="0"/>
                  </a:srgbClr>
                </a:clrTo>
              </a:clrChange>
            </a:blip>
            <a:stretch>
              <a:fillRect/>
            </a:stretch>
          </p:blipFill>
          <p:spPr>
            <a:xfrm>
              <a:off x="6356006" y="4800601"/>
              <a:ext cx="1664043" cy="914400"/>
            </a:xfrm>
            <a:prstGeom prst="rect">
              <a:avLst/>
            </a:prstGeom>
          </p:spPr>
        </p:pic>
        <p:pic>
          <p:nvPicPr>
            <p:cNvPr id="20" name="Picture 19" descr="netgear-logo.gif"/>
            <p:cNvPicPr>
              <a:picLocks noChangeAspect="1"/>
            </p:cNvPicPr>
            <p:nvPr/>
          </p:nvPicPr>
          <p:blipFill>
            <a:blip r:embed="rId4">
              <a:clrChange>
                <a:clrFrom>
                  <a:srgbClr val="FFFFFF"/>
                </a:clrFrom>
                <a:clrTo>
                  <a:srgbClr val="FFFFFF">
                    <a:alpha val="0"/>
                  </a:srgbClr>
                </a:clrTo>
              </a:clrChange>
            </a:blip>
            <a:srcRect t="31718" b="31278"/>
            <a:stretch>
              <a:fillRect/>
            </a:stretch>
          </p:blipFill>
          <p:spPr>
            <a:xfrm>
              <a:off x="2216150" y="4953000"/>
              <a:ext cx="1441450" cy="533400"/>
            </a:xfrm>
            <a:prstGeom prst="rect">
              <a:avLst/>
            </a:prstGeom>
          </p:spPr>
        </p:pic>
      </p:grpSp>
      <p:grpSp>
        <p:nvGrpSpPr>
          <p:cNvPr id="25" name="Group 24"/>
          <p:cNvGrpSpPr/>
          <p:nvPr/>
        </p:nvGrpSpPr>
        <p:grpSpPr>
          <a:xfrm>
            <a:off x="1828800" y="381000"/>
            <a:ext cx="6477000" cy="1219200"/>
            <a:chOff x="1828800" y="381000"/>
            <a:chExt cx="6477000" cy="1219200"/>
          </a:xfrm>
        </p:grpSpPr>
        <p:sp>
          <p:nvSpPr>
            <p:cNvPr id="5" name="Rounded Rectangle 4"/>
            <p:cNvSpPr/>
            <p:nvPr/>
          </p:nvSpPr>
          <p:spPr bwMode="auto">
            <a:xfrm>
              <a:off x="1828800" y="381000"/>
              <a:ext cx="6477000" cy="1219200"/>
            </a:xfrm>
            <a:prstGeom prst="roundRect">
              <a:avLst>
                <a:gd name="adj" fmla="val 11938"/>
              </a:avLst>
            </a:prstGeom>
            <a:ln>
              <a:headEnd type="none" w="med" len="med"/>
              <a:tailEnd type="none" w="med" len="med"/>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0" charset="0"/>
              </a:endParaRPr>
            </a:p>
          </p:txBody>
        </p:sp>
        <p:pic>
          <p:nvPicPr>
            <p:cNvPr id="10" name="Picture 9" descr="Joomla Logo Vert Color SPOT.eps"/>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2271713" y="482600"/>
              <a:ext cx="1524000" cy="1041400"/>
            </a:xfrm>
            <a:prstGeom prst="rect">
              <a:avLst/>
            </a:prstGeom>
          </p:spPr>
        </p:pic>
        <p:pic>
          <p:nvPicPr>
            <p:cNvPr id="12" name="Picture 11" descr="logo.png"/>
            <p:cNvPicPr>
              <a:picLocks noChangeAspect="1"/>
            </p:cNvPicPr>
            <p:nvPr/>
          </p:nvPicPr>
          <p:blipFill>
            <a:blip r:embed="rId7">
              <a:clrChange>
                <a:clrFrom>
                  <a:srgbClr val="FEFFFF"/>
                </a:clrFrom>
                <a:clrTo>
                  <a:srgbClr val="FEFFFF">
                    <a:alpha val="0"/>
                  </a:srgbClr>
                </a:clrTo>
              </a:clrChange>
            </a:blip>
            <a:stretch>
              <a:fillRect/>
            </a:stretch>
          </p:blipFill>
          <p:spPr>
            <a:xfrm>
              <a:off x="7162800" y="457200"/>
              <a:ext cx="1052513" cy="1052514"/>
            </a:xfrm>
            <a:prstGeom prst="rect">
              <a:avLst/>
            </a:prstGeom>
          </p:spPr>
        </p:pic>
        <p:pic>
          <p:nvPicPr>
            <p:cNvPr id="14" name="Picture 13" descr="gallery2-logo.png"/>
            <p:cNvPicPr>
              <a:picLocks noChangeAspect="1"/>
            </p:cNvPicPr>
            <p:nvPr/>
          </p:nvPicPr>
          <p:blipFill>
            <a:blip r:embed="rId8">
              <a:clrChange>
                <a:clrFrom>
                  <a:srgbClr val="FCFCFC"/>
                </a:clrFrom>
                <a:clrTo>
                  <a:srgbClr val="FCFCFC">
                    <a:alpha val="0"/>
                  </a:srgbClr>
                </a:clrTo>
              </a:clrChange>
            </a:blip>
            <a:stretch>
              <a:fillRect/>
            </a:stretch>
          </p:blipFill>
          <p:spPr>
            <a:xfrm>
              <a:off x="4630036" y="719137"/>
              <a:ext cx="1313564" cy="804863"/>
            </a:xfrm>
            <a:prstGeom prst="rect">
              <a:avLst/>
            </a:prstGeom>
          </p:spPr>
        </p:pic>
        <p:pic>
          <p:nvPicPr>
            <p:cNvPr id="18" name="Picture 17" descr="druplicon_large.jpg"/>
            <p:cNvPicPr>
              <a:picLocks noChangeAspect="1"/>
            </p:cNvPicPr>
            <p:nvPr/>
          </p:nvPicPr>
          <p:blipFill>
            <a:blip r:embed="rId9">
              <a:clrChange>
                <a:clrFrom>
                  <a:srgbClr val="FFFFFF"/>
                </a:clrFrom>
                <a:clrTo>
                  <a:srgbClr val="FFFFFF">
                    <a:alpha val="0"/>
                  </a:srgbClr>
                </a:clrTo>
              </a:clrChange>
            </a:blip>
            <a:stretch>
              <a:fillRect/>
            </a:stretch>
          </p:blipFill>
          <p:spPr>
            <a:xfrm>
              <a:off x="6096000" y="526705"/>
              <a:ext cx="838200" cy="960688"/>
            </a:xfrm>
            <a:prstGeom prst="rect">
              <a:avLst/>
            </a:prstGeom>
          </p:spPr>
        </p:pic>
        <p:pic>
          <p:nvPicPr>
            <p:cNvPr id="23" name="Picture 22" descr="images-2.jpeg"/>
            <p:cNvPicPr>
              <a:picLocks noChangeAspect="1"/>
            </p:cNvPicPr>
            <p:nvPr/>
          </p:nvPicPr>
          <p:blipFill>
            <a:blip r:embed="rId10">
              <a:clrChange>
                <a:clrFrom>
                  <a:srgbClr val="FFFFFF"/>
                </a:clrFrom>
                <a:clrTo>
                  <a:srgbClr val="FFFFFF">
                    <a:alpha val="0"/>
                  </a:srgbClr>
                </a:clrTo>
              </a:clrChange>
            </a:blip>
            <a:stretch>
              <a:fillRect/>
            </a:stretch>
          </p:blipFill>
          <p:spPr>
            <a:xfrm>
              <a:off x="3429000" y="533400"/>
              <a:ext cx="1485900" cy="508000"/>
            </a:xfrm>
            <a:prstGeom prst="rect">
              <a:avLst/>
            </a:prstGeom>
          </p:spPr>
        </p:pic>
      </p:grpSp>
      <p:grpSp>
        <p:nvGrpSpPr>
          <p:cNvPr id="27" name="Group 26"/>
          <p:cNvGrpSpPr/>
          <p:nvPr/>
        </p:nvGrpSpPr>
        <p:grpSpPr>
          <a:xfrm>
            <a:off x="1828800" y="3217490"/>
            <a:ext cx="6477000" cy="1227510"/>
            <a:chOff x="1828800" y="3217490"/>
            <a:chExt cx="6477000" cy="1227510"/>
          </a:xfrm>
        </p:grpSpPr>
        <p:sp>
          <p:nvSpPr>
            <p:cNvPr id="7" name="Rounded Rectangle 6"/>
            <p:cNvSpPr/>
            <p:nvPr/>
          </p:nvSpPr>
          <p:spPr bwMode="auto">
            <a:xfrm>
              <a:off x="1828800" y="3225800"/>
              <a:ext cx="6477000" cy="1219200"/>
            </a:xfrm>
            <a:prstGeom prst="roundRect">
              <a:avLst>
                <a:gd name="adj" fmla="val 11938"/>
              </a:avLst>
            </a:prstGeom>
            <a:ln>
              <a:headEnd type="none" w="med" len="med"/>
              <a:tailEnd type="none" w="med" len="med"/>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0" charset="0"/>
              </a:endParaRPr>
            </a:p>
          </p:txBody>
        </p:sp>
        <p:pic>
          <p:nvPicPr>
            <p:cNvPr id="13" name="Picture 12" descr="red_hat_logo_big.jpg"/>
            <p:cNvPicPr>
              <a:picLocks noChangeAspect="1"/>
            </p:cNvPicPr>
            <p:nvPr/>
          </p:nvPicPr>
          <p:blipFill>
            <a:blip r:embed="rId11">
              <a:clrChange>
                <a:clrFrom>
                  <a:srgbClr val="FFFFFF"/>
                </a:clrFrom>
                <a:clrTo>
                  <a:srgbClr val="FFFFFF">
                    <a:alpha val="0"/>
                  </a:srgbClr>
                </a:clrTo>
              </a:clrChange>
            </a:blip>
            <a:stretch>
              <a:fillRect/>
            </a:stretch>
          </p:blipFill>
          <p:spPr>
            <a:xfrm>
              <a:off x="6837744" y="3317875"/>
              <a:ext cx="934656" cy="1025525"/>
            </a:xfrm>
            <a:prstGeom prst="rect">
              <a:avLst/>
            </a:prstGeom>
          </p:spPr>
        </p:pic>
        <p:pic>
          <p:nvPicPr>
            <p:cNvPr id="17" name="Picture 16" descr="freebsd-logo.gif"/>
            <p:cNvPicPr>
              <a:picLocks noChangeAspect="1"/>
            </p:cNvPicPr>
            <p:nvPr/>
          </p:nvPicPr>
          <p:blipFill>
            <a:blip r:embed="rId12">
              <a:clrChange>
                <a:clrFrom>
                  <a:srgbClr val="FFFFFF"/>
                </a:clrFrom>
                <a:clrTo>
                  <a:srgbClr val="FFFFFF">
                    <a:alpha val="0"/>
                  </a:srgbClr>
                </a:clrTo>
              </a:clrChange>
            </a:blip>
            <a:stretch>
              <a:fillRect/>
            </a:stretch>
          </p:blipFill>
          <p:spPr>
            <a:xfrm>
              <a:off x="3429000" y="3217490"/>
              <a:ext cx="1066800" cy="1125910"/>
            </a:xfrm>
            <a:prstGeom prst="rect">
              <a:avLst/>
            </a:prstGeom>
          </p:spPr>
        </p:pic>
        <p:pic>
          <p:nvPicPr>
            <p:cNvPr id="21" name="Picture 20" descr="Sun_logo.jpg"/>
            <p:cNvPicPr>
              <a:picLocks noChangeAspect="1"/>
            </p:cNvPicPr>
            <p:nvPr/>
          </p:nvPicPr>
          <p:blipFill>
            <a:blip r:embed="rId13">
              <a:clrChange>
                <a:clrFrom>
                  <a:srgbClr val="FFFFFF"/>
                </a:clrFrom>
                <a:clrTo>
                  <a:srgbClr val="FFFFFF">
                    <a:alpha val="0"/>
                  </a:srgbClr>
                </a:clrTo>
              </a:clrChange>
            </a:blip>
            <a:srcRect t="14409" b="13548"/>
            <a:stretch>
              <a:fillRect/>
            </a:stretch>
          </p:blipFill>
          <p:spPr>
            <a:xfrm>
              <a:off x="4572001" y="3429000"/>
              <a:ext cx="1981199" cy="762000"/>
            </a:xfrm>
            <a:prstGeom prst="rect">
              <a:avLst/>
            </a:prstGeom>
          </p:spPr>
        </p:pic>
        <p:pic>
          <p:nvPicPr>
            <p:cNvPr id="9" name="Picture 8" descr="Official.eps"/>
            <p:cNvPicPr>
              <a:picLocks noChangeAspect="1"/>
            </p:cNvPicPr>
            <p:nvPr/>
          </p:nvPicPr>
          <mc:AlternateContent>
            <mc:Choice xmlns:ma="http://schemas.microsoft.com/office/mac/drawingml/2008/main" Requires="ma">
              <p:blipFill>
                <a:blip r:embed="rId14"/>
                <a:stretch>
                  <a:fillRect/>
                </a:stretch>
              </p:blipFill>
            </mc:Choice>
            <mc:Fallback>
              <p:blipFill>
                <a:blip r:embed="rId15"/>
                <a:stretch>
                  <a:fillRect/>
                </a:stretch>
              </p:blipFill>
            </mc:Fallback>
          </mc:AlternateContent>
          <p:spPr>
            <a:xfrm>
              <a:off x="1981200" y="3276600"/>
              <a:ext cx="1478836" cy="954088"/>
            </a:xfrm>
            <a:prstGeom prst="rect">
              <a:avLst/>
            </a:prstGeom>
          </p:spPr>
        </p:pic>
      </p:grpSp>
      <p:grpSp>
        <p:nvGrpSpPr>
          <p:cNvPr id="31" name="Group 30"/>
          <p:cNvGrpSpPr/>
          <p:nvPr/>
        </p:nvGrpSpPr>
        <p:grpSpPr>
          <a:xfrm>
            <a:off x="1828800" y="1803400"/>
            <a:ext cx="6477000" cy="1219200"/>
            <a:chOff x="1828800" y="1803400"/>
            <a:chExt cx="6477000" cy="1219200"/>
          </a:xfrm>
        </p:grpSpPr>
        <p:sp>
          <p:nvSpPr>
            <p:cNvPr id="6" name="Rounded Rectangle 5"/>
            <p:cNvSpPr/>
            <p:nvPr/>
          </p:nvSpPr>
          <p:spPr bwMode="auto">
            <a:xfrm>
              <a:off x="1828800" y="1803400"/>
              <a:ext cx="6477000" cy="1219200"/>
            </a:xfrm>
            <a:prstGeom prst="roundRect">
              <a:avLst>
                <a:gd name="adj" fmla="val 11938"/>
              </a:avLst>
            </a:prstGeom>
            <a:ln>
              <a:headEnd type="none" w="med" len="med"/>
              <a:tailEnd type="none" w="med" len="med"/>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0" charset="0"/>
              </a:endParaRPr>
            </a:p>
          </p:txBody>
        </p:sp>
        <p:pic>
          <p:nvPicPr>
            <p:cNvPr id="11" name="Picture 10" descr="php-logo.eps"/>
            <p:cNvPicPr>
              <a:picLocks noChangeAspect="1"/>
            </p:cNvPicPr>
            <p:nvPr/>
          </p:nvPicPr>
          <mc:AlternateContent>
            <mc:Choice xmlns:ma="http://schemas.microsoft.com/office/mac/drawingml/2008/main" Requires="ma">
              <p:blipFill>
                <a:blip r:embed="rId16"/>
                <a:stretch>
                  <a:fillRect/>
                </a:stretch>
              </p:blipFill>
            </mc:Choice>
            <mc:Fallback>
              <p:blipFill>
                <a:blip r:embed="rId17"/>
                <a:stretch>
                  <a:fillRect/>
                </a:stretch>
              </p:blipFill>
            </mc:Fallback>
          </mc:AlternateContent>
          <p:spPr>
            <a:xfrm>
              <a:off x="1981201" y="1981200"/>
              <a:ext cx="1692688" cy="892175"/>
            </a:xfrm>
            <a:prstGeom prst="rect">
              <a:avLst/>
            </a:prstGeom>
          </p:spPr>
        </p:pic>
        <p:pic>
          <p:nvPicPr>
            <p:cNvPr id="15" name="Picture 14" descr="ruby_on_rails_logo.jpg"/>
            <p:cNvPicPr>
              <a:picLocks noChangeAspect="1"/>
            </p:cNvPicPr>
            <p:nvPr/>
          </p:nvPicPr>
          <p:blipFill>
            <a:blip r:embed="rId18">
              <a:clrChange>
                <a:clrFrom>
                  <a:srgbClr val="FFFFFF"/>
                </a:clrFrom>
                <a:clrTo>
                  <a:srgbClr val="FFFFFF">
                    <a:alpha val="0"/>
                  </a:srgbClr>
                </a:clrTo>
              </a:clrChange>
            </a:blip>
            <a:stretch>
              <a:fillRect/>
            </a:stretch>
          </p:blipFill>
          <p:spPr>
            <a:xfrm>
              <a:off x="7008221" y="1828800"/>
              <a:ext cx="916579" cy="1090613"/>
            </a:xfrm>
            <a:prstGeom prst="rect">
              <a:avLst/>
            </a:prstGeom>
          </p:spPr>
        </p:pic>
        <p:pic>
          <p:nvPicPr>
            <p:cNvPr id="22" name="Picture 21" descr="images-1.jpeg"/>
            <p:cNvPicPr>
              <a:picLocks noChangeAspect="1"/>
            </p:cNvPicPr>
            <p:nvPr/>
          </p:nvPicPr>
          <p:blipFill>
            <a:blip r:embed="rId19">
              <a:clrChange>
                <a:clrFrom>
                  <a:srgbClr val="8B3935"/>
                </a:clrFrom>
                <a:clrTo>
                  <a:srgbClr val="8B3935">
                    <a:alpha val="0"/>
                  </a:srgbClr>
                </a:clrTo>
              </a:clrChange>
            </a:blip>
            <a:stretch>
              <a:fillRect/>
            </a:stretch>
          </p:blipFill>
          <p:spPr>
            <a:xfrm>
              <a:off x="5638800" y="2006600"/>
              <a:ext cx="1155700" cy="812800"/>
            </a:xfrm>
            <a:prstGeom prst="rect">
              <a:avLst/>
            </a:prstGeom>
          </p:spPr>
        </p:pic>
        <p:pic>
          <p:nvPicPr>
            <p:cNvPr id="30" name="Picture 29" descr="asf_feather.pdf"/>
            <p:cNvPicPr>
              <a:picLocks noChangeAspect="1"/>
            </p:cNvPicPr>
            <p:nvPr/>
          </p:nvPicPr>
          <mc:AlternateContent>
            <mc:Choice xmlns:ma="http://schemas.microsoft.com/office/mac/drawingml/2008/main" Requires="ma">
              <p:blipFill>
                <a:blip r:embed="rId20"/>
                <a:srcRect r="48938" b="38421"/>
                <a:stretch>
                  <a:fillRect/>
                </a:stretch>
              </p:blipFill>
            </mc:Choice>
            <mc:Fallback>
              <p:blipFill>
                <a:blip r:embed="rId21"/>
                <a:srcRect r="48938" b="38421"/>
                <a:stretch>
                  <a:fillRect/>
                </a:stretch>
              </p:blipFill>
            </mc:Fallback>
          </mc:AlternateContent>
          <p:spPr>
            <a:xfrm>
              <a:off x="3581400" y="2000250"/>
              <a:ext cx="2209800" cy="693619"/>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accel="50000" decel="50000"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0-#ppt_w/2"/>
                                          </p:val>
                                        </p:tav>
                                        <p:tav tm="100000">
                                          <p:val>
                                            <p:strVal val="#ppt_x"/>
                                          </p:val>
                                        </p:tav>
                                      </p:tavLst>
                                    </p:anim>
                                    <p:anim calcmode="lin" valueType="num">
                                      <p:cBhvr additive="base">
                                        <p:cTn id="13" dur="500" fill="hold"/>
                                        <p:tgtEl>
                                          <p:spTgt spid="2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accel="50000" decel="50000"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1+#ppt_w/2"/>
                                          </p:val>
                                        </p:tav>
                                        <p:tav tm="100000">
                                          <p:val>
                                            <p:strVal val="#ppt_x"/>
                                          </p:val>
                                        </p:tav>
                                      </p:tavLst>
                                    </p:anim>
                                    <p:anim calcmode="lin" valueType="num">
                                      <p:cBhvr additive="base">
                                        <p:cTn id="18" dur="500" fill="hold"/>
                                        <p:tgtEl>
                                          <p:spTgt spid="3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1" accel="50000" decel="50000"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ppt_x"/>
                                          </p:val>
                                        </p:tav>
                                        <p:tav tm="100000">
                                          <p:val>
                                            <p:strVal val="#ppt_x"/>
                                          </p:val>
                                        </p:tav>
                                      </p:tavLst>
                                    </p:anim>
                                    <p:anim calcmode="lin" valueType="num">
                                      <p:cBhvr additive="base">
                                        <p:cTn id="23"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a:t>
            </a:r>
            <a:endParaRPr lang="en-US" dirty="0"/>
          </a:p>
        </p:txBody>
      </p:sp>
      <p:sp>
        <p:nvSpPr>
          <p:cNvPr id="3" name="Content Placeholder 2"/>
          <p:cNvSpPr>
            <a:spLocks noGrp="1"/>
          </p:cNvSpPr>
          <p:nvPr>
            <p:ph idx="1"/>
          </p:nvPr>
        </p:nvSpPr>
        <p:spPr/>
        <p:txBody>
          <a:bodyPr/>
          <a:lstStyle/>
          <a:p>
            <a:r>
              <a:rPr lang="en-US" dirty="0" smtClean="0"/>
              <a:t>Safest:</a:t>
            </a:r>
            <a:r>
              <a:rPr lang="en-US" baseline="0" dirty="0" smtClean="0"/>
              <a:t> Disconnected, turned off, buried…</a:t>
            </a:r>
          </a:p>
          <a:p>
            <a:r>
              <a:rPr lang="en-US" baseline="0" dirty="0" smtClean="0"/>
              <a:t>Next best: flat files</a:t>
            </a:r>
          </a:p>
          <a:p>
            <a:r>
              <a:rPr lang="en-US" baseline="0" dirty="0" smtClean="0"/>
              <a:t>Dynamic content: danger</a:t>
            </a:r>
          </a:p>
          <a:p>
            <a:r>
              <a:rPr lang="en-US" baseline="0" dirty="0" smtClean="0"/>
              <a:t>How to mitigate danger?</a:t>
            </a:r>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Sense</a:t>
            </a:r>
            <a:endParaRPr lang="en-US" dirty="0"/>
          </a:p>
        </p:txBody>
      </p:sp>
      <p:sp>
        <p:nvSpPr>
          <p:cNvPr id="3" name="Content Placeholder 2"/>
          <p:cNvSpPr>
            <a:spLocks noGrp="1"/>
          </p:cNvSpPr>
          <p:nvPr>
            <p:ph idx="1"/>
          </p:nvPr>
        </p:nvSpPr>
        <p:spPr/>
        <p:txBody>
          <a:bodyPr/>
          <a:lstStyle/>
          <a:p>
            <a:r>
              <a:rPr lang="en-US" dirty="0" smtClean="0"/>
              <a:t>Restrict what can run</a:t>
            </a:r>
          </a:p>
          <a:p>
            <a:r>
              <a:rPr lang="en-US" dirty="0" smtClean="0"/>
              <a:t>Restrict what it can do</a:t>
            </a:r>
          </a:p>
          <a:p>
            <a:pPr lvl="1"/>
            <a:r>
              <a:rPr lang="en-US" dirty="0" smtClean="0"/>
              <a:t>Reach out to network?</a:t>
            </a:r>
          </a:p>
          <a:p>
            <a:pPr lvl="1"/>
            <a:r>
              <a:rPr lang="en-US" dirty="0" smtClean="0"/>
              <a:t>Write to the </a:t>
            </a:r>
            <a:r>
              <a:rPr lang="en-US" dirty="0" err="1" smtClean="0"/>
              <a:t>filesystem</a:t>
            </a:r>
            <a:r>
              <a:rPr lang="en-US" dirty="0" smtClean="0"/>
              <a:t>?</a:t>
            </a:r>
          </a:p>
          <a:p>
            <a:pPr lvl="1"/>
            <a:r>
              <a:rPr lang="en-US" dirty="0" smtClean="0"/>
              <a:t>Write to a database?</a:t>
            </a:r>
          </a:p>
          <a:p>
            <a:pPr lvl="1"/>
            <a:r>
              <a:rPr lang="en-US" dirty="0" smtClean="0"/>
              <a:t>Load scripts or modules?</a:t>
            </a:r>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Important Question</a:t>
            </a:r>
            <a:endParaRPr lang="en-US" dirty="0"/>
          </a:p>
        </p:txBody>
      </p:sp>
      <p:sp>
        <p:nvSpPr>
          <p:cNvPr id="4" name="Rectangle 3"/>
          <p:cNvSpPr/>
          <p:nvPr/>
        </p:nvSpPr>
        <p:spPr>
          <a:xfrm>
            <a:off x="1219200" y="1447800"/>
            <a:ext cx="7848600" cy="3770263"/>
          </a:xfrm>
          <a:prstGeom prst="rect">
            <a:avLst/>
          </a:prstGeom>
          <a:noFill/>
        </p:spPr>
        <p:txBody>
          <a:bodyPr wrap="square" lIns="91440" tIns="45720" rIns="91440" bIns="45720">
            <a:spAutoFit/>
          </a:bodyPr>
          <a:lstStyle/>
          <a:p>
            <a:pPr algn="ctr"/>
            <a:r>
              <a:rPr lang="en-US" sz="239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a:rPr>
              <a:t>WHY?</a:t>
            </a:r>
            <a:endParaRPr lang="en-US" sz="239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a:t>
            </a:r>
            <a:endParaRPr lang="en-US" dirty="0"/>
          </a:p>
        </p:txBody>
      </p:sp>
      <p:sp>
        <p:nvSpPr>
          <p:cNvPr id="5" name="Content Placeholder 4"/>
          <p:cNvSpPr>
            <a:spLocks noGrp="1"/>
          </p:cNvSpPr>
          <p:nvPr>
            <p:ph idx="1"/>
          </p:nvPr>
        </p:nvSpPr>
        <p:spPr/>
        <p:txBody>
          <a:bodyPr>
            <a:normAutofit fontScale="77500" lnSpcReduction="20000"/>
          </a:bodyPr>
          <a:lstStyle/>
          <a:p>
            <a:r>
              <a:rPr lang="en-US" dirty="0" smtClean="0"/>
              <a:t>Does your server have to “see” the net?</a:t>
            </a:r>
          </a:p>
          <a:p>
            <a:r>
              <a:rPr lang="en-US" dirty="0" smtClean="0"/>
              <a:t>Can users upload stuff that gets executed?</a:t>
            </a:r>
          </a:p>
          <a:p>
            <a:r>
              <a:rPr lang="en-US" dirty="0" smtClean="0"/>
              <a:t>Would </a:t>
            </a:r>
            <a:r>
              <a:rPr lang="en-US" dirty="0" err="1" smtClean="0"/>
              <a:t>httpd</a:t>
            </a:r>
            <a:r>
              <a:rPr lang="en-US" dirty="0" smtClean="0"/>
              <a:t> have to write to the </a:t>
            </a:r>
            <a:r>
              <a:rPr lang="en-US" dirty="0" err="1" smtClean="0"/>
              <a:t>filesystem</a:t>
            </a:r>
            <a:r>
              <a:rPr lang="en-US" dirty="0" smtClean="0"/>
              <a:t>?</a:t>
            </a:r>
          </a:p>
          <a:p>
            <a:r>
              <a:rPr lang="en-US" dirty="0" smtClean="0"/>
              <a:t>Would you expose anything but</a:t>
            </a:r>
            <a:r>
              <a:rPr lang="en-US" baseline="0" dirty="0" smtClean="0"/>
              <a:t> 80 and 443?</a:t>
            </a:r>
          </a:p>
          <a:p>
            <a:r>
              <a:rPr lang="en-US" dirty="0" smtClean="0"/>
              <a:t>Would you serve that URL?</a:t>
            </a:r>
          </a:p>
          <a:p>
            <a:r>
              <a:rPr lang="en-US" dirty="0" smtClean="0"/>
              <a:t>Would your OS</a:t>
            </a:r>
            <a:r>
              <a:rPr lang="en-US" baseline="0" dirty="0" smtClean="0"/>
              <a:t> execute </a:t>
            </a:r>
            <a:r>
              <a:rPr lang="en-US" baseline="0" dirty="0" err="1" smtClean="0"/>
              <a:t>untrusted</a:t>
            </a:r>
            <a:r>
              <a:rPr lang="en-US" baseline="0" dirty="0" smtClean="0"/>
              <a:t> code or scripts?</a:t>
            </a:r>
          </a:p>
          <a:p>
            <a:r>
              <a:rPr lang="en-US" baseline="0" dirty="0" smtClean="0"/>
              <a:t>Would your users be able to log in and edit through the front door?</a:t>
            </a:r>
          </a:p>
          <a:p>
            <a:r>
              <a:rPr lang="en-US" baseline="0" dirty="0" smtClean="0"/>
              <a:t>Does your site have to be served by a scripting engine?</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Privileges</a:t>
            </a:r>
            <a:endParaRPr lang="en-US" dirty="0"/>
          </a:p>
        </p:txBody>
      </p:sp>
      <p:sp>
        <p:nvSpPr>
          <p:cNvPr id="4" name="Rectangle 3"/>
          <p:cNvSpPr/>
          <p:nvPr/>
        </p:nvSpPr>
        <p:spPr>
          <a:xfrm>
            <a:off x="3276600" y="2133600"/>
            <a:ext cx="5410200" cy="461665"/>
          </a:xfrm>
          <a:prstGeom prst="rect">
            <a:avLst/>
          </a:prstGeom>
        </p:spPr>
        <p:txBody>
          <a:bodyPr wrap="square">
            <a:spAutoFit/>
          </a:bodyPr>
          <a:lstStyle/>
          <a:p>
            <a:r>
              <a:rPr lang="en-US" sz="1200" b="1" dirty="0" err="1" smtClean="0">
                <a:latin typeface="Courier New"/>
                <a:cs typeface="Courier New"/>
              </a:rPr>
              <a:t>Wordpress</a:t>
            </a:r>
            <a:r>
              <a:rPr lang="en-US" sz="1200" b="1" dirty="0" smtClean="0">
                <a:latin typeface="Courier New"/>
                <a:cs typeface="Courier New"/>
              </a:rPr>
              <a:t>:</a:t>
            </a:r>
            <a:r>
              <a:rPr lang="en-US" sz="1200" dirty="0" smtClean="0">
                <a:latin typeface="Courier New"/>
                <a:cs typeface="Courier New"/>
              </a:rPr>
              <a:t> GRANT ALL PRIVILEGES ON </a:t>
            </a:r>
            <a:r>
              <a:rPr lang="en-US" sz="1200" dirty="0" err="1" smtClean="0">
                <a:latin typeface="Courier New"/>
                <a:cs typeface="Courier New"/>
              </a:rPr>
              <a:t>databasename</a:t>
            </a:r>
            <a:r>
              <a:rPr lang="en-US" sz="1200" dirty="0" smtClean="0">
                <a:latin typeface="Courier New"/>
                <a:cs typeface="Courier New"/>
              </a:rPr>
              <a:t>.* TO "</a:t>
            </a:r>
            <a:r>
              <a:rPr lang="en-US" sz="1200" dirty="0" err="1" smtClean="0">
                <a:latin typeface="Courier New"/>
                <a:cs typeface="Courier New"/>
              </a:rPr>
              <a:t>wordpressusername"@"hostname</a:t>
            </a:r>
            <a:r>
              <a:rPr lang="en-US" sz="1200" dirty="0" smtClean="0">
                <a:latin typeface="Courier New"/>
                <a:cs typeface="Courier New"/>
              </a:rPr>
              <a:t>” IDENTIFIED BY "password";</a:t>
            </a:r>
            <a:endParaRPr lang="en-US" sz="1200" dirty="0">
              <a:latin typeface="Courier New"/>
              <a:cs typeface="Courier New"/>
            </a:endParaRPr>
          </a:p>
        </p:txBody>
      </p:sp>
      <p:sp>
        <p:nvSpPr>
          <p:cNvPr id="5" name="Rectangle 4"/>
          <p:cNvSpPr/>
          <p:nvPr/>
        </p:nvSpPr>
        <p:spPr>
          <a:xfrm>
            <a:off x="1295400" y="3011269"/>
            <a:ext cx="7467600" cy="646331"/>
          </a:xfrm>
          <a:prstGeom prst="rect">
            <a:avLst/>
          </a:prstGeom>
        </p:spPr>
        <p:txBody>
          <a:bodyPr wrap="square">
            <a:spAutoFit/>
          </a:bodyPr>
          <a:lstStyle/>
          <a:p>
            <a:r>
              <a:rPr lang="en-US" sz="1800" b="1" dirty="0" err="1" smtClean="0">
                <a:latin typeface="Courier New"/>
                <a:cs typeface="Courier New"/>
              </a:rPr>
              <a:t>Joomla</a:t>
            </a:r>
            <a:r>
              <a:rPr lang="en-US" sz="1800" b="1" dirty="0" smtClean="0">
                <a:latin typeface="Courier New"/>
                <a:cs typeface="Courier New"/>
              </a:rPr>
              <a:t> 1.5:</a:t>
            </a:r>
            <a:r>
              <a:rPr lang="en-US" sz="1800" dirty="0" smtClean="0">
                <a:latin typeface="Courier New"/>
                <a:cs typeface="Courier New"/>
              </a:rPr>
              <a:t> GRANT ALL PRIVILEGES ON </a:t>
            </a:r>
            <a:r>
              <a:rPr lang="en-US" sz="1800" dirty="0" err="1" smtClean="0">
                <a:latin typeface="Courier New"/>
                <a:cs typeface="Courier New"/>
              </a:rPr>
              <a:t>Joomla</a:t>
            </a:r>
            <a:r>
              <a:rPr lang="en-US" sz="1800" dirty="0" smtClean="0">
                <a:latin typeface="Courier New"/>
                <a:cs typeface="Courier New"/>
              </a:rPr>
              <a:t>.* TO </a:t>
            </a:r>
            <a:r>
              <a:rPr lang="en-US" sz="1800" dirty="0" err="1" smtClean="0">
                <a:latin typeface="Courier New"/>
                <a:cs typeface="Courier New"/>
              </a:rPr>
              <a:t>nobody@localhost</a:t>
            </a:r>
            <a:r>
              <a:rPr lang="en-US" sz="1800" dirty="0" smtClean="0">
                <a:latin typeface="Courier New"/>
                <a:cs typeface="Courier New"/>
              </a:rPr>
              <a:t> IDENTIFIED BY 'password';</a:t>
            </a:r>
            <a:endParaRPr lang="en-US" sz="1800" dirty="0">
              <a:latin typeface="Courier New"/>
              <a:cs typeface="Courier New"/>
            </a:endParaRPr>
          </a:p>
        </p:txBody>
      </p:sp>
      <p:sp>
        <p:nvSpPr>
          <p:cNvPr id="6" name="Rectangle 5"/>
          <p:cNvSpPr/>
          <p:nvPr/>
        </p:nvSpPr>
        <p:spPr>
          <a:xfrm>
            <a:off x="1828800" y="4063424"/>
            <a:ext cx="6781800" cy="584776"/>
          </a:xfrm>
          <a:prstGeom prst="rect">
            <a:avLst/>
          </a:prstGeom>
        </p:spPr>
        <p:txBody>
          <a:bodyPr wrap="square">
            <a:spAutoFit/>
          </a:bodyPr>
          <a:lstStyle/>
          <a:p>
            <a:r>
              <a:rPr lang="en-US" sz="1600" b="1" dirty="0" err="1" smtClean="0">
                <a:latin typeface="Courier New"/>
                <a:cs typeface="Courier New"/>
              </a:rPr>
              <a:t>Drupal</a:t>
            </a:r>
            <a:r>
              <a:rPr lang="en-US" sz="1600" b="1" dirty="0" smtClean="0">
                <a:latin typeface="Courier New"/>
                <a:cs typeface="Courier New"/>
              </a:rPr>
              <a:t>:</a:t>
            </a:r>
            <a:r>
              <a:rPr lang="en-US" sz="1600" dirty="0" smtClean="0">
                <a:latin typeface="Courier New"/>
                <a:cs typeface="Courier New"/>
              </a:rPr>
              <a:t> SELECT, INSERT, UPDATE, DELETE, CREATE, DROP, INDEX, ALTER, CREATE TEMPORARY TABLES, LOCK TABLES</a:t>
            </a:r>
            <a:endParaRPr lang="en-US" sz="1600" dirty="0">
              <a:latin typeface="Courier New"/>
              <a:cs typeface="Courier New"/>
            </a:endParaRPr>
          </a:p>
        </p:txBody>
      </p:sp>
      <p:sp>
        <p:nvSpPr>
          <p:cNvPr id="11" name="Rectangle 10"/>
          <p:cNvSpPr/>
          <p:nvPr/>
        </p:nvSpPr>
        <p:spPr>
          <a:xfrm>
            <a:off x="2057400" y="5036403"/>
            <a:ext cx="5791200" cy="830997"/>
          </a:xfrm>
          <a:prstGeom prst="rect">
            <a:avLst/>
          </a:prstGeom>
        </p:spPr>
        <p:txBody>
          <a:bodyPr wrap="square">
            <a:spAutoFit/>
          </a:bodyPr>
          <a:lstStyle/>
          <a:p>
            <a:r>
              <a:rPr lang="en-US" sz="1600" b="1" dirty="0" smtClean="0">
                <a:latin typeface="Courier New"/>
                <a:cs typeface="Courier New"/>
              </a:rPr>
              <a:t>Gallery 2:</a:t>
            </a:r>
            <a:r>
              <a:rPr lang="en-US" sz="1600" dirty="0" smtClean="0">
                <a:latin typeface="Courier New"/>
                <a:cs typeface="Courier New"/>
              </a:rPr>
              <a:t> </a:t>
            </a:r>
            <a:r>
              <a:rPr lang="en-US" sz="1600" dirty="0" err="1" smtClean="0">
                <a:latin typeface="Courier New"/>
                <a:cs typeface="Courier New"/>
              </a:rPr>
              <a:t>mysql</a:t>
            </a:r>
            <a:r>
              <a:rPr lang="en-US" sz="1600" dirty="0" smtClean="0">
                <a:latin typeface="Courier New"/>
                <a:cs typeface="Courier New"/>
              </a:rPr>
              <a:t> gallery2 -</a:t>
            </a:r>
            <a:r>
              <a:rPr lang="en-US" sz="1600" dirty="0" err="1" smtClean="0">
                <a:latin typeface="Courier New"/>
                <a:cs typeface="Courier New"/>
              </a:rPr>
              <a:t>uroot</a:t>
            </a:r>
            <a:r>
              <a:rPr lang="en-US" sz="1600" dirty="0" smtClean="0">
                <a:latin typeface="Courier New"/>
                <a:cs typeface="Courier New"/>
              </a:rPr>
              <a:t> -</a:t>
            </a:r>
            <a:r>
              <a:rPr lang="en-US" sz="1600" dirty="0" err="1" smtClean="0">
                <a:latin typeface="Courier New"/>
                <a:cs typeface="Courier New"/>
              </a:rPr>
              <a:t>e"GRANT</a:t>
            </a:r>
            <a:r>
              <a:rPr lang="en-US" sz="1600" dirty="0" smtClean="0">
                <a:latin typeface="Courier New"/>
                <a:cs typeface="Courier New"/>
              </a:rPr>
              <a:t> ALL ON gallery2.* TO </a:t>
            </a:r>
            <a:r>
              <a:rPr lang="en-US" sz="1600" dirty="0" err="1" smtClean="0">
                <a:latin typeface="Courier New"/>
                <a:cs typeface="Courier New"/>
              </a:rPr>
              <a:t>username@localhost</a:t>
            </a:r>
            <a:r>
              <a:rPr lang="en-US" sz="1600" dirty="0" smtClean="0">
                <a:latin typeface="Courier New"/>
                <a:cs typeface="Courier New"/>
              </a:rPr>
              <a:t> IDENTIFIED BY 'password'”;</a:t>
            </a:r>
            <a:endParaRPr lang="en-US" sz="1600" dirty="0">
              <a:latin typeface="Courier New"/>
              <a:cs typeface="Courier New"/>
            </a:endParaRPr>
          </a:p>
        </p:txBody>
      </p:sp>
      <p:sp>
        <p:nvSpPr>
          <p:cNvPr id="12" name="Rectangle 11"/>
          <p:cNvSpPr/>
          <p:nvPr/>
        </p:nvSpPr>
        <p:spPr>
          <a:xfrm>
            <a:off x="1295400" y="1447800"/>
            <a:ext cx="7696200" cy="646331"/>
          </a:xfrm>
          <a:prstGeom prst="rect">
            <a:avLst/>
          </a:prstGeom>
        </p:spPr>
        <p:txBody>
          <a:bodyPr wrap="square">
            <a:spAutoFit/>
          </a:bodyPr>
          <a:lstStyle/>
          <a:p>
            <a:r>
              <a:rPr lang="en-US" sz="1200" b="1" dirty="0" err="1" smtClean="0">
                <a:latin typeface="Courier New"/>
                <a:cs typeface="Courier New"/>
              </a:rPr>
              <a:t>Bugzilla</a:t>
            </a:r>
            <a:r>
              <a:rPr lang="en-US" sz="1200" b="1" dirty="0" smtClean="0">
                <a:latin typeface="Courier New"/>
                <a:cs typeface="Courier New"/>
              </a:rPr>
              <a:t>:</a:t>
            </a:r>
            <a:r>
              <a:rPr lang="en-US" sz="1200" dirty="0" smtClean="0">
                <a:latin typeface="Courier New"/>
                <a:cs typeface="Courier New"/>
              </a:rPr>
              <a:t> GRANT SELECT, INSERT, UPDATE, DELETE, INDEX, ALTER, CREATE, LOCK TABLES, CREATE TEMPORARY TABLES, DROP, REFERENCES ON bugs.* TO </a:t>
            </a:r>
            <a:r>
              <a:rPr lang="en-US" sz="1200" dirty="0" err="1" smtClean="0">
                <a:latin typeface="Courier New"/>
                <a:cs typeface="Courier New"/>
              </a:rPr>
              <a:t>bugs@localhost</a:t>
            </a:r>
            <a:r>
              <a:rPr lang="en-US" sz="1200" dirty="0" smtClean="0">
                <a:latin typeface="Courier New"/>
                <a:cs typeface="Courier New"/>
              </a:rPr>
              <a:t> IDENTIFIED BY '</a:t>
            </a:r>
            <a:r>
              <a:rPr lang="en-US" sz="1200" i="1" dirty="0" smtClean="0">
                <a:latin typeface="Courier New"/>
                <a:cs typeface="Courier New"/>
              </a:rPr>
              <a:t>$</a:t>
            </a:r>
            <a:r>
              <a:rPr lang="en-US" sz="1200" i="1" dirty="0" err="1" smtClean="0">
                <a:latin typeface="Courier New"/>
                <a:cs typeface="Courier New"/>
              </a:rPr>
              <a:t>db_pass</a:t>
            </a:r>
            <a:r>
              <a:rPr lang="en-US" sz="1200" i="1" dirty="0" smtClean="0">
                <a:latin typeface="Courier New"/>
                <a:cs typeface="Courier New"/>
              </a:rPr>
              <a:t>';</a:t>
            </a:r>
            <a:endParaRPr lang="en-US" sz="1200" dirty="0">
              <a:latin typeface="Courier New"/>
              <a:cs typeface="Courier New"/>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p:txBody>
          <a:bodyPr/>
          <a:lstStyle/>
          <a:p>
            <a:r>
              <a:rPr lang="en-US" dirty="0"/>
              <a:t>Agenda</a:t>
            </a:r>
          </a:p>
        </p:txBody>
      </p:sp>
      <p:sp>
        <p:nvSpPr>
          <p:cNvPr id="10243" name="Rectangle 1027"/>
          <p:cNvSpPr>
            <a:spLocks noGrp="1" noChangeArrowheads="1"/>
          </p:cNvSpPr>
          <p:nvPr>
            <p:ph type="body" idx="1"/>
          </p:nvPr>
        </p:nvSpPr>
        <p:spPr/>
        <p:txBody>
          <a:bodyPr/>
          <a:lstStyle/>
          <a:p>
            <a:r>
              <a:rPr lang="en-US" dirty="0" smtClean="0"/>
              <a:t>Ten Tips!</a:t>
            </a:r>
          </a:p>
          <a:p>
            <a:r>
              <a:rPr lang="en-US" dirty="0" smtClean="0"/>
              <a:t>Apache </a:t>
            </a:r>
            <a:r>
              <a:rPr lang="en-US" dirty="0"/>
              <a:t>HTTP Server </a:t>
            </a:r>
            <a:r>
              <a:rPr lang="en-US" dirty="0" smtClean="0"/>
              <a:t>Security</a:t>
            </a:r>
          </a:p>
          <a:p>
            <a:r>
              <a:rPr lang="en-US" dirty="0"/>
              <a:t>Secure Apache Deployment</a:t>
            </a:r>
          </a:p>
          <a:p>
            <a:r>
              <a:rPr lang="en-US" dirty="0"/>
              <a:t>Application </a:t>
            </a:r>
            <a:r>
              <a:rPr lang="en-US" dirty="0" smtClean="0"/>
              <a:t>Security</a:t>
            </a:r>
          </a:p>
          <a:p>
            <a:r>
              <a:rPr lang="en-US" dirty="0" smtClean="0"/>
              <a:t>Case Study</a:t>
            </a:r>
          </a:p>
        </p:txBody>
      </p:sp>
      <p:pic>
        <p:nvPicPr>
          <p:cNvPr id="4" name="Picture 3" descr="327.jpg"/>
          <p:cNvPicPr>
            <a:picLocks noChangeAspect="1"/>
          </p:cNvPicPr>
          <p:nvPr/>
        </p:nvPicPr>
        <p:blipFill>
          <a:blip r:embed="rId3">
            <a:clrChange>
              <a:clrFrom>
                <a:srgbClr val="FFFFFF"/>
              </a:clrFrom>
              <a:clrTo>
                <a:srgbClr val="FFFFFF">
                  <a:alpha val="0"/>
                </a:srgbClr>
              </a:clrTo>
            </a:clrChange>
          </a:blip>
          <a:stretch>
            <a:fillRect/>
          </a:stretch>
        </p:blipFill>
        <p:spPr>
          <a:xfrm flipH="1">
            <a:off x="3733800" y="2619904"/>
            <a:ext cx="5334000" cy="355229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50000" de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(9) Database Privileges</a:t>
            </a:r>
            <a:endParaRPr lang="en-US" dirty="0"/>
          </a:p>
        </p:txBody>
      </p:sp>
      <p:sp>
        <p:nvSpPr>
          <p:cNvPr id="3" name="Text Placeholder 2"/>
          <p:cNvSpPr>
            <a:spLocks noGrp="1"/>
          </p:cNvSpPr>
          <p:nvPr>
            <p:ph type="body" idx="4294967295"/>
          </p:nvPr>
        </p:nvSpPr>
        <p:spPr/>
        <p:txBody>
          <a:bodyPr/>
          <a:lstStyle/>
          <a:p>
            <a:r>
              <a:rPr lang="en-US" dirty="0" smtClean="0"/>
              <a:t>Line of defense!</a:t>
            </a:r>
          </a:p>
          <a:p>
            <a:r>
              <a:rPr lang="en-US" dirty="0" smtClean="0"/>
              <a:t>Apps written by coders</a:t>
            </a:r>
          </a:p>
          <a:p>
            <a:pPr lvl="1"/>
            <a:r>
              <a:rPr lang="en-US" dirty="0" smtClean="0"/>
              <a:t>Not </a:t>
            </a:r>
            <a:r>
              <a:rPr lang="en-US" dirty="0" err="1" smtClean="0"/>
              <a:t>DBAs</a:t>
            </a:r>
            <a:endParaRPr lang="en-US" dirty="0" smtClean="0"/>
          </a:p>
          <a:p>
            <a:pPr lvl="0"/>
            <a:r>
              <a:rPr lang="en-US" dirty="0" smtClean="0"/>
              <a:t>GRANT</a:t>
            </a:r>
            <a:r>
              <a:rPr lang="en-US" baseline="0" dirty="0" smtClean="0"/>
              <a:t> ALL PRIVILEGES</a:t>
            </a:r>
          </a:p>
          <a:p>
            <a:pPr lvl="1"/>
            <a:r>
              <a:rPr lang="en-US" dirty="0" smtClean="0"/>
              <a:t>Really?</a:t>
            </a:r>
          </a:p>
          <a:p>
            <a:pPr lvl="0"/>
            <a:r>
              <a:rPr lang="en-US" dirty="0" smtClean="0"/>
              <a:t>Separate schema</a:t>
            </a:r>
            <a:r>
              <a:rPr lang="en-US" baseline="0" dirty="0" smtClean="0"/>
              <a:t> definition from app code</a:t>
            </a:r>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(10) PHP Configuration</a:t>
            </a:r>
            <a:endParaRPr lang="en-US" dirty="0"/>
          </a:p>
        </p:txBody>
      </p:sp>
      <p:sp>
        <p:nvSpPr>
          <p:cNvPr id="3" name="Content Placeholder 2"/>
          <p:cNvSpPr>
            <a:spLocks noGrp="1"/>
          </p:cNvSpPr>
          <p:nvPr>
            <p:ph idx="1"/>
          </p:nvPr>
        </p:nvSpPr>
        <p:spPr/>
        <p:txBody>
          <a:bodyPr/>
          <a:lstStyle/>
          <a:p>
            <a:r>
              <a:rPr lang="en-US" dirty="0" err="1" smtClean="0"/>
              <a:t>PHPIniDir</a:t>
            </a:r>
            <a:r>
              <a:rPr lang="en-US" dirty="0" smtClean="0"/>
              <a:t> directive specifies location of </a:t>
            </a:r>
            <a:r>
              <a:rPr lang="en-US" dirty="0" err="1" smtClean="0"/>
              <a:t>php.ini</a:t>
            </a:r>
            <a:r>
              <a:rPr lang="en-US" dirty="0" smtClean="0"/>
              <a:t> file</a:t>
            </a:r>
          </a:p>
          <a:p>
            <a:r>
              <a:rPr lang="en-US" dirty="0" smtClean="0"/>
              <a:t>Disable dangerous features:</a:t>
            </a:r>
          </a:p>
          <a:p>
            <a:pPr lvl="1"/>
            <a:r>
              <a:rPr lang="en-US" dirty="0" err="1" smtClean="0"/>
              <a:t>register_globals</a:t>
            </a:r>
            <a:r>
              <a:rPr lang="en-US" dirty="0" smtClean="0"/>
              <a:t> = Off</a:t>
            </a:r>
          </a:p>
          <a:p>
            <a:pPr lvl="1"/>
            <a:r>
              <a:rPr lang="en-US" dirty="0" err="1" smtClean="0"/>
              <a:t>allow_url_fopen</a:t>
            </a:r>
            <a:r>
              <a:rPr lang="en-US" dirty="0" smtClean="0"/>
              <a:t> = Off</a:t>
            </a:r>
          </a:p>
          <a:p>
            <a:pPr lvl="1"/>
            <a:r>
              <a:rPr lang="en-US" dirty="0" err="1" smtClean="0"/>
              <a:t>display_errors</a:t>
            </a:r>
            <a:r>
              <a:rPr lang="en-US" dirty="0" smtClean="0"/>
              <a:t> = Off (production)</a:t>
            </a:r>
          </a:p>
          <a:p>
            <a:pPr lvl="1"/>
            <a:r>
              <a:rPr lang="en-US" dirty="0" err="1" smtClean="0"/>
              <a:t>enable_dl</a:t>
            </a:r>
            <a:r>
              <a:rPr lang="en-US" dirty="0" smtClean="0"/>
              <a:t> = Off</a:t>
            </a:r>
          </a:p>
        </p:txBody>
      </p:sp>
      <p:pic>
        <p:nvPicPr>
          <p:cNvPr id="4" name="Picture 3" descr="327.jpg"/>
          <p:cNvPicPr>
            <a:picLocks noChangeAspect="1"/>
          </p:cNvPicPr>
          <p:nvPr/>
        </p:nvPicPr>
        <p:blipFill>
          <a:blip r:embed="rId3">
            <a:clrChange>
              <a:clrFrom>
                <a:srgbClr val="FFFFFF"/>
              </a:clrFrom>
              <a:clrTo>
                <a:srgbClr val="FFFFFF">
                  <a:alpha val="0"/>
                </a:srgbClr>
              </a:clrTo>
            </a:clrChange>
          </a:blip>
          <a:stretch>
            <a:fillRect/>
          </a:stretch>
        </p:blipFill>
        <p:spPr>
          <a:xfrm>
            <a:off x="6858000" y="2514601"/>
            <a:ext cx="915314" cy="609599"/>
          </a:xfrm>
          <a:prstGeom prst="rect">
            <a:avLst/>
          </a:prstGeom>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a:t>Further Reading</a:t>
            </a:r>
          </a:p>
        </p:txBody>
      </p:sp>
      <p:sp>
        <p:nvSpPr>
          <p:cNvPr id="16387" name="Rectangle 3"/>
          <p:cNvSpPr>
            <a:spLocks noGrp="1" noChangeArrowheads="1"/>
          </p:cNvSpPr>
          <p:nvPr>
            <p:ph type="body" idx="1"/>
          </p:nvPr>
        </p:nvSpPr>
        <p:spPr/>
        <p:txBody>
          <a:bodyPr>
            <a:normAutofit fontScale="77500" lnSpcReduction="20000"/>
          </a:bodyPr>
          <a:lstStyle/>
          <a:p>
            <a:pPr>
              <a:lnSpc>
                <a:spcPct val="90000"/>
              </a:lnSpc>
            </a:pPr>
            <a:r>
              <a:rPr lang="en-US" sz="2800" dirty="0"/>
              <a:t>Ryan C. Barnett, </a:t>
            </a:r>
            <a:r>
              <a:rPr lang="en-US" sz="2800" i="1" dirty="0"/>
              <a:t>Preventing Web Attacks With Apache</a:t>
            </a:r>
            <a:r>
              <a:rPr lang="en-US" sz="2800" dirty="0"/>
              <a:t>,</a:t>
            </a:r>
            <a:r>
              <a:rPr lang="en-US" sz="2800" dirty="0" smtClean="0"/>
              <a:t> ISBN 0</a:t>
            </a:r>
            <a:r>
              <a:rPr lang="en-US" sz="2800" dirty="0"/>
              <a:t>-321-32128-6</a:t>
            </a:r>
          </a:p>
          <a:p>
            <a:pPr>
              <a:lnSpc>
                <a:spcPct val="90000"/>
              </a:lnSpc>
            </a:pPr>
            <a:r>
              <a:rPr lang="en-US" sz="2800" dirty="0"/>
              <a:t>Ivan </a:t>
            </a:r>
            <a:r>
              <a:rPr lang="en-US" sz="2800" dirty="0" err="1"/>
              <a:t>Ristic</a:t>
            </a:r>
            <a:r>
              <a:rPr lang="en-US" sz="2800" dirty="0"/>
              <a:t>, </a:t>
            </a:r>
            <a:r>
              <a:rPr lang="en-US" sz="2800" i="1" dirty="0"/>
              <a:t>Apache Security</a:t>
            </a:r>
            <a:r>
              <a:rPr lang="en-US" sz="2800" dirty="0"/>
              <a:t>,</a:t>
            </a:r>
            <a:r>
              <a:rPr lang="en-US" sz="2800" dirty="0" smtClean="0"/>
              <a:t> ISBN 978</a:t>
            </a:r>
            <a:r>
              <a:rPr lang="en-US" sz="2800" dirty="0"/>
              <a:t>-</a:t>
            </a:r>
            <a:r>
              <a:rPr lang="en-US" sz="2800" dirty="0" smtClean="0"/>
              <a:t>0596007249</a:t>
            </a:r>
          </a:p>
          <a:p>
            <a:pPr>
              <a:lnSpc>
                <a:spcPct val="90000"/>
              </a:lnSpc>
            </a:pPr>
            <a:r>
              <a:rPr lang="en-US" sz="2800" dirty="0" smtClean="0"/>
              <a:t>Tony </a:t>
            </a:r>
            <a:r>
              <a:rPr lang="en-US" sz="2800" dirty="0" err="1" smtClean="0"/>
              <a:t>Mobily</a:t>
            </a:r>
            <a:r>
              <a:rPr lang="en-US" sz="2800" dirty="0" smtClean="0"/>
              <a:t>, </a:t>
            </a:r>
            <a:r>
              <a:rPr lang="en-US" sz="2800" i="1" dirty="0" smtClean="0"/>
              <a:t>Hardening Apache</a:t>
            </a:r>
            <a:r>
              <a:rPr lang="en-US" sz="2800" dirty="0" smtClean="0"/>
              <a:t>, ISBN 978-1590593783</a:t>
            </a:r>
          </a:p>
          <a:p>
            <a:pPr>
              <a:lnSpc>
                <a:spcPct val="90000"/>
              </a:lnSpc>
            </a:pPr>
            <a:r>
              <a:rPr lang="en-US" sz="2800" dirty="0" smtClean="0"/>
              <a:t>The Web Hacking Incident Database 2009 Report: </a:t>
            </a:r>
            <a:r>
              <a:rPr lang="en-US" sz="2800" dirty="0" smtClean="0">
                <a:hlinkClick r:id="rId3"/>
              </a:rPr>
              <a:t>http://bit.ly/2DaBBy</a:t>
            </a:r>
            <a:r>
              <a:rPr lang="en-US" sz="2800" dirty="0" smtClean="0"/>
              <a:t> </a:t>
            </a:r>
          </a:p>
          <a:p>
            <a:pPr>
              <a:lnSpc>
                <a:spcPct val="90000"/>
              </a:lnSpc>
            </a:pPr>
            <a:r>
              <a:rPr lang="en-US" sz="2800" i="1" dirty="0">
                <a:hlinkClick r:id="rId4"/>
              </a:rPr>
              <a:t>http://httpd.apache.org/security_report.html</a:t>
            </a:r>
            <a:endParaRPr lang="en-US" sz="2800" dirty="0"/>
          </a:p>
          <a:p>
            <a:pPr>
              <a:lnSpc>
                <a:spcPct val="90000"/>
              </a:lnSpc>
            </a:pPr>
            <a:r>
              <a:rPr lang="en-US" sz="2800" i="1" dirty="0">
                <a:hlinkClick r:id="rId5"/>
              </a:rPr>
              <a:t>http://www.cisecurity.org/</a:t>
            </a:r>
            <a:endParaRPr lang="en-US" sz="2800" dirty="0"/>
          </a:p>
          <a:p>
            <a:pPr>
              <a:lnSpc>
                <a:spcPct val="90000"/>
              </a:lnSpc>
            </a:pPr>
            <a:r>
              <a:rPr lang="en-US" sz="2800" dirty="0"/>
              <a:t>Mike Andrews and James A. Whittaker, H</a:t>
            </a:r>
            <a:r>
              <a:rPr lang="en-US" sz="2800" i="1" dirty="0"/>
              <a:t>ow to Break Web Software,</a:t>
            </a:r>
            <a:r>
              <a:rPr lang="en-US" sz="2800" dirty="0" smtClean="0"/>
              <a:t> ISBN 0-321-36944-0</a:t>
            </a:r>
          </a:p>
          <a:p>
            <a:pPr>
              <a:lnSpc>
                <a:spcPct val="90000"/>
              </a:lnSpc>
            </a:pPr>
            <a:r>
              <a:rPr lang="en-US" sz="2811" dirty="0" smtClean="0">
                <a:hlinkClick r:id="rId6"/>
              </a:rPr>
              <a:t>http://www.owasp.org/</a:t>
            </a:r>
            <a:r>
              <a:rPr lang="en-US" sz="2800" dirty="0" smtClean="0"/>
              <a:t> </a:t>
            </a:r>
          </a:p>
          <a:p>
            <a:pPr>
              <a:lnSpc>
                <a:spcPct val="90000"/>
              </a:lnSpc>
            </a:pPr>
            <a:r>
              <a:rPr lang="en-US" sz="2811" dirty="0" smtClean="0"/>
              <a:t>NIST Guidelines on Securing Public Web Servers: </a:t>
            </a:r>
            <a:r>
              <a:rPr lang="en-US" sz="2811" dirty="0" smtClean="0">
                <a:hlinkClick r:id="rId7"/>
              </a:rPr>
              <a:t>http://bit.ly/41oFmE</a:t>
            </a:r>
            <a:r>
              <a:rPr lang="en-US" sz="2811" dirty="0" smtClean="0"/>
              <a:t> </a:t>
            </a:r>
            <a:endParaRPr lang="en-US" sz="2811"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327.jpg"/>
          <p:cNvPicPr>
            <a:picLocks noChangeAspect="1"/>
          </p:cNvPicPr>
          <p:nvPr/>
        </p:nvPicPr>
        <p:blipFill>
          <a:blip r:embed="rId2"/>
          <a:stretch>
            <a:fillRect/>
          </a:stretch>
        </p:blipFill>
        <p:spPr>
          <a:xfrm>
            <a:off x="4038600" y="1143000"/>
            <a:ext cx="4572000" cy="3044825"/>
          </a:xfrm>
          <a:prstGeom prst="rect">
            <a:avLst/>
          </a:prstGeom>
        </p:spPr>
      </p:pic>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r>
              <a:rPr lang="en-US" dirty="0"/>
              <a:t>The threat</a:t>
            </a:r>
            <a:endParaRPr lang="en-US" baseline="0" dirty="0"/>
          </a:p>
          <a:p>
            <a:r>
              <a:rPr lang="en-US" baseline="0" dirty="0"/>
              <a:t>The mitigation</a:t>
            </a:r>
          </a:p>
          <a:p>
            <a:pPr lvl="1"/>
            <a:r>
              <a:rPr lang="en-US" dirty="0"/>
              <a:t>Secure admin access</a:t>
            </a:r>
          </a:p>
          <a:p>
            <a:pPr lvl="1"/>
            <a:r>
              <a:rPr lang="en-US" dirty="0"/>
              <a:t>Understand your </a:t>
            </a:r>
            <a:r>
              <a:rPr lang="en-US" dirty="0" err="1"/>
              <a:t>config</a:t>
            </a:r>
            <a:endParaRPr lang="en-US" dirty="0"/>
          </a:p>
          <a:p>
            <a:pPr lvl="1"/>
            <a:r>
              <a:rPr lang="en-US" baseline="0" dirty="0"/>
              <a:t>Patch and </a:t>
            </a:r>
            <a:r>
              <a:rPr lang="en-US" baseline="0" dirty="0" smtClean="0"/>
              <a:t>update</a:t>
            </a:r>
          </a:p>
          <a:p>
            <a:pPr lvl="1"/>
            <a:r>
              <a:rPr lang="en-US" dirty="0" smtClean="0"/>
              <a:t>Design for responsiveness</a:t>
            </a:r>
            <a:endParaRPr lang="en-US" baseline="0" dirty="0" smtClean="0"/>
          </a:p>
          <a:p>
            <a:pPr lvl="1"/>
            <a:r>
              <a:rPr lang="en-US" dirty="0"/>
              <a:t>Key not under mat</a:t>
            </a:r>
            <a:endParaRPr lang="en-US" baseline="0" dirty="0"/>
          </a:p>
          <a:p>
            <a:pPr lvl="1"/>
            <a:r>
              <a:rPr lang="en-US" dirty="0"/>
              <a:t>Default deny</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p:txBody>
          <a:bodyPr/>
          <a:lstStyle/>
          <a:p>
            <a:r>
              <a:rPr lang="en-US"/>
              <a:t>Thank You</a:t>
            </a:r>
          </a:p>
        </p:txBody>
      </p:sp>
      <p:sp>
        <p:nvSpPr>
          <p:cNvPr id="18435" name="Rectangle 3"/>
          <p:cNvSpPr>
            <a:spLocks noGrp="1" noChangeArrowheads="1"/>
          </p:cNvSpPr>
          <p:nvPr>
            <p:ph type="subTitle" idx="1"/>
          </p:nvPr>
        </p:nvSpPr>
        <p:spPr>
          <a:xfrm>
            <a:off x="1219200" y="3276600"/>
            <a:ext cx="7696200" cy="1752600"/>
          </a:xfrm>
        </p:spPr>
        <p:txBody>
          <a:bodyPr>
            <a:normAutofit lnSpcReduction="10000"/>
          </a:bodyPr>
          <a:lstStyle/>
          <a:p>
            <a:r>
              <a:rPr lang="en-US" sz="2000" dirty="0" smtClean="0">
                <a:latin typeface="Courier New"/>
                <a:cs typeface="Courier New"/>
                <a:hlinkClick r:id="rId2"/>
              </a:rPr>
              <a:t>http://people.apache.org/~sctemme/ApconNA2010/</a:t>
            </a:r>
            <a:endParaRPr lang="en-US" sz="2000" dirty="0" smtClean="0">
              <a:latin typeface="Courier New"/>
              <a:cs typeface="Courier New"/>
            </a:endParaRPr>
          </a:p>
          <a:p>
            <a:endParaRPr lang="en-US" sz="2000" dirty="0" smtClean="0">
              <a:latin typeface="Courier New"/>
              <a:cs typeface="Courier New"/>
            </a:endParaRPr>
          </a:p>
          <a:p>
            <a:r>
              <a:rPr lang="en-US" sz="2000" dirty="0" smtClean="0">
                <a:latin typeface="Courier New"/>
                <a:cs typeface="Courier New"/>
              </a:rPr>
              <a:t>Blog: </a:t>
            </a:r>
            <a:r>
              <a:rPr lang="en-US" sz="2000" dirty="0" smtClean="0">
                <a:latin typeface="Courier New"/>
                <a:cs typeface="Courier New"/>
                <a:hlinkClick r:id="rId3"/>
              </a:rPr>
              <a:t>http://www.temme.net/sander/</a:t>
            </a:r>
            <a:endParaRPr lang="en-US" sz="2000" dirty="0" smtClean="0">
              <a:latin typeface="Courier New"/>
              <a:cs typeface="Courier New"/>
            </a:endParaRPr>
          </a:p>
          <a:p>
            <a:endParaRPr lang="en-US" sz="2000" dirty="0" smtClean="0">
              <a:latin typeface="Courier New"/>
              <a:cs typeface="Courier New"/>
            </a:endParaRPr>
          </a:p>
          <a:p>
            <a:r>
              <a:rPr lang="en-US" sz="2000" dirty="0" smtClean="0">
                <a:latin typeface="Courier New"/>
                <a:cs typeface="Courier New"/>
              </a:rPr>
              <a:t>Follow @</a:t>
            </a:r>
            <a:r>
              <a:rPr lang="en-US" sz="2000" dirty="0" err="1" smtClean="0">
                <a:latin typeface="Courier New"/>
                <a:cs typeface="Courier New"/>
              </a:rPr>
              <a:t>keysinthecloud</a:t>
            </a:r>
            <a:endParaRPr lang="en-US" sz="2000" dirty="0">
              <a:latin typeface="Courier New"/>
              <a:cs typeface="Courier New"/>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p:txBody>
          <a:bodyPr/>
          <a:lstStyle/>
          <a:p>
            <a:r>
              <a:rPr lang="en-US" dirty="0"/>
              <a:t>The Threat Model</a:t>
            </a:r>
          </a:p>
        </p:txBody>
      </p:sp>
      <p:sp>
        <p:nvSpPr>
          <p:cNvPr id="11267" name="Rectangle 3"/>
          <p:cNvSpPr>
            <a:spLocks noGrp="1" noChangeArrowheads="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Gets Attacked?</a:t>
            </a:r>
            <a:endParaRPr lang="en-US" dirty="0"/>
          </a:p>
        </p:txBody>
      </p:sp>
      <p:sp>
        <p:nvSpPr>
          <p:cNvPr id="3" name="Content Placeholder 2"/>
          <p:cNvSpPr>
            <a:spLocks noGrp="1"/>
          </p:cNvSpPr>
          <p:nvPr>
            <p:ph idx="1"/>
          </p:nvPr>
        </p:nvSpPr>
        <p:spPr/>
        <p:txBody>
          <a:bodyPr/>
          <a:lstStyle/>
          <a:p>
            <a:r>
              <a:rPr lang="en-US" dirty="0" smtClean="0"/>
              <a:t>Everyone!</a:t>
            </a:r>
          </a:p>
          <a:p>
            <a:r>
              <a:rPr lang="en-US" dirty="0" smtClean="0"/>
              <a:t>Big or Small</a:t>
            </a:r>
            <a:endParaRPr lang="en-US" dirty="0"/>
          </a:p>
        </p:txBody>
      </p:sp>
      <p:pic>
        <p:nvPicPr>
          <p:cNvPr id="4" name="Picture 3" descr="327.jpg"/>
          <p:cNvPicPr>
            <a:picLocks noChangeAspect="1"/>
          </p:cNvPicPr>
          <p:nvPr/>
        </p:nvPicPr>
        <p:blipFill>
          <a:blip r:embed="rId3"/>
          <a:stretch>
            <a:fillRect/>
          </a:stretch>
        </p:blipFill>
        <p:spPr>
          <a:xfrm>
            <a:off x="4191000" y="2819400"/>
            <a:ext cx="4572000" cy="3044952"/>
          </a:xfrm>
          <a:prstGeom prst="rect">
            <a:avLst/>
          </a:prstGeom>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Content Placeholder 3"/>
          <p:cNvGraphicFramePr>
            <a:graphicFrameLocks noGrp="1" noChangeAspect="1"/>
          </p:cNvGraphicFramePr>
          <p:nvPr>
            <p:ph idx="4294967295"/>
          </p:nvPr>
        </p:nvGraphicFramePr>
        <p:xfrm>
          <a:off x="0" y="152400"/>
          <a:ext cx="9144000" cy="571094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Chart 1"/>
          <p:cNvGraphicFramePr/>
          <p:nvPr/>
        </p:nvGraphicFramePr>
        <p:xfrm>
          <a:off x="685800" y="152400"/>
          <a:ext cx="8458200" cy="5715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16037" y="5562600"/>
            <a:ext cx="8911925" cy="41392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t>Source: The Web Hacking Incidents Database, </a:t>
            </a:r>
            <a:r>
              <a:rPr lang="en-US" sz="1600" dirty="0" smtClean="0"/>
              <a:t>2009 Report</a:t>
            </a:r>
            <a:endParaRPr lang="en-US" sz="1600"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(1) Strong Passwords</a:t>
            </a:r>
            <a:endParaRPr lang="en-US" dirty="0"/>
          </a:p>
        </p:txBody>
      </p:sp>
      <p:sp>
        <p:nvSpPr>
          <p:cNvPr id="3" name="Content Placeholder 2"/>
          <p:cNvSpPr>
            <a:spLocks noGrp="1"/>
          </p:cNvSpPr>
          <p:nvPr>
            <p:ph idx="1"/>
          </p:nvPr>
        </p:nvSpPr>
        <p:spPr/>
        <p:txBody>
          <a:bodyPr/>
          <a:lstStyle/>
          <a:p>
            <a:r>
              <a:rPr lang="en-US" dirty="0" smtClean="0"/>
              <a:t>Number one attack vector</a:t>
            </a:r>
          </a:p>
          <a:p>
            <a:r>
              <a:rPr lang="en-US" dirty="0" smtClean="0"/>
              <a:t>Use strong passwords for Mgmt</a:t>
            </a:r>
          </a:p>
          <a:p>
            <a:r>
              <a:rPr lang="en-US" dirty="0" smtClean="0"/>
              <a:t>Force SSL</a:t>
            </a:r>
          </a:p>
          <a:p>
            <a:r>
              <a:rPr lang="en-US" dirty="0" smtClean="0"/>
              <a:t>OTP</a:t>
            </a:r>
          </a:p>
          <a:p>
            <a:r>
              <a:rPr lang="en-US" dirty="0" smtClean="0"/>
              <a:t>Manage Out-of-Band</a:t>
            </a:r>
          </a:p>
        </p:txBody>
      </p:sp>
      <p:pic>
        <p:nvPicPr>
          <p:cNvPr id="4" name="Picture 3" descr="327.jpg"/>
          <p:cNvPicPr>
            <a:picLocks noChangeAspect="1"/>
          </p:cNvPicPr>
          <p:nvPr/>
        </p:nvPicPr>
        <p:blipFill>
          <a:blip r:embed="rId3">
            <a:clrChange>
              <a:clrFrom>
                <a:srgbClr val="FFFFFF"/>
              </a:clrFrom>
              <a:clrTo>
                <a:srgbClr val="FFFFFF">
                  <a:alpha val="0"/>
                </a:srgbClr>
              </a:clrTo>
            </a:clrChange>
          </a:blip>
          <a:stretch>
            <a:fillRect/>
          </a:stretch>
        </p:blipFill>
        <p:spPr>
          <a:xfrm>
            <a:off x="7391400" y="1905000"/>
            <a:ext cx="915314" cy="609599"/>
          </a:xfrm>
          <a:prstGeom prst="rect">
            <a:avLst/>
          </a:prstGeom>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Study</a:t>
            </a:r>
            <a:endParaRPr lang="en-US" dirty="0"/>
          </a:p>
        </p:txBody>
      </p:sp>
      <p:sp>
        <p:nvSpPr>
          <p:cNvPr id="5" name="Subtitle 4"/>
          <p:cNvSpPr>
            <a:spLocks noGrp="1"/>
          </p:cNvSpPr>
          <p:nvPr>
            <p:ph type="subTitle" idx="1"/>
          </p:nvPr>
        </p:nvSpPr>
        <p:spPr/>
        <p:txBody>
          <a:bodyPr/>
          <a:lstStyle/>
          <a:p>
            <a:r>
              <a:rPr lang="en-US" dirty="0" err="1" smtClean="0"/>
              <a:t>apache.org</a:t>
            </a:r>
            <a:r>
              <a:rPr lang="en-US" dirty="0" smtClean="0"/>
              <a:t>, August 2009</a:t>
            </a:r>
            <a:endParaRPr 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Incident</a:t>
            </a:r>
            <a:endParaRPr lang="en-US" dirty="0"/>
          </a:p>
        </p:txBody>
      </p:sp>
      <p:sp>
        <p:nvSpPr>
          <p:cNvPr id="3" name="Content Placeholder 2"/>
          <p:cNvSpPr>
            <a:spLocks noGrp="1"/>
          </p:cNvSpPr>
          <p:nvPr>
            <p:ph idx="1"/>
          </p:nvPr>
        </p:nvSpPr>
        <p:spPr/>
        <p:txBody>
          <a:bodyPr/>
          <a:lstStyle/>
          <a:p>
            <a:r>
              <a:rPr lang="en-US" dirty="0" err="1" smtClean="0"/>
              <a:t>Apachecon.com</a:t>
            </a:r>
            <a:r>
              <a:rPr lang="en-US" dirty="0" smtClean="0"/>
              <a:t> rooted</a:t>
            </a:r>
          </a:p>
          <a:p>
            <a:r>
              <a:rPr lang="en-US" dirty="0" err="1" smtClean="0"/>
              <a:t>ssh</a:t>
            </a:r>
            <a:r>
              <a:rPr lang="en-US" dirty="0" smtClean="0"/>
              <a:t> tunnel to </a:t>
            </a:r>
            <a:r>
              <a:rPr lang="en-US" dirty="0" err="1" smtClean="0"/>
              <a:t>people.apache.org</a:t>
            </a:r>
            <a:endParaRPr lang="en-US" dirty="0" smtClean="0"/>
          </a:p>
          <a:p>
            <a:r>
              <a:rPr lang="en-US" dirty="0" smtClean="0"/>
              <a:t>Malware served from </a:t>
            </a:r>
            <a:r>
              <a:rPr lang="en-US" dirty="0" err="1" smtClean="0"/>
              <a:t>apache.org</a:t>
            </a:r>
            <a:r>
              <a:rPr lang="en-US" dirty="0" smtClean="0"/>
              <a:t> servers</a:t>
            </a:r>
            <a:endParaRPr 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apache.org</a:t>
            </a:r>
            <a:r>
              <a:rPr lang="en-US" dirty="0" smtClean="0"/>
              <a:t> Network</a:t>
            </a:r>
            <a:endParaRPr lang="en-US" dirty="0"/>
          </a:p>
        </p:txBody>
      </p:sp>
      <p:pic>
        <p:nvPicPr>
          <p:cNvPr id="4" name="Content Placeholder 3" descr="apache.org-network.png"/>
          <p:cNvPicPr>
            <a:picLocks noGrp="1" noChangeAspect="1"/>
          </p:cNvPicPr>
          <p:nvPr>
            <p:ph idx="1"/>
          </p:nvPr>
        </p:nvPicPr>
        <p:blipFill>
          <a:blip r:embed="rId2"/>
          <a:srcRect l="-29346" r="-29346"/>
          <a:stretch>
            <a:fillRect/>
          </a:stretch>
        </p:blipFill>
        <p:spPr/>
      </p:pic>
      <p:pic>
        <p:nvPicPr>
          <p:cNvPr id="5" name="Picture 4" descr="PP116.jpg"/>
          <p:cNvPicPr>
            <a:picLocks noChangeAspect="1"/>
          </p:cNvPicPr>
          <p:nvPr/>
        </p:nvPicPr>
        <p:blipFill>
          <a:blip r:embed="rId3">
            <a:clrChange>
              <a:clrFrom>
                <a:srgbClr val="FFFFFF"/>
              </a:clrFrom>
              <a:clrTo>
                <a:srgbClr val="FFFFFF">
                  <a:alpha val="0"/>
                </a:srgbClr>
              </a:clrTo>
            </a:clrChange>
          </a:blip>
          <a:stretch>
            <a:fillRect/>
          </a:stretch>
        </p:blipFill>
        <p:spPr>
          <a:xfrm>
            <a:off x="3124200" y="1219200"/>
            <a:ext cx="1295400" cy="1295400"/>
          </a:xfrm>
          <a:prstGeom prst="rect">
            <a:avLst/>
          </a:prstGeom>
        </p:spPr>
      </p:pic>
      <p:pic>
        <p:nvPicPr>
          <p:cNvPr id="6" name="Picture 5" descr="PP116.jpg"/>
          <p:cNvPicPr>
            <a:picLocks noChangeAspect="1"/>
          </p:cNvPicPr>
          <p:nvPr/>
        </p:nvPicPr>
        <p:blipFill>
          <a:blip r:embed="rId3">
            <a:clrChange>
              <a:clrFrom>
                <a:srgbClr val="FFFFFF"/>
              </a:clrFrom>
              <a:clrTo>
                <a:srgbClr val="FFFFFF">
                  <a:alpha val="0"/>
                </a:srgbClr>
              </a:clrTo>
            </a:clrChange>
          </a:blip>
          <a:stretch>
            <a:fillRect/>
          </a:stretch>
        </p:blipFill>
        <p:spPr>
          <a:xfrm>
            <a:off x="4800600" y="2590800"/>
            <a:ext cx="1295400" cy="1295400"/>
          </a:xfrm>
          <a:prstGeom prst="rect">
            <a:avLst/>
          </a:prstGeom>
        </p:spPr>
      </p:pic>
      <p:pic>
        <p:nvPicPr>
          <p:cNvPr id="7" name="Picture 6" descr="badscript.png"/>
          <p:cNvPicPr>
            <a:picLocks noChangeAspect="1"/>
          </p:cNvPicPr>
          <p:nvPr/>
        </p:nvPicPr>
        <p:blipFill>
          <a:blip r:embed="rId4"/>
          <a:stretch>
            <a:fillRect/>
          </a:stretch>
        </p:blipFill>
        <p:spPr>
          <a:xfrm>
            <a:off x="4648200" y="2895600"/>
            <a:ext cx="884663" cy="1219199"/>
          </a:xfrm>
          <a:prstGeom prst="rect">
            <a:avLst/>
          </a:prstGeom>
          <a:noFill/>
          <a:ln>
            <a:noFill/>
          </a:ln>
        </p:spPr>
      </p:pic>
      <p:pic>
        <p:nvPicPr>
          <p:cNvPr id="8" name="Picture 7" descr="PP116.jpg"/>
          <p:cNvPicPr>
            <a:picLocks noChangeAspect="1"/>
          </p:cNvPicPr>
          <p:nvPr/>
        </p:nvPicPr>
        <p:blipFill>
          <a:blip r:embed="rId3">
            <a:clrChange>
              <a:clrFrom>
                <a:srgbClr val="FFFFFF"/>
              </a:clrFrom>
              <a:clrTo>
                <a:srgbClr val="FFFFFF">
                  <a:alpha val="0"/>
                </a:srgbClr>
              </a:clrTo>
            </a:clrChange>
          </a:blip>
          <a:stretch>
            <a:fillRect/>
          </a:stretch>
        </p:blipFill>
        <p:spPr>
          <a:xfrm>
            <a:off x="3124200" y="4191000"/>
            <a:ext cx="1295400" cy="1295400"/>
          </a:xfrm>
          <a:prstGeom prst="rect">
            <a:avLst/>
          </a:prstGeom>
        </p:spPr>
      </p:pic>
      <p:pic>
        <p:nvPicPr>
          <p:cNvPr id="9" name="Picture 8" descr="badscript.png"/>
          <p:cNvPicPr>
            <a:picLocks noChangeAspect="1"/>
          </p:cNvPicPr>
          <p:nvPr/>
        </p:nvPicPr>
        <p:blipFill>
          <a:blip r:embed="rId4"/>
          <a:stretch>
            <a:fillRect/>
          </a:stretch>
        </p:blipFill>
        <p:spPr>
          <a:xfrm>
            <a:off x="4648200" y="2895600"/>
            <a:ext cx="884663" cy="1219199"/>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nodeType="clickEffect">
                                  <p:stCondLst>
                                    <p:cond delay="0"/>
                                  </p:stCondLst>
                                  <p:childTnLst>
                                    <p:animMotion origin="layout" path="M 0.00174 -0.00208 L -0.15 0.18889 " pathEditMode="relative" rAng="0" ptsTypes="AA">
                                      <p:cBhvr>
                                        <p:cTn id="20" dur="2000" fill="hold"/>
                                        <p:tgtEl>
                                          <p:spTgt spid="7"/>
                                        </p:tgtEl>
                                        <p:attrNameLst>
                                          <p:attrName>ppt_x</p:attrName>
                                          <p:attrName>ppt_y</p:attrName>
                                        </p:attrNameLst>
                                      </p:cBhvr>
                                      <p:rCtr x="-76" y="95"/>
                                    </p:animMotion>
                                  </p:childTnLst>
                                </p:cTn>
                              </p:par>
                              <p:par>
                                <p:cTn id="21" presetID="0" presetClass="path" presetSubtype="0" accel="50000" decel="50000" fill="hold" nodeType="withEffect">
                                  <p:stCondLst>
                                    <p:cond delay="0"/>
                                  </p:stCondLst>
                                  <p:childTnLst>
                                    <p:animMotion origin="layout" path="M 2.77778E-6 -1.11111E-6 L 0.15173 0.16667 " pathEditMode="relative" rAng="0" ptsTypes="AA">
                                      <p:cBhvr>
                                        <p:cTn id="22" dur="2000" fill="hold"/>
                                        <p:tgtEl>
                                          <p:spTgt spid="9"/>
                                        </p:tgtEl>
                                        <p:attrNameLst>
                                          <p:attrName>ppt_x</p:attrName>
                                          <p:attrName>ppt_y</p:attrName>
                                        </p:attrNameLst>
                                      </p:cBhvr>
                                      <p:rCtr x="76" y="83"/>
                                    </p:animMotion>
                                  </p:childTnLst>
                                </p:cTn>
                              </p:par>
                            </p:childTnLst>
                          </p:cTn>
                        </p:par>
                      </p:childTnLst>
                    </p:cTn>
                  </p:par>
                  <p:par>
                    <p:cTn id="23" fill="hold">
                      <p:stCondLst>
                        <p:cond delay="indefinite"/>
                      </p:stCondLst>
                      <p:childTnLst>
                        <p:par>
                          <p:cTn id="24" fill="hold">
                            <p:stCondLst>
                              <p:cond delay="0"/>
                            </p:stCondLst>
                            <p:childTnLst>
                              <p:par>
                                <p:cTn id="25" presetID="2" presetClass="entr" presetSubtype="4" accel="50000" decel="5000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a:t>
            </a:r>
            <a:endParaRPr lang="en-US" dirty="0"/>
          </a:p>
        </p:txBody>
      </p:sp>
      <p:sp>
        <p:nvSpPr>
          <p:cNvPr id="3" name="Content Placeholder 2"/>
          <p:cNvSpPr>
            <a:spLocks noGrp="1"/>
          </p:cNvSpPr>
          <p:nvPr>
            <p:ph idx="1"/>
          </p:nvPr>
        </p:nvSpPr>
        <p:spPr/>
        <p:txBody>
          <a:bodyPr/>
          <a:lstStyle/>
          <a:p>
            <a:r>
              <a:rPr lang="en-US" dirty="0" smtClean="0"/>
              <a:t>Shut down affected servers</a:t>
            </a:r>
          </a:p>
          <a:p>
            <a:r>
              <a:rPr lang="en-US" dirty="0" smtClean="0"/>
              <a:t>Rolled back ZFS Snapshot</a:t>
            </a:r>
          </a:p>
          <a:p>
            <a:r>
              <a:rPr lang="en-US" dirty="0" smtClean="0"/>
              <a:t>Rebuilt </a:t>
            </a:r>
            <a:r>
              <a:rPr lang="en-US" dirty="0" err="1" smtClean="0"/>
              <a:t>apachecon.com</a:t>
            </a:r>
            <a:endParaRPr 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a:t>
            </a:r>
            <a:endParaRPr lang="en-US" dirty="0"/>
          </a:p>
        </p:txBody>
      </p:sp>
      <p:sp>
        <p:nvSpPr>
          <p:cNvPr id="3" name="Content Placeholder 2"/>
          <p:cNvSpPr>
            <a:spLocks noGrp="1"/>
          </p:cNvSpPr>
          <p:nvPr>
            <p:ph idx="1"/>
          </p:nvPr>
        </p:nvSpPr>
        <p:spPr/>
        <p:txBody>
          <a:bodyPr/>
          <a:lstStyle/>
          <a:p>
            <a:r>
              <a:rPr lang="en-US" dirty="0" smtClean="0"/>
              <a:t>Require One-Time Passwords</a:t>
            </a:r>
          </a:p>
          <a:p>
            <a:r>
              <a:rPr lang="en-US" dirty="0" smtClean="0"/>
              <a:t>Better </a:t>
            </a:r>
            <a:r>
              <a:rPr lang="en-US" dirty="0" err="1" smtClean="0"/>
              <a:t>ssh</a:t>
            </a:r>
            <a:r>
              <a:rPr lang="en-US" dirty="0" smtClean="0"/>
              <a:t> key management</a:t>
            </a:r>
          </a:p>
          <a:p>
            <a:r>
              <a:rPr lang="en-US" dirty="0" smtClean="0"/>
              <a:t>Remove </a:t>
            </a:r>
            <a:r>
              <a:rPr lang="en-US" dirty="0" err="1" smtClean="0"/>
              <a:t>ExecCGI</a:t>
            </a:r>
            <a:endParaRPr lang="en-US" dirty="0" smtClean="0"/>
          </a:p>
          <a:p>
            <a:r>
              <a:rPr lang="en-US" dirty="0" smtClean="0"/>
              <a:t>Improve content management</a:t>
            </a:r>
            <a:endParaRPr lang="en-US" dirty="0"/>
          </a:p>
        </p:txBody>
      </p:sp>
      <p:sp>
        <p:nvSpPr>
          <p:cNvPr id="4" name="Rectangle 3"/>
          <p:cNvSpPr/>
          <p:nvPr/>
        </p:nvSpPr>
        <p:spPr>
          <a:xfrm>
            <a:off x="1066800" y="5224046"/>
            <a:ext cx="7924800" cy="338554"/>
          </a:xfrm>
          <a:prstGeom prst="rect">
            <a:avLst/>
          </a:prstGeom>
        </p:spPr>
        <p:txBody>
          <a:bodyPr wrap="square">
            <a:spAutoFit/>
          </a:bodyPr>
          <a:lstStyle/>
          <a:p>
            <a:r>
              <a:rPr lang="en-US" sz="1600" dirty="0" smtClean="0">
                <a:latin typeface="Courier New"/>
                <a:cs typeface="Courier New"/>
                <a:hlinkClick r:id="rId2"/>
              </a:rPr>
              <a:t>https://blogs.apache.org/infra/entry/apache_org_downtime_report</a:t>
            </a:r>
            <a:endParaRPr lang="en-US" sz="1600" dirty="0">
              <a:latin typeface="Courier New"/>
              <a:cs typeface="Courier New"/>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and Libraries</a:t>
            </a:r>
            <a:endParaRPr lang="en-US" dirty="0"/>
          </a:p>
        </p:txBody>
      </p:sp>
      <p:sp>
        <p:nvSpPr>
          <p:cNvPr id="3" name="Content Placeholder 2"/>
          <p:cNvSpPr>
            <a:spLocks noGrp="1"/>
          </p:cNvSpPr>
          <p:nvPr>
            <p:ph idx="1"/>
          </p:nvPr>
        </p:nvSpPr>
        <p:spPr/>
        <p:txBody>
          <a:bodyPr/>
          <a:lstStyle/>
          <a:p>
            <a:r>
              <a:rPr lang="en-US" smtClean="0"/>
              <a:t>Be on Announcements lists</a:t>
            </a:r>
          </a:p>
          <a:p>
            <a:r>
              <a:rPr lang="en-US" smtClean="0"/>
              <a:t>Update as needed</a:t>
            </a:r>
          </a:p>
          <a:p>
            <a:r>
              <a:rPr lang="en-US" smtClean="0"/>
              <a:t>Consider packages</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Tip (2) Writing to </a:t>
            </a:r>
            <a:r>
              <a:rPr lang="en-US" dirty="0" err="1" smtClean="0"/>
              <a:t>DocRoot</a:t>
            </a:r>
            <a:endParaRPr lang="en-US" dirty="0"/>
          </a:p>
        </p:txBody>
      </p:sp>
      <p:pic>
        <p:nvPicPr>
          <p:cNvPr id="4" name="Content Placeholder 3" descr="writable_docroot.tiff"/>
          <p:cNvPicPr>
            <a:picLocks noGrp="1" noChangeAspect="1"/>
          </p:cNvPicPr>
          <p:nvPr>
            <p:ph idx="1"/>
          </p:nvPr>
        </p:nvPicPr>
        <p:blipFill>
          <a:blip r:embed="rId3"/>
          <a:stretch>
            <a:fillRect/>
          </a:stretch>
        </p:blipFill>
        <p:spPr>
          <a:xfrm>
            <a:off x="1734624" y="1143000"/>
            <a:ext cx="6752950" cy="5562600"/>
          </a:xfrm>
        </p:spPr>
      </p:pic>
      <p:sp>
        <p:nvSpPr>
          <p:cNvPr id="5" name="Oval 4"/>
          <p:cNvSpPr/>
          <p:nvPr/>
        </p:nvSpPr>
        <p:spPr bwMode="auto">
          <a:xfrm>
            <a:off x="5334000" y="3810000"/>
            <a:ext cx="3124200" cy="1295400"/>
          </a:xfrm>
          <a:prstGeom prst="ellipse">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0"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Tip (2) Writing to </a:t>
            </a:r>
            <a:r>
              <a:rPr lang="en-US" dirty="0" err="1" smtClean="0"/>
              <a:t>DocRoot</a:t>
            </a:r>
            <a:endParaRPr lang="en-US" dirty="0"/>
          </a:p>
        </p:txBody>
      </p:sp>
      <p:pic>
        <p:nvPicPr>
          <p:cNvPr id="4" name="Content Placeholder 3" descr="writable_docroot.tiff"/>
          <p:cNvPicPr>
            <a:picLocks noGrp="1" noChangeAspect="1"/>
          </p:cNvPicPr>
          <p:nvPr>
            <p:ph idx="1"/>
          </p:nvPr>
        </p:nvPicPr>
        <p:blipFill>
          <a:blip r:embed="rId3"/>
          <a:stretch>
            <a:fillRect/>
          </a:stretch>
        </p:blipFill>
        <p:spPr>
          <a:xfrm>
            <a:off x="1459199" y="1143000"/>
            <a:ext cx="7303801" cy="5562600"/>
          </a:xfrm>
        </p:spPr>
      </p:pic>
      <p:sp>
        <p:nvSpPr>
          <p:cNvPr id="5" name="Oval 4"/>
          <p:cNvSpPr/>
          <p:nvPr/>
        </p:nvSpPr>
        <p:spPr bwMode="auto">
          <a:xfrm>
            <a:off x="5334000" y="4800600"/>
            <a:ext cx="3124200" cy="1295400"/>
          </a:xfrm>
          <a:prstGeom prst="ellipse">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0"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Tip (2) Writing to </a:t>
            </a:r>
            <a:r>
              <a:rPr lang="en-US" dirty="0" err="1" smtClean="0"/>
              <a:t>DocRoot</a:t>
            </a:r>
            <a:endParaRPr lang="en-US" dirty="0"/>
          </a:p>
        </p:txBody>
      </p:sp>
      <p:pic>
        <p:nvPicPr>
          <p:cNvPr id="4" name="Content Placeholder 3" descr="writable_docroot.tiff"/>
          <p:cNvPicPr>
            <a:picLocks noGrp="1" noChangeAspect="1"/>
          </p:cNvPicPr>
          <p:nvPr>
            <p:ph idx="1"/>
          </p:nvPr>
        </p:nvPicPr>
        <p:blipFill>
          <a:blip r:embed="rId3"/>
          <a:stretch>
            <a:fillRect/>
          </a:stretch>
        </p:blipFill>
        <p:spPr>
          <a:xfrm>
            <a:off x="1905000" y="1142617"/>
            <a:ext cx="6553200" cy="5631143"/>
          </a:xfrm>
        </p:spPr>
      </p:pic>
      <p:sp>
        <p:nvSpPr>
          <p:cNvPr id="5" name="Oval 4"/>
          <p:cNvSpPr/>
          <p:nvPr/>
        </p:nvSpPr>
        <p:spPr bwMode="auto">
          <a:xfrm>
            <a:off x="4724400" y="2057400"/>
            <a:ext cx="1295400" cy="4495800"/>
          </a:xfrm>
          <a:prstGeom prst="ellipse">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0"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is Secure</a:t>
            </a:r>
            <a:endParaRPr lang="en-US" dirty="0"/>
          </a:p>
        </p:txBody>
      </p:sp>
      <p:sp>
        <p:nvSpPr>
          <p:cNvPr id="3" name="Content Placeholder 2"/>
          <p:cNvSpPr>
            <a:spLocks noGrp="1"/>
          </p:cNvSpPr>
          <p:nvPr>
            <p:ph idx="1"/>
          </p:nvPr>
        </p:nvSpPr>
        <p:spPr/>
        <p:txBody>
          <a:bodyPr/>
          <a:lstStyle/>
          <a:p>
            <a:r>
              <a:rPr lang="en-US" dirty="0" smtClean="0"/>
              <a:t>Very few vulnerabilities reported</a:t>
            </a:r>
          </a:p>
          <a:p>
            <a:r>
              <a:rPr lang="en-US" dirty="0" smtClean="0"/>
              <a:t>No critical vulnerabilities in 2.2.x</a:t>
            </a:r>
          </a:p>
          <a:p>
            <a:r>
              <a:rPr lang="en-US" dirty="0" smtClean="0"/>
              <a:t>Upgrade to any new release</a:t>
            </a:r>
          </a:p>
          <a:p>
            <a:pPr lvl="1"/>
            <a:r>
              <a:rPr lang="en-US" dirty="0" smtClean="0">
                <a:hlinkClick r:id="rId2"/>
              </a:rPr>
              <a:t>announce@httpd.apache.org</a:t>
            </a:r>
            <a:endParaRPr lang="en-US" dirty="0" smtClean="0"/>
          </a:p>
          <a:p>
            <a:r>
              <a:rPr lang="en-US" dirty="0" smtClean="0"/>
              <a:t>Default installation locked down</a:t>
            </a:r>
          </a:p>
          <a:p>
            <a:pPr lvl="1"/>
            <a:r>
              <a:rPr lang="en-US" dirty="0" smtClean="0"/>
              <a:t>But it doesn’t do a whole lot</a:t>
            </a:r>
          </a:p>
        </p:txBody>
      </p:sp>
      <p:sp>
        <p:nvSpPr>
          <p:cNvPr id="4" name="Rectangle 3"/>
          <p:cNvSpPr/>
          <p:nvPr/>
        </p:nvSpPr>
        <p:spPr>
          <a:xfrm>
            <a:off x="609600" y="5421868"/>
            <a:ext cx="8534400" cy="369332"/>
          </a:xfrm>
          <a:prstGeom prst="rect">
            <a:avLst/>
          </a:prstGeom>
        </p:spPr>
        <p:txBody>
          <a:bodyPr wrap="square">
            <a:spAutoFit/>
          </a:bodyPr>
          <a:lstStyle/>
          <a:p>
            <a:pPr lvl="1"/>
            <a:r>
              <a:rPr lang="en-US" sz="1800" dirty="0" err="1" smtClean="0">
                <a:latin typeface="Courier New"/>
                <a:cs typeface="Courier New"/>
                <a:hlinkClick r:id="rId3"/>
              </a:rPr>
              <a:t>http://httpd.apache.org/security/vulnerabilities-oval.xml</a:t>
            </a:r>
            <a:endParaRPr lang="en-US" sz="1800" dirty="0" smtClean="0">
              <a:latin typeface="Courier New"/>
              <a:cs typeface="Courier New"/>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Security Process</a:t>
            </a:r>
            <a:endParaRPr lang="en-US" dirty="0"/>
          </a:p>
        </p:txBody>
      </p:sp>
      <p:sp>
        <p:nvSpPr>
          <p:cNvPr id="3" name="Content Placeholder 2"/>
          <p:cNvSpPr>
            <a:spLocks noGrp="1"/>
          </p:cNvSpPr>
          <p:nvPr>
            <p:ph idx="1"/>
          </p:nvPr>
        </p:nvSpPr>
        <p:spPr/>
        <p:txBody>
          <a:bodyPr/>
          <a:lstStyle/>
          <a:p>
            <a:r>
              <a:rPr lang="en-US" dirty="0" smtClean="0"/>
              <a:t>Report security problems to </a:t>
            </a:r>
            <a:r>
              <a:rPr lang="en-US" dirty="0" smtClean="0">
                <a:hlinkClick r:id="rId2"/>
              </a:rPr>
              <a:t>security@apache.org</a:t>
            </a:r>
            <a:endParaRPr lang="en-US" dirty="0" smtClean="0"/>
          </a:p>
          <a:p>
            <a:r>
              <a:rPr lang="en-US" dirty="0" smtClean="0"/>
              <a:t>Real vulnerabilities are assigned CVE number</a:t>
            </a:r>
          </a:p>
          <a:p>
            <a:r>
              <a:rPr lang="en-US" dirty="0" smtClean="0"/>
              <a:t>Vulnerabilities are classified, fixed</a:t>
            </a:r>
          </a:p>
          <a:p>
            <a:r>
              <a:rPr lang="en-US" dirty="0" smtClean="0"/>
              <a:t>New </a:t>
            </a:r>
            <a:r>
              <a:rPr lang="en-US" dirty="0" err="1" smtClean="0"/>
              <a:t>httpd</a:t>
            </a:r>
            <a:r>
              <a:rPr lang="en-US" dirty="0" smtClean="0"/>
              <a:t> version released</a:t>
            </a:r>
            <a:endParaRPr lang="en-US" dirty="0"/>
          </a:p>
        </p:txBody>
      </p:sp>
      <p:sp>
        <p:nvSpPr>
          <p:cNvPr id="4" name="TextBox 3"/>
          <p:cNvSpPr txBox="1"/>
          <p:nvPr/>
        </p:nvSpPr>
        <p:spPr>
          <a:xfrm>
            <a:off x="1600200" y="4876800"/>
            <a:ext cx="7249288" cy="1200329"/>
          </a:xfrm>
          <a:prstGeom prst="rect">
            <a:avLst/>
          </a:prstGeom>
          <a:noFill/>
        </p:spPr>
        <p:txBody>
          <a:bodyPr wrap="none" rtlCol="0">
            <a:spAutoFit/>
          </a:bodyPr>
          <a:lstStyle/>
          <a:p>
            <a:r>
              <a:rPr lang="en-US" sz="1800" dirty="0" smtClean="0">
                <a:latin typeface="Courier New"/>
                <a:cs typeface="Courier New"/>
                <a:hlinkClick r:id="rId3"/>
              </a:rPr>
              <a:t>http://httpd.apache.org/security_report.html</a:t>
            </a:r>
            <a:br>
              <a:rPr lang="en-US" sz="1800" dirty="0" smtClean="0">
                <a:latin typeface="Courier New"/>
                <a:cs typeface="Courier New"/>
                <a:hlinkClick r:id="rId3"/>
              </a:rPr>
            </a:br>
            <a:r>
              <a:rPr lang="en-US" sz="1800" dirty="0" smtClean="0">
                <a:latin typeface="Courier New"/>
                <a:cs typeface="Courier New"/>
                <a:hlinkClick r:id="rId4"/>
              </a:rPr>
              <a:t>http://cve.mitre.org/</a:t>
            </a:r>
            <a:r>
              <a:rPr lang="en-US" sz="1800" dirty="0" smtClean="0">
                <a:latin typeface="Courier New"/>
                <a:cs typeface="Courier New"/>
              </a:rPr>
              <a:t/>
            </a:r>
            <a:br>
              <a:rPr lang="en-US" sz="1800" dirty="0" smtClean="0">
                <a:latin typeface="Courier New"/>
                <a:cs typeface="Courier New"/>
              </a:rPr>
            </a:br>
            <a:r>
              <a:rPr lang="en-US" sz="1800" dirty="0" smtClean="0">
                <a:latin typeface="Courier New"/>
                <a:cs typeface="Courier New"/>
                <a:hlinkClick r:id="rId5"/>
              </a:rPr>
              <a:t>http://httpd.apache.org/security/impact_levels.html</a:t>
            </a:r>
            <a:r>
              <a:rPr lang="en-US" sz="1800" dirty="0" smtClean="0">
                <a:latin typeface="Courier New"/>
                <a:cs typeface="Courier New"/>
              </a:rPr>
              <a:t/>
            </a:r>
            <a:br>
              <a:rPr lang="en-US" sz="1800" dirty="0" smtClean="0">
                <a:latin typeface="Courier New"/>
                <a:cs typeface="Courier New"/>
              </a:rPr>
            </a:br>
            <a:r>
              <a:rPr lang="en-US" sz="1800" dirty="0" smtClean="0">
                <a:latin typeface="Courier New"/>
                <a:cs typeface="Courier New"/>
              </a:rPr>
              <a:t>	</a:t>
            </a:r>
            <a:r>
              <a:rPr lang="en-US" sz="1800" dirty="0" smtClean="0">
                <a:latin typeface="Courier New"/>
                <a:cs typeface="Courier New"/>
                <a:hlinkClick r:id="rId6"/>
              </a:rPr>
              <a:t>announce@apache.org</a:t>
            </a:r>
            <a:endParaRPr lang="en-US" sz="1800" dirty="0">
              <a:latin typeface="Courier New"/>
              <a:cs typeface="Courier New"/>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peaker Slide Template Masters">
  <a:themeElements>
    <a:clrScheme name="">
      <a:dk1>
        <a:srgbClr val="000000"/>
      </a:dk1>
      <a:lt1>
        <a:srgbClr val="FFFFFF"/>
      </a:lt1>
      <a:dk2>
        <a:srgbClr val="000000"/>
      </a:dk2>
      <a:lt2>
        <a:srgbClr val="808080"/>
      </a:lt2>
      <a:accent1>
        <a:srgbClr val="BBE0E3"/>
      </a:accent1>
      <a:accent2>
        <a:srgbClr val="990033"/>
      </a:accent2>
      <a:accent3>
        <a:srgbClr val="FFFFFF"/>
      </a:accent3>
      <a:accent4>
        <a:srgbClr val="000000"/>
      </a:accent4>
      <a:accent5>
        <a:srgbClr val="DAEDEF"/>
      </a:accent5>
      <a:accent6>
        <a:srgbClr val="8A002D"/>
      </a:accent6>
      <a:hlink>
        <a:srgbClr val="990033"/>
      </a:hlink>
      <a:folHlink>
        <a:srgbClr val="990033"/>
      </a:folHlink>
    </a:clrScheme>
    <a:fontScheme name="Speaker Slide Template Maste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0" charset="0"/>
          </a:defRPr>
        </a:defPPr>
      </a:lstStyle>
    </a:lnDef>
  </a:objectDefaults>
  <a:extraClrSchemeLst>
    <a:extraClrScheme>
      <a:clrScheme name="Speaker Slide Template Master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peaker Slide Template Master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peaker Slide Template Master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peaker Slide Template Master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peaker Slide Template Master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peaker Slide Template Master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peaker Slide Template Master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peaker Slide Template Master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peaker Slide Template Master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peaker Slide Template Master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peaker Slide Template Master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peaker Slide Template Master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KasperskyLab_TakeBackTheEndpoint_SlidesSander_October2010.pptx</Template>
  <TotalTime>44092</TotalTime>
  <Words>3109</Words>
  <Application>Microsoft Macintosh PowerPoint</Application>
  <PresentationFormat>On-screen Show (4:3)</PresentationFormat>
  <Paragraphs>328</Paragraphs>
  <Slides>45</Slides>
  <Notes>28</Notes>
  <HiddenSlides>0</HiddenSlides>
  <MMClips>0</MMClips>
  <ScaleCrop>false</ScaleCrop>
  <HeadingPairs>
    <vt:vector size="4" baseType="variant">
      <vt:variant>
        <vt:lpstr>Design Template</vt:lpstr>
      </vt:variant>
      <vt:variant>
        <vt:i4>1</vt:i4>
      </vt:variant>
      <vt:variant>
        <vt:lpstr>Slide Titles</vt:lpstr>
      </vt:variant>
      <vt:variant>
        <vt:i4>45</vt:i4>
      </vt:variant>
    </vt:vector>
  </HeadingPairs>
  <TitlesOfParts>
    <vt:vector size="46" baseType="lpstr">
      <vt:lpstr>Speaker Slide Template Masters</vt:lpstr>
      <vt:lpstr>Hardening Enterprise Apache Installations</vt:lpstr>
      <vt:lpstr>Disclaimer</vt:lpstr>
      <vt:lpstr>Agenda</vt:lpstr>
      <vt:lpstr>Tip (1) Strong Passwords</vt:lpstr>
      <vt:lpstr>Tip (2) Writing to DocRoot</vt:lpstr>
      <vt:lpstr>Tip (2) Writing to DocRoot</vt:lpstr>
      <vt:lpstr>Tip (2) Writing to DocRoot</vt:lpstr>
      <vt:lpstr>Apache is Secure</vt:lpstr>
      <vt:lpstr>Apache Security Process</vt:lpstr>
      <vt:lpstr>Tip(3) Use Packages</vt:lpstr>
      <vt:lpstr>Package Considerations</vt:lpstr>
      <vt:lpstr>Tip (4) Config Version Control</vt:lpstr>
      <vt:lpstr>Tip (5) Fail Thoroughly</vt:lpstr>
      <vt:lpstr>Tip (6) Apache Configuration</vt:lpstr>
      <vt:lpstr>Tip (7) OS Hardening</vt:lpstr>
      <vt:lpstr>OS Hardening (2)</vt:lpstr>
      <vt:lpstr>Windows</vt:lpstr>
      <vt:lpstr>Tip(8) Network</vt:lpstr>
      <vt:lpstr>Suggested DMZ Configuration</vt:lpstr>
      <vt:lpstr>ModSecurity</vt:lpstr>
      <vt:lpstr>ModSecurity Filter</vt:lpstr>
      <vt:lpstr>Application Security</vt:lpstr>
      <vt:lpstr>Malware Growth Continues in 2010</vt:lpstr>
      <vt:lpstr>Slide 24</vt:lpstr>
      <vt:lpstr>Considerations</vt:lpstr>
      <vt:lpstr>Common Sense</vt:lpstr>
      <vt:lpstr>An Important Question</vt:lpstr>
      <vt:lpstr>Why…</vt:lpstr>
      <vt:lpstr>Database Privileges</vt:lpstr>
      <vt:lpstr>Tip (9) Database Privileges</vt:lpstr>
      <vt:lpstr>Tip (10) PHP Configuration</vt:lpstr>
      <vt:lpstr>Further Reading</vt:lpstr>
      <vt:lpstr>Conclusion</vt:lpstr>
      <vt:lpstr>Thank You</vt:lpstr>
      <vt:lpstr>Backup Slides</vt:lpstr>
      <vt:lpstr>The Threat Model</vt:lpstr>
      <vt:lpstr>Who Gets Attacked?</vt:lpstr>
      <vt:lpstr>Slide 38</vt:lpstr>
      <vt:lpstr>Slide 39</vt:lpstr>
      <vt:lpstr>Case Study</vt:lpstr>
      <vt:lpstr>The Incident</vt:lpstr>
      <vt:lpstr>apache.org Network</vt:lpstr>
      <vt:lpstr>Response</vt:lpstr>
      <vt:lpstr>Changes</vt:lpstr>
      <vt:lpstr>Software and Libraries</vt:lpstr>
    </vt:vector>
  </TitlesOfParts>
  <Manager/>
  <Company>nCipher, Inc.</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Hardening Enterprise Apache Installations</dc:title>
  <dc:subject/>
  <dc:creator>Sander Temme</dc:creator>
  <cp:keywords/>
  <dc:description/>
  <cp:lastModifiedBy>Sander Temme</cp:lastModifiedBy>
  <cp:revision>340</cp:revision>
  <dcterms:created xsi:type="dcterms:W3CDTF">2010-11-03T18:01:37Z</dcterms:created>
  <dcterms:modified xsi:type="dcterms:W3CDTF">2010-11-03T18:59:35Z</dcterms:modified>
  <cp:category/>
</cp:coreProperties>
</file>