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7"/>
  </p:notesMasterIdLst>
  <p:handoutMasterIdLst>
    <p:handoutMasterId r:id="rId48"/>
  </p:handoutMasterIdLst>
  <p:sldIdLst>
    <p:sldId id="258" r:id="rId2"/>
    <p:sldId id="272" r:id="rId3"/>
    <p:sldId id="309" r:id="rId4"/>
    <p:sldId id="260" r:id="rId5"/>
    <p:sldId id="274" r:id="rId6"/>
    <p:sldId id="287" r:id="rId7"/>
    <p:sldId id="306" r:id="rId8"/>
    <p:sldId id="275" r:id="rId9"/>
    <p:sldId id="261" r:id="rId10"/>
    <p:sldId id="276" r:id="rId11"/>
    <p:sldId id="288" r:id="rId12"/>
    <p:sldId id="262" r:id="rId13"/>
    <p:sldId id="277" r:id="rId14"/>
    <p:sldId id="278" r:id="rId15"/>
    <p:sldId id="263" r:id="rId16"/>
    <p:sldId id="299" r:id="rId17"/>
    <p:sldId id="280" r:id="rId18"/>
    <p:sldId id="281" r:id="rId19"/>
    <p:sldId id="282" r:id="rId20"/>
    <p:sldId id="264" r:id="rId21"/>
    <p:sldId id="265" r:id="rId22"/>
    <p:sldId id="266" r:id="rId23"/>
    <p:sldId id="267" r:id="rId24"/>
    <p:sldId id="291" r:id="rId25"/>
    <p:sldId id="292" r:id="rId26"/>
    <p:sldId id="293" r:id="rId27"/>
    <p:sldId id="300" r:id="rId28"/>
    <p:sldId id="301" r:id="rId29"/>
    <p:sldId id="307" r:id="rId30"/>
    <p:sldId id="284" r:id="rId31"/>
    <p:sldId id="283" r:id="rId32"/>
    <p:sldId id="304" r:id="rId33"/>
    <p:sldId id="308" r:id="rId34"/>
    <p:sldId id="285" r:id="rId35"/>
    <p:sldId id="294" r:id="rId36"/>
    <p:sldId id="286" r:id="rId37"/>
    <p:sldId id="303" r:id="rId38"/>
    <p:sldId id="310" r:id="rId39"/>
    <p:sldId id="295" r:id="rId40"/>
    <p:sldId id="305" r:id="rId41"/>
    <p:sldId id="298" r:id="rId42"/>
    <p:sldId id="296" r:id="rId43"/>
    <p:sldId id="297" r:id="rId44"/>
    <p:sldId id="269" r:id="rId45"/>
    <p:sldId id="268" r:id="rId46"/>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itchFamily="1" charset="0"/>
        <a:ea typeface="+mn-ea"/>
        <a:cs typeface="+mn-cs"/>
      </a:defRPr>
    </a:lvl1pPr>
    <a:lvl2pPr marL="457200" algn="l" rtl="0" eaLnBrk="0" fontAlgn="base" hangingPunct="0">
      <a:spcBef>
        <a:spcPct val="0"/>
      </a:spcBef>
      <a:spcAft>
        <a:spcPct val="0"/>
      </a:spcAft>
      <a:defRPr sz="2400" kern="1200">
        <a:solidFill>
          <a:schemeClr val="tx1"/>
        </a:solidFill>
        <a:latin typeface="Times" pitchFamily="1" charset="0"/>
        <a:ea typeface="+mn-ea"/>
        <a:cs typeface="+mn-cs"/>
      </a:defRPr>
    </a:lvl2pPr>
    <a:lvl3pPr marL="914400" algn="l" rtl="0" eaLnBrk="0" fontAlgn="base" hangingPunct="0">
      <a:spcBef>
        <a:spcPct val="0"/>
      </a:spcBef>
      <a:spcAft>
        <a:spcPct val="0"/>
      </a:spcAft>
      <a:defRPr sz="2400" kern="1200">
        <a:solidFill>
          <a:schemeClr val="tx1"/>
        </a:solidFill>
        <a:latin typeface="Times" pitchFamily="1" charset="0"/>
        <a:ea typeface="+mn-ea"/>
        <a:cs typeface="+mn-cs"/>
      </a:defRPr>
    </a:lvl3pPr>
    <a:lvl4pPr marL="1371600" algn="l" rtl="0" eaLnBrk="0" fontAlgn="base" hangingPunct="0">
      <a:spcBef>
        <a:spcPct val="0"/>
      </a:spcBef>
      <a:spcAft>
        <a:spcPct val="0"/>
      </a:spcAft>
      <a:defRPr sz="2400" kern="1200">
        <a:solidFill>
          <a:schemeClr val="tx1"/>
        </a:solidFill>
        <a:latin typeface="Times" pitchFamily="1" charset="0"/>
        <a:ea typeface="+mn-ea"/>
        <a:cs typeface="+mn-cs"/>
      </a:defRPr>
    </a:lvl4pPr>
    <a:lvl5pPr marL="1828800" algn="l" rtl="0" eaLnBrk="0" fontAlgn="base" hangingPunct="0">
      <a:spcBef>
        <a:spcPct val="0"/>
      </a:spcBef>
      <a:spcAft>
        <a:spcPct val="0"/>
      </a:spcAft>
      <a:defRPr sz="2400" kern="1200">
        <a:solidFill>
          <a:schemeClr val="tx1"/>
        </a:solidFill>
        <a:latin typeface="Times" pitchFamily="1" charset="0"/>
        <a:ea typeface="+mn-ea"/>
        <a:cs typeface="+mn-cs"/>
      </a:defRPr>
    </a:lvl5pPr>
    <a:lvl6pPr marL="2286000" algn="l" defTabSz="914400" rtl="0" eaLnBrk="1" latinLnBrk="0" hangingPunct="1">
      <a:defRPr sz="2400" kern="1200">
        <a:solidFill>
          <a:schemeClr val="tx1"/>
        </a:solidFill>
        <a:latin typeface="Times" pitchFamily="1" charset="0"/>
        <a:ea typeface="+mn-ea"/>
        <a:cs typeface="+mn-cs"/>
      </a:defRPr>
    </a:lvl6pPr>
    <a:lvl7pPr marL="2743200" algn="l" defTabSz="914400" rtl="0" eaLnBrk="1" latinLnBrk="0" hangingPunct="1">
      <a:defRPr sz="2400" kern="1200">
        <a:solidFill>
          <a:schemeClr val="tx1"/>
        </a:solidFill>
        <a:latin typeface="Times" pitchFamily="1" charset="0"/>
        <a:ea typeface="+mn-ea"/>
        <a:cs typeface="+mn-cs"/>
      </a:defRPr>
    </a:lvl7pPr>
    <a:lvl8pPr marL="3200400" algn="l" defTabSz="914400" rtl="0" eaLnBrk="1" latinLnBrk="0" hangingPunct="1">
      <a:defRPr sz="2400" kern="1200">
        <a:solidFill>
          <a:schemeClr val="tx1"/>
        </a:solidFill>
        <a:latin typeface="Times" pitchFamily="1" charset="0"/>
        <a:ea typeface="+mn-ea"/>
        <a:cs typeface="+mn-cs"/>
      </a:defRPr>
    </a:lvl8pPr>
    <a:lvl9pPr marL="3657600" algn="l" defTabSz="914400" rtl="0" eaLnBrk="1" latinLnBrk="0" hangingPunct="1">
      <a:defRPr sz="2400" kern="1200">
        <a:solidFill>
          <a:schemeClr val="tx1"/>
        </a:solidFill>
        <a:latin typeface="Times"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76288"/>
    <a:srgbClr val="E77D23"/>
    <a:srgbClr val="3C94CD"/>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45" autoAdjust="0"/>
    <p:restoredTop sz="78917" autoAdjust="0"/>
  </p:normalViewPr>
  <p:slideViewPr>
    <p:cSldViewPr>
      <p:cViewPr varScale="1">
        <p:scale>
          <a:sx n="73" d="100"/>
          <a:sy n="73" d="100"/>
        </p:scale>
        <p:origin x="-141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6" d="100"/>
          <a:sy n="66" d="100"/>
        </p:scale>
        <p:origin x="203" y="41"/>
      </p:cViewPr>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Arial" charset="0"/>
              </a:defRPr>
            </a:lvl1pPr>
          </a:lstStyle>
          <a:p>
            <a:pPr>
              <a:defRPr/>
            </a:pPr>
            <a:endParaRPr lang="en-US"/>
          </a:p>
        </p:txBody>
      </p:sp>
      <p:sp>
        <p:nvSpPr>
          <p:cNvPr id="512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en-US"/>
          </a:p>
        </p:txBody>
      </p:sp>
      <p:sp>
        <p:nvSpPr>
          <p:cNvPr id="512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endParaRPr lang="en-US"/>
          </a:p>
        </p:txBody>
      </p:sp>
      <p:sp>
        <p:nvSpPr>
          <p:cNvPr id="512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Arial" charset="0"/>
              </a:defRPr>
            </a:lvl1pPr>
          </a:lstStyle>
          <a:p>
            <a:pPr>
              <a:defRPr/>
            </a:pPr>
            <a:fld id="{43EC102A-A6EE-4637-9812-C9AF2F92133D}"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Arial" charset="0"/>
              </a:defRPr>
            </a:lvl1pPr>
          </a:lstStyle>
          <a:p>
            <a:pPr>
              <a:defRPr/>
            </a:pPr>
            <a:endParaRPr lang="en-US"/>
          </a:p>
        </p:txBody>
      </p:sp>
      <p:sp>
        <p:nvSpPr>
          <p:cNvPr id="717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endParaRPr lang="en-US"/>
          </a:p>
        </p:txBody>
      </p:sp>
      <p:sp>
        <p:nvSpPr>
          <p:cNvPr id="717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Arial" charset="0"/>
              </a:defRPr>
            </a:lvl1pPr>
          </a:lstStyle>
          <a:p>
            <a:pPr>
              <a:defRPr/>
            </a:pPr>
            <a:fld id="{44A2492F-7EAA-459B-A954-1077140FBDC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1"/>
          <p:cNvSpPr/>
          <p:nvPr/>
        </p:nvSpPr>
        <p:spPr>
          <a:xfrm>
            <a:off x="1143000" y="685799"/>
            <a:ext cx="4572000" cy="3429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w="9360">
            <a:solidFill>
              <a:srgbClr val="000000"/>
            </a:solidFill>
            <a:prstDash val="solid"/>
            <a:miter/>
          </a:ln>
        </p:spPr>
        <p:txBody>
          <a:bodyPr vert="horz" wrap="square" lIns="90000" tIns="46800" rIns="90000" bIns="46800" anchor="ctr" anchorCtr="0" compatLnSpc="1"/>
          <a:lstStyle/>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en-GB"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3" name="Notes Placeholder 2"/>
          <p:cNvSpPr txBox="1">
            <a:spLocks noGrp="1"/>
          </p:cNvSpPr>
          <p:nvPr>
            <p:ph type="body" sz="quarter" idx="1"/>
          </p:nvPr>
        </p:nvSpPr>
        <p:spPr>
          <a:xfrm>
            <a:off x="914039" y="4343040"/>
            <a:ext cx="5024520" cy="4110840"/>
          </a:xfrm>
        </p:spPr>
        <p:txBody>
          <a:bodyPr>
            <a:spAutoFit/>
          </a:bodyPr>
          <a:lstStyle/>
          <a:p>
            <a:r>
              <a:rPr lang="en-GB" kern="1200" smtClean="0"/>
              <a:t>woot</a:t>
            </a:r>
            <a:endParaRPr lang="en-GB" kern="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A2492F-7EAA-459B-A954-1077140FBDC7}" type="slidenum">
              <a:rPr lang="en-US" smtClean="0"/>
              <a:pPr>
                <a:defRPr/>
              </a:pPr>
              <a:t>26</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Yawn – next </a:t>
            </a:r>
            <a:r>
              <a:rPr lang="en-US" dirty="0" smtClean="0"/>
              <a:t>slide</a:t>
            </a:r>
          </a:p>
          <a:p>
            <a:endParaRPr lang="en-US" dirty="0" smtClean="0"/>
          </a:p>
          <a:p>
            <a:r>
              <a:rPr lang="en-US" dirty="0" smtClean="0"/>
              <a:t>You may</a:t>
            </a:r>
            <a:r>
              <a:rPr lang="en-US" baseline="0" dirty="0" smtClean="0"/>
              <a:t> have trouble finding JSP2.2 – Its actually a JSP2.1 Maintenance Release – but renumbered due to the </a:t>
            </a:r>
            <a:r>
              <a:rPr lang="en-US" baseline="0" dirty="0" err="1" smtClean="0"/>
              <a:t>servlet</a:t>
            </a:r>
            <a:r>
              <a:rPr lang="en-US" baseline="0" dirty="0" smtClean="0"/>
              <a:t> spec number change</a:t>
            </a:r>
            <a:endParaRPr lang="en-US" dirty="0"/>
          </a:p>
        </p:txBody>
      </p:sp>
      <p:sp>
        <p:nvSpPr>
          <p:cNvPr id="4" name="Slide Number Placeholder 3"/>
          <p:cNvSpPr>
            <a:spLocks noGrp="1"/>
          </p:cNvSpPr>
          <p:nvPr>
            <p:ph type="sldNum" sz="quarter" idx="10"/>
          </p:nvPr>
        </p:nvSpPr>
        <p:spPr/>
        <p:txBody>
          <a:bodyPr/>
          <a:lstStyle/>
          <a:p>
            <a:pPr>
              <a:defRPr/>
            </a:pPr>
            <a:fld id="{44A2492F-7EAA-459B-A954-1077140FBDC7}" type="slidenum">
              <a:rPr lang="en-US" smtClean="0"/>
              <a:pPr>
                <a:defRPr/>
              </a:pPr>
              <a:t>27</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Lifecycle </a:t>
            </a:r>
            <a:r>
              <a:rPr lang="en-US" sz="1200" dirty="0" err="1" smtClean="0"/>
              <a:t>refactored</a:t>
            </a:r>
            <a:r>
              <a:rPr lang="en-US" sz="1200" dirty="0" smtClean="0"/>
              <a:t> – so</a:t>
            </a:r>
            <a:r>
              <a:rPr lang="en-US" sz="1200" baseline="0" dirty="0" smtClean="0"/>
              <a:t> YMMV </a:t>
            </a:r>
            <a:endParaRPr lang="en-US" dirty="0"/>
          </a:p>
        </p:txBody>
      </p:sp>
      <p:sp>
        <p:nvSpPr>
          <p:cNvPr id="4" name="Slide Number Placeholder 3"/>
          <p:cNvSpPr>
            <a:spLocks noGrp="1"/>
          </p:cNvSpPr>
          <p:nvPr>
            <p:ph type="sldNum" sz="quarter" idx="10"/>
          </p:nvPr>
        </p:nvSpPr>
        <p:spPr/>
        <p:txBody>
          <a:bodyPr/>
          <a:lstStyle/>
          <a:p>
            <a:pPr>
              <a:defRPr/>
            </a:pPr>
            <a:fld id="{44A2492F-7EAA-459B-A954-1077140FBDC7}" type="slidenum">
              <a:rPr lang="en-US" smtClean="0"/>
              <a:pPr>
                <a:defRPr/>
              </a:pPr>
              <a:t>29</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A2492F-7EAA-459B-A954-1077140FBDC7}" type="slidenum">
              <a:rPr lang="en-US" smtClean="0"/>
              <a:pPr>
                <a:defRPr/>
              </a:pPr>
              <a:t>31</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A2492F-7EAA-459B-A954-1077140FBDC7}" type="slidenum">
              <a:rPr lang="en-US" smtClean="0"/>
              <a:pPr>
                <a:defRPr/>
              </a:pPr>
              <a:t>32</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A2492F-7EAA-459B-A954-1077140FBDC7}" type="slidenum">
              <a:rPr lang="en-US" smtClean="0"/>
              <a:pPr>
                <a:defRPr/>
              </a:pPr>
              <a:t>33</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t>This filter controls the setting of the Expires HTTP header and the max-age directive of the Cache-Control HTTP header in server responses. The expiration date can set to be relative to either the time the source file was last modified, or to the time of the client access.</a:t>
            </a:r>
            <a:endParaRPr lang="en-US" sz="1200" smtClean="0"/>
          </a:p>
          <a:p>
            <a:endParaRPr lang="en-US"/>
          </a:p>
        </p:txBody>
      </p:sp>
      <p:sp>
        <p:nvSpPr>
          <p:cNvPr id="4" name="Slide Number Placeholder 3"/>
          <p:cNvSpPr>
            <a:spLocks noGrp="1"/>
          </p:cNvSpPr>
          <p:nvPr>
            <p:ph type="sldNum" sz="quarter" idx="10"/>
          </p:nvPr>
        </p:nvSpPr>
        <p:spPr/>
        <p:txBody>
          <a:bodyPr/>
          <a:lstStyle/>
          <a:p>
            <a:pPr>
              <a:defRPr/>
            </a:pPr>
            <a:fld id="{44A2492F-7EAA-459B-A954-1077140FBDC7}" type="slidenum">
              <a:rPr lang="en-US" smtClean="0"/>
              <a:pPr>
                <a:defRPr/>
              </a:pPr>
              <a:t>39</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t>The *.jar suffix can be used to include all JAR files in a certain directory. If a file or a directory does not exist, it will be skipped. </a:t>
            </a:r>
          </a:p>
          <a:p>
            <a:endParaRPr lang="en-US" dirty="0"/>
          </a:p>
        </p:txBody>
      </p:sp>
      <p:sp>
        <p:nvSpPr>
          <p:cNvPr id="4" name="Slide Number Placeholder 3"/>
          <p:cNvSpPr>
            <a:spLocks noGrp="1"/>
          </p:cNvSpPr>
          <p:nvPr>
            <p:ph type="sldNum" sz="quarter" idx="10"/>
          </p:nvPr>
        </p:nvSpPr>
        <p:spPr/>
        <p:txBody>
          <a:bodyPr/>
          <a:lstStyle/>
          <a:p>
            <a:pPr>
              <a:defRPr/>
            </a:pPr>
            <a:fld id="{44A2492F-7EAA-459B-A954-1077140FBDC7}" type="slidenum">
              <a:rPr lang="en-US" smtClean="0"/>
              <a:pPr>
                <a:defRPr/>
              </a:pPr>
              <a:t>41</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solidFill>
                  <a:srgbClr val="000000"/>
                </a:solidFill>
                <a:latin typeface="Times New Roman"/>
              </a:rPr>
              <a:t>JmxRemoteLifecycleListener</a:t>
            </a:r>
            <a:r>
              <a:rPr lang="en-US" dirty="0" smtClean="0">
                <a:solidFill>
                  <a:srgbClr val="000000"/>
                </a:solidFill>
                <a:latin typeface="Times New Roman"/>
              </a:rPr>
              <a:t> : </a:t>
            </a:r>
            <a:r>
              <a:rPr lang="en-US" dirty="0" smtClean="0"/>
              <a:t>This listener fixes the port used by JMX/RMI Server making things much simpler if you need to connect </a:t>
            </a:r>
            <a:r>
              <a:rPr lang="en-US" dirty="0" err="1" smtClean="0"/>
              <a:t>jconsole</a:t>
            </a:r>
            <a:r>
              <a:rPr lang="en-US" dirty="0" smtClean="0"/>
              <a:t> or similar to a remote Tomcat instance that is running behind a firewall. Only the ports are configured via the listener. The remainder of the configuration is via the standard system properties for configuring JMX. </a:t>
            </a:r>
            <a:endParaRPr lang="en-US" dirty="0" smtClean="0"/>
          </a:p>
          <a:p>
            <a:endParaRPr lang="en-US" dirty="0" smtClean="0"/>
          </a:p>
          <a:p>
            <a:r>
              <a:rPr lang="en-US" dirty="0" err="1" smtClean="0"/>
              <a:t>Configtest</a:t>
            </a:r>
            <a:r>
              <a:rPr lang="en-US" dirty="0" smtClean="0"/>
              <a:t> – Will expose new challenges.</a:t>
            </a:r>
            <a:r>
              <a:rPr lang="en-US" baseline="0" dirty="0" smtClean="0"/>
              <a:t> For example: bad values may pass a </a:t>
            </a:r>
            <a:r>
              <a:rPr lang="en-US" baseline="0" dirty="0" err="1" smtClean="0"/>
              <a:t>config</a:t>
            </a:r>
            <a:r>
              <a:rPr lang="en-US" baseline="0" dirty="0" smtClean="0"/>
              <a:t> test – and Tomcat will start up with default values. </a:t>
            </a:r>
            <a:endParaRPr lang="en-US" dirty="0"/>
          </a:p>
        </p:txBody>
      </p:sp>
      <p:sp>
        <p:nvSpPr>
          <p:cNvPr id="4" name="Slide Number Placeholder 3"/>
          <p:cNvSpPr>
            <a:spLocks noGrp="1"/>
          </p:cNvSpPr>
          <p:nvPr>
            <p:ph type="sldNum" sz="quarter" idx="10"/>
          </p:nvPr>
        </p:nvSpPr>
        <p:spPr/>
        <p:txBody>
          <a:bodyPr/>
          <a:lstStyle/>
          <a:p>
            <a:pPr>
              <a:defRPr/>
            </a:pPr>
            <a:fld id="{44A2492F-7EAA-459B-A954-1077140FBDC7}" type="slidenum">
              <a:rPr lang="en-US" smtClean="0"/>
              <a:pPr>
                <a:defRPr/>
              </a:pPr>
              <a:t>43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1"/>
          <p:cNvSpPr/>
          <p:nvPr/>
        </p:nvSpPr>
        <p:spPr>
          <a:xfrm>
            <a:off x="1143000" y="685799"/>
            <a:ext cx="4572000" cy="3429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w="9360">
            <a:solidFill>
              <a:srgbClr val="000000"/>
            </a:solidFill>
            <a:prstDash val="solid"/>
            <a:miter/>
          </a:ln>
        </p:spPr>
        <p:txBody>
          <a:bodyPr vert="horz" wrap="square" lIns="90000" tIns="46800" rIns="90000" bIns="46800" anchor="ctr" anchorCtr="0" compatLnSpc="1"/>
          <a:lstStyle/>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en-GB"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3" name="Notes Placeholder 2"/>
          <p:cNvSpPr txBox="1">
            <a:spLocks noGrp="1"/>
          </p:cNvSpPr>
          <p:nvPr>
            <p:ph type="body" sz="quarter" idx="1"/>
          </p:nvPr>
        </p:nvSpPr>
        <p:spPr>
          <a:xfrm>
            <a:off x="914039" y="4343040"/>
            <a:ext cx="5024520" cy="4110840"/>
          </a:xfrm>
        </p:spPr>
        <p:txBody>
          <a:bodyPr>
            <a:spAutoFit/>
          </a:bodyPr>
          <a:lstStyle/>
          <a:p>
            <a:pPr>
              <a:buFont typeface="Arial" pitchFamily="34" charset="0"/>
              <a:buChar char="•"/>
            </a:pPr>
            <a:r>
              <a:rPr lang="en-GB" kern="1200" baseline="0" dirty="0" smtClean="0"/>
              <a:t> I have a </a:t>
            </a:r>
            <a:r>
              <a:rPr lang="en-GB" kern="1200" baseline="0" dirty="0" err="1" smtClean="0"/>
              <a:t>webapp</a:t>
            </a:r>
            <a:r>
              <a:rPr lang="en-GB" kern="1200" baseline="0" dirty="0" smtClean="0"/>
              <a:t> developer slant</a:t>
            </a:r>
          </a:p>
          <a:p>
            <a:pPr>
              <a:buFont typeface="Arial" pitchFamily="34" charset="0"/>
              <a:buChar char="•"/>
            </a:pPr>
            <a:r>
              <a:rPr lang="en-GB" kern="1200" baseline="0" dirty="0" smtClean="0"/>
              <a:t> I have may opinions which are perfectly valid in the domain I code/deploy – YMMV</a:t>
            </a:r>
          </a:p>
          <a:p>
            <a:pPr>
              <a:buFont typeface="Arial" pitchFamily="34" charset="0"/>
              <a:buChar char="•"/>
            </a:pPr>
            <a:r>
              <a:rPr lang="en-GB" b="1" kern="1200" baseline="0" dirty="0" smtClean="0"/>
              <a:t>The </a:t>
            </a:r>
            <a:r>
              <a:rPr lang="en-GB" b="1" kern="1200" baseline="0" dirty="0" err="1" smtClean="0"/>
              <a:t>Servlet</a:t>
            </a:r>
            <a:r>
              <a:rPr lang="en-GB" b="1" kern="1200" baseline="0" dirty="0" smtClean="0"/>
              <a:t> 3.0 spec went through large rewrites from initial draft to current form.</a:t>
            </a:r>
            <a:endParaRPr lang="en-GB" b="1" kern="12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Remember the following </a:t>
            </a:r>
            <a:r>
              <a:rPr lang="en-US" dirty="0" err="1" smtClean="0"/>
              <a:t>servlet</a:t>
            </a:r>
            <a:r>
              <a:rPr lang="en-US" baseline="0" dirty="0" smtClean="0"/>
              <a:t> and filters – we’ll be re-visiting them later</a:t>
            </a:r>
            <a:endParaRPr lang="en-US" dirty="0"/>
          </a:p>
        </p:txBody>
      </p:sp>
      <p:sp>
        <p:nvSpPr>
          <p:cNvPr id="4" name="Slide Number Placeholder 3"/>
          <p:cNvSpPr>
            <a:spLocks noGrp="1"/>
          </p:cNvSpPr>
          <p:nvPr>
            <p:ph type="sldNum" sz="quarter" idx="10"/>
          </p:nvPr>
        </p:nvSpPr>
        <p:spPr/>
        <p:txBody>
          <a:bodyPr/>
          <a:lstStyle/>
          <a:p>
            <a:pPr>
              <a:defRPr/>
            </a:pPr>
            <a:fld id="{44A2492F-7EAA-459B-A954-1077140FBDC7}" type="slidenum">
              <a:rPr lang="en-US" smtClean="0"/>
              <a:pPr>
                <a:defRPr/>
              </a:pPr>
              <a:t>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Cookies</a:t>
            </a:r>
          </a:p>
          <a:p>
            <a:r>
              <a:rPr lang="en-US" dirty="0" smtClean="0"/>
              <a:t>Writers</a:t>
            </a:r>
          </a:p>
          <a:p>
            <a:r>
              <a:rPr lang="en-US" dirty="0" smtClean="0"/>
              <a:t>Streams</a:t>
            </a:r>
          </a:p>
          <a:p>
            <a:r>
              <a:rPr lang="en-US" dirty="0" err="1" smtClean="0"/>
              <a:t>RequestDispatchers</a:t>
            </a:r>
            <a:r>
              <a:rPr lang="en-US" baseline="0" dirty="0" smtClean="0"/>
              <a:t> which all for forwards and includes</a:t>
            </a:r>
            <a:endParaRPr lang="en-US" dirty="0"/>
          </a:p>
        </p:txBody>
      </p:sp>
      <p:sp>
        <p:nvSpPr>
          <p:cNvPr id="4" name="Slide Number Placeholder 3"/>
          <p:cNvSpPr>
            <a:spLocks noGrp="1"/>
          </p:cNvSpPr>
          <p:nvPr>
            <p:ph type="sldNum" sz="quarter" idx="10"/>
          </p:nvPr>
        </p:nvSpPr>
        <p:spPr/>
        <p:txBody>
          <a:bodyPr/>
          <a:lstStyle/>
          <a:p>
            <a:pPr>
              <a:defRPr/>
            </a:pPr>
            <a:fld id="{44A2492F-7EAA-459B-A954-1077140FBDC7}" type="slidenum">
              <a:rPr lang="en-US" smtClean="0"/>
              <a:pPr>
                <a:defRPr/>
              </a:pPr>
              <a:t>15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And now </a:t>
            </a:r>
            <a:r>
              <a:rPr lang="en-US" dirty="0" err="1" smtClean="0"/>
              <a:t>servlet</a:t>
            </a:r>
            <a:r>
              <a:rPr lang="en-US" dirty="0" smtClean="0"/>
              <a:t> mappings</a:t>
            </a:r>
            <a:r>
              <a:rPr lang="en-US" baseline="0" dirty="0" smtClean="0"/>
              <a:t> are gone</a:t>
            </a:r>
            <a:endParaRPr lang="en-US" dirty="0"/>
          </a:p>
        </p:txBody>
      </p:sp>
      <p:sp>
        <p:nvSpPr>
          <p:cNvPr id="4" name="Slide Number Placeholder 3"/>
          <p:cNvSpPr>
            <a:spLocks noGrp="1"/>
          </p:cNvSpPr>
          <p:nvPr>
            <p:ph type="sldNum" sz="quarter" idx="10"/>
          </p:nvPr>
        </p:nvSpPr>
        <p:spPr/>
        <p:txBody>
          <a:bodyPr/>
          <a:lstStyle/>
          <a:p>
            <a:pPr>
              <a:defRPr/>
            </a:pPr>
            <a:fld id="{44A2492F-7EAA-459B-A954-1077140FBDC7}" type="slidenum">
              <a:rPr lang="en-US" smtClean="0"/>
              <a:pPr>
                <a:defRPr/>
              </a:pPr>
              <a:t>17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And now filter mappings</a:t>
            </a:r>
            <a:r>
              <a:rPr lang="en-US" baseline="0" dirty="0" smtClean="0"/>
              <a:t> are gone</a:t>
            </a:r>
            <a:endParaRPr lang="en-US" dirty="0"/>
          </a:p>
        </p:txBody>
      </p:sp>
      <p:sp>
        <p:nvSpPr>
          <p:cNvPr id="4" name="Slide Number Placeholder 3"/>
          <p:cNvSpPr>
            <a:spLocks noGrp="1"/>
          </p:cNvSpPr>
          <p:nvPr>
            <p:ph type="sldNum" sz="quarter" idx="10"/>
          </p:nvPr>
        </p:nvSpPr>
        <p:spPr/>
        <p:txBody>
          <a:bodyPr/>
          <a:lstStyle/>
          <a:p>
            <a:pPr>
              <a:defRPr/>
            </a:pPr>
            <a:fld id="{44A2492F-7EAA-459B-A954-1077140FBDC7}" type="slidenum">
              <a:rPr lang="en-US" smtClean="0"/>
              <a:pPr>
                <a:defRPr/>
              </a:pPr>
              <a:t>18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WebInitParam</a:t>
            </a:r>
            <a:endParaRPr lang="en-US" dirty="0" smtClean="0"/>
          </a:p>
          <a:p>
            <a:r>
              <a:rPr lang="en-US" dirty="0" smtClean="0"/>
              <a:t> - for passing in init parameters when using annotations for </a:t>
            </a:r>
            <a:r>
              <a:rPr lang="en-US" dirty="0" err="1" smtClean="0"/>
              <a:t>servelt</a:t>
            </a:r>
            <a:r>
              <a:rPr lang="en-US" dirty="0" smtClean="0"/>
              <a:t>/filter declarations</a:t>
            </a:r>
          </a:p>
          <a:p>
            <a:r>
              <a:rPr lang="en-US" dirty="0" smtClean="0"/>
              <a:t>@</a:t>
            </a:r>
            <a:r>
              <a:rPr lang="en-US" dirty="0" err="1" smtClean="0"/>
              <a:t>WebListener</a:t>
            </a:r>
            <a:endParaRPr lang="en-US" dirty="0" smtClean="0"/>
          </a:p>
          <a:p>
            <a:pPr>
              <a:buFontTx/>
              <a:buChar char="-"/>
            </a:pPr>
            <a:r>
              <a:rPr lang="en-US" dirty="0" smtClean="0"/>
              <a:t>For any </a:t>
            </a:r>
            <a:r>
              <a:rPr lang="en-US" baseline="0" dirty="0" smtClean="0"/>
              <a:t>listener type just </a:t>
            </a:r>
            <a:r>
              <a:rPr lang="en-US" baseline="0" dirty="0" smtClean="0"/>
              <a:t>by declaring a the class.</a:t>
            </a:r>
          </a:p>
          <a:p>
            <a:pPr>
              <a:buFontTx/>
              <a:buNone/>
            </a:pPr>
            <a:r>
              <a:rPr lang="en-US" baseline="0" dirty="0" smtClean="0"/>
              <a:t>- Somewhat </a:t>
            </a:r>
            <a:r>
              <a:rPr lang="en-US" baseline="0" dirty="0" err="1" smtClean="0"/>
              <a:t>meh</a:t>
            </a:r>
            <a:r>
              <a:rPr lang="en-US" baseline="0" dirty="0" smtClean="0"/>
              <a:t> worthy since could already declare listeners in tag files</a:t>
            </a:r>
            <a:endParaRPr lang="en-US" dirty="0" smtClean="0"/>
          </a:p>
        </p:txBody>
      </p:sp>
      <p:sp>
        <p:nvSpPr>
          <p:cNvPr id="4" name="Slide Number Placeholder 3"/>
          <p:cNvSpPr>
            <a:spLocks noGrp="1"/>
          </p:cNvSpPr>
          <p:nvPr>
            <p:ph type="sldNum" sz="quarter" idx="10"/>
          </p:nvPr>
        </p:nvSpPr>
        <p:spPr/>
        <p:txBody>
          <a:bodyPr/>
          <a:lstStyle/>
          <a:p>
            <a:pPr>
              <a:defRPr/>
            </a:pPr>
            <a:fld id="{44A2492F-7EAA-459B-A954-1077140FBDC7}" type="slidenum">
              <a:rPr lang="en-US" smtClean="0"/>
              <a:pPr>
                <a:defRPr/>
              </a:pPr>
              <a:t>19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Yes – even more ways to change web.xml</a:t>
            </a:r>
            <a:r>
              <a:rPr lang="en-US" baseline="0" dirty="0" smtClean="0"/>
              <a:t> without changing web.xml</a:t>
            </a:r>
            <a:endParaRPr lang="en-US" dirty="0"/>
          </a:p>
        </p:txBody>
      </p:sp>
      <p:sp>
        <p:nvSpPr>
          <p:cNvPr id="4" name="Slide Number Placeholder 3"/>
          <p:cNvSpPr>
            <a:spLocks noGrp="1"/>
          </p:cNvSpPr>
          <p:nvPr>
            <p:ph type="sldNum" sz="quarter" idx="10"/>
          </p:nvPr>
        </p:nvSpPr>
        <p:spPr/>
        <p:txBody>
          <a:bodyPr/>
          <a:lstStyle/>
          <a:p>
            <a:pPr>
              <a:defRPr/>
            </a:pPr>
            <a:fld id="{44A2492F-7EAA-459B-A954-1077140FBDC7}" type="slidenum">
              <a:rPr lang="en-US" smtClean="0"/>
              <a:pPr>
                <a:defRPr/>
              </a:pPr>
              <a:t>22</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Its about time!</a:t>
            </a:r>
            <a:endParaRPr lang="en-US" dirty="0"/>
          </a:p>
        </p:txBody>
      </p:sp>
      <p:sp>
        <p:nvSpPr>
          <p:cNvPr id="4" name="Slide Number Placeholder 3"/>
          <p:cNvSpPr>
            <a:spLocks noGrp="1"/>
          </p:cNvSpPr>
          <p:nvPr>
            <p:ph type="sldNum" sz="quarter" idx="10"/>
          </p:nvPr>
        </p:nvSpPr>
        <p:spPr/>
        <p:txBody>
          <a:bodyPr/>
          <a:lstStyle/>
          <a:p>
            <a:pPr>
              <a:defRPr/>
            </a:pPr>
            <a:fld id="{44A2492F-7EAA-459B-A954-1077140FBDC7}" type="slidenum">
              <a:rPr lang="en-US" smtClean="0"/>
              <a:pPr>
                <a:defRPr/>
              </a:pPr>
              <a:t>24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371600" y="1447800"/>
            <a:ext cx="7315200" cy="1143000"/>
          </a:xfrm>
        </p:spPr>
        <p:txBody>
          <a:bodyPr/>
          <a:lstStyle>
            <a:lvl1pPr>
              <a:defRPr baseline="0"/>
            </a:lvl1pPr>
          </a:lstStyle>
          <a:p>
            <a:endParaRPr lang="en-US" dirty="0"/>
          </a:p>
        </p:txBody>
      </p:sp>
      <p:sp>
        <p:nvSpPr>
          <p:cNvPr id="4099" name="Rectangle 3"/>
          <p:cNvSpPr>
            <a:spLocks noGrp="1" noChangeArrowheads="1"/>
          </p:cNvSpPr>
          <p:nvPr>
            <p:ph type="subTitle" idx="1"/>
          </p:nvPr>
        </p:nvSpPr>
        <p:spPr>
          <a:xfrm>
            <a:off x="1828800" y="3276600"/>
            <a:ext cx="6400800" cy="1752600"/>
          </a:xfrm>
        </p:spPr>
        <p:txBody>
          <a:bodyPr/>
          <a:lstStyle>
            <a:lvl1pPr marL="0" indent="0" algn="ctr">
              <a:buFontTx/>
              <a:buNone/>
              <a:defRPr/>
            </a:lvl1pPr>
          </a:lstStyle>
          <a:p>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1B36202-BDFB-41AF-B1EE-A96865252AF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BDE4F67-4F47-415F-BB4C-82416B73211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95400" y="1371600"/>
            <a:ext cx="36195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67300" y="1371600"/>
            <a:ext cx="36195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9378BF5-9868-41A8-AC90-F61D298810E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B09BFE0-870F-4385-8609-419A20C108B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E3545E0-6012-41BC-B87D-06A2689E5CF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cSld>
  <p:clrMapOvr>
    <a:masterClrMapping/>
  </p:clrMapOvr>
  <p:transition/>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9"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295400" y="381000"/>
            <a:ext cx="73914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295400" y="1371600"/>
            <a:ext cx="7391400"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11430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solidFill>
                  <a:schemeClr val="bg1"/>
                </a:solidFill>
                <a:latin typeface="+mn-lt"/>
              </a:defRPr>
            </a:lvl1pPr>
          </a:lstStyle>
          <a:p>
            <a:pPr>
              <a:defRPr/>
            </a:pPr>
            <a:endParaRPr lang="en-US"/>
          </a:p>
        </p:txBody>
      </p:sp>
      <p:sp>
        <p:nvSpPr>
          <p:cNvPr id="1029" name="Rectangle 5"/>
          <p:cNvSpPr>
            <a:spLocks noGrp="1" noChangeArrowheads="1"/>
          </p:cNvSpPr>
          <p:nvPr>
            <p:ph type="ftr" sz="quarter" idx="3"/>
          </p:nvPr>
        </p:nvSpPr>
        <p:spPr bwMode="auto">
          <a:xfrm>
            <a:off x="34290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solidFill>
                  <a:schemeClr val="bg1"/>
                </a:solidFill>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68580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solidFill>
                  <a:schemeClr val="bg1"/>
                </a:solidFill>
                <a:latin typeface="+mn-lt"/>
              </a:defRPr>
            </a:lvl1pPr>
          </a:lstStyle>
          <a:p>
            <a:pPr>
              <a:defRPr/>
            </a:pPr>
            <a:fld id="{83C46FDF-185B-4CB1-A81C-1D58CCAA45E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72" r:id="rId7"/>
  </p:sldLayoutIdLst>
  <p:txStyles>
    <p:titleStyle>
      <a:lvl1pPr algn="ctr" rtl="0" eaLnBrk="0" fontAlgn="base" hangingPunct="0">
        <a:spcBef>
          <a:spcPct val="0"/>
        </a:spcBef>
        <a:spcAft>
          <a:spcPct val="0"/>
        </a:spcAft>
        <a:defRPr sz="4400">
          <a:solidFill>
            <a:srgbClr val="276288"/>
          </a:solidFill>
          <a:latin typeface="+mj-lt"/>
          <a:ea typeface="+mj-ea"/>
          <a:cs typeface="+mj-cs"/>
        </a:defRPr>
      </a:lvl1pPr>
      <a:lvl2pPr algn="ctr" rtl="0" eaLnBrk="0" fontAlgn="base" hangingPunct="0">
        <a:spcBef>
          <a:spcPct val="0"/>
        </a:spcBef>
        <a:spcAft>
          <a:spcPct val="0"/>
        </a:spcAft>
        <a:defRPr sz="4400">
          <a:solidFill>
            <a:srgbClr val="276288"/>
          </a:solidFill>
          <a:latin typeface="Arial" charset="0"/>
        </a:defRPr>
      </a:lvl2pPr>
      <a:lvl3pPr algn="ctr" rtl="0" eaLnBrk="0" fontAlgn="base" hangingPunct="0">
        <a:spcBef>
          <a:spcPct val="0"/>
        </a:spcBef>
        <a:spcAft>
          <a:spcPct val="0"/>
        </a:spcAft>
        <a:defRPr sz="4400">
          <a:solidFill>
            <a:srgbClr val="276288"/>
          </a:solidFill>
          <a:latin typeface="Arial" charset="0"/>
        </a:defRPr>
      </a:lvl3pPr>
      <a:lvl4pPr algn="ctr" rtl="0" eaLnBrk="0" fontAlgn="base" hangingPunct="0">
        <a:spcBef>
          <a:spcPct val="0"/>
        </a:spcBef>
        <a:spcAft>
          <a:spcPct val="0"/>
        </a:spcAft>
        <a:defRPr sz="4400">
          <a:solidFill>
            <a:srgbClr val="276288"/>
          </a:solidFill>
          <a:latin typeface="Arial" charset="0"/>
        </a:defRPr>
      </a:lvl4pPr>
      <a:lvl5pPr algn="ctr" rtl="0" eaLnBrk="0" fontAlgn="base" hangingPunct="0">
        <a:spcBef>
          <a:spcPct val="0"/>
        </a:spcBef>
        <a:spcAft>
          <a:spcPct val="0"/>
        </a:spcAft>
        <a:defRPr sz="4400">
          <a:solidFill>
            <a:srgbClr val="276288"/>
          </a:solidFill>
          <a:latin typeface="Arial" charset="0"/>
        </a:defRPr>
      </a:lvl5pPr>
      <a:lvl6pPr marL="457200" algn="ctr" rtl="0" fontAlgn="base">
        <a:spcBef>
          <a:spcPct val="0"/>
        </a:spcBef>
        <a:spcAft>
          <a:spcPct val="0"/>
        </a:spcAft>
        <a:defRPr sz="4400">
          <a:solidFill>
            <a:srgbClr val="276288"/>
          </a:solidFill>
          <a:latin typeface="Arial" charset="0"/>
        </a:defRPr>
      </a:lvl6pPr>
      <a:lvl7pPr marL="914400" algn="ctr" rtl="0" fontAlgn="base">
        <a:spcBef>
          <a:spcPct val="0"/>
        </a:spcBef>
        <a:spcAft>
          <a:spcPct val="0"/>
        </a:spcAft>
        <a:defRPr sz="4400">
          <a:solidFill>
            <a:srgbClr val="276288"/>
          </a:solidFill>
          <a:latin typeface="Arial" charset="0"/>
        </a:defRPr>
      </a:lvl7pPr>
      <a:lvl8pPr marL="1371600" algn="ctr" rtl="0" fontAlgn="base">
        <a:spcBef>
          <a:spcPct val="0"/>
        </a:spcBef>
        <a:spcAft>
          <a:spcPct val="0"/>
        </a:spcAft>
        <a:defRPr sz="4400">
          <a:solidFill>
            <a:srgbClr val="276288"/>
          </a:solidFill>
          <a:latin typeface="Arial" charset="0"/>
        </a:defRPr>
      </a:lvl8pPr>
      <a:lvl9pPr marL="1828800" algn="ctr" rtl="0" fontAlgn="base">
        <a:spcBef>
          <a:spcPct val="0"/>
        </a:spcBef>
        <a:spcAft>
          <a:spcPct val="0"/>
        </a:spcAft>
        <a:defRPr sz="4400">
          <a:solidFill>
            <a:srgbClr val="276288"/>
          </a:solidFill>
          <a:latin typeface="Arial" charset="0"/>
        </a:defRPr>
      </a:lvl9pPr>
    </p:titleStyle>
    <p:bodyStyle>
      <a:lvl1pPr marL="342900" indent="-342900" algn="l" rtl="0" eaLnBrk="0" fontAlgn="base" hangingPunct="0">
        <a:spcBef>
          <a:spcPct val="20000"/>
        </a:spcBef>
        <a:spcAft>
          <a:spcPct val="0"/>
        </a:spcAft>
        <a:buChar char="•"/>
        <a:defRPr sz="3200">
          <a:solidFill>
            <a:srgbClr val="276288"/>
          </a:solidFill>
          <a:latin typeface="+mn-lt"/>
          <a:ea typeface="+mn-ea"/>
          <a:cs typeface="+mn-cs"/>
        </a:defRPr>
      </a:lvl1pPr>
      <a:lvl2pPr marL="742950" indent="-285750" algn="l" rtl="0" eaLnBrk="0" fontAlgn="base" hangingPunct="0">
        <a:spcBef>
          <a:spcPct val="20000"/>
        </a:spcBef>
        <a:spcAft>
          <a:spcPct val="0"/>
        </a:spcAft>
        <a:buChar char="–"/>
        <a:defRPr sz="2800">
          <a:solidFill>
            <a:srgbClr val="E77D23"/>
          </a:solidFill>
          <a:latin typeface="+mn-lt"/>
        </a:defRPr>
      </a:lvl2pPr>
      <a:lvl3pPr marL="1143000" indent="-228600" algn="l" rtl="0" eaLnBrk="0" fontAlgn="base" hangingPunct="0">
        <a:spcBef>
          <a:spcPct val="20000"/>
        </a:spcBef>
        <a:spcAft>
          <a:spcPct val="0"/>
        </a:spcAft>
        <a:buChar char="•"/>
        <a:defRPr sz="2400">
          <a:solidFill>
            <a:srgbClr val="276288"/>
          </a:solidFill>
          <a:latin typeface="+mn-lt"/>
        </a:defRPr>
      </a:lvl3pPr>
      <a:lvl4pPr marL="1600200" indent="-228600" algn="l" rtl="0" eaLnBrk="0" fontAlgn="base" hangingPunct="0">
        <a:spcBef>
          <a:spcPct val="20000"/>
        </a:spcBef>
        <a:spcAft>
          <a:spcPct val="0"/>
        </a:spcAft>
        <a:buChar char="–"/>
        <a:defRPr sz="2000">
          <a:solidFill>
            <a:srgbClr val="E77D23"/>
          </a:solidFill>
          <a:latin typeface="Times New Roman" pitchFamily="1" charset="0"/>
        </a:defRPr>
      </a:lvl4pPr>
      <a:lvl5pPr marL="2057400" indent="-228600" algn="l" rtl="0" eaLnBrk="0" fontAlgn="base" hangingPunct="0">
        <a:spcBef>
          <a:spcPct val="20000"/>
        </a:spcBef>
        <a:spcAft>
          <a:spcPct val="0"/>
        </a:spcAft>
        <a:buChar char="»"/>
        <a:defRPr sz="2000">
          <a:solidFill>
            <a:srgbClr val="276288"/>
          </a:solidFill>
          <a:latin typeface="Times New Roman" pitchFamily="1" charset="0"/>
        </a:defRPr>
      </a:lvl5pPr>
      <a:lvl6pPr marL="2514600" indent="-228600" algn="l" rtl="0" fontAlgn="base">
        <a:spcBef>
          <a:spcPct val="20000"/>
        </a:spcBef>
        <a:spcAft>
          <a:spcPct val="0"/>
        </a:spcAft>
        <a:buChar char="»"/>
        <a:defRPr sz="2000">
          <a:solidFill>
            <a:srgbClr val="276288"/>
          </a:solidFill>
          <a:latin typeface="Times New Roman" pitchFamily="1" charset="0"/>
        </a:defRPr>
      </a:lvl6pPr>
      <a:lvl7pPr marL="2971800" indent="-228600" algn="l" rtl="0" fontAlgn="base">
        <a:spcBef>
          <a:spcPct val="20000"/>
        </a:spcBef>
        <a:spcAft>
          <a:spcPct val="0"/>
        </a:spcAft>
        <a:buChar char="»"/>
        <a:defRPr sz="2000">
          <a:solidFill>
            <a:srgbClr val="276288"/>
          </a:solidFill>
          <a:latin typeface="Times New Roman" pitchFamily="1" charset="0"/>
        </a:defRPr>
      </a:lvl7pPr>
      <a:lvl8pPr marL="3429000" indent="-228600" algn="l" rtl="0" fontAlgn="base">
        <a:spcBef>
          <a:spcPct val="20000"/>
        </a:spcBef>
        <a:spcAft>
          <a:spcPct val="0"/>
        </a:spcAft>
        <a:buChar char="»"/>
        <a:defRPr sz="2000">
          <a:solidFill>
            <a:srgbClr val="276288"/>
          </a:solidFill>
          <a:latin typeface="Times New Roman" pitchFamily="1" charset="0"/>
        </a:defRPr>
      </a:lvl8pPr>
      <a:lvl9pPr marL="3886200" indent="-228600" algn="l" rtl="0" fontAlgn="base">
        <a:spcBef>
          <a:spcPct val="20000"/>
        </a:spcBef>
        <a:spcAft>
          <a:spcPct val="0"/>
        </a:spcAft>
        <a:buChar char="»"/>
        <a:defRPr sz="2000">
          <a:solidFill>
            <a:srgbClr val="276288"/>
          </a:solidFill>
          <a:latin typeface="Times New Roman" pitchFamily="1"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localhost/servlet/bacon.MMM"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tomcat.apache.org/lists.html" TargetMode="External"/><Relationship Id="rId2" Type="http://schemas.openxmlformats.org/officeDocument/2006/relationships/hyperlink" Target="http://wiki.apache.org/tomcat/FAQ"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tomcat.apache.org/whichversion.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Introduction to Apache Tomcat</a:t>
            </a:r>
            <a:endParaRPr lang="en-US" dirty="0"/>
          </a:p>
        </p:txBody>
      </p:sp>
      <p:sp>
        <p:nvSpPr>
          <p:cNvPr id="3" name="Subtitle 2"/>
          <p:cNvSpPr>
            <a:spLocks noGrp="1"/>
          </p:cNvSpPr>
          <p:nvPr>
            <p:ph type="subTitle" idx="1"/>
          </p:nvPr>
        </p:nvSpPr>
        <p:spPr/>
        <p:txBody>
          <a:bodyPr/>
          <a:lstStyle/>
          <a:p>
            <a:r>
              <a:rPr lang="en-US" dirty="0" smtClean="0"/>
              <a:t>Tim Funk</a:t>
            </a:r>
          </a:p>
          <a:p>
            <a:r>
              <a:rPr lang="en-US" dirty="0" smtClean="0"/>
              <a:t>November 2010</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Map it</a:t>
            </a:r>
            <a:endParaRPr lang="en-US" dirty="0"/>
          </a:p>
        </p:txBody>
      </p:sp>
      <p:sp>
        <p:nvSpPr>
          <p:cNvPr id="3" name="Content Placeholder 2"/>
          <p:cNvSpPr>
            <a:spLocks noGrp="1"/>
          </p:cNvSpPr>
          <p:nvPr>
            <p:ph idx="1"/>
          </p:nvPr>
        </p:nvSpPr>
        <p:spPr/>
        <p:txBody>
          <a:bodyPr/>
          <a:lstStyle/>
          <a:p>
            <a:pPr>
              <a:buNone/>
            </a:pPr>
            <a:r>
              <a:rPr lang="en-US" dirty="0" smtClean="0">
                <a:latin typeface="Courier New" pitchFamily="49" charset="0"/>
                <a:cs typeface="Courier New" pitchFamily="49" charset="0"/>
              </a:rPr>
              <a:t>In WEB-INF/web.xml</a:t>
            </a:r>
          </a:p>
          <a:p>
            <a:pPr>
              <a:buNone/>
            </a:pPr>
            <a:r>
              <a:rPr lang="en-US" sz="1600" dirty="0" smtClean="0">
                <a:latin typeface="Courier New" pitchFamily="49" charset="0"/>
                <a:cs typeface="Courier New" pitchFamily="49" charset="0"/>
              </a:rPr>
              <a:t> &lt;</a:t>
            </a:r>
            <a:r>
              <a:rPr lang="en-US" sz="1600" dirty="0" err="1" smtClean="0">
                <a:latin typeface="Courier New" pitchFamily="49" charset="0"/>
                <a:cs typeface="Courier New" pitchFamily="49" charset="0"/>
              </a:rPr>
              <a:t>servlet</a:t>
            </a:r>
            <a:r>
              <a:rPr lang="en-US" sz="1600" dirty="0" smtClean="0">
                <a:latin typeface="Courier New" pitchFamily="49" charset="0"/>
                <a:cs typeface="Courier New" pitchFamily="49" charset="0"/>
              </a:rPr>
              <a:t>&gt;</a:t>
            </a:r>
          </a:p>
          <a:p>
            <a:pPr>
              <a:buNone/>
            </a:pPr>
            <a:r>
              <a:rPr lang="en-US" sz="1600" dirty="0" smtClean="0">
                <a:latin typeface="Courier New" pitchFamily="49" charset="0"/>
                <a:cs typeface="Courier New" pitchFamily="49" charset="0"/>
              </a:rPr>
              <a:t>    &lt;</a:t>
            </a:r>
            <a:r>
              <a:rPr lang="en-US" sz="1600" dirty="0" err="1" smtClean="0">
                <a:latin typeface="Courier New" pitchFamily="49" charset="0"/>
                <a:cs typeface="Courier New" pitchFamily="49" charset="0"/>
              </a:rPr>
              <a:t>servlet</a:t>
            </a:r>
            <a:r>
              <a:rPr lang="en-US" sz="1600" dirty="0" smtClean="0">
                <a:latin typeface="Courier New" pitchFamily="49" charset="0"/>
                <a:cs typeface="Courier New" pitchFamily="49" charset="0"/>
              </a:rPr>
              <a:t>-name&gt;</a:t>
            </a:r>
            <a:r>
              <a:rPr lang="en-US" sz="1600" dirty="0" err="1" smtClean="0">
                <a:latin typeface="Courier New" pitchFamily="49" charset="0"/>
                <a:cs typeface="Courier New" pitchFamily="49" charset="0"/>
              </a:rPr>
              <a:t>ilovebacon</a:t>
            </a:r>
            <a:r>
              <a:rPr lang="en-US" sz="1600" dirty="0" smtClean="0">
                <a:latin typeface="Courier New" pitchFamily="49" charset="0"/>
                <a:cs typeface="Courier New" pitchFamily="49" charset="0"/>
              </a:rPr>
              <a:t>&lt;/</a:t>
            </a:r>
            <a:r>
              <a:rPr lang="en-US" sz="1600" dirty="0" err="1" smtClean="0">
                <a:latin typeface="Courier New" pitchFamily="49" charset="0"/>
                <a:cs typeface="Courier New" pitchFamily="49" charset="0"/>
              </a:rPr>
              <a:t>servlet</a:t>
            </a:r>
            <a:r>
              <a:rPr lang="en-US" sz="1600" dirty="0" smtClean="0">
                <a:latin typeface="Courier New" pitchFamily="49" charset="0"/>
                <a:cs typeface="Courier New" pitchFamily="49" charset="0"/>
              </a:rPr>
              <a:t>-name&gt;</a:t>
            </a:r>
          </a:p>
          <a:p>
            <a:pPr>
              <a:buNone/>
            </a:pPr>
            <a:r>
              <a:rPr lang="en-US" sz="1600" dirty="0" smtClean="0">
                <a:latin typeface="Courier New" pitchFamily="49" charset="0"/>
                <a:cs typeface="Courier New" pitchFamily="49" charset="0"/>
              </a:rPr>
              <a:t>    &lt;</a:t>
            </a:r>
            <a:r>
              <a:rPr lang="en-US" sz="1600" dirty="0" err="1" smtClean="0">
                <a:latin typeface="Courier New" pitchFamily="49" charset="0"/>
                <a:cs typeface="Courier New" pitchFamily="49" charset="0"/>
              </a:rPr>
              <a:t>servlet</a:t>
            </a:r>
            <a:r>
              <a:rPr lang="en-US" sz="1600" dirty="0" smtClean="0">
                <a:latin typeface="Courier New" pitchFamily="49" charset="0"/>
                <a:cs typeface="Courier New" pitchFamily="49" charset="0"/>
              </a:rPr>
              <a:t>-class&gt;</a:t>
            </a:r>
            <a:r>
              <a:rPr lang="en-US" sz="1600" dirty="0" err="1" smtClean="0">
                <a:latin typeface="Courier New" pitchFamily="49" charset="0"/>
                <a:cs typeface="Courier New" pitchFamily="49" charset="0"/>
              </a:rPr>
              <a:t>bacon.MMMM</a:t>
            </a:r>
            <a:r>
              <a:rPr lang="en-US" sz="1600" dirty="0" smtClean="0">
                <a:latin typeface="Courier New" pitchFamily="49" charset="0"/>
                <a:cs typeface="Courier New" pitchFamily="49" charset="0"/>
              </a:rPr>
              <a:t>&lt;/</a:t>
            </a:r>
            <a:r>
              <a:rPr lang="en-US" sz="1600" dirty="0" err="1" smtClean="0">
                <a:latin typeface="Courier New" pitchFamily="49" charset="0"/>
                <a:cs typeface="Courier New" pitchFamily="49" charset="0"/>
              </a:rPr>
              <a:t>servlet</a:t>
            </a:r>
            <a:r>
              <a:rPr lang="en-US" sz="1600" dirty="0" smtClean="0">
                <a:latin typeface="Courier New" pitchFamily="49" charset="0"/>
                <a:cs typeface="Courier New" pitchFamily="49" charset="0"/>
              </a:rPr>
              <a:t>-class&gt;</a:t>
            </a:r>
          </a:p>
          <a:p>
            <a:pPr>
              <a:buNone/>
            </a:pPr>
            <a:r>
              <a:rPr lang="en-US" sz="1600" dirty="0" smtClean="0">
                <a:latin typeface="Courier New" pitchFamily="49" charset="0"/>
                <a:cs typeface="Courier New" pitchFamily="49" charset="0"/>
              </a:rPr>
              <a:t>&lt;/</a:t>
            </a:r>
            <a:r>
              <a:rPr lang="en-US" sz="1600" dirty="0" err="1" smtClean="0">
                <a:latin typeface="Courier New" pitchFamily="49" charset="0"/>
                <a:cs typeface="Courier New" pitchFamily="49" charset="0"/>
              </a:rPr>
              <a:t>servlet</a:t>
            </a:r>
            <a:r>
              <a:rPr lang="en-US" sz="1600" dirty="0" smtClean="0">
                <a:latin typeface="Courier New" pitchFamily="49" charset="0"/>
                <a:cs typeface="Courier New" pitchFamily="49" charset="0"/>
              </a:rPr>
              <a:t>&gt;</a:t>
            </a:r>
          </a:p>
          <a:p>
            <a:pPr>
              <a:buNone/>
            </a:pPr>
            <a:endParaRPr lang="en-US" sz="1600" dirty="0" smtClean="0">
              <a:latin typeface="Courier New" pitchFamily="49" charset="0"/>
              <a:cs typeface="Courier New" pitchFamily="49" charset="0"/>
            </a:endParaRPr>
          </a:p>
          <a:p>
            <a:pPr>
              <a:buNone/>
            </a:pPr>
            <a:r>
              <a:rPr lang="en-US" sz="1600" dirty="0" smtClean="0">
                <a:latin typeface="Courier New" pitchFamily="49" charset="0"/>
                <a:cs typeface="Courier New" pitchFamily="49" charset="0"/>
              </a:rPr>
              <a:t>&lt;</a:t>
            </a:r>
            <a:r>
              <a:rPr lang="en-US" sz="1600" dirty="0" err="1" smtClean="0">
                <a:latin typeface="Courier New" pitchFamily="49" charset="0"/>
                <a:cs typeface="Courier New" pitchFamily="49" charset="0"/>
              </a:rPr>
              <a:t>servlet</a:t>
            </a:r>
            <a:r>
              <a:rPr lang="en-US" sz="1600" dirty="0" smtClean="0">
                <a:latin typeface="Courier New" pitchFamily="49" charset="0"/>
                <a:cs typeface="Courier New" pitchFamily="49" charset="0"/>
              </a:rPr>
              <a:t>-mapping&gt;</a:t>
            </a:r>
          </a:p>
          <a:p>
            <a:pPr>
              <a:buNone/>
            </a:pPr>
            <a:r>
              <a:rPr lang="en-US" sz="1600" dirty="0" smtClean="0">
                <a:latin typeface="Courier New" pitchFamily="49" charset="0"/>
                <a:cs typeface="Courier New" pitchFamily="49" charset="0"/>
              </a:rPr>
              <a:t>    &lt;</a:t>
            </a:r>
            <a:r>
              <a:rPr lang="en-US" sz="1600" dirty="0" err="1" smtClean="0">
                <a:latin typeface="Courier New" pitchFamily="49" charset="0"/>
                <a:cs typeface="Courier New" pitchFamily="49" charset="0"/>
              </a:rPr>
              <a:t>servlet</a:t>
            </a:r>
            <a:r>
              <a:rPr lang="en-US" sz="1600" dirty="0" smtClean="0">
                <a:latin typeface="Courier New" pitchFamily="49" charset="0"/>
                <a:cs typeface="Courier New" pitchFamily="49" charset="0"/>
              </a:rPr>
              <a:t>-name&gt;</a:t>
            </a:r>
            <a:r>
              <a:rPr lang="en-US" sz="1600" dirty="0" err="1" smtClean="0">
                <a:latin typeface="Courier New" pitchFamily="49" charset="0"/>
                <a:cs typeface="Courier New" pitchFamily="49" charset="0"/>
              </a:rPr>
              <a:t>ilovebacon</a:t>
            </a:r>
            <a:r>
              <a:rPr lang="en-US" sz="1600" dirty="0" smtClean="0">
                <a:latin typeface="Courier New" pitchFamily="49" charset="0"/>
                <a:cs typeface="Courier New" pitchFamily="49" charset="0"/>
              </a:rPr>
              <a:t>&lt;/</a:t>
            </a:r>
            <a:r>
              <a:rPr lang="en-US" sz="1600" dirty="0" err="1" smtClean="0">
                <a:latin typeface="Courier New" pitchFamily="49" charset="0"/>
                <a:cs typeface="Courier New" pitchFamily="49" charset="0"/>
              </a:rPr>
              <a:t>servlet</a:t>
            </a:r>
            <a:r>
              <a:rPr lang="en-US" sz="1600" dirty="0" smtClean="0">
                <a:latin typeface="Courier New" pitchFamily="49" charset="0"/>
                <a:cs typeface="Courier New" pitchFamily="49" charset="0"/>
              </a:rPr>
              <a:t>-name&gt;</a:t>
            </a:r>
          </a:p>
          <a:p>
            <a:pPr>
              <a:buNone/>
            </a:pPr>
            <a:r>
              <a:rPr lang="en-US" sz="1600" dirty="0" smtClean="0">
                <a:latin typeface="Courier New" pitchFamily="49" charset="0"/>
                <a:cs typeface="Courier New" pitchFamily="49" charset="0"/>
              </a:rPr>
              <a:t>    &lt;</a:t>
            </a:r>
            <a:r>
              <a:rPr lang="en-US" sz="1600" dirty="0" err="1" smtClean="0">
                <a:latin typeface="Courier New" pitchFamily="49" charset="0"/>
                <a:cs typeface="Courier New" pitchFamily="49" charset="0"/>
              </a:rPr>
              <a:t>url</a:t>
            </a:r>
            <a:r>
              <a:rPr lang="en-US" sz="1600" dirty="0" smtClean="0">
                <a:latin typeface="Courier New" pitchFamily="49" charset="0"/>
                <a:cs typeface="Courier New" pitchFamily="49" charset="0"/>
              </a:rPr>
              <a:t>-pattern&gt;*.bacon&lt;/</a:t>
            </a:r>
            <a:r>
              <a:rPr lang="en-US" sz="1600" dirty="0" err="1" smtClean="0">
                <a:latin typeface="Courier New" pitchFamily="49" charset="0"/>
                <a:cs typeface="Courier New" pitchFamily="49" charset="0"/>
              </a:rPr>
              <a:t>url</a:t>
            </a:r>
            <a:r>
              <a:rPr lang="en-US" sz="1600" dirty="0" smtClean="0">
                <a:latin typeface="Courier New" pitchFamily="49" charset="0"/>
                <a:cs typeface="Courier New" pitchFamily="49" charset="0"/>
              </a:rPr>
              <a:t>-pattern&gt;</a:t>
            </a:r>
          </a:p>
          <a:p>
            <a:pPr>
              <a:buNone/>
            </a:pPr>
            <a:r>
              <a:rPr lang="en-US" sz="1600" dirty="0" smtClean="0">
                <a:latin typeface="Courier New" pitchFamily="49" charset="0"/>
                <a:cs typeface="Courier New" pitchFamily="49" charset="0"/>
              </a:rPr>
              <a:t>  &lt;/</a:t>
            </a:r>
            <a:r>
              <a:rPr lang="en-US" sz="1600" dirty="0" err="1" smtClean="0">
                <a:latin typeface="Courier New" pitchFamily="49" charset="0"/>
                <a:cs typeface="Courier New" pitchFamily="49" charset="0"/>
              </a:rPr>
              <a:t>servlet</a:t>
            </a:r>
            <a:r>
              <a:rPr lang="en-US" sz="1600" dirty="0" smtClean="0">
                <a:latin typeface="Courier New" pitchFamily="49" charset="0"/>
                <a:cs typeface="Courier New" pitchFamily="49" charset="0"/>
              </a:rPr>
              <a:t>-mapping&gt;</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deploy it</a:t>
            </a:r>
            <a:endParaRPr lang="en-US" dirty="0"/>
          </a:p>
        </p:txBody>
      </p:sp>
      <p:sp>
        <p:nvSpPr>
          <p:cNvPr id="3" name="Content Placeholder 2"/>
          <p:cNvSpPr>
            <a:spLocks noGrp="1"/>
          </p:cNvSpPr>
          <p:nvPr>
            <p:ph idx="1"/>
          </p:nvPr>
        </p:nvSpPr>
        <p:spPr/>
        <p:txBody>
          <a:bodyPr/>
          <a:lstStyle/>
          <a:p>
            <a:pPr>
              <a:buNone/>
            </a:pPr>
            <a:r>
              <a:rPr lang="en-US" sz="2400" dirty="0" smtClean="0">
                <a:cs typeface="Courier New" pitchFamily="49" charset="0"/>
              </a:rPr>
              <a:t>Copy the </a:t>
            </a:r>
            <a:r>
              <a:rPr lang="en-US" sz="2400" dirty="0" err="1" smtClean="0">
                <a:cs typeface="Courier New" pitchFamily="49" charset="0"/>
              </a:rPr>
              <a:t>webapp</a:t>
            </a:r>
            <a:r>
              <a:rPr lang="en-US" sz="2400" dirty="0" smtClean="0">
                <a:cs typeface="Courier New" pitchFamily="49" charset="0"/>
              </a:rPr>
              <a:t> into</a:t>
            </a:r>
          </a:p>
          <a:p>
            <a:pPr>
              <a:buNone/>
            </a:pPr>
            <a:r>
              <a:rPr lang="en-US" sz="2400" dirty="0" smtClean="0">
                <a:latin typeface="Courier New" pitchFamily="49" charset="0"/>
                <a:cs typeface="Courier New" pitchFamily="49" charset="0"/>
              </a:rPr>
              <a:t>$CATALINA_HOME/</a:t>
            </a:r>
            <a:r>
              <a:rPr lang="en-US" sz="2400" dirty="0" err="1" smtClean="0">
                <a:latin typeface="Courier New" pitchFamily="49" charset="0"/>
                <a:cs typeface="Courier New" pitchFamily="49" charset="0"/>
              </a:rPr>
              <a:t>webapps</a:t>
            </a:r>
            <a:r>
              <a:rPr lang="en-US" sz="2400" dirty="0" smtClean="0">
                <a:latin typeface="Courier New" pitchFamily="49" charset="0"/>
                <a:cs typeface="Courier New" pitchFamily="49" charset="0"/>
              </a:rPr>
              <a:t>/drool</a:t>
            </a:r>
          </a:p>
          <a:p>
            <a:pPr>
              <a:buNone/>
            </a:pPr>
            <a:endParaRPr lang="en-US" sz="2400" dirty="0" smtClean="0">
              <a:cs typeface="Courier New" pitchFamily="49" charset="0"/>
            </a:endParaRPr>
          </a:p>
          <a:p>
            <a:pPr>
              <a:buNone/>
            </a:pPr>
            <a:r>
              <a:rPr lang="en-US" sz="2400" dirty="0" smtClean="0">
                <a:cs typeface="Courier New" pitchFamily="49" charset="0"/>
              </a:rPr>
              <a:t>Test it … </a:t>
            </a:r>
          </a:p>
          <a:p>
            <a:pPr>
              <a:buNone/>
            </a:pPr>
            <a:r>
              <a:rPr lang="en-US" sz="1600" dirty="0" smtClean="0">
                <a:latin typeface="Courier New" pitchFamily="49" charset="0"/>
                <a:cs typeface="Courier New" pitchFamily="49" charset="0"/>
              </a:rPr>
              <a:t>http://localhost:8080/drool/man-crush.bacon</a:t>
            </a:r>
          </a:p>
          <a:p>
            <a:pPr>
              <a:buNone/>
            </a:pPr>
            <a:endParaRPr lang="en-US" sz="1600" dirty="0" smtClean="0">
              <a:latin typeface="Courier New" pitchFamily="49" charset="0"/>
              <a:cs typeface="Courier New" pitchFamily="49" charset="0"/>
            </a:endParaRPr>
          </a:p>
          <a:p>
            <a:pPr>
              <a:buNone/>
            </a:pPr>
            <a:r>
              <a:rPr lang="en-US" sz="2400" dirty="0" smtClean="0">
                <a:cs typeface="Courier New" pitchFamily="49" charset="0"/>
              </a:rPr>
              <a:t>Result:</a:t>
            </a:r>
          </a:p>
          <a:p>
            <a:pPr>
              <a:buNone/>
            </a:pPr>
            <a:r>
              <a:rPr lang="en-US" sz="1600" dirty="0" smtClean="0">
                <a:latin typeface="Courier New" pitchFamily="49" charset="0"/>
                <a:cs typeface="Courier New" pitchFamily="49" charset="0"/>
              </a:rPr>
              <a:t>sweet </a:t>
            </a:r>
            <a:r>
              <a:rPr lang="en-US" sz="1600" dirty="0" err="1" smtClean="0">
                <a:latin typeface="Courier New" pitchFamily="49" charset="0"/>
                <a:cs typeface="Courier New" pitchFamily="49" charset="0"/>
              </a:rPr>
              <a:t>sweet</a:t>
            </a:r>
            <a:r>
              <a:rPr lang="en-US" sz="1600" dirty="0" smtClean="0">
                <a:latin typeface="Courier New" pitchFamily="49" charset="0"/>
                <a:cs typeface="Courier New" pitchFamily="49" charset="0"/>
              </a:rPr>
              <a:t> bacon</a:t>
            </a:r>
          </a:p>
          <a:p>
            <a:pPr>
              <a:buNone/>
            </a:pPr>
            <a:endParaRPr lang="en-US" sz="1600" dirty="0" smtClean="0">
              <a:latin typeface="Courier New" pitchFamily="49" charset="0"/>
              <a:cs typeface="Courier New" pitchFamily="49" charset="0"/>
            </a:endParaRPr>
          </a:p>
          <a:p>
            <a:pPr>
              <a:buNone/>
            </a:pPr>
            <a:r>
              <a:rPr lang="en-US" sz="2400" dirty="0" smtClean="0">
                <a:cs typeface="Courier New" pitchFamily="49" charset="0"/>
              </a:rPr>
              <a:t>And for fun:</a:t>
            </a:r>
          </a:p>
          <a:p>
            <a:pPr>
              <a:buNone/>
            </a:pPr>
            <a:r>
              <a:rPr lang="en-US" sz="1600" dirty="0" smtClean="0">
                <a:latin typeface="Courier New" pitchFamily="49" charset="0"/>
                <a:cs typeface="Courier New" pitchFamily="49" charset="0"/>
              </a:rPr>
              <a:t>http://localhost:8080/drool/i-love-to-eat.bacon</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wipe(down)">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wipe(down)">
                                      <p:cBhvr>
                                        <p:cTn id="37" dur="500"/>
                                        <p:tgtEl>
                                          <p:spTgt spid="3">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wipe(down)">
                                      <p:cBhvr>
                                        <p:cTn id="4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Simple JSP</a:t>
            </a:r>
            <a:endParaRPr lang="en-US" dirty="0"/>
          </a:p>
        </p:txBody>
      </p:sp>
      <p:sp>
        <p:nvSpPr>
          <p:cNvPr id="3" name="Content Placeholder 2"/>
          <p:cNvSpPr>
            <a:spLocks noGrp="1"/>
          </p:cNvSpPr>
          <p:nvPr>
            <p:ph idx="1"/>
          </p:nvPr>
        </p:nvSpPr>
        <p:spPr/>
        <p:txBody>
          <a:bodyPr/>
          <a:lstStyle/>
          <a:p>
            <a:pPr>
              <a:buNone/>
            </a:pPr>
            <a:r>
              <a:rPr lang="it-IT" sz="1600" dirty="0" smtClean="0">
                <a:latin typeface="Courier New" pitchFamily="49" charset="0"/>
                <a:cs typeface="Courier New" pitchFamily="49" charset="0"/>
              </a:rPr>
              <a:t>&lt;%@ taglib uri="http://java.sun.com/jsp/jstl/core" prefix="c"%&gt;</a:t>
            </a:r>
          </a:p>
          <a:p>
            <a:pPr>
              <a:buNone/>
            </a:pPr>
            <a:r>
              <a:rPr lang="en-US" sz="1600" dirty="0" smtClean="0">
                <a:latin typeface="Courier New" pitchFamily="49" charset="0"/>
                <a:cs typeface="Courier New" pitchFamily="49" charset="0"/>
              </a:rPr>
              <a:t>&lt;% </a:t>
            </a:r>
            <a:r>
              <a:rPr lang="en-US" sz="1600" dirty="0" err="1" smtClean="0">
                <a:latin typeface="Courier New" pitchFamily="49" charset="0"/>
                <a:cs typeface="Courier New" pitchFamily="49" charset="0"/>
              </a:rPr>
              <a:t>request.setAttribute</a:t>
            </a:r>
            <a:r>
              <a:rPr lang="en-US" sz="1600" dirty="0" smtClean="0">
                <a:latin typeface="Courier New" pitchFamily="49" charset="0"/>
                <a:cs typeface="Courier New" pitchFamily="49" charset="0"/>
              </a:rPr>
              <a:t>("now", new </a:t>
            </a:r>
            <a:r>
              <a:rPr lang="en-US" sz="1600" dirty="0" err="1" smtClean="0">
                <a:latin typeface="Courier New" pitchFamily="49" charset="0"/>
                <a:cs typeface="Courier New" pitchFamily="49" charset="0"/>
              </a:rPr>
              <a:t>java.util.Date</a:t>
            </a:r>
            <a:r>
              <a:rPr lang="en-US" sz="1600" dirty="0" smtClean="0">
                <a:latin typeface="Courier New" pitchFamily="49" charset="0"/>
                <a:cs typeface="Courier New" pitchFamily="49" charset="0"/>
              </a:rPr>
              <a:t>())%&gt;</a:t>
            </a:r>
          </a:p>
          <a:p>
            <a:pPr>
              <a:buNone/>
            </a:pPr>
            <a:r>
              <a:rPr lang="en-US" sz="1600" dirty="0" smtClean="0">
                <a:latin typeface="Courier New" pitchFamily="49" charset="0"/>
                <a:cs typeface="Courier New" pitchFamily="49" charset="0"/>
              </a:rPr>
              <a:t>Hello world the time is ${now}.</a:t>
            </a:r>
          </a:p>
          <a:p>
            <a:pPr>
              <a:buNone/>
            </a:pPr>
            <a:r>
              <a:rPr lang="en-US" sz="1600" dirty="0" smtClean="0">
                <a:latin typeface="Courier New" pitchFamily="49" charset="0"/>
                <a:cs typeface="Courier New" pitchFamily="49" charset="0"/>
              </a:rPr>
              <a:t>&lt;c:if test=‘${(</a:t>
            </a:r>
            <a:r>
              <a:rPr lang="en-US" sz="1600" dirty="0" err="1" smtClean="0">
                <a:latin typeface="Courier New" pitchFamily="49" charset="0"/>
                <a:cs typeface="Courier New" pitchFamily="49" charset="0"/>
              </a:rPr>
              <a:t>now.time</a:t>
            </a:r>
            <a:r>
              <a:rPr lang="en-US" sz="1600" dirty="0" smtClean="0">
                <a:latin typeface="Courier New" pitchFamily="49" charset="0"/>
                <a:cs typeface="Courier New" pitchFamily="49" charset="0"/>
              </a:rPr>
              <a:t>/1000)%2==0}’&gt;Even second&lt;/c:if&gt;</a:t>
            </a:r>
          </a:p>
          <a:p>
            <a:pPr>
              <a:buNone/>
            </a:pPr>
            <a:r>
              <a:rPr lang="en-US" sz="1600" dirty="0" smtClean="0">
                <a:latin typeface="Courier New" pitchFamily="49" charset="0"/>
                <a:cs typeface="Courier New" pitchFamily="49" charset="0"/>
              </a:rPr>
              <a:t>---</a:t>
            </a:r>
          </a:p>
          <a:p>
            <a:pPr>
              <a:buNone/>
            </a:pPr>
            <a:endParaRPr lang="en-US" sz="1600" dirty="0" smtClean="0">
              <a:latin typeface="Courier New" pitchFamily="49" charset="0"/>
              <a:cs typeface="Courier New" pitchFamily="49" charset="0"/>
            </a:endParaRPr>
          </a:p>
          <a:p>
            <a:pPr>
              <a:buNone/>
            </a:pPr>
            <a:r>
              <a:rPr lang="en-US" sz="2000" dirty="0" smtClean="0">
                <a:cs typeface="Courier New" pitchFamily="49" charset="0"/>
              </a:rPr>
              <a:t>Result</a:t>
            </a:r>
            <a:endParaRPr lang="en-US" sz="1600" dirty="0" smtClean="0">
              <a:cs typeface="Courier New" pitchFamily="49" charset="0"/>
            </a:endParaRPr>
          </a:p>
          <a:p>
            <a:pPr>
              <a:buNone/>
            </a:pPr>
            <a:r>
              <a:rPr lang="en-US" sz="1600" dirty="0" smtClean="0">
                <a:latin typeface="Courier New" pitchFamily="49" charset="0"/>
                <a:cs typeface="Courier New" pitchFamily="49" charset="0"/>
              </a:rPr>
              <a:t>Hello world the time is Fri Nov 5 08:10:22 EDT 2010.</a:t>
            </a:r>
          </a:p>
          <a:p>
            <a:pPr>
              <a:buNone/>
            </a:pPr>
            <a:r>
              <a:rPr lang="en-US" sz="1600" dirty="0" smtClean="0">
                <a:latin typeface="Courier New" pitchFamily="49" charset="0"/>
                <a:cs typeface="Courier New" pitchFamily="49" charset="0"/>
              </a:rPr>
              <a:t>Even second</a:t>
            </a:r>
          </a:p>
          <a:p>
            <a:pPr>
              <a:buNone/>
            </a:pPr>
            <a:endParaRPr lang="en-US" sz="1600" dirty="0">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Simple Filter</a:t>
            </a:r>
            <a:endParaRPr lang="en-US" dirty="0"/>
          </a:p>
        </p:txBody>
      </p:sp>
      <p:sp>
        <p:nvSpPr>
          <p:cNvPr id="3" name="Content Placeholder 2"/>
          <p:cNvSpPr>
            <a:spLocks noGrp="1"/>
          </p:cNvSpPr>
          <p:nvPr>
            <p:ph idx="1"/>
          </p:nvPr>
        </p:nvSpPr>
        <p:spPr/>
        <p:txBody>
          <a:bodyPr/>
          <a:lstStyle/>
          <a:p>
            <a:pPr>
              <a:buNone/>
            </a:pPr>
            <a:r>
              <a:rPr lang="it-IT" sz="1400" dirty="0" smtClean="0">
                <a:latin typeface="Courier New" pitchFamily="49" charset="0"/>
                <a:cs typeface="Courier New" pitchFamily="49" charset="0"/>
              </a:rPr>
              <a:t>package bacon;</a:t>
            </a:r>
          </a:p>
          <a:p>
            <a:pPr>
              <a:buNone/>
            </a:pPr>
            <a:r>
              <a:rPr lang="it-IT" sz="1400" dirty="0" smtClean="0">
                <a:latin typeface="Courier New" pitchFamily="49" charset="0"/>
                <a:cs typeface="Courier New" pitchFamily="49" charset="0"/>
              </a:rPr>
              <a:t>import javax.servlet.*;</a:t>
            </a:r>
          </a:p>
          <a:p>
            <a:pPr>
              <a:buNone/>
            </a:pPr>
            <a:r>
              <a:rPr lang="it-IT" sz="1400" dirty="0" smtClean="0">
                <a:latin typeface="Courier New" pitchFamily="49" charset="0"/>
                <a:cs typeface="Courier New" pitchFamily="49" charset="0"/>
              </a:rPr>
              <a:t>import javax.servlet.http.*;</a:t>
            </a:r>
          </a:p>
          <a:p>
            <a:pPr>
              <a:buNone/>
            </a:pPr>
            <a:endParaRPr lang="it-IT" sz="1400" dirty="0" smtClean="0">
              <a:latin typeface="Courier New" pitchFamily="49" charset="0"/>
              <a:cs typeface="Courier New" pitchFamily="49" charset="0"/>
            </a:endParaRPr>
          </a:p>
          <a:p>
            <a:pPr>
              <a:buNone/>
            </a:pPr>
            <a:r>
              <a:rPr lang="it-IT" sz="1400" dirty="0" smtClean="0">
                <a:latin typeface="Courier New" pitchFamily="49" charset="0"/>
                <a:cs typeface="Courier New" pitchFamily="49" charset="0"/>
              </a:rPr>
              <a:t>public class BaconFilter implements Filter {</a:t>
            </a:r>
          </a:p>
          <a:p>
            <a:pPr>
              <a:buNone/>
            </a:pPr>
            <a:r>
              <a:rPr lang="it-IT" sz="1400" dirty="0" smtClean="0">
                <a:latin typeface="Courier New" pitchFamily="49" charset="0"/>
                <a:cs typeface="Courier New" pitchFamily="49" charset="0"/>
              </a:rPr>
              <a:t>  public void init(FilterConfig config) throws ServletException { }</a:t>
            </a:r>
          </a:p>
          <a:p>
            <a:pPr>
              <a:buNone/>
            </a:pPr>
            <a:r>
              <a:rPr lang="it-IT" sz="1400" dirty="0" smtClean="0">
                <a:latin typeface="Courier New" pitchFamily="49" charset="0"/>
                <a:cs typeface="Courier New" pitchFamily="49" charset="0"/>
              </a:rPr>
              <a:t>  public void destroy() { }</a:t>
            </a:r>
          </a:p>
          <a:p>
            <a:pPr>
              <a:buNone/>
            </a:pPr>
            <a:endParaRPr lang="it-IT" sz="1400" dirty="0" smtClean="0">
              <a:latin typeface="Courier New" pitchFamily="49" charset="0"/>
              <a:cs typeface="Courier New" pitchFamily="49" charset="0"/>
            </a:endParaRPr>
          </a:p>
          <a:p>
            <a:pPr>
              <a:buNone/>
            </a:pPr>
            <a:r>
              <a:rPr lang="it-IT" sz="1400" dirty="0" smtClean="0">
                <a:latin typeface="Courier New" pitchFamily="49" charset="0"/>
                <a:cs typeface="Courier New" pitchFamily="49" charset="0"/>
              </a:rPr>
              <a:t>  public void doFilter(ServletRequest req, ServletResponse resp, FilterChain chain) throws ServletException, java.io.IOException</a:t>
            </a:r>
          </a:p>
          <a:p>
            <a:pPr>
              <a:buNone/>
            </a:pPr>
            <a:r>
              <a:rPr lang="it-IT" sz="1400" dirty="0" smtClean="0">
                <a:latin typeface="Courier New" pitchFamily="49" charset="0"/>
                <a:cs typeface="Courier New" pitchFamily="49" charset="0"/>
              </a:rPr>
              <a:t>  {</a:t>
            </a:r>
          </a:p>
          <a:p>
            <a:pPr>
              <a:buNone/>
            </a:pPr>
            <a:r>
              <a:rPr lang="it-IT" sz="1400" dirty="0" smtClean="0">
                <a:latin typeface="Courier New" pitchFamily="49" charset="0"/>
                <a:cs typeface="Courier New" pitchFamily="49" charset="0"/>
              </a:rPr>
              <a:t>    HttpServletResponse response = (HttpServletResponse)resp;</a:t>
            </a:r>
          </a:p>
          <a:p>
            <a:pPr>
              <a:buNone/>
            </a:pPr>
            <a:r>
              <a:rPr lang="it-IT" sz="1400" dirty="0" smtClean="0">
                <a:latin typeface="Courier New" pitchFamily="49" charset="0"/>
                <a:cs typeface="Courier New" pitchFamily="49" charset="0"/>
              </a:rPr>
              <a:t>    response.setHeader("X-You-Need", "more bacon");</a:t>
            </a:r>
          </a:p>
          <a:p>
            <a:pPr>
              <a:buNone/>
            </a:pPr>
            <a:r>
              <a:rPr lang="it-IT" sz="1400" dirty="0" smtClean="0">
                <a:latin typeface="Courier New" pitchFamily="49" charset="0"/>
                <a:cs typeface="Courier New" pitchFamily="49" charset="0"/>
              </a:rPr>
              <a:t>    chain.doFilter(req, resp);</a:t>
            </a:r>
          </a:p>
          <a:p>
            <a:pPr>
              <a:buNone/>
            </a:pPr>
            <a:r>
              <a:rPr lang="it-IT" sz="1400" dirty="0" smtClean="0">
                <a:latin typeface="Courier New" pitchFamily="49" charset="0"/>
                <a:cs typeface="Courier New" pitchFamily="49" charset="0"/>
              </a:rPr>
              <a:t>  }</a:t>
            </a:r>
          </a:p>
          <a:p>
            <a:pPr>
              <a:buNone/>
            </a:pPr>
            <a:r>
              <a:rPr lang="it-IT" sz="1400" dirty="0" smtClean="0">
                <a:latin typeface="Courier New" pitchFamily="49" charset="0"/>
                <a:cs typeface="Courier New" pitchFamily="49" charset="0"/>
              </a:rPr>
              <a:t>}</a:t>
            </a:r>
          </a:p>
          <a:p>
            <a:pPr>
              <a:buNone/>
            </a:pPr>
            <a:endParaRPr lang="en-US" sz="1400" dirty="0">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Map it </a:t>
            </a:r>
            <a:endParaRPr lang="en-US" dirty="0"/>
          </a:p>
        </p:txBody>
      </p:sp>
      <p:sp>
        <p:nvSpPr>
          <p:cNvPr id="3" name="Content Placeholder 2"/>
          <p:cNvSpPr>
            <a:spLocks noGrp="1"/>
          </p:cNvSpPr>
          <p:nvPr>
            <p:ph idx="1"/>
          </p:nvPr>
        </p:nvSpPr>
        <p:spPr/>
        <p:txBody>
          <a:bodyPr/>
          <a:lstStyle/>
          <a:p>
            <a:pPr>
              <a:buNone/>
            </a:pPr>
            <a:r>
              <a:rPr lang="en-US" dirty="0" smtClean="0">
                <a:latin typeface="Courier New" pitchFamily="49" charset="0"/>
                <a:cs typeface="Courier New" pitchFamily="49" charset="0"/>
              </a:rPr>
              <a:t>In WEB-INF/web.xml</a:t>
            </a:r>
          </a:p>
          <a:p>
            <a:pPr>
              <a:buNone/>
            </a:pPr>
            <a:r>
              <a:rPr lang="en-US" sz="1600" dirty="0" smtClean="0">
                <a:latin typeface="Courier New" pitchFamily="49" charset="0"/>
                <a:cs typeface="Courier New" pitchFamily="49" charset="0"/>
              </a:rPr>
              <a:t> &lt;filter&gt;</a:t>
            </a:r>
          </a:p>
          <a:p>
            <a:pPr>
              <a:buNone/>
            </a:pPr>
            <a:r>
              <a:rPr lang="en-US" sz="1600" dirty="0" smtClean="0">
                <a:latin typeface="Courier New" pitchFamily="49" charset="0"/>
                <a:cs typeface="Courier New" pitchFamily="49" charset="0"/>
              </a:rPr>
              <a:t>    &lt;filter-name&gt;tasty&lt;/filter-name&gt;</a:t>
            </a:r>
          </a:p>
          <a:p>
            <a:pPr>
              <a:buNone/>
            </a:pPr>
            <a:r>
              <a:rPr lang="en-US" sz="1600" dirty="0" smtClean="0">
                <a:latin typeface="Courier New" pitchFamily="49" charset="0"/>
                <a:cs typeface="Courier New" pitchFamily="49" charset="0"/>
              </a:rPr>
              <a:t>    &lt;filter-class&gt;</a:t>
            </a:r>
            <a:r>
              <a:rPr lang="en-US" sz="1600" dirty="0" err="1" smtClean="0">
                <a:latin typeface="Courier New" pitchFamily="49" charset="0"/>
                <a:cs typeface="Courier New" pitchFamily="49" charset="0"/>
              </a:rPr>
              <a:t>bacon.BaconFilter</a:t>
            </a:r>
            <a:r>
              <a:rPr lang="en-US" sz="1600" dirty="0" smtClean="0">
                <a:latin typeface="Courier New" pitchFamily="49" charset="0"/>
                <a:cs typeface="Courier New" pitchFamily="49" charset="0"/>
              </a:rPr>
              <a:t>&lt;/filter-class&gt;</a:t>
            </a:r>
          </a:p>
          <a:p>
            <a:pPr>
              <a:buNone/>
            </a:pPr>
            <a:r>
              <a:rPr lang="en-US" sz="1600" dirty="0" smtClean="0">
                <a:latin typeface="Courier New" pitchFamily="49" charset="0"/>
                <a:cs typeface="Courier New" pitchFamily="49" charset="0"/>
              </a:rPr>
              <a:t>  &lt;/filter&gt;</a:t>
            </a:r>
          </a:p>
          <a:p>
            <a:pPr>
              <a:buNone/>
            </a:pPr>
            <a:endParaRPr lang="en-US" sz="1600" dirty="0" smtClean="0">
              <a:latin typeface="Courier New" pitchFamily="49" charset="0"/>
              <a:cs typeface="Courier New" pitchFamily="49" charset="0"/>
            </a:endParaRPr>
          </a:p>
          <a:p>
            <a:pPr>
              <a:buNone/>
            </a:pPr>
            <a:r>
              <a:rPr lang="en-US" sz="1600" dirty="0" smtClean="0">
                <a:latin typeface="Courier New" pitchFamily="49" charset="0"/>
                <a:cs typeface="Courier New" pitchFamily="49" charset="0"/>
              </a:rPr>
              <a:t>  &lt;filter-mapping&gt;</a:t>
            </a:r>
          </a:p>
          <a:p>
            <a:pPr>
              <a:buNone/>
            </a:pPr>
            <a:r>
              <a:rPr lang="en-US" sz="1600" dirty="0" smtClean="0">
                <a:latin typeface="Courier New" pitchFamily="49" charset="0"/>
                <a:cs typeface="Courier New" pitchFamily="49" charset="0"/>
              </a:rPr>
              <a:t>    &lt;filter-name&gt;tasty&lt;/filter-name&gt;</a:t>
            </a:r>
          </a:p>
          <a:p>
            <a:pPr>
              <a:buNone/>
            </a:pPr>
            <a:r>
              <a:rPr lang="en-US" sz="1600" dirty="0" smtClean="0">
                <a:latin typeface="Courier New" pitchFamily="49" charset="0"/>
                <a:cs typeface="Courier New" pitchFamily="49" charset="0"/>
              </a:rPr>
              <a:t>    &lt;</a:t>
            </a:r>
            <a:r>
              <a:rPr lang="en-US" sz="1600" dirty="0" err="1" smtClean="0">
                <a:latin typeface="Courier New" pitchFamily="49" charset="0"/>
                <a:cs typeface="Courier New" pitchFamily="49" charset="0"/>
              </a:rPr>
              <a:t>servlet</a:t>
            </a:r>
            <a:r>
              <a:rPr lang="en-US" sz="1600" dirty="0" smtClean="0">
                <a:latin typeface="Courier New" pitchFamily="49" charset="0"/>
                <a:cs typeface="Courier New" pitchFamily="49" charset="0"/>
              </a:rPr>
              <a:t>-name&gt;</a:t>
            </a:r>
            <a:r>
              <a:rPr lang="en-US" sz="1600" dirty="0" err="1" smtClean="0">
                <a:latin typeface="Courier New" pitchFamily="49" charset="0"/>
                <a:cs typeface="Courier New" pitchFamily="49" charset="0"/>
              </a:rPr>
              <a:t>ilovebacon</a:t>
            </a:r>
            <a:r>
              <a:rPr lang="en-US" sz="1600" dirty="0" smtClean="0">
                <a:latin typeface="Courier New" pitchFamily="49" charset="0"/>
                <a:cs typeface="Courier New" pitchFamily="49" charset="0"/>
              </a:rPr>
              <a:t>&lt;/</a:t>
            </a:r>
            <a:r>
              <a:rPr lang="en-US" sz="1600" dirty="0" err="1" smtClean="0">
                <a:latin typeface="Courier New" pitchFamily="49" charset="0"/>
                <a:cs typeface="Courier New" pitchFamily="49" charset="0"/>
              </a:rPr>
              <a:t>servlet</a:t>
            </a:r>
            <a:r>
              <a:rPr lang="en-US" sz="1600" dirty="0" smtClean="0">
                <a:latin typeface="Courier New" pitchFamily="49" charset="0"/>
                <a:cs typeface="Courier New" pitchFamily="49" charset="0"/>
              </a:rPr>
              <a:t>-name&gt;</a:t>
            </a:r>
          </a:p>
          <a:p>
            <a:pPr>
              <a:buNone/>
            </a:pPr>
            <a:r>
              <a:rPr lang="en-US" sz="1600" dirty="0" smtClean="0">
                <a:latin typeface="Courier New" pitchFamily="49" charset="0"/>
                <a:cs typeface="Courier New" pitchFamily="49" charset="0"/>
              </a:rPr>
              <a:t>  &lt;/filter-mapping&gt;</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 the rest</a:t>
            </a:r>
            <a:endParaRPr lang="en-US" dirty="0"/>
          </a:p>
        </p:txBody>
      </p:sp>
      <p:sp>
        <p:nvSpPr>
          <p:cNvPr id="3" name="Content Placeholder 2"/>
          <p:cNvSpPr>
            <a:spLocks noGrp="1"/>
          </p:cNvSpPr>
          <p:nvPr>
            <p:ph idx="1"/>
          </p:nvPr>
        </p:nvSpPr>
        <p:spPr>
          <a:xfrm>
            <a:off x="1295400" y="1447800"/>
            <a:ext cx="7391400" cy="4191000"/>
          </a:xfrm>
        </p:spPr>
        <p:txBody>
          <a:bodyPr/>
          <a:lstStyle/>
          <a:p>
            <a:r>
              <a:rPr lang="en-US" dirty="0" smtClean="0"/>
              <a:t>Listeners for the creation and attribute replacement for</a:t>
            </a:r>
          </a:p>
          <a:p>
            <a:pPr lvl="1"/>
            <a:r>
              <a:rPr lang="en-US" dirty="0" err="1" smtClean="0"/>
              <a:t>ServletContext</a:t>
            </a:r>
            <a:endParaRPr lang="en-US" dirty="0" smtClean="0"/>
          </a:p>
          <a:p>
            <a:pPr lvl="1"/>
            <a:r>
              <a:rPr lang="en-US" dirty="0" smtClean="0"/>
              <a:t>Session </a:t>
            </a:r>
          </a:p>
          <a:p>
            <a:pPr lvl="1"/>
            <a:r>
              <a:rPr lang="en-US" dirty="0" smtClean="0"/>
              <a:t>Request</a:t>
            </a:r>
          </a:p>
          <a:p>
            <a:r>
              <a:rPr lang="en-US" dirty="0" err="1" smtClean="0"/>
              <a:t>RequestDispatcher</a:t>
            </a:r>
            <a:endParaRPr lang="en-US" dirty="0" smtClean="0"/>
          </a:p>
          <a:p>
            <a:r>
              <a:rPr lang="en-US" dirty="0" smtClean="0"/>
              <a:t>Hand wave here the rest of the spec – remember: this is just an intro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down)">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down)">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2337" y="381000"/>
            <a:ext cx="7391400" cy="762000"/>
          </a:xfrm>
        </p:spPr>
        <p:txBody>
          <a:bodyPr/>
          <a:lstStyle/>
          <a:p>
            <a:r>
              <a:rPr lang="en-US" dirty="0" err="1" smtClean="0"/>
              <a:t>Servlet</a:t>
            </a:r>
            <a:r>
              <a:rPr lang="en-US" dirty="0" smtClean="0"/>
              <a:t> 3.0 – </a:t>
            </a:r>
            <a:r>
              <a:rPr lang="en-US" dirty="0" err="1" smtClean="0"/>
              <a:t>webapp</a:t>
            </a:r>
            <a:r>
              <a:rPr lang="en-US" dirty="0" smtClean="0"/>
              <a:t> </a:t>
            </a:r>
            <a:r>
              <a:rPr lang="en-US" dirty="0" err="1" smtClean="0"/>
              <a:t>config</a:t>
            </a:r>
            <a:endParaRPr lang="en-US" dirty="0"/>
          </a:p>
        </p:txBody>
      </p:sp>
      <p:sp>
        <p:nvSpPr>
          <p:cNvPr id="3" name="Content Placeholder 2"/>
          <p:cNvSpPr>
            <a:spLocks noGrp="1"/>
          </p:cNvSpPr>
          <p:nvPr>
            <p:ph idx="1"/>
          </p:nvPr>
        </p:nvSpPr>
        <p:spPr>
          <a:xfrm>
            <a:off x="1295400" y="1447800"/>
            <a:ext cx="7391400" cy="4191000"/>
          </a:xfrm>
        </p:spPr>
        <p:txBody>
          <a:bodyPr/>
          <a:lstStyle/>
          <a:p>
            <a:r>
              <a:rPr lang="en-US" dirty="0" smtClean="0"/>
              <a:t>Before – web.xml</a:t>
            </a:r>
          </a:p>
          <a:p>
            <a:r>
              <a:rPr lang="en-US" dirty="0" smtClean="0"/>
              <a:t>After</a:t>
            </a:r>
          </a:p>
          <a:p>
            <a:pPr lvl="1"/>
            <a:r>
              <a:rPr lang="en-US" dirty="0" smtClean="0"/>
              <a:t>web.xml</a:t>
            </a:r>
          </a:p>
          <a:p>
            <a:pPr lvl="1"/>
            <a:r>
              <a:rPr lang="en-US" dirty="0" smtClean="0"/>
              <a:t>Annotations </a:t>
            </a:r>
          </a:p>
          <a:p>
            <a:pPr lvl="1"/>
            <a:r>
              <a:rPr lang="en-US" dirty="0" smtClean="0"/>
              <a:t>META-INF/web-fragment.xml</a:t>
            </a:r>
          </a:p>
          <a:p>
            <a:pPr lvl="1"/>
            <a:r>
              <a:rPr lang="en-US" dirty="0" smtClean="0"/>
              <a:t>Programmatic via </a:t>
            </a:r>
            <a:r>
              <a:rPr lang="en-US" dirty="0" err="1" smtClean="0"/>
              <a:t>ServletContext</a:t>
            </a:r>
            <a:endParaRPr lang="en-US" dirty="0" smtClean="0"/>
          </a:p>
          <a:p>
            <a:r>
              <a:rPr lang="en-US" dirty="0" smtClean="0"/>
              <a:t>Potential security nightmare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down)">
                                      <p:cBhvr>
                                        <p:cTn id="21" dur="500"/>
                                        <p:tgtEl>
                                          <p:spTgt spid="3">
                                            <p:txEl>
                                              <p:pRg st="4" end="4"/>
                                            </p:txEl>
                                          </p:spTgt>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ipe(down)">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wipe(down)">
                                      <p:cBhvr>
                                        <p:cTn id="2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Servlet</a:t>
            </a:r>
            <a:r>
              <a:rPr lang="en-US" dirty="0" smtClean="0"/>
              <a:t> 3.0 – </a:t>
            </a:r>
            <a:r>
              <a:rPr lang="en-US" dirty="0" err="1" smtClean="0"/>
              <a:t>webapp</a:t>
            </a:r>
            <a:r>
              <a:rPr lang="en-US" dirty="0" smtClean="0"/>
              <a:t> </a:t>
            </a:r>
            <a:r>
              <a:rPr lang="en-US" dirty="0" err="1" smtClean="0"/>
              <a:t>config</a:t>
            </a:r>
            <a:endParaRPr lang="en-US" dirty="0"/>
          </a:p>
        </p:txBody>
      </p:sp>
      <p:sp>
        <p:nvSpPr>
          <p:cNvPr id="3" name="Content Placeholder 2"/>
          <p:cNvSpPr>
            <a:spLocks noGrp="1"/>
          </p:cNvSpPr>
          <p:nvPr>
            <p:ph idx="1"/>
          </p:nvPr>
        </p:nvSpPr>
        <p:spPr>
          <a:xfrm>
            <a:off x="1295400" y="1447800"/>
            <a:ext cx="7391400" cy="4191000"/>
          </a:xfrm>
        </p:spPr>
        <p:txBody>
          <a:bodyPr/>
          <a:lstStyle/>
          <a:p>
            <a:pPr>
              <a:buNone/>
            </a:pPr>
            <a:r>
              <a:rPr lang="en-US" dirty="0" smtClean="0"/>
              <a:t>@</a:t>
            </a:r>
            <a:r>
              <a:rPr lang="en-US" dirty="0" err="1" smtClean="0"/>
              <a:t>WebServlet</a:t>
            </a:r>
            <a:endParaRPr lang="en-US" dirty="0" smtClean="0"/>
          </a:p>
          <a:p>
            <a:pPr>
              <a:buNone/>
            </a:pPr>
            <a:endParaRPr lang="en-US" sz="1400" dirty="0" smtClean="0">
              <a:latin typeface="Courier New" pitchFamily="49" charset="0"/>
              <a:cs typeface="Courier New" pitchFamily="49" charset="0"/>
            </a:endParaRPr>
          </a:p>
          <a:p>
            <a:pPr>
              <a:buNone/>
            </a:pPr>
            <a:r>
              <a:rPr lang="en-US" sz="1400" dirty="0" smtClean="0">
                <a:latin typeface="Courier New" pitchFamily="49" charset="0"/>
                <a:cs typeface="Courier New" pitchFamily="49" charset="0"/>
              </a:rPr>
              <a:t>package bacon;</a:t>
            </a:r>
          </a:p>
          <a:p>
            <a:pPr>
              <a:buNone/>
            </a:pPr>
            <a:r>
              <a:rPr lang="en-US" sz="1400" dirty="0" smtClean="0">
                <a:latin typeface="Courier New" pitchFamily="49" charset="0"/>
                <a:cs typeface="Courier New" pitchFamily="49" charset="0"/>
              </a:rPr>
              <a:t>import </a:t>
            </a:r>
            <a:r>
              <a:rPr lang="en-US" sz="1400" dirty="0" err="1" smtClean="0">
                <a:latin typeface="Courier New" pitchFamily="49" charset="0"/>
                <a:cs typeface="Courier New" pitchFamily="49" charset="0"/>
              </a:rPr>
              <a:t>javax.servlet</a:t>
            </a:r>
            <a:r>
              <a:rPr lang="en-US" sz="1400" dirty="0" smtClean="0">
                <a:latin typeface="Courier New" pitchFamily="49" charset="0"/>
                <a:cs typeface="Courier New" pitchFamily="49" charset="0"/>
              </a:rPr>
              <a:t>.*;</a:t>
            </a:r>
          </a:p>
          <a:p>
            <a:pPr>
              <a:buNone/>
            </a:pPr>
            <a:r>
              <a:rPr lang="en-US" sz="1400" dirty="0" smtClean="0">
                <a:latin typeface="Courier New" pitchFamily="49" charset="0"/>
                <a:cs typeface="Courier New" pitchFamily="49" charset="0"/>
              </a:rPr>
              <a:t>import </a:t>
            </a:r>
            <a:r>
              <a:rPr lang="en-US" sz="1400" dirty="0" err="1" smtClean="0">
                <a:latin typeface="Courier New" pitchFamily="49" charset="0"/>
                <a:cs typeface="Courier New" pitchFamily="49" charset="0"/>
              </a:rPr>
              <a:t>javax.servlet.http</a:t>
            </a:r>
            <a:r>
              <a:rPr lang="en-US" sz="1400" dirty="0" smtClean="0">
                <a:latin typeface="Courier New" pitchFamily="49" charset="0"/>
                <a:cs typeface="Courier New" pitchFamily="49" charset="0"/>
              </a:rPr>
              <a:t>.*;</a:t>
            </a:r>
          </a:p>
          <a:p>
            <a:pPr>
              <a:buNone/>
            </a:pPr>
            <a:endParaRPr lang="en-US" sz="1600" b="1" dirty="0" smtClean="0">
              <a:latin typeface="Courier New" pitchFamily="49" charset="0"/>
              <a:cs typeface="Courier New" pitchFamily="49" charset="0"/>
            </a:endParaRPr>
          </a:p>
          <a:p>
            <a:pPr>
              <a:buNone/>
            </a:pPr>
            <a:r>
              <a:rPr lang="en-US" sz="1600" b="1" dirty="0" smtClean="0">
                <a:latin typeface="Courier New" pitchFamily="49" charset="0"/>
                <a:cs typeface="Courier New" pitchFamily="49" charset="0"/>
              </a:rPr>
              <a:t>@</a:t>
            </a:r>
            <a:r>
              <a:rPr lang="en-US" sz="1600" b="1" dirty="0" err="1" smtClean="0">
                <a:latin typeface="Courier New" pitchFamily="49" charset="0"/>
                <a:cs typeface="Courier New" pitchFamily="49" charset="0"/>
              </a:rPr>
              <a:t>WebServlet</a:t>
            </a:r>
            <a:r>
              <a:rPr lang="en-US" sz="1600" b="1" dirty="0" smtClean="0">
                <a:latin typeface="Courier New" pitchFamily="49" charset="0"/>
                <a:cs typeface="Courier New" pitchFamily="49" charset="0"/>
              </a:rPr>
              <a:t>(name="</a:t>
            </a:r>
            <a:r>
              <a:rPr lang="en-US" sz="1600" b="1" dirty="0" err="1" smtClean="0">
                <a:latin typeface="Courier New" pitchFamily="49" charset="0"/>
                <a:cs typeface="Courier New" pitchFamily="49" charset="0"/>
              </a:rPr>
              <a:t>ilovebacon</a:t>
            </a:r>
            <a:r>
              <a:rPr lang="en-US" sz="1600" b="1" dirty="0" smtClean="0">
                <a:latin typeface="Courier New" pitchFamily="49" charset="0"/>
                <a:cs typeface="Courier New" pitchFamily="49" charset="0"/>
              </a:rPr>
              <a:t>", </a:t>
            </a:r>
            <a:r>
              <a:rPr lang="en-US" sz="1600" b="1" dirty="0" err="1" smtClean="0">
                <a:latin typeface="Courier New" pitchFamily="49" charset="0"/>
                <a:cs typeface="Courier New" pitchFamily="49" charset="0"/>
              </a:rPr>
              <a:t>urlPatterns</a:t>
            </a:r>
            <a:r>
              <a:rPr lang="en-US" sz="1600" b="1" dirty="0" smtClean="0">
                <a:latin typeface="Courier New" pitchFamily="49" charset="0"/>
                <a:cs typeface="Courier New" pitchFamily="49" charset="0"/>
              </a:rPr>
              <a:t>={"*.bacon"})</a:t>
            </a:r>
          </a:p>
          <a:p>
            <a:pPr>
              <a:buNone/>
            </a:pPr>
            <a:r>
              <a:rPr lang="en-US" sz="1400" dirty="0" smtClean="0">
                <a:latin typeface="Courier New" pitchFamily="49" charset="0"/>
                <a:cs typeface="Courier New" pitchFamily="49" charset="0"/>
              </a:rPr>
              <a:t>public class MMMM extends </a:t>
            </a:r>
            <a:r>
              <a:rPr lang="en-US" sz="1400" dirty="0" err="1" smtClean="0">
                <a:latin typeface="Courier New" pitchFamily="49" charset="0"/>
                <a:cs typeface="Courier New" pitchFamily="49" charset="0"/>
              </a:rPr>
              <a:t>HttpServlet</a:t>
            </a:r>
            <a:r>
              <a:rPr lang="en-US" sz="1400" dirty="0" smtClean="0">
                <a:latin typeface="Courier New" pitchFamily="49" charset="0"/>
                <a:cs typeface="Courier New" pitchFamily="49" charset="0"/>
              </a:rPr>
              <a:t> {</a:t>
            </a:r>
          </a:p>
          <a:p>
            <a:pPr>
              <a:buNone/>
            </a:pPr>
            <a:r>
              <a:rPr lang="it-IT" sz="1400" dirty="0" smtClean="0">
                <a:latin typeface="Courier New" pitchFamily="49" charset="0"/>
                <a:cs typeface="Courier New" pitchFamily="49" charset="0"/>
              </a:rPr>
              <a:t>	// pretend all that code was still </a:t>
            </a:r>
            <a:r>
              <a:rPr lang="it-IT" sz="1400" dirty="0" smtClean="0">
                <a:latin typeface="Courier New" pitchFamily="49" charset="0"/>
                <a:cs typeface="Courier New" pitchFamily="49" charset="0"/>
              </a:rPr>
              <a:t>here</a:t>
            </a:r>
          </a:p>
          <a:p>
            <a:pPr>
              <a:buNone/>
            </a:pPr>
            <a:r>
              <a:rPr lang="en-US" sz="1400" dirty="0" smtClean="0">
                <a:latin typeface="Courier New" pitchFamily="49" charset="0"/>
                <a:cs typeface="Courier New" pitchFamily="49" charset="0"/>
              </a:rPr>
              <a:t>}</a:t>
            </a:r>
            <a:endParaRPr lang="en-US" sz="1400" dirty="0" smtClean="0">
              <a:latin typeface="Courier New" pitchFamily="49" charset="0"/>
              <a:cs typeface="Courier New" pitchFamily="49" charset="0"/>
            </a:endParaRP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Servlet</a:t>
            </a:r>
            <a:r>
              <a:rPr lang="en-US" dirty="0" smtClean="0"/>
              <a:t> 3.0 – </a:t>
            </a:r>
            <a:r>
              <a:rPr lang="en-US" dirty="0" err="1" smtClean="0"/>
              <a:t>webapp</a:t>
            </a:r>
            <a:r>
              <a:rPr lang="en-US" dirty="0" smtClean="0"/>
              <a:t> </a:t>
            </a:r>
            <a:r>
              <a:rPr lang="en-US" dirty="0" err="1" smtClean="0"/>
              <a:t>config</a:t>
            </a:r>
            <a:endParaRPr lang="en-US" dirty="0"/>
          </a:p>
        </p:txBody>
      </p:sp>
      <p:sp>
        <p:nvSpPr>
          <p:cNvPr id="3" name="Content Placeholder 2"/>
          <p:cNvSpPr>
            <a:spLocks noGrp="1"/>
          </p:cNvSpPr>
          <p:nvPr>
            <p:ph idx="1"/>
          </p:nvPr>
        </p:nvSpPr>
        <p:spPr>
          <a:xfrm>
            <a:off x="1295400" y="1447800"/>
            <a:ext cx="7391400" cy="4191000"/>
          </a:xfrm>
        </p:spPr>
        <p:txBody>
          <a:bodyPr/>
          <a:lstStyle/>
          <a:p>
            <a:pPr>
              <a:buNone/>
            </a:pPr>
            <a:r>
              <a:rPr lang="en-US" dirty="0" smtClean="0"/>
              <a:t>@</a:t>
            </a:r>
            <a:r>
              <a:rPr lang="en-US" dirty="0" err="1" smtClean="0"/>
              <a:t>WebFilter</a:t>
            </a:r>
            <a:endParaRPr lang="en-US" dirty="0" smtClean="0"/>
          </a:p>
          <a:p>
            <a:pPr>
              <a:buNone/>
            </a:pPr>
            <a:r>
              <a:rPr lang="it-IT" sz="1400" dirty="0" smtClean="0">
                <a:latin typeface="Courier New" pitchFamily="49" charset="0"/>
                <a:cs typeface="Courier New" pitchFamily="49" charset="0"/>
              </a:rPr>
              <a:t>package bacon;</a:t>
            </a:r>
          </a:p>
          <a:p>
            <a:pPr>
              <a:buNone/>
            </a:pPr>
            <a:r>
              <a:rPr lang="it-IT" sz="1400" dirty="0" smtClean="0">
                <a:latin typeface="Courier New" pitchFamily="49" charset="0"/>
                <a:cs typeface="Courier New" pitchFamily="49" charset="0"/>
              </a:rPr>
              <a:t>import javax.servlet.*;</a:t>
            </a:r>
          </a:p>
          <a:p>
            <a:pPr>
              <a:buNone/>
            </a:pPr>
            <a:r>
              <a:rPr lang="it-IT" sz="1400" dirty="0" smtClean="0">
                <a:latin typeface="Courier New" pitchFamily="49" charset="0"/>
                <a:cs typeface="Courier New" pitchFamily="49" charset="0"/>
              </a:rPr>
              <a:t>import javax.servlet.http.*;</a:t>
            </a:r>
          </a:p>
          <a:p>
            <a:pPr>
              <a:buNone/>
            </a:pPr>
            <a:endParaRPr lang="it-IT" sz="1400" dirty="0" smtClean="0">
              <a:latin typeface="Courier New" pitchFamily="49" charset="0"/>
              <a:cs typeface="Courier New" pitchFamily="49" charset="0"/>
            </a:endParaRPr>
          </a:p>
          <a:p>
            <a:pPr>
              <a:buNone/>
            </a:pPr>
            <a:r>
              <a:rPr lang="en-US" sz="1600" b="1" dirty="0" smtClean="0">
                <a:latin typeface="Courier New" pitchFamily="49" charset="0"/>
                <a:cs typeface="Courier New" pitchFamily="49" charset="0"/>
              </a:rPr>
              <a:t>@</a:t>
            </a:r>
            <a:r>
              <a:rPr lang="en-US" sz="1600" b="1" dirty="0" err="1" smtClean="0">
                <a:latin typeface="Courier New" pitchFamily="49" charset="0"/>
                <a:cs typeface="Courier New" pitchFamily="49" charset="0"/>
              </a:rPr>
              <a:t>WebFilter</a:t>
            </a:r>
            <a:r>
              <a:rPr lang="en-US" sz="1600" b="1" dirty="0" smtClean="0">
                <a:latin typeface="Courier New" pitchFamily="49" charset="0"/>
                <a:cs typeface="Courier New" pitchFamily="49" charset="0"/>
              </a:rPr>
              <a:t>(“*.bacon</a:t>
            </a:r>
            <a:r>
              <a:rPr lang="en-US" sz="1600" b="1" dirty="0" smtClean="0">
                <a:latin typeface="Courier New" pitchFamily="49" charset="0"/>
                <a:cs typeface="Courier New" pitchFamily="49" charset="0"/>
              </a:rPr>
              <a:t>”, </a:t>
            </a:r>
            <a:r>
              <a:rPr lang="en-US" sz="1600" b="1" dirty="0" err="1" smtClean="0">
                <a:latin typeface="Courier New" pitchFamily="49" charset="0"/>
                <a:cs typeface="Courier New" pitchFamily="49" charset="0"/>
              </a:rPr>
              <a:t>urlPatterns</a:t>
            </a:r>
            <a:r>
              <a:rPr lang="en-US" sz="1600" b="1" dirty="0" smtClean="0">
                <a:latin typeface="Courier New" pitchFamily="49" charset="0"/>
                <a:cs typeface="Courier New" pitchFamily="49" charset="0"/>
              </a:rPr>
              <a:t>={"*.bacon"})</a:t>
            </a:r>
            <a:endParaRPr lang="en-US" sz="1400" b="1" dirty="0" smtClean="0">
              <a:latin typeface="Courier New" pitchFamily="49" charset="0"/>
              <a:cs typeface="Courier New" pitchFamily="49" charset="0"/>
            </a:endParaRPr>
          </a:p>
          <a:p>
            <a:pPr>
              <a:buNone/>
            </a:pPr>
            <a:r>
              <a:rPr lang="it-IT" sz="1400" dirty="0" smtClean="0">
                <a:latin typeface="Courier New" pitchFamily="49" charset="0"/>
                <a:cs typeface="Courier New" pitchFamily="49" charset="0"/>
              </a:rPr>
              <a:t>public class BaconFilter implements Filter {</a:t>
            </a:r>
          </a:p>
          <a:p>
            <a:pPr>
              <a:buNone/>
            </a:pPr>
            <a:r>
              <a:rPr lang="it-IT" sz="1400" dirty="0" smtClean="0">
                <a:latin typeface="Courier New" pitchFamily="49" charset="0"/>
                <a:cs typeface="Courier New" pitchFamily="49" charset="0"/>
              </a:rPr>
              <a:t>	// pretend all that code was still here</a:t>
            </a:r>
          </a:p>
          <a:p>
            <a:pPr>
              <a:buNone/>
            </a:pPr>
            <a:r>
              <a:rPr lang="it-IT" sz="1400" dirty="0" smtClean="0">
                <a:latin typeface="Courier New" pitchFamily="49" charset="0"/>
                <a:cs typeface="Courier New" pitchFamily="49" charset="0"/>
              </a:rPr>
              <a:t>}</a:t>
            </a:r>
          </a:p>
          <a:p>
            <a:pPr>
              <a:buNone/>
            </a:pPr>
            <a:endParaRPr lang="en-US" sz="1400" dirty="0" smtClean="0">
              <a:latin typeface="Courier New" pitchFamily="49" charset="0"/>
              <a:cs typeface="Courier New" pitchFamily="49" charset="0"/>
            </a:endParaRP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Servlet</a:t>
            </a:r>
            <a:r>
              <a:rPr lang="en-US" dirty="0" smtClean="0"/>
              <a:t> 3.0 – </a:t>
            </a:r>
            <a:r>
              <a:rPr lang="en-US" dirty="0" err="1" smtClean="0"/>
              <a:t>webapp</a:t>
            </a:r>
            <a:r>
              <a:rPr lang="en-US" dirty="0" smtClean="0"/>
              <a:t> </a:t>
            </a:r>
            <a:r>
              <a:rPr lang="en-US" dirty="0" err="1" smtClean="0"/>
              <a:t>config</a:t>
            </a:r>
            <a:endParaRPr lang="en-US" dirty="0"/>
          </a:p>
        </p:txBody>
      </p:sp>
      <p:sp>
        <p:nvSpPr>
          <p:cNvPr id="3" name="Content Placeholder 2"/>
          <p:cNvSpPr>
            <a:spLocks noGrp="1"/>
          </p:cNvSpPr>
          <p:nvPr>
            <p:ph idx="1"/>
          </p:nvPr>
        </p:nvSpPr>
        <p:spPr>
          <a:xfrm>
            <a:off x="1295400" y="1524000"/>
            <a:ext cx="7391400" cy="4191000"/>
          </a:xfrm>
        </p:spPr>
        <p:txBody>
          <a:bodyPr/>
          <a:lstStyle/>
          <a:p>
            <a:pPr>
              <a:buNone/>
            </a:pPr>
            <a:r>
              <a:rPr lang="en-US" dirty="0" smtClean="0"/>
              <a:t>Other annotations</a:t>
            </a:r>
          </a:p>
          <a:p>
            <a:r>
              <a:rPr lang="en-US" dirty="0" smtClean="0"/>
              <a:t>@</a:t>
            </a:r>
            <a:r>
              <a:rPr lang="en-US" dirty="0" err="1" smtClean="0"/>
              <a:t>WebInitParam</a:t>
            </a:r>
            <a:endParaRPr lang="en-US" dirty="0" smtClean="0"/>
          </a:p>
          <a:p>
            <a:r>
              <a:rPr lang="en-US" dirty="0" smtClean="0"/>
              <a:t>@</a:t>
            </a:r>
            <a:r>
              <a:rPr lang="en-US" dirty="0" err="1" smtClean="0"/>
              <a:t>WebListener</a:t>
            </a:r>
            <a:endParaRPr lang="en-US" dirty="0" smtClean="0"/>
          </a:p>
          <a:p>
            <a:r>
              <a:rPr lang="en-US" dirty="0" smtClean="0"/>
              <a:t>@</a:t>
            </a:r>
            <a:r>
              <a:rPr lang="en-US" dirty="0" err="1" smtClean="0"/>
              <a:t>MultipartConfig</a:t>
            </a:r>
            <a:endParaRPr lang="en-US" dirty="0" smtClean="0"/>
          </a:p>
          <a:p>
            <a:r>
              <a:rPr lang="en-US" dirty="0" smtClean="0"/>
              <a:t>@</a:t>
            </a:r>
            <a:r>
              <a:rPr lang="en-US" dirty="0" err="1" smtClean="0"/>
              <a:t>ServletSecurity</a:t>
            </a:r>
            <a:endParaRPr lang="en-US" dirty="0" smtClean="0"/>
          </a:p>
          <a:p>
            <a:pPr lvl="1"/>
            <a:r>
              <a:rPr lang="en-US" dirty="0" smtClean="0"/>
              <a:t>&lt;security-constraint&gt;</a:t>
            </a:r>
            <a:endParaRPr lang="en-US" dirty="0" smtClean="0"/>
          </a:p>
          <a:p>
            <a:pPr>
              <a:buNone/>
            </a:pPr>
            <a:endParaRPr lang="en-US" sz="1400" dirty="0" smtClean="0">
              <a:latin typeface="Courier New" pitchFamily="49" charset="0"/>
              <a:cs typeface="Courier New" pitchFamily="49" charset="0"/>
            </a:endParaRP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295280" y="88560"/>
            <a:ext cx="7391520" cy="1344960"/>
          </a:xfrm>
        </p:spPr>
        <p:txBody>
          <a:bodyPr wrap="none" anchorCtr="0">
            <a:spAutoFit/>
          </a:bodyPr>
          <a:lstStyle/>
          <a:p>
            <a:pPr lvl="0"/>
            <a:r>
              <a:rPr lang="en-GB" dirty="0"/>
              <a:t>Who am I?</a:t>
            </a:r>
          </a:p>
        </p:txBody>
      </p:sp>
      <p:sp>
        <p:nvSpPr>
          <p:cNvPr id="3" name="Text Placeholder 2"/>
          <p:cNvSpPr txBox="1">
            <a:spLocks noGrp="1"/>
          </p:cNvSpPr>
          <p:nvPr>
            <p:ph type="body" idx="4294967295"/>
          </p:nvPr>
        </p:nvSpPr>
        <p:spPr>
          <a:xfrm>
            <a:off x="1295281" y="1456051"/>
            <a:ext cx="7391520" cy="1668149"/>
          </a:xfrm>
        </p:spPr>
        <p:txBody>
          <a:bodyPr wrap="square" anchor="t" anchorCtr="0">
            <a:spAutoFit/>
          </a:bodyPr>
          <a:lstStyle/>
          <a:p>
            <a:pPr marL="338040" lvl="0" indent="-338040">
              <a:buClr>
                <a:srgbClr val="276288"/>
              </a:buClr>
              <a:buSzPct val="100000"/>
              <a:buFont typeface="Arial" pitchFamily="34"/>
              <a:buChar char="•"/>
            </a:pPr>
            <a:r>
              <a:rPr lang="en-GB" dirty="0">
                <a:latin typeface="" pitchFamily="16"/>
              </a:rPr>
              <a:t>Tomcat committer for over </a:t>
            </a:r>
            <a:r>
              <a:rPr lang="en-GB" dirty="0" smtClean="0">
                <a:latin typeface="" pitchFamily="16"/>
              </a:rPr>
              <a:t>8 </a:t>
            </a:r>
            <a:r>
              <a:rPr lang="en-GB" dirty="0">
                <a:latin typeface="" pitchFamily="16"/>
              </a:rPr>
              <a:t>years</a:t>
            </a:r>
          </a:p>
          <a:p>
            <a:pPr marL="338040" lvl="0" indent="-338040">
              <a:buClr>
                <a:srgbClr val="276288"/>
              </a:buClr>
              <a:buSzPct val="100000"/>
              <a:buFont typeface="Arial" pitchFamily="34"/>
              <a:buChar char="•"/>
            </a:pPr>
            <a:r>
              <a:rPr lang="en-GB" dirty="0" smtClean="0">
                <a:latin typeface="" pitchFamily="16"/>
              </a:rPr>
              <a:t>Day job: programmer at Armstrong World Industries.</a:t>
            </a:r>
            <a:endParaRPr lang="en-GB" dirty="0">
              <a:latin typeface="" pitchFamily="16"/>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web.xml fragments</a:t>
            </a:r>
            <a:endParaRPr lang="en-US" dirty="0"/>
          </a:p>
        </p:txBody>
      </p:sp>
      <p:sp>
        <p:nvSpPr>
          <p:cNvPr id="3" name="Content Placeholder 2"/>
          <p:cNvSpPr>
            <a:spLocks noGrp="1"/>
          </p:cNvSpPr>
          <p:nvPr>
            <p:ph idx="1"/>
          </p:nvPr>
        </p:nvSpPr>
        <p:spPr/>
        <p:txBody>
          <a:bodyPr/>
          <a:lstStyle/>
          <a:p>
            <a:r>
              <a:rPr lang="en-US" dirty="0" smtClean="0"/>
              <a:t>Allows to you to have a snippet of XML injected into web.xml</a:t>
            </a:r>
          </a:p>
          <a:p>
            <a:r>
              <a:rPr lang="en-US" dirty="0" smtClean="0"/>
              <a:t>Place into META-INF/web-fragment.xml of any jar in the </a:t>
            </a:r>
            <a:r>
              <a:rPr lang="en-US" dirty="0" err="1" smtClean="0"/>
              <a:t>webapp</a:t>
            </a:r>
            <a:r>
              <a:rPr lang="en-US" dirty="0" smtClean="0"/>
              <a:t> lib dir</a:t>
            </a:r>
          </a:p>
          <a:p>
            <a:r>
              <a:rPr lang="en-US" dirty="0" smtClean="0"/>
              <a:t>The spec has many rules deciding which fragment is first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81000"/>
            <a:ext cx="7391400" cy="762000"/>
          </a:xfrm>
        </p:spPr>
        <p:txBody>
          <a:bodyPr/>
          <a:lstStyle/>
          <a:p>
            <a:r>
              <a:rPr lang="en-US" dirty="0" smtClean="0"/>
              <a:t>web.xml fragments</a:t>
            </a:r>
            <a:endParaRPr lang="en-US" dirty="0"/>
          </a:p>
        </p:txBody>
      </p:sp>
      <p:sp>
        <p:nvSpPr>
          <p:cNvPr id="3" name="Content Placeholder 2"/>
          <p:cNvSpPr>
            <a:spLocks noGrp="1"/>
          </p:cNvSpPr>
          <p:nvPr>
            <p:ph idx="1"/>
          </p:nvPr>
        </p:nvSpPr>
        <p:spPr>
          <a:xfrm>
            <a:off x="1295400" y="1143000"/>
            <a:ext cx="7391400" cy="4419600"/>
          </a:xfrm>
        </p:spPr>
        <p:txBody>
          <a:bodyPr/>
          <a:lstStyle/>
          <a:p>
            <a:pPr>
              <a:spcBef>
                <a:spcPts val="0"/>
              </a:spcBef>
              <a:buNone/>
            </a:pPr>
            <a:r>
              <a:rPr lang="en-US" sz="1800" b="1" dirty="0" smtClean="0">
                <a:latin typeface="Courier New" pitchFamily="49" charset="0"/>
                <a:cs typeface="Courier New" pitchFamily="49" charset="0"/>
              </a:rPr>
              <a:t>&lt;web-fragment&gt;</a:t>
            </a:r>
          </a:p>
          <a:p>
            <a:pPr>
              <a:spcBef>
                <a:spcPts val="0"/>
              </a:spcBef>
              <a:buNone/>
            </a:pPr>
            <a:r>
              <a:rPr lang="en-US" sz="1400" dirty="0" smtClean="0">
                <a:latin typeface="Courier New" pitchFamily="49" charset="0"/>
                <a:cs typeface="Courier New" pitchFamily="49" charset="0"/>
              </a:rPr>
              <a:t> &lt;</a:t>
            </a:r>
            <a:r>
              <a:rPr lang="en-US" sz="1400" dirty="0" err="1" smtClean="0">
                <a:latin typeface="Courier New" pitchFamily="49" charset="0"/>
                <a:cs typeface="Courier New" pitchFamily="49" charset="0"/>
              </a:rPr>
              <a:t>servlet</a:t>
            </a:r>
            <a:r>
              <a:rPr lang="en-US" sz="1400" dirty="0" smtClean="0">
                <a:latin typeface="Courier New" pitchFamily="49" charset="0"/>
                <a:cs typeface="Courier New" pitchFamily="49" charset="0"/>
              </a:rPr>
              <a:t>&gt;</a:t>
            </a:r>
          </a:p>
          <a:p>
            <a:pPr>
              <a:spcBef>
                <a:spcPts val="0"/>
              </a:spcBef>
              <a:buNone/>
            </a:pPr>
            <a:r>
              <a:rPr lang="en-US" sz="1400" dirty="0" smtClean="0">
                <a:latin typeface="Courier New" pitchFamily="49" charset="0"/>
                <a:cs typeface="Courier New" pitchFamily="49" charset="0"/>
              </a:rPr>
              <a:t>    &lt;</a:t>
            </a:r>
            <a:r>
              <a:rPr lang="en-US" sz="1400" dirty="0" err="1" smtClean="0">
                <a:latin typeface="Courier New" pitchFamily="49" charset="0"/>
                <a:cs typeface="Courier New" pitchFamily="49" charset="0"/>
              </a:rPr>
              <a:t>servlet</a:t>
            </a:r>
            <a:r>
              <a:rPr lang="en-US" sz="1400" dirty="0" smtClean="0">
                <a:latin typeface="Courier New" pitchFamily="49" charset="0"/>
                <a:cs typeface="Courier New" pitchFamily="49" charset="0"/>
              </a:rPr>
              <a:t>-name&gt;</a:t>
            </a:r>
            <a:r>
              <a:rPr lang="en-US" sz="1400" dirty="0" err="1" smtClean="0">
                <a:latin typeface="Courier New" pitchFamily="49" charset="0"/>
                <a:cs typeface="Courier New" pitchFamily="49" charset="0"/>
              </a:rPr>
              <a:t>ilovebacon</a:t>
            </a:r>
            <a:r>
              <a:rPr lang="en-US" sz="1400" dirty="0" smtClean="0">
                <a:latin typeface="Courier New" pitchFamily="49" charset="0"/>
                <a:cs typeface="Courier New" pitchFamily="49" charset="0"/>
              </a:rPr>
              <a:t>&lt;/</a:t>
            </a:r>
            <a:r>
              <a:rPr lang="en-US" sz="1400" dirty="0" err="1" smtClean="0">
                <a:latin typeface="Courier New" pitchFamily="49" charset="0"/>
                <a:cs typeface="Courier New" pitchFamily="49" charset="0"/>
              </a:rPr>
              <a:t>servlet</a:t>
            </a:r>
            <a:r>
              <a:rPr lang="en-US" sz="1400" dirty="0" smtClean="0">
                <a:latin typeface="Courier New" pitchFamily="49" charset="0"/>
                <a:cs typeface="Courier New" pitchFamily="49" charset="0"/>
              </a:rPr>
              <a:t>-name&gt;</a:t>
            </a:r>
          </a:p>
          <a:p>
            <a:pPr>
              <a:spcBef>
                <a:spcPts val="0"/>
              </a:spcBef>
              <a:buNone/>
            </a:pPr>
            <a:r>
              <a:rPr lang="en-US" sz="1400" dirty="0" smtClean="0">
                <a:latin typeface="Courier New" pitchFamily="49" charset="0"/>
                <a:cs typeface="Courier New" pitchFamily="49" charset="0"/>
              </a:rPr>
              <a:t>    &lt;</a:t>
            </a:r>
            <a:r>
              <a:rPr lang="en-US" sz="1400" dirty="0" err="1" smtClean="0">
                <a:latin typeface="Courier New" pitchFamily="49" charset="0"/>
                <a:cs typeface="Courier New" pitchFamily="49" charset="0"/>
              </a:rPr>
              <a:t>servlet</a:t>
            </a:r>
            <a:r>
              <a:rPr lang="en-US" sz="1400" dirty="0" smtClean="0">
                <a:latin typeface="Courier New" pitchFamily="49" charset="0"/>
                <a:cs typeface="Courier New" pitchFamily="49" charset="0"/>
              </a:rPr>
              <a:t>-class&gt;</a:t>
            </a:r>
            <a:r>
              <a:rPr lang="en-US" sz="1400" dirty="0" err="1" smtClean="0">
                <a:latin typeface="Courier New" pitchFamily="49" charset="0"/>
                <a:cs typeface="Courier New" pitchFamily="49" charset="0"/>
              </a:rPr>
              <a:t>bacon.MMMM</a:t>
            </a:r>
            <a:r>
              <a:rPr lang="en-US" sz="1400" dirty="0" smtClean="0">
                <a:latin typeface="Courier New" pitchFamily="49" charset="0"/>
                <a:cs typeface="Courier New" pitchFamily="49" charset="0"/>
              </a:rPr>
              <a:t>&lt;/</a:t>
            </a:r>
            <a:r>
              <a:rPr lang="en-US" sz="1400" dirty="0" err="1" smtClean="0">
                <a:latin typeface="Courier New" pitchFamily="49" charset="0"/>
                <a:cs typeface="Courier New" pitchFamily="49" charset="0"/>
              </a:rPr>
              <a:t>servlet</a:t>
            </a:r>
            <a:r>
              <a:rPr lang="en-US" sz="1400" dirty="0" smtClean="0">
                <a:latin typeface="Courier New" pitchFamily="49" charset="0"/>
                <a:cs typeface="Courier New" pitchFamily="49" charset="0"/>
              </a:rPr>
              <a:t>-class&gt;</a:t>
            </a:r>
          </a:p>
          <a:p>
            <a:pPr>
              <a:spcBef>
                <a:spcPts val="0"/>
              </a:spcBef>
              <a:buNone/>
            </a:pPr>
            <a:r>
              <a:rPr lang="en-US" sz="1400" dirty="0" smtClean="0">
                <a:latin typeface="Courier New" pitchFamily="49" charset="0"/>
                <a:cs typeface="Courier New" pitchFamily="49" charset="0"/>
              </a:rPr>
              <a:t>  &lt;/</a:t>
            </a:r>
            <a:r>
              <a:rPr lang="en-US" sz="1400" dirty="0" err="1" smtClean="0">
                <a:latin typeface="Courier New" pitchFamily="49" charset="0"/>
                <a:cs typeface="Courier New" pitchFamily="49" charset="0"/>
              </a:rPr>
              <a:t>servlet</a:t>
            </a:r>
            <a:r>
              <a:rPr lang="en-US" sz="1400" dirty="0" smtClean="0">
                <a:latin typeface="Courier New" pitchFamily="49" charset="0"/>
                <a:cs typeface="Courier New" pitchFamily="49" charset="0"/>
              </a:rPr>
              <a:t>&gt;</a:t>
            </a:r>
          </a:p>
          <a:p>
            <a:pPr>
              <a:spcBef>
                <a:spcPts val="0"/>
              </a:spcBef>
              <a:buNone/>
            </a:pPr>
            <a:r>
              <a:rPr lang="en-US" sz="1400" dirty="0" smtClean="0">
                <a:latin typeface="Courier New" pitchFamily="49" charset="0"/>
                <a:cs typeface="Courier New" pitchFamily="49" charset="0"/>
              </a:rPr>
              <a:t>  &lt;</a:t>
            </a:r>
            <a:r>
              <a:rPr lang="en-US" sz="1400" dirty="0" err="1" smtClean="0">
                <a:latin typeface="Courier New" pitchFamily="49" charset="0"/>
                <a:cs typeface="Courier New" pitchFamily="49" charset="0"/>
              </a:rPr>
              <a:t>servlet</a:t>
            </a:r>
            <a:r>
              <a:rPr lang="en-US" sz="1400" dirty="0" smtClean="0">
                <a:latin typeface="Courier New" pitchFamily="49" charset="0"/>
                <a:cs typeface="Courier New" pitchFamily="49" charset="0"/>
              </a:rPr>
              <a:t>-mapping&gt;</a:t>
            </a:r>
          </a:p>
          <a:p>
            <a:pPr>
              <a:spcBef>
                <a:spcPts val="0"/>
              </a:spcBef>
              <a:buNone/>
            </a:pPr>
            <a:r>
              <a:rPr lang="en-US" sz="1400" dirty="0" smtClean="0">
                <a:latin typeface="Courier New" pitchFamily="49" charset="0"/>
                <a:cs typeface="Courier New" pitchFamily="49" charset="0"/>
              </a:rPr>
              <a:t>    &lt;</a:t>
            </a:r>
            <a:r>
              <a:rPr lang="en-US" sz="1400" dirty="0" err="1" smtClean="0">
                <a:latin typeface="Courier New" pitchFamily="49" charset="0"/>
                <a:cs typeface="Courier New" pitchFamily="49" charset="0"/>
              </a:rPr>
              <a:t>servlet</a:t>
            </a:r>
            <a:r>
              <a:rPr lang="en-US" sz="1400" dirty="0" smtClean="0">
                <a:latin typeface="Courier New" pitchFamily="49" charset="0"/>
                <a:cs typeface="Courier New" pitchFamily="49" charset="0"/>
              </a:rPr>
              <a:t>-name&gt;</a:t>
            </a:r>
            <a:r>
              <a:rPr lang="en-US" sz="1400" dirty="0" err="1" smtClean="0">
                <a:latin typeface="Courier New" pitchFamily="49" charset="0"/>
                <a:cs typeface="Courier New" pitchFamily="49" charset="0"/>
              </a:rPr>
              <a:t>ilovebacon</a:t>
            </a:r>
            <a:r>
              <a:rPr lang="en-US" sz="1400" dirty="0" smtClean="0">
                <a:latin typeface="Courier New" pitchFamily="49" charset="0"/>
                <a:cs typeface="Courier New" pitchFamily="49" charset="0"/>
              </a:rPr>
              <a:t>&lt;/</a:t>
            </a:r>
            <a:r>
              <a:rPr lang="en-US" sz="1400" dirty="0" err="1" smtClean="0">
                <a:latin typeface="Courier New" pitchFamily="49" charset="0"/>
                <a:cs typeface="Courier New" pitchFamily="49" charset="0"/>
              </a:rPr>
              <a:t>servlet</a:t>
            </a:r>
            <a:r>
              <a:rPr lang="en-US" sz="1400" dirty="0" smtClean="0">
                <a:latin typeface="Courier New" pitchFamily="49" charset="0"/>
                <a:cs typeface="Courier New" pitchFamily="49" charset="0"/>
              </a:rPr>
              <a:t>-name&gt;</a:t>
            </a:r>
          </a:p>
          <a:p>
            <a:pPr>
              <a:spcBef>
                <a:spcPts val="0"/>
              </a:spcBef>
              <a:buNone/>
            </a:pPr>
            <a:r>
              <a:rPr lang="en-US" sz="1400" dirty="0" smtClean="0">
                <a:latin typeface="Courier New" pitchFamily="49" charset="0"/>
                <a:cs typeface="Courier New" pitchFamily="49" charset="0"/>
              </a:rPr>
              <a:t>    &lt;</a:t>
            </a:r>
            <a:r>
              <a:rPr lang="en-US" sz="1400" dirty="0" err="1" smtClean="0">
                <a:latin typeface="Courier New" pitchFamily="49" charset="0"/>
                <a:cs typeface="Courier New" pitchFamily="49" charset="0"/>
              </a:rPr>
              <a:t>url</a:t>
            </a:r>
            <a:r>
              <a:rPr lang="en-US" sz="1400" dirty="0" smtClean="0">
                <a:latin typeface="Courier New" pitchFamily="49" charset="0"/>
                <a:cs typeface="Courier New" pitchFamily="49" charset="0"/>
              </a:rPr>
              <a:t>-pattern&gt;*.bacon&lt;/</a:t>
            </a:r>
            <a:r>
              <a:rPr lang="en-US" sz="1400" dirty="0" err="1" smtClean="0">
                <a:latin typeface="Courier New" pitchFamily="49" charset="0"/>
                <a:cs typeface="Courier New" pitchFamily="49" charset="0"/>
              </a:rPr>
              <a:t>url</a:t>
            </a:r>
            <a:r>
              <a:rPr lang="en-US" sz="1400" dirty="0" smtClean="0">
                <a:latin typeface="Courier New" pitchFamily="49" charset="0"/>
                <a:cs typeface="Courier New" pitchFamily="49" charset="0"/>
              </a:rPr>
              <a:t>-pattern&gt;</a:t>
            </a:r>
          </a:p>
          <a:p>
            <a:pPr>
              <a:spcBef>
                <a:spcPts val="0"/>
              </a:spcBef>
              <a:buNone/>
            </a:pPr>
            <a:r>
              <a:rPr lang="en-US" sz="1400" dirty="0" smtClean="0">
                <a:latin typeface="Courier New" pitchFamily="49" charset="0"/>
                <a:cs typeface="Courier New" pitchFamily="49" charset="0"/>
              </a:rPr>
              <a:t>  &lt;/</a:t>
            </a:r>
            <a:r>
              <a:rPr lang="en-US" sz="1400" dirty="0" err="1" smtClean="0">
                <a:latin typeface="Courier New" pitchFamily="49" charset="0"/>
                <a:cs typeface="Courier New" pitchFamily="49" charset="0"/>
              </a:rPr>
              <a:t>servlet</a:t>
            </a:r>
            <a:r>
              <a:rPr lang="en-US" sz="1400" dirty="0" smtClean="0">
                <a:latin typeface="Courier New" pitchFamily="49" charset="0"/>
                <a:cs typeface="Courier New" pitchFamily="49" charset="0"/>
              </a:rPr>
              <a:t>-mapping&gt;</a:t>
            </a:r>
          </a:p>
          <a:p>
            <a:pPr>
              <a:spcBef>
                <a:spcPts val="0"/>
              </a:spcBef>
              <a:buNone/>
            </a:pPr>
            <a:r>
              <a:rPr lang="en-US" sz="1400" dirty="0" smtClean="0">
                <a:latin typeface="Courier New" pitchFamily="49" charset="0"/>
                <a:cs typeface="Courier New" pitchFamily="49" charset="0"/>
              </a:rPr>
              <a:t>  &lt;filter&gt;</a:t>
            </a:r>
          </a:p>
          <a:p>
            <a:pPr>
              <a:spcBef>
                <a:spcPts val="0"/>
              </a:spcBef>
              <a:buNone/>
            </a:pPr>
            <a:r>
              <a:rPr lang="en-US" sz="1400" dirty="0" smtClean="0">
                <a:latin typeface="Courier New" pitchFamily="49" charset="0"/>
                <a:cs typeface="Courier New" pitchFamily="49" charset="0"/>
              </a:rPr>
              <a:t>    &lt;filter-name&gt;tasty&lt;/filter-name&gt;</a:t>
            </a:r>
          </a:p>
          <a:p>
            <a:pPr>
              <a:spcBef>
                <a:spcPts val="0"/>
              </a:spcBef>
              <a:buNone/>
            </a:pPr>
            <a:r>
              <a:rPr lang="en-US" sz="1400" dirty="0" smtClean="0">
                <a:latin typeface="Courier New" pitchFamily="49" charset="0"/>
                <a:cs typeface="Courier New" pitchFamily="49" charset="0"/>
              </a:rPr>
              <a:t>    &lt;filter-class&gt;</a:t>
            </a:r>
            <a:r>
              <a:rPr lang="en-US" sz="1400" dirty="0" err="1" smtClean="0">
                <a:latin typeface="Courier New" pitchFamily="49" charset="0"/>
                <a:cs typeface="Courier New" pitchFamily="49" charset="0"/>
              </a:rPr>
              <a:t>bacon.BaconFilter</a:t>
            </a:r>
            <a:r>
              <a:rPr lang="en-US" sz="1400" dirty="0" smtClean="0">
                <a:latin typeface="Courier New" pitchFamily="49" charset="0"/>
                <a:cs typeface="Courier New" pitchFamily="49" charset="0"/>
              </a:rPr>
              <a:t>&lt;/filter-class&gt;</a:t>
            </a:r>
          </a:p>
          <a:p>
            <a:pPr>
              <a:spcBef>
                <a:spcPts val="0"/>
              </a:spcBef>
              <a:buNone/>
            </a:pPr>
            <a:r>
              <a:rPr lang="en-US" sz="1400" dirty="0" smtClean="0">
                <a:latin typeface="Courier New" pitchFamily="49" charset="0"/>
                <a:cs typeface="Courier New" pitchFamily="49" charset="0"/>
              </a:rPr>
              <a:t>  &lt;/filter&gt;</a:t>
            </a:r>
          </a:p>
          <a:p>
            <a:pPr>
              <a:spcBef>
                <a:spcPts val="0"/>
              </a:spcBef>
              <a:buNone/>
            </a:pPr>
            <a:r>
              <a:rPr lang="en-US" sz="1400" dirty="0" smtClean="0">
                <a:latin typeface="Courier New" pitchFamily="49" charset="0"/>
                <a:cs typeface="Courier New" pitchFamily="49" charset="0"/>
              </a:rPr>
              <a:t>  &lt;filter-mapping&gt;</a:t>
            </a:r>
          </a:p>
          <a:p>
            <a:pPr>
              <a:spcBef>
                <a:spcPts val="0"/>
              </a:spcBef>
              <a:buNone/>
            </a:pPr>
            <a:r>
              <a:rPr lang="en-US" sz="1400" dirty="0" smtClean="0">
                <a:latin typeface="Courier New" pitchFamily="49" charset="0"/>
                <a:cs typeface="Courier New" pitchFamily="49" charset="0"/>
              </a:rPr>
              <a:t>    &lt;filter-name&gt;tasty&lt;/filter-name&gt;</a:t>
            </a:r>
          </a:p>
          <a:p>
            <a:pPr>
              <a:spcBef>
                <a:spcPts val="0"/>
              </a:spcBef>
              <a:buNone/>
            </a:pPr>
            <a:r>
              <a:rPr lang="en-US" sz="1400" dirty="0" smtClean="0">
                <a:latin typeface="Courier New" pitchFamily="49" charset="0"/>
                <a:cs typeface="Courier New" pitchFamily="49" charset="0"/>
              </a:rPr>
              <a:t>    &lt;</a:t>
            </a:r>
            <a:r>
              <a:rPr lang="en-US" sz="1400" dirty="0" err="1" smtClean="0">
                <a:latin typeface="Courier New" pitchFamily="49" charset="0"/>
                <a:cs typeface="Courier New" pitchFamily="49" charset="0"/>
              </a:rPr>
              <a:t>servlet</a:t>
            </a:r>
            <a:r>
              <a:rPr lang="en-US" sz="1400" dirty="0" smtClean="0">
                <a:latin typeface="Courier New" pitchFamily="49" charset="0"/>
                <a:cs typeface="Courier New" pitchFamily="49" charset="0"/>
              </a:rPr>
              <a:t>-name&gt;</a:t>
            </a:r>
            <a:r>
              <a:rPr lang="en-US" sz="1400" dirty="0" err="1" smtClean="0">
                <a:latin typeface="Courier New" pitchFamily="49" charset="0"/>
                <a:cs typeface="Courier New" pitchFamily="49" charset="0"/>
              </a:rPr>
              <a:t>ilovebacon</a:t>
            </a:r>
            <a:r>
              <a:rPr lang="en-US" sz="1400" dirty="0" smtClean="0">
                <a:latin typeface="Courier New" pitchFamily="49" charset="0"/>
                <a:cs typeface="Courier New" pitchFamily="49" charset="0"/>
              </a:rPr>
              <a:t>&lt;/</a:t>
            </a:r>
            <a:r>
              <a:rPr lang="en-US" sz="1400" dirty="0" err="1" smtClean="0">
                <a:latin typeface="Courier New" pitchFamily="49" charset="0"/>
                <a:cs typeface="Courier New" pitchFamily="49" charset="0"/>
              </a:rPr>
              <a:t>servlet</a:t>
            </a:r>
            <a:r>
              <a:rPr lang="en-US" sz="1400" dirty="0" smtClean="0">
                <a:latin typeface="Courier New" pitchFamily="49" charset="0"/>
                <a:cs typeface="Courier New" pitchFamily="49" charset="0"/>
              </a:rPr>
              <a:t>-name&gt;</a:t>
            </a:r>
          </a:p>
          <a:p>
            <a:pPr>
              <a:spcBef>
                <a:spcPts val="0"/>
              </a:spcBef>
              <a:buNone/>
            </a:pPr>
            <a:r>
              <a:rPr lang="en-US" sz="1400" dirty="0" smtClean="0">
                <a:latin typeface="Courier New" pitchFamily="49" charset="0"/>
                <a:cs typeface="Courier New" pitchFamily="49" charset="0"/>
              </a:rPr>
              <a:t>  &lt;/filter-mapping&gt;</a:t>
            </a:r>
          </a:p>
          <a:p>
            <a:pPr>
              <a:spcBef>
                <a:spcPts val="0"/>
              </a:spcBef>
              <a:buNone/>
            </a:pPr>
            <a:r>
              <a:rPr lang="en-US" sz="1800" b="1" dirty="0" smtClean="0">
                <a:latin typeface="Courier New" pitchFamily="49" charset="0"/>
                <a:cs typeface="Courier New" pitchFamily="49" charset="0"/>
              </a:rPr>
              <a:t>&lt;/web-fragment&gt;</a:t>
            </a:r>
            <a:endParaRPr lang="en-US" sz="1800" b="1" dirty="0">
              <a:latin typeface="Courier New" pitchFamily="49" charset="0"/>
              <a:cs typeface="Courier New" pitchFamily="49"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81000"/>
            <a:ext cx="7391400" cy="762000"/>
          </a:xfrm>
        </p:spPr>
        <p:txBody>
          <a:bodyPr/>
          <a:lstStyle/>
          <a:p>
            <a:r>
              <a:rPr lang="en-US" dirty="0" err="1" smtClean="0"/>
              <a:t>Servlet</a:t>
            </a:r>
            <a:r>
              <a:rPr lang="en-US" dirty="0" smtClean="0"/>
              <a:t> 3.0 - Dynamic </a:t>
            </a:r>
            <a:r>
              <a:rPr lang="en-US" dirty="0" err="1" smtClean="0"/>
              <a:t>Config</a:t>
            </a:r>
            <a:endParaRPr lang="en-US" dirty="0"/>
          </a:p>
        </p:txBody>
      </p:sp>
      <p:sp>
        <p:nvSpPr>
          <p:cNvPr id="3" name="Content Placeholder 2"/>
          <p:cNvSpPr>
            <a:spLocks noGrp="1"/>
          </p:cNvSpPr>
          <p:nvPr>
            <p:ph idx="1"/>
          </p:nvPr>
        </p:nvSpPr>
        <p:spPr>
          <a:xfrm>
            <a:off x="1295400" y="1447800"/>
            <a:ext cx="7391400" cy="4191000"/>
          </a:xfrm>
        </p:spPr>
        <p:txBody>
          <a:bodyPr/>
          <a:lstStyle/>
          <a:p>
            <a:r>
              <a:rPr lang="en-US" dirty="0" smtClean="0"/>
              <a:t>New methods for </a:t>
            </a:r>
            <a:r>
              <a:rPr lang="en-US" dirty="0" err="1" smtClean="0"/>
              <a:t>ServletContext</a:t>
            </a:r>
            <a:endParaRPr lang="en-US" dirty="0" smtClean="0"/>
          </a:p>
          <a:p>
            <a:pPr lvl="1"/>
            <a:r>
              <a:rPr lang="en-US" sz="2400" dirty="0" err="1" smtClean="0"/>
              <a:t>addServlet</a:t>
            </a:r>
            <a:r>
              <a:rPr lang="en-US" sz="2400" dirty="0" smtClean="0"/>
              <a:t> /</a:t>
            </a:r>
            <a:r>
              <a:rPr lang="en-US" sz="2400" dirty="0" err="1" smtClean="0"/>
              <a:t>addServletMapping</a:t>
            </a:r>
            <a:endParaRPr lang="en-US" sz="2400" dirty="0" smtClean="0"/>
          </a:p>
          <a:p>
            <a:pPr lvl="1"/>
            <a:r>
              <a:rPr lang="en-US" sz="2400" dirty="0" err="1" smtClean="0"/>
              <a:t>addFilter</a:t>
            </a:r>
            <a:r>
              <a:rPr lang="en-US" sz="2400" dirty="0" smtClean="0"/>
              <a:t> / </a:t>
            </a:r>
            <a:r>
              <a:rPr lang="en-US" sz="2400" dirty="0" err="1" smtClean="0"/>
              <a:t>addServletFilterMapping</a:t>
            </a:r>
            <a:endParaRPr lang="en-US" sz="2400" dirty="0" smtClean="0"/>
          </a:p>
          <a:p>
            <a:pPr lvl="1"/>
            <a:r>
              <a:rPr lang="en-US" sz="2400" dirty="0" smtClean="0"/>
              <a:t>…</a:t>
            </a:r>
          </a:p>
          <a:p>
            <a:r>
              <a:rPr lang="en-US" sz="2800" dirty="0" smtClean="0"/>
              <a:t>Via </a:t>
            </a:r>
            <a:r>
              <a:rPr lang="en-US" sz="2800" dirty="0" err="1" smtClean="0"/>
              <a:t>ServletContextListener</a:t>
            </a:r>
            <a:r>
              <a:rPr lang="en-US" sz="2800" dirty="0" smtClean="0"/>
              <a:t> – </a:t>
            </a:r>
            <a:r>
              <a:rPr lang="en-US" sz="2800" dirty="0" err="1" smtClean="0"/>
              <a:t>progammatic</a:t>
            </a:r>
            <a:r>
              <a:rPr lang="en-US" sz="2800" dirty="0" smtClean="0"/>
              <a:t> </a:t>
            </a:r>
            <a:r>
              <a:rPr lang="en-US" sz="2800" dirty="0" err="1" smtClean="0"/>
              <a:t>servlet</a:t>
            </a:r>
            <a:r>
              <a:rPr lang="en-US" sz="2800" dirty="0" smtClean="0"/>
              <a:t>/filter declarations/mappings</a:t>
            </a:r>
            <a:endParaRPr lang="en-US" sz="2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t>Servlet</a:t>
            </a:r>
            <a:r>
              <a:rPr lang="en-US" sz="4000" dirty="0" smtClean="0"/>
              <a:t> 3.0 - Session Tracking</a:t>
            </a:r>
            <a:endParaRPr lang="en-US" sz="4000" dirty="0"/>
          </a:p>
        </p:txBody>
      </p:sp>
      <p:sp>
        <p:nvSpPr>
          <p:cNvPr id="3" name="Content Placeholder 2"/>
          <p:cNvSpPr>
            <a:spLocks noGrp="1"/>
          </p:cNvSpPr>
          <p:nvPr>
            <p:ph idx="1"/>
          </p:nvPr>
        </p:nvSpPr>
        <p:spPr/>
        <p:txBody>
          <a:bodyPr/>
          <a:lstStyle/>
          <a:p>
            <a:r>
              <a:rPr lang="en-US" sz="2800" dirty="0" err="1" smtClean="0"/>
              <a:t>SessionCookieConfig</a:t>
            </a:r>
            <a:endParaRPr lang="en-US" sz="2800" dirty="0" smtClean="0"/>
          </a:p>
          <a:p>
            <a:pPr lvl="1"/>
            <a:r>
              <a:rPr lang="en-US" sz="2400" dirty="0" smtClean="0"/>
              <a:t>void </a:t>
            </a:r>
            <a:r>
              <a:rPr lang="en-US" sz="2400" dirty="0" err="1" smtClean="0"/>
              <a:t>setDomain</a:t>
            </a:r>
            <a:r>
              <a:rPr lang="en-US" sz="2400" dirty="0" smtClean="0"/>
              <a:t>(String domain) </a:t>
            </a:r>
          </a:p>
          <a:p>
            <a:pPr lvl="1"/>
            <a:r>
              <a:rPr lang="en-US" sz="2400" dirty="0" smtClean="0"/>
              <a:t>void </a:t>
            </a:r>
            <a:r>
              <a:rPr lang="en-US" sz="2400" dirty="0" err="1" smtClean="0"/>
              <a:t>setHttpOnly</a:t>
            </a:r>
            <a:r>
              <a:rPr lang="en-US" sz="2400" dirty="0" smtClean="0"/>
              <a:t>(</a:t>
            </a:r>
            <a:r>
              <a:rPr lang="en-US" sz="2400" dirty="0" err="1" smtClean="0"/>
              <a:t>boolean</a:t>
            </a:r>
            <a:r>
              <a:rPr lang="en-US" sz="2400" dirty="0" smtClean="0"/>
              <a:t> </a:t>
            </a:r>
            <a:r>
              <a:rPr lang="en-US" sz="2400" dirty="0" err="1" smtClean="0"/>
              <a:t>httpOnly</a:t>
            </a:r>
            <a:r>
              <a:rPr lang="en-US" sz="2400" dirty="0" smtClean="0"/>
              <a:t>) </a:t>
            </a:r>
          </a:p>
          <a:p>
            <a:pPr lvl="1"/>
            <a:r>
              <a:rPr lang="en-US" sz="2400" dirty="0" smtClean="0"/>
              <a:t>void </a:t>
            </a:r>
            <a:r>
              <a:rPr lang="en-US" sz="2400" dirty="0" err="1" smtClean="0"/>
              <a:t>setMaxAge</a:t>
            </a:r>
            <a:r>
              <a:rPr lang="en-US" sz="2400" dirty="0" smtClean="0"/>
              <a:t>(</a:t>
            </a:r>
            <a:r>
              <a:rPr lang="en-US" sz="2400" dirty="0" err="1" smtClean="0"/>
              <a:t>int</a:t>
            </a:r>
            <a:r>
              <a:rPr lang="en-US" sz="2400" dirty="0" smtClean="0"/>
              <a:t> </a:t>
            </a:r>
            <a:r>
              <a:rPr lang="en-US" sz="2400" dirty="0" err="1" smtClean="0"/>
              <a:t>maxAge</a:t>
            </a:r>
            <a:r>
              <a:rPr lang="en-US" sz="2400" dirty="0" smtClean="0"/>
              <a:t>) </a:t>
            </a:r>
          </a:p>
          <a:p>
            <a:pPr lvl="1"/>
            <a:r>
              <a:rPr lang="en-US" sz="2400" dirty="0" smtClean="0"/>
              <a:t>void </a:t>
            </a:r>
            <a:r>
              <a:rPr lang="en-US" sz="2400" dirty="0" err="1" smtClean="0"/>
              <a:t>setName</a:t>
            </a:r>
            <a:r>
              <a:rPr lang="en-US" sz="2400" dirty="0" smtClean="0"/>
              <a:t>(String name) </a:t>
            </a:r>
          </a:p>
          <a:p>
            <a:pPr lvl="1"/>
            <a:r>
              <a:rPr lang="en-US" sz="2400" dirty="0" smtClean="0"/>
              <a:t>void </a:t>
            </a:r>
            <a:r>
              <a:rPr lang="en-US" sz="2400" dirty="0" err="1" smtClean="0"/>
              <a:t>setPath</a:t>
            </a:r>
            <a:r>
              <a:rPr lang="en-US" sz="2400" dirty="0" smtClean="0"/>
              <a:t>(String path) </a:t>
            </a:r>
          </a:p>
          <a:p>
            <a:pPr lvl="1"/>
            <a:r>
              <a:rPr lang="en-US" sz="2400" dirty="0" smtClean="0"/>
              <a:t>void </a:t>
            </a:r>
            <a:r>
              <a:rPr lang="en-US" sz="2400" dirty="0" err="1" smtClean="0"/>
              <a:t>setSecure</a:t>
            </a:r>
            <a:r>
              <a:rPr lang="en-US" sz="2400" dirty="0" smtClean="0"/>
              <a:t>(</a:t>
            </a:r>
            <a:r>
              <a:rPr lang="en-US" sz="2400" dirty="0" err="1" smtClean="0"/>
              <a:t>boolean</a:t>
            </a:r>
            <a:r>
              <a:rPr lang="en-US" sz="2400" dirty="0" smtClean="0"/>
              <a:t> secure) </a:t>
            </a:r>
          </a:p>
          <a:p>
            <a:pPr lvl="1"/>
            <a:r>
              <a:rPr lang="en-US" sz="2400" dirty="0" smtClean="0"/>
              <a:t>void </a:t>
            </a:r>
            <a:r>
              <a:rPr lang="en-US" sz="2400" dirty="0" err="1" smtClean="0"/>
              <a:t>setComment</a:t>
            </a:r>
            <a:r>
              <a:rPr lang="en-US" sz="2400" dirty="0" smtClean="0"/>
              <a:t>(String comment)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Servlet</a:t>
            </a:r>
            <a:r>
              <a:rPr lang="en-US" dirty="0" smtClean="0"/>
              <a:t> 3.0</a:t>
            </a:r>
            <a:endParaRPr lang="en-US" dirty="0"/>
          </a:p>
        </p:txBody>
      </p:sp>
      <p:sp>
        <p:nvSpPr>
          <p:cNvPr id="3" name="Content Placeholder 2"/>
          <p:cNvSpPr>
            <a:spLocks noGrp="1"/>
          </p:cNvSpPr>
          <p:nvPr>
            <p:ph idx="1"/>
          </p:nvPr>
        </p:nvSpPr>
        <p:spPr/>
        <p:txBody>
          <a:bodyPr/>
          <a:lstStyle/>
          <a:p>
            <a:r>
              <a:rPr lang="en-US" dirty="0" smtClean="0"/>
              <a:t>Programmatic login</a:t>
            </a:r>
          </a:p>
          <a:p>
            <a:pPr lvl="1"/>
            <a:r>
              <a:rPr lang="en-US" dirty="0" err="1" smtClean="0"/>
              <a:t>HttpServletRequest.login</a:t>
            </a:r>
            <a:r>
              <a:rPr lang="en-US" dirty="0" smtClean="0"/>
              <a:t>(…)</a:t>
            </a:r>
          </a:p>
          <a:p>
            <a:pPr lvl="1"/>
            <a:r>
              <a:rPr lang="en-US" dirty="0" err="1" smtClean="0"/>
              <a:t>HttpServletRequest.logout</a:t>
            </a:r>
            <a:r>
              <a:rPr lang="en-US" dirty="0" smtClean="0"/>
              <a:t>()</a:t>
            </a:r>
          </a:p>
          <a:p>
            <a:pPr lvl="1"/>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Servlet</a:t>
            </a:r>
            <a:r>
              <a:rPr lang="en-US" dirty="0" smtClean="0"/>
              <a:t> 3.0 – File Upload</a:t>
            </a:r>
            <a:endParaRPr lang="en-US" dirty="0"/>
          </a:p>
        </p:txBody>
      </p:sp>
      <p:sp>
        <p:nvSpPr>
          <p:cNvPr id="3" name="Content Placeholder 2"/>
          <p:cNvSpPr>
            <a:spLocks noGrp="1"/>
          </p:cNvSpPr>
          <p:nvPr>
            <p:ph idx="1"/>
          </p:nvPr>
        </p:nvSpPr>
        <p:spPr/>
        <p:txBody>
          <a:bodyPr/>
          <a:lstStyle/>
          <a:p>
            <a:r>
              <a:rPr lang="en-US" dirty="0" err="1" smtClean="0"/>
              <a:t>Servlet</a:t>
            </a:r>
            <a:r>
              <a:rPr lang="en-US" dirty="0" smtClean="0"/>
              <a:t> has @</a:t>
            </a:r>
            <a:r>
              <a:rPr lang="en-US" dirty="0" err="1" smtClean="0"/>
              <a:t>MultipartConfig</a:t>
            </a:r>
            <a:r>
              <a:rPr lang="en-US" dirty="0" smtClean="0"/>
              <a:t> </a:t>
            </a:r>
          </a:p>
          <a:p>
            <a:r>
              <a:rPr lang="en-US" dirty="0" smtClean="0"/>
              <a:t>Request is multipart/form-data</a:t>
            </a:r>
          </a:p>
          <a:p>
            <a:r>
              <a:rPr lang="en-US" dirty="0" smtClean="0"/>
              <a:t>Can now use from </a:t>
            </a:r>
            <a:r>
              <a:rPr lang="en-US" dirty="0" err="1" smtClean="0"/>
              <a:t>HttpServletRequest</a:t>
            </a:r>
            <a:endParaRPr lang="en-US" dirty="0" smtClean="0"/>
          </a:p>
          <a:p>
            <a:pPr lvl="1"/>
            <a:r>
              <a:rPr lang="en-US" sz="2000" dirty="0" smtClean="0"/>
              <a:t>public Collection&lt;Part&gt; </a:t>
            </a:r>
            <a:r>
              <a:rPr lang="en-US" sz="2000" dirty="0" err="1" smtClean="0"/>
              <a:t>getParts</a:t>
            </a:r>
            <a:r>
              <a:rPr lang="en-US" sz="2000" dirty="0" smtClean="0"/>
              <a:t>()</a:t>
            </a:r>
          </a:p>
          <a:p>
            <a:pPr lvl="1"/>
            <a:r>
              <a:rPr lang="en-US" sz="2000" dirty="0" smtClean="0"/>
              <a:t>public Part </a:t>
            </a:r>
            <a:r>
              <a:rPr lang="en-US" sz="2000" dirty="0" err="1" smtClean="0"/>
              <a:t>getPart</a:t>
            </a:r>
            <a:r>
              <a:rPr lang="en-US" sz="2000" dirty="0" smtClean="0"/>
              <a:t>(String name).</a:t>
            </a:r>
          </a:p>
          <a:p>
            <a:pPr lvl="1">
              <a:buNone/>
            </a:pP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Servlet</a:t>
            </a:r>
            <a:r>
              <a:rPr lang="en-US" dirty="0" smtClean="0"/>
              <a:t> 3.0</a:t>
            </a:r>
            <a:endParaRPr lang="en-US" dirty="0"/>
          </a:p>
        </p:txBody>
      </p:sp>
      <p:sp>
        <p:nvSpPr>
          <p:cNvPr id="3" name="Content Placeholder 2"/>
          <p:cNvSpPr>
            <a:spLocks noGrp="1"/>
          </p:cNvSpPr>
          <p:nvPr>
            <p:ph idx="1"/>
          </p:nvPr>
        </p:nvSpPr>
        <p:spPr/>
        <p:txBody>
          <a:bodyPr/>
          <a:lstStyle/>
          <a:p>
            <a:r>
              <a:rPr lang="en-US" dirty="0" err="1" smtClean="0"/>
              <a:t>Async</a:t>
            </a:r>
            <a:r>
              <a:rPr lang="en-US" dirty="0" smtClean="0"/>
              <a:t> Support</a:t>
            </a:r>
          </a:p>
          <a:p>
            <a:pPr lvl="1"/>
            <a:r>
              <a:rPr lang="en-US" dirty="0" smtClean="0"/>
              <a:t>See Section 2.3 of the </a:t>
            </a:r>
            <a:r>
              <a:rPr lang="en-US" dirty="0" err="1" smtClean="0"/>
              <a:t>Servlet</a:t>
            </a:r>
            <a:r>
              <a:rPr lang="en-US" dirty="0" smtClean="0"/>
              <a:t> spec</a:t>
            </a:r>
          </a:p>
          <a:p>
            <a:r>
              <a:rPr lang="en-US" dirty="0" err="1" smtClean="0"/>
              <a:t>httpOnly</a:t>
            </a:r>
            <a:r>
              <a:rPr lang="en-US" dirty="0" smtClean="0"/>
              <a:t> support for cookies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JSP 2.2</a:t>
            </a:r>
            <a:endParaRPr lang="en-US" dirty="0"/>
          </a:p>
        </p:txBody>
      </p:sp>
      <p:sp>
        <p:nvSpPr>
          <p:cNvPr id="3" name="Content Placeholder 2"/>
          <p:cNvSpPr>
            <a:spLocks noGrp="1"/>
          </p:cNvSpPr>
          <p:nvPr>
            <p:ph idx="1"/>
          </p:nvPr>
        </p:nvSpPr>
        <p:spPr/>
        <p:txBody>
          <a:bodyPr/>
          <a:lstStyle/>
          <a:p>
            <a:r>
              <a:rPr lang="en-US" dirty="0" smtClean="0"/>
              <a:t> </a:t>
            </a:r>
            <a:r>
              <a:rPr lang="en-US" dirty="0" smtClean="0"/>
              <a:t>Clarification of 2.1</a:t>
            </a:r>
            <a:endParaRPr lang="en-US"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 2.2</a:t>
            </a:r>
            <a:endParaRPr lang="en-US" dirty="0"/>
          </a:p>
        </p:txBody>
      </p:sp>
      <p:sp>
        <p:nvSpPr>
          <p:cNvPr id="3" name="Content Placeholder 2"/>
          <p:cNvSpPr>
            <a:spLocks noGrp="1"/>
          </p:cNvSpPr>
          <p:nvPr>
            <p:ph idx="1"/>
          </p:nvPr>
        </p:nvSpPr>
        <p:spPr/>
        <p:txBody>
          <a:bodyPr/>
          <a:lstStyle/>
          <a:p>
            <a:r>
              <a:rPr lang="en-US" dirty="0" smtClean="0"/>
              <a:t>Method invocations</a:t>
            </a:r>
          </a:p>
          <a:p>
            <a:r>
              <a:rPr lang="en-US" dirty="0" smtClean="0"/>
              <a:t>Before</a:t>
            </a:r>
          </a:p>
          <a:p>
            <a:pPr lvl="1"/>
            <a:r>
              <a:rPr lang="en-US" dirty="0" smtClean="0"/>
              <a:t>Method invocations via </a:t>
            </a:r>
          </a:p>
          <a:p>
            <a:pPr lvl="2"/>
            <a:r>
              <a:rPr lang="en-US" dirty="0" smtClean="0"/>
              <a:t>Static functions</a:t>
            </a:r>
          </a:p>
          <a:p>
            <a:pPr lvl="2"/>
            <a:r>
              <a:rPr lang="en-US" dirty="0" smtClean="0"/>
              <a:t>Faking a Map</a:t>
            </a:r>
          </a:p>
          <a:p>
            <a:r>
              <a:rPr lang="en-US" dirty="0" smtClean="0"/>
              <a:t>Now</a:t>
            </a:r>
          </a:p>
          <a:p>
            <a:pPr lvl="1"/>
            <a:r>
              <a:rPr lang="en-US" dirty="0" smtClean="0"/>
              <a:t>Call a method on the bean (like most template engines)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same?</a:t>
            </a:r>
            <a:endParaRPr lang="en-US" dirty="0"/>
          </a:p>
        </p:txBody>
      </p:sp>
      <p:sp>
        <p:nvSpPr>
          <p:cNvPr id="3" name="Content Placeholder 2"/>
          <p:cNvSpPr>
            <a:spLocks noGrp="1"/>
          </p:cNvSpPr>
          <p:nvPr>
            <p:ph idx="1"/>
          </p:nvPr>
        </p:nvSpPr>
        <p:spPr>
          <a:xfrm>
            <a:off x="1295400" y="1371600"/>
            <a:ext cx="7391400" cy="4191000"/>
          </a:xfrm>
        </p:spPr>
        <p:txBody>
          <a:bodyPr/>
          <a:lstStyle/>
          <a:p>
            <a:r>
              <a:rPr lang="en-US" sz="2800" dirty="0" smtClean="0"/>
              <a:t>Server configuration basics</a:t>
            </a:r>
          </a:p>
          <a:p>
            <a:pPr lvl="1"/>
            <a:r>
              <a:rPr lang="en-US" sz="2400" dirty="0" smtClean="0"/>
              <a:t>server.xml</a:t>
            </a:r>
          </a:p>
          <a:p>
            <a:pPr lvl="1"/>
            <a:r>
              <a:rPr lang="en-US" sz="2400" dirty="0" smtClean="0"/>
              <a:t>conf directory</a:t>
            </a:r>
          </a:p>
          <a:p>
            <a:r>
              <a:rPr lang="en-US" sz="2800" dirty="0" smtClean="0"/>
              <a:t>Directory structure</a:t>
            </a:r>
          </a:p>
          <a:p>
            <a:r>
              <a:rPr lang="en-US" sz="2800" dirty="0" err="1" smtClean="0"/>
              <a:t>Classloaders</a:t>
            </a:r>
            <a:endParaRPr lang="en-US" sz="2800" dirty="0" smtClean="0"/>
          </a:p>
          <a:p>
            <a:r>
              <a:rPr lang="en-US" sz="2800" dirty="0" smtClean="0"/>
              <a:t>Most internal classes/ interfaces</a:t>
            </a:r>
          </a:p>
          <a:p>
            <a:pPr lvl="1"/>
            <a:r>
              <a:rPr lang="en-US" sz="2400" dirty="0" smtClean="0"/>
              <a:t>Exceptions : comet, Lifecycle</a:t>
            </a:r>
          </a:p>
          <a:p>
            <a:r>
              <a:rPr lang="en-US" sz="2800" dirty="0" smtClean="0"/>
              <a:t>JMX support (ok .. It got better)</a:t>
            </a:r>
          </a:p>
          <a:p>
            <a:r>
              <a:rPr lang="en-US" sz="2800" dirty="0" smtClean="0"/>
              <a:t>Evolution … not revolution</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down)">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wipe(down)">
                                      <p:cBhvr>
                                        <p:cTn id="28" dur="500"/>
                                        <p:tgtEl>
                                          <p:spTgt spid="3">
                                            <p:txEl>
                                              <p:pRg st="5" end="5"/>
                                            </p:txEl>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down)">
                                      <p:cBhvr>
                                        <p:cTn id="31" dur="500"/>
                                        <p:tgtEl>
                                          <p:spTgt spid="3">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wipe(down)">
                                      <p:cBhvr>
                                        <p:cTn id="36" dur="500"/>
                                        <p:tgtEl>
                                          <p:spTgt spid="3">
                                            <p:txEl>
                                              <p:pRg st="7" end="7"/>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grpId="0"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wipe(down)">
                                      <p:cBhvr>
                                        <p:cTn id="4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3441579" y="376319"/>
            <a:ext cx="3098926" cy="769441"/>
          </a:xfrm>
        </p:spPr>
        <p:txBody>
          <a:bodyPr wrap="none" anchorCtr="0">
            <a:spAutoFit/>
          </a:bodyPr>
          <a:lstStyle/>
          <a:p>
            <a:pPr lvl="0"/>
            <a:r>
              <a:rPr lang="en-GB" dirty="0" smtClean="0"/>
              <a:t>Disclaimers</a:t>
            </a:r>
            <a:endParaRPr lang="en-GB" dirty="0"/>
          </a:p>
        </p:txBody>
      </p:sp>
      <p:sp>
        <p:nvSpPr>
          <p:cNvPr id="3" name="Text Placeholder 2"/>
          <p:cNvSpPr txBox="1">
            <a:spLocks noGrp="1"/>
          </p:cNvSpPr>
          <p:nvPr>
            <p:ph type="body" idx="4294967295"/>
          </p:nvPr>
        </p:nvSpPr>
        <p:spPr>
          <a:xfrm>
            <a:off x="1295281" y="1456051"/>
            <a:ext cx="7391520" cy="1175706"/>
          </a:xfrm>
        </p:spPr>
        <p:txBody>
          <a:bodyPr wrap="square" anchor="t" anchorCtr="0">
            <a:spAutoFit/>
          </a:bodyPr>
          <a:lstStyle/>
          <a:p>
            <a:pPr marL="338040" lvl="0" indent="-338040">
              <a:buClr>
                <a:srgbClr val="276288"/>
              </a:buClr>
              <a:buSzPct val="100000"/>
              <a:buFont typeface="Arial" pitchFamily="34"/>
              <a:buChar char="•"/>
            </a:pPr>
            <a:r>
              <a:rPr lang="en-GB" dirty="0" smtClean="0">
                <a:latin typeface="" pitchFamily="16"/>
              </a:rPr>
              <a:t>Opinions - Mine</a:t>
            </a:r>
            <a:endParaRPr lang="en-GB" dirty="0">
              <a:latin typeface="" pitchFamily="16"/>
            </a:endParaRPr>
          </a:p>
          <a:p>
            <a:pPr marL="338040" lvl="0" indent="-338040">
              <a:buClr>
                <a:srgbClr val="276288"/>
              </a:buClr>
              <a:buSzPct val="100000"/>
              <a:buFont typeface="Arial" pitchFamily="34"/>
              <a:buChar char="•"/>
            </a:pPr>
            <a:r>
              <a:rPr lang="en-GB" dirty="0" smtClean="0">
                <a:latin typeface="" pitchFamily="16"/>
              </a:rPr>
              <a:t>Accuracy in </a:t>
            </a:r>
            <a:r>
              <a:rPr lang="en-GB" dirty="0" err="1" smtClean="0">
                <a:latin typeface="" pitchFamily="16"/>
              </a:rPr>
              <a:t>Servlet</a:t>
            </a:r>
            <a:r>
              <a:rPr lang="en-GB" dirty="0" smtClean="0">
                <a:latin typeface="" pitchFamily="16"/>
              </a:rPr>
              <a:t> spec docs</a:t>
            </a:r>
            <a:endParaRPr lang="en-GB" dirty="0">
              <a:latin typeface="" pitchFamily="16"/>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ctr">
              <a:buNone/>
            </a:pPr>
            <a:r>
              <a:rPr lang="en-US" dirty="0" smtClean="0"/>
              <a:t>Apache Tomcat Specific features</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Invoker - GONE</a:t>
            </a:r>
            <a:endParaRPr lang="en-US" dirty="0"/>
          </a:p>
        </p:txBody>
      </p:sp>
      <p:sp>
        <p:nvSpPr>
          <p:cNvPr id="3" name="Content Placeholder 2"/>
          <p:cNvSpPr>
            <a:spLocks noGrp="1"/>
          </p:cNvSpPr>
          <p:nvPr>
            <p:ph idx="1"/>
          </p:nvPr>
        </p:nvSpPr>
        <p:spPr>
          <a:xfrm>
            <a:off x="1295400" y="1219200"/>
            <a:ext cx="7391400" cy="4724400"/>
          </a:xfrm>
        </p:spPr>
        <p:txBody>
          <a:bodyPr/>
          <a:lstStyle/>
          <a:p>
            <a:r>
              <a:rPr lang="en-US" dirty="0" smtClean="0">
                <a:hlinkClick r:id="rId3"/>
              </a:rPr>
              <a:t>http://localhost/servlet/bacon.MMM</a:t>
            </a:r>
            <a:r>
              <a:rPr lang="en-US" dirty="0" smtClean="0"/>
              <a:t> </a:t>
            </a:r>
          </a:p>
          <a:p>
            <a:pPr lvl="1"/>
            <a:r>
              <a:rPr lang="en-US" dirty="0" smtClean="0"/>
              <a:t> No longer “easy” to deploy</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Embedding</a:t>
            </a:r>
            <a:endParaRPr lang="en-US" dirty="0"/>
          </a:p>
        </p:txBody>
      </p:sp>
      <p:sp>
        <p:nvSpPr>
          <p:cNvPr id="3" name="Content Placeholder 2"/>
          <p:cNvSpPr>
            <a:spLocks noGrp="1"/>
          </p:cNvSpPr>
          <p:nvPr>
            <p:ph idx="1"/>
          </p:nvPr>
        </p:nvSpPr>
        <p:spPr>
          <a:xfrm>
            <a:off x="1295400" y="1219200"/>
            <a:ext cx="7391400" cy="4724400"/>
          </a:xfrm>
        </p:spPr>
        <p:txBody>
          <a:bodyPr/>
          <a:lstStyle/>
          <a:p>
            <a:r>
              <a:rPr lang="en-US" dirty="0" smtClean="0"/>
              <a:t>See Mark’s 3:30 talk</a:t>
            </a:r>
          </a:p>
          <a:p>
            <a:r>
              <a:rPr lang="en-US" dirty="0" smtClean="0"/>
              <a:t>New class </a:t>
            </a:r>
            <a:r>
              <a:rPr lang="en-US" dirty="0" err="1" smtClean="0"/>
              <a:t>org.apache.catalina.startup.Tomcat</a:t>
            </a:r>
            <a:endParaRPr lang="en-US" dirty="0" smtClean="0"/>
          </a:p>
          <a:p>
            <a:pPr>
              <a:buNone/>
            </a:pPr>
            <a:r>
              <a:rPr lang="en-US" sz="1400" dirty="0" smtClean="0">
                <a:latin typeface="Courier New" pitchFamily="49" charset="0"/>
                <a:cs typeface="Courier New" pitchFamily="49" charset="0"/>
              </a:rPr>
              <a:t> </a:t>
            </a:r>
            <a:endParaRPr lang="en-US" sz="1400" dirty="0">
              <a:latin typeface="Courier New" pitchFamily="49" charset="0"/>
              <a:cs typeface="Courier New" pitchFamily="49"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Embedding</a:t>
            </a:r>
            <a:endParaRPr lang="en-US" dirty="0"/>
          </a:p>
        </p:txBody>
      </p:sp>
      <p:sp>
        <p:nvSpPr>
          <p:cNvPr id="3" name="Content Placeholder 2"/>
          <p:cNvSpPr>
            <a:spLocks noGrp="1"/>
          </p:cNvSpPr>
          <p:nvPr>
            <p:ph idx="1"/>
          </p:nvPr>
        </p:nvSpPr>
        <p:spPr>
          <a:xfrm>
            <a:off x="1295400" y="1066800"/>
            <a:ext cx="7391400" cy="4724400"/>
          </a:xfrm>
        </p:spPr>
        <p:txBody>
          <a:bodyPr/>
          <a:lstStyle/>
          <a:p>
            <a:pPr>
              <a:buNone/>
            </a:pPr>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cwd</a:t>
            </a:r>
            <a:r>
              <a:rPr lang="en-US" sz="1200" dirty="0" smtClean="0">
                <a:latin typeface="Courier New" pitchFamily="49" charset="0"/>
                <a:cs typeface="Courier New" pitchFamily="49" charset="0"/>
              </a:rPr>
              <a:t>: output/embed</a:t>
            </a:r>
          </a:p>
          <a:p>
            <a:pPr>
              <a:buNone/>
            </a:pPr>
            <a:r>
              <a:rPr lang="en-US" sz="1200" dirty="0" smtClean="0">
                <a:latin typeface="Courier New" pitchFamily="49" charset="0"/>
                <a:cs typeface="Courier New" pitchFamily="49" charset="0"/>
              </a:rPr>
              <a:t>// $JAVA_HOME/bin/java </a:t>
            </a:r>
            <a:r>
              <a:rPr lang="en-US" sz="1200" b="1" i="1" u="sng" dirty="0" smtClean="0">
                <a:latin typeface="Courier New" pitchFamily="49" charset="0"/>
                <a:cs typeface="Courier New" pitchFamily="49" charset="0"/>
              </a:rPr>
              <a:t>-cp *.jar</a:t>
            </a:r>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bsh.Interpreter</a:t>
            </a:r>
            <a:r>
              <a:rPr lang="en-US" sz="1200" dirty="0" smtClean="0">
                <a:latin typeface="Courier New" pitchFamily="49" charset="0"/>
                <a:cs typeface="Courier New" pitchFamily="49" charset="0"/>
              </a:rPr>
              <a:t>  min.bsh</a:t>
            </a:r>
          </a:p>
          <a:p>
            <a:pPr>
              <a:buNone/>
            </a:pPr>
            <a:r>
              <a:rPr lang="en-US" sz="1200" dirty="0" smtClean="0">
                <a:latin typeface="Courier New" pitchFamily="49" charset="0"/>
                <a:cs typeface="Courier New" pitchFamily="49" charset="0"/>
              </a:rPr>
              <a:t>import </a:t>
            </a:r>
            <a:r>
              <a:rPr lang="en-US" sz="1200" dirty="0" err="1" smtClean="0">
                <a:latin typeface="Courier New" pitchFamily="49" charset="0"/>
                <a:cs typeface="Courier New" pitchFamily="49" charset="0"/>
              </a:rPr>
              <a:t>org.apache.catalina.startup.Tomcat</a:t>
            </a:r>
            <a:r>
              <a:rPr lang="en-US" sz="1200" dirty="0" smtClean="0">
                <a:latin typeface="Courier New" pitchFamily="49" charset="0"/>
                <a:cs typeface="Courier New" pitchFamily="49" charset="0"/>
              </a:rPr>
              <a:t>;</a:t>
            </a:r>
          </a:p>
          <a:p>
            <a:pPr>
              <a:buNone/>
            </a:pPr>
            <a:r>
              <a:rPr lang="en-US" sz="1200" dirty="0" smtClean="0">
                <a:latin typeface="Courier New" pitchFamily="49" charset="0"/>
                <a:cs typeface="Courier New" pitchFamily="49" charset="0"/>
              </a:rPr>
              <a:t>import </a:t>
            </a:r>
            <a:r>
              <a:rPr lang="en-US" sz="1200" dirty="0" err="1" smtClean="0">
                <a:latin typeface="Courier New" pitchFamily="49" charset="0"/>
                <a:cs typeface="Courier New" pitchFamily="49" charset="0"/>
              </a:rPr>
              <a:t>org.apache.catalina.Context</a:t>
            </a:r>
            <a:r>
              <a:rPr lang="en-US" sz="1200" dirty="0" smtClean="0">
                <a:latin typeface="Courier New" pitchFamily="49" charset="0"/>
                <a:cs typeface="Courier New" pitchFamily="49" charset="0"/>
              </a:rPr>
              <a:t>;</a:t>
            </a:r>
          </a:p>
          <a:p>
            <a:pPr>
              <a:buNone/>
            </a:pPr>
            <a:r>
              <a:rPr lang="en-US" sz="1200" dirty="0" smtClean="0">
                <a:latin typeface="Courier New" pitchFamily="49" charset="0"/>
                <a:cs typeface="Courier New" pitchFamily="49" charset="0"/>
              </a:rPr>
              <a:t>import </a:t>
            </a:r>
            <a:r>
              <a:rPr lang="en-US" sz="1200" dirty="0" err="1" smtClean="0">
                <a:latin typeface="Courier New" pitchFamily="49" charset="0"/>
                <a:cs typeface="Courier New" pitchFamily="49" charset="0"/>
              </a:rPr>
              <a:t>javax.servlet.http</a:t>
            </a:r>
            <a:r>
              <a:rPr lang="en-US" sz="1200" dirty="0" smtClean="0">
                <a:latin typeface="Courier New" pitchFamily="49" charset="0"/>
                <a:cs typeface="Courier New" pitchFamily="49" charset="0"/>
              </a:rPr>
              <a:t>.*;</a:t>
            </a:r>
          </a:p>
          <a:p>
            <a:pPr>
              <a:buNone/>
            </a:pPr>
            <a:r>
              <a:rPr lang="en-US" sz="1200" dirty="0" smtClean="0">
                <a:latin typeface="Courier New" pitchFamily="49" charset="0"/>
                <a:cs typeface="Courier New" pitchFamily="49" charset="0"/>
              </a:rPr>
              <a:t> </a:t>
            </a:r>
          </a:p>
          <a:p>
            <a:pPr>
              <a:buNone/>
            </a:pPr>
            <a:r>
              <a:rPr lang="en-US" sz="1600" dirty="0" smtClean="0">
                <a:latin typeface="Courier New" pitchFamily="49" charset="0"/>
                <a:cs typeface="Courier New" pitchFamily="49" charset="0"/>
              </a:rPr>
              <a:t>Tomcat tomcat = new Tomcat();</a:t>
            </a:r>
          </a:p>
          <a:p>
            <a:pPr>
              <a:buNone/>
            </a:pPr>
            <a:r>
              <a:rPr lang="en-US" sz="1600" dirty="0" smtClean="0">
                <a:latin typeface="Courier New" pitchFamily="49" charset="0"/>
                <a:cs typeface="Courier New" pitchFamily="49" charset="0"/>
              </a:rPr>
              <a:t>Context </a:t>
            </a:r>
            <a:r>
              <a:rPr lang="en-US" sz="1600" dirty="0" err="1" smtClean="0">
                <a:latin typeface="Courier New" pitchFamily="49" charset="0"/>
                <a:cs typeface="Courier New" pitchFamily="49" charset="0"/>
              </a:rPr>
              <a:t>webapp</a:t>
            </a:r>
            <a:r>
              <a:rPr lang="en-US" sz="1600" dirty="0" smtClean="0">
                <a:latin typeface="Courier New" pitchFamily="49" charset="0"/>
                <a:cs typeface="Courier New" pitchFamily="49" charset="0"/>
              </a:rPr>
              <a:t> = </a:t>
            </a:r>
            <a:r>
              <a:rPr lang="en-US" sz="1600" dirty="0" err="1" smtClean="0">
                <a:latin typeface="Courier New" pitchFamily="49" charset="0"/>
                <a:cs typeface="Courier New" pitchFamily="49" charset="0"/>
              </a:rPr>
              <a:t>tomcat.addWebapp</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tmp</a:t>
            </a:r>
            <a:r>
              <a:rPr lang="en-US" sz="1600" dirty="0" smtClean="0">
                <a:latin typeface="Courier New" pitchFamily="49" charset="0"/>
                <a:cs typeface="Courier New" pitchFamily="49" charset="0"/>
              </a:rPr>
              <a:t>/bacon");</a:t>
            </a:r>
          </a:p>
          <a:p>
            <a:pPr>
              <a:buNone/>
            </a:pPr>
            <a:r>
              <a:rPr lang="en-US" sz="1600" dirty="0" err="1" smtClean="0">
                <a:latin typeface="Courier New" pitchFamily="49" charset="0"/>
                <a:cs typeface="Courier New" pitchFamily="49" charset="0"/>
              </a:rPr>
              <a:t>HttpServlet</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mmmBacon</a:t>
            </a:r>
            <a:r>
              <a:rPr lang="en-US" sz="1600" dirty="0" smtClean="0">
                <a:latin typeface="Courier New" pitchFamily="49" charset="0"/>
                <a:cs typeface="Courier New" pitchFamily="49" charset="0"/>
              </a:rPr>
              <a:t>  = new </a:t>
            </a:r>
            <a:r>
              <a:rPr lang="en-US" sz="1600" dirty="0" err="1" smtClean="0">
                <a:latin typeface="Courier New" pitchFamily="49" charset="0"/>
                <a:cs typeface="Courier New" pitchFamily="49" charset="0"/>
              </a:rPr>
              <a:t>HttpServlet</a:t>
            </a:r>
            <a:r>
              <a:rPr lang="en-US" sz="1600" dirty="0" smtClean="0">
                <a:latin typeface="Courier New" pitchFamily="49" charset="0"/>
                <a:cs typeface="Courier New" pitchFamily="49" charset="0"/>
              </a:rPr>
              <a:t>() {</a:t>
            </a:r>
          </a:p>
          <a:p>
            <a:pPr>
              <a:buNone/>
            </a:pPr>
            <a:r>
              <a:rPr lang="en-US" sz="1600" dirty="0" smtClean="0">
                <a:latin typeface="Courier New" pitchFamily="49" charset="0"/>
                <a:cs typeface="Courier New" pitchFamily="49" charset="0"/>
              </a:rPr>
              <a:t>	public void </a:t>
            </a:r>
            <a:r>
              <a:rPr lang="en-US" sz="1600" dirty="0" err="1" smtClean="0">
                <a:latin typeface="Courier New" pitchFamily="49" charset="0"/>
                <a:cs typeface="Courier New" pitchFamily="49" charset="0"/>
              </a:rPr>
              <a:t>doGet</a:t>
            </a: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HttpServletRequest</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req</a:t>
            </a:r>
            <a:r>
              <a:rPr lang="en-US" sz="1600" dirty="0" smtClean="0">
                <a:latin typeface="Courier New" pitchFamily="49" charset="0"/>
                <a:cs typeface="Courier New" pitchFamily="49" charset="0"/>
              </a:rPr>
              <a:t>, </a:t>
            </a:r>
          </a:p>
          <a:p>
            <a:pPr>
              <a:buNone/>
            </a:pP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HttpServletResponse</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resp</a:t>
            </a:r>
            <a:r>
              <a:rPr lang="en-US" sz="1600" dirty="0" smtClean="0">
                <a:latin typeface="Courier New" pitchFamily="49" charset="0"/>
                <a:cs typeface="Courier New" pitchFamily="49" charset="0"/>
              </a:rPr>
              <a:t>) {</a:t>
            </a:r>
          </a:p>
          <a:p>
            <a:pPr>
              <a:buNone/>
            </a:pP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resp.getOutputStream</a:t>
            </a: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println</a:t>
            </a:r>
            <a:r>
              <a:rPr lang="en-US" sz="1600" dirty="0" smtClean="0">
                <a:latin typeface="Courier New" pitchFamily="49" charset="0"/>
                <a:cs typeface="Courier New" pitchFamily="49" charset="0"/>
              </a:rPr>
              <a:t>("I love bacon");</a:t>
            </a:r>
          </a:p>
          <a:p>
            <a:pPr>
              <a:buNone/>
            </a:pPr>
            <a:r>
              <a:rPr lang="en-US" sz="1600" dirty="0" smtClean="0">
                <a:latin typeface="Courier New" pitchFamily="49" charset="0"/>
                <a:cs typeface="Courier New" pitchFamily="49" charset="0"/>
              </a:rPr>
              <a:t>}};</a:t>
            </a:r>
          </a:p>
          <a:p>
            <a:pPr>
              <a:buNone/>
            </a:pPr>
            <a:r>
              <a:rPr lang="en-US" sz="1600" dirty="0" err="1" smtClean="0">
                <a:latin typeface="Courier New" pitchFamily="49" charset="0"/>
                <a:cs typeface="Courier New" pitchFamily="49" charset="0"/>
              </a:rPr>
              <a:t>tomcat.addServlet</a:t>
            </a:r>
            <a:r>
              <a:rPr lang="en-US" sz="1600" dirty="0" smtClean="0">
                <a:latin typeface="Courier New" pitchFamily="49" charset="0"/>
                <a:cs typeface="Courier New" pitchFamily="49" charset="0"/>
              </a:rPr>
              <a:t>("", "bacon", </a:t>
            </a:r>
            <a:r>
              <a:rPr lang="en-US" sz="1600" dirty="0" err="1" smtClean="0">
                <a:latin typeface="Courier New" pitchFamily="49" charset="0"/>
                <a:cs typeface="Courier New" pitchFamily="49" charset="0"/>
              </a:rPr>
              <a:t>mmmBacon</a:t>
            </a:r>
            <a:r>
              <a:rPr lang="en-US" sz="1600" dirty="0" smtClean="0">
                <a:latin typeface="Courier New" pitchFamily="49" charset="0"/>
                <a:cs typeface="Courier New" pitchFamily="49" charset="0"/>
              </a:rPr>
              <a:t>);</a:t>
            </a:r>
          </a:p>
          <a:p>
            <a:pPr>
              <a:buNone/>
            </a:pPr>
            <a:r>
              <a:rPr lang="en-US" sz="1600" dirty="0" err="1" smtClean="0">
                <a:latin typeface="Courier New" pitchFamily="49" charset="0"/>
                <a:cs typeface="Courier New" pitchFamily="49" charset="0"/>
              </a:rPr>
              <a:t>webapp.addServletMapping</a:t>
            </a:r>
            <a:r>
              <a:rPr lang="en-US" sz="1600" dirty="0" smtClean="0">
                <a:latin typeface="Courier New" pitchFamily="49" charset="0"/>
                <a:cs typeface="Courier New" pitchFamily="49" charset="0"/>
              </a:rPr>
              <a:t>("/", "bacon");</a:t>
            </a:r>
          </a:p>
          <a:p>
            <a:pPr>
              <a:buNone/>
            </a:pPr>
            <a:r>
              <a:rPr lang="en-US" sz="1600" dirty="0" err="1" smtClean="0">
                <a:latin typeface="Courier New" pitchFamily="49" charset="0"/>
                <a:cs typeface="Courier New" pitchFamily="49" charset="0"/>
              </a:rPr>
              <a:t>tomcat.start</a:t>
            </a:r>
            <a:r>
              <a:rPr lang="en-US" sz="1600" dirty="0" smtClean="0">
                <a:latin typeface="Courier New" pitchFamily="49" charset="0"/>
                <a:cs typeface="Courier New" pitchFamily="49" charset="0"/>
              </a:rPr>
              <a:t>();</a:t>
            </a:r>
          </a:p>
          <a:p>
            <a:pPr>
              <a:buNone/>
            </a:pPr>
            <a:r>
              <a:rPr lang="en-US" sz="1600" dirty="0" err="1" smtClean="0">
                <a:latin typeface="Courier New" pitchFamily="49" charset="0"/>
                <a:cs typeface="Courier New" pitchFamily="49" charset="0"/>
              </a:rPr>
              <a:t>tomcat.getServer</a:t>
            </a:r>
            <a:r>
              <a:rPr lang="en-US" sz="1600" dirty="0" smtClean="0">
                <a:latin typeface="Courier New" pitchFamily="49" charset="0"/>
                <a:cs typeface="Courier New" pitchFamily="49" charset="0"/>
              </a:rPr>
              <a:t>().await();</a:t>
            </a:r>
          </a:p>
          <a:p>
            <a:pPr>
              <a:buNone/>
            </a:pPr>
            <a:endParaRPr lang="en-US" sz="1200" dirty="0" smtClean="0">
              <a:latin typeface="Courier New" pitchFamily="49" charset="0"/>
              <a:cs typeface="Courier New" pitchFamily="49"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Aliases</a:t>
            </a:r>
            <a:endParaRPr lang="en-US" dirty="0"/>
          </a:p>
        </p:txBody>
      </p:sp>
      <p:sp>
        <p:nvSpPr>
          <p:cNvPr id="3" name="Content Placeholder 2"/>
          <p:cNvSpPr>
            <a:spLocks noGrp="1"/>
          </p:cNvSpPr>
          <p:nvPr>
            <p:ph idx="1"/>
          </p:nvPr>
        </p:nvSpPr>
        <p:spPr/>
        <p:txBody>
          <a:bodyPr/>
          <a:lstStyle/>
          <a:p>
            <a:r>
              <a:rPr lang="en-US" dirty="0" smtClean="0"/>
              <a:t>Scope: &lt;Context ..</a:t>
            </a:r>
          </a:p>
          <a:p>
            <a:r>
              <a:rPr lang="en-US" dirty="0" smtClean="0"/>
              <a:t>Example: </a:t>
            </a:r>
            <a:br>
              <a:rPr lang="en-US" dirty="0" smtClean="0"/>
            </a:br>
            <a:r>
              <a:rPr lang="en-US" sz="2800" dirty="0" smtClean="0"/>
              <a:t>&lt;Context .. aliases=‘/</a:t>
            </a:r>
            <a:r>
              <a:rPr lang="en-US" sz="2800" dirty="0" err="1" smtClean="0"/>
              <a:t>woot</a:t>
            </a:r>
            <a:r>
              <a:rPr lang="en-US" sz="2800" dirty="0" smtClean="0"/>
              <a:t>=/</a:t>
            </a:r>
            <a:r>
              <a:rPr lang="en-US" sz="2800" dirty="0" err="1" smtClean="0"/>
              <a:t>tmp</a:t>
            </a:r>
            <a:r>
              <a:rPr lang="en-US" sz="2800" dirty="0" smtClean="0"/>
              <a:t>,/yeah=/etc’</a:t>
            </a:r>
          </a:p>
          <a:p>
            <a:r>
              <a:rPr lang="en-US" dirty="0" smtClean="0"/>
              <a:t>Transparent: the </a:t>
            </a:r>
            <a:r>
              <a:rPr lang="en-US" dirty="0" err="1" smtClean="0"/>
              <a:t>servlet</a:t>
            </a:r>
            <a:r>
              <a:rPr lang="en-US" dirty="0" smtClean="0"/>
              <a:t> </a:t>
            </a:r>
            <a:r>
              <a:rPr lang="en-US" dirty="0" err="1" smtClean="0"/>
              <a:t>api</a:t>
            </a:r>
            <a:r>
              <a:rPr lang="en-US" dirty="0" smtClean="0"/>
              <a:t> doesn’t see the aliases</a:t>
            </a:r>
          </a:p>
          <a:p>
            <a:r>
              <a:rPr lang="en-US" dirty="0" smtClean="0"/>
              <a:t>Helpful for serving static assets you wish to keep out of original codebase </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Manager </a:t>
            </a:r>
            <a:r>
              <a:rPr lang="en-US" dirty="0" err="1" smtClean="0"/>
              <a:t>webapp</a:t>
            </a:r>
            <a:endParaRPr lang="en-US" dirty="0"/>
          </a:p>
        </p:txBody>
      </p:sp>
      <p:sp>
        <p:nvSpPr>
          <p:cNvPr id="3" name="Content Placeholder 2"/>
          <p:cNvSpPr>
            <a:spLocks noGrp="1"/>
          </p:cNvSpPr>
          <p:nvPr>
            <p:ph idx="1"/>
          </p:nvPr>
        </p:nvSpPr>
        <p:spPr>
          <a:xfrm>
            <a:off x="1295400" y="1295400"/>
            <a:ext cx="7391400" cy="4191000"/>
          </a:xfrm>
        </p:spPr>
        <p:txBody>
          <a:bodyPr/>
          <a:lstStyle/>
          <a:p>
            <a:r>
              <a:rPr lang="en-US" sz="2800" dirty="0" smtClean="0"/>
              <a:t>Recurring security complaints fixed</a:t>
            </a:r>
          </a:p>
          <a:p>
            <a:r>
              <a:rPr lang="en-US" sz="2800" dirty="0" smtClean="0"/>
              <a:t>GET </a:t>
            </a:r>
            <a:r>
              <a:rPr lang="en-US" sz="2800" dirty="0" err="1" smtClean="0"/>
              <a:t>vs</a:t>
            </a:r>
            <a:r>
              <a:rPr lang="en-US" sz="2800" dirty="0" smtClean="0"/>
              <a:t> POST</a:t>
            </a:r>
          </a:p>
          <a:p>
            <a:r>
              <a:rPr lang="en-US" sz="2800" dirty="0" smtClean="0"/>
              <a:t>CSRF Protection (Filter)</a:t>
            </a:r>
          </a:p>
          <a:p>
            <a:r>
              <a:rPr lang="en-US" sz="2800" dirty="0" smtClean="0"/>
              <a:t>Tool use moved to /manager/text</a:t>
            </a:r>
          </a:p>
          <a:p>
            <a:r>
              <a:rPr lang="en-US" sz="2800" dirty="0" smtClean="0"/>
              <a:t>Finer access control - new roles</a:t>
            </a:r>
          </a:p>
          <a:p>
            <a:pPr lvl="1"/>
            <a:r>
              <a:rPr lang="en-US" sz="2400" dirty="0" smtClean="0"/>
              <a:t>manager-</a:t>
            </a:r>
            <a:r>
              <a:rPr lang="en-US" sz="2400" dirty="0" err="1" smtClean="0"/>
              <a:t>gui</a:t>
            </a:r>
            <a:endParaRPr lang="en-US" sz="2400" dirty="0" smtClean="0"/>
          </a:p>
          <a:p>
            <a:pPr lvl="1"/>
            <a:r>
              <a:rPr lang="en-US" sz="2400" dirty="0" smtClean="0"/>
              <a:t>manager-</a:t>
            </a:r>
            <a:r>
              <a:rPr lang="en-US" sz="2400" dirty="0" err="1" smtClean="0"/>
              <a:t>jmx</a:t>
            </a:r>
            <a:endParaRPr lang="en-US" sz="2400" dirty="0" smtClean="0"/>
          </a:p>
          <a:p>
            <a:pPr lvl="1"/>
            <a:r>
              <a:rPr lang="en-US" sz="2400" dirty="0" smtClean="0"/>
              <a:t>manager-script</a:t>
            </a:r>
          </a:p>
          <a:p>
            <a:pPr lvl="1"/>
            <a:r>
              <a:rPr lang="en-US" sz="2400" dirty="0" smtClean="0"/>
              <a:t>manager-status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“Cruft</a:t>
            </a:r>
            <a:r>
              <a:rPr lang="en-US" dirty="0" smtClean="0"/>
              <a:t>”</a:t>
            </a:r>
            <a:endParaRPr lang="en-US" dirty="0"/>
          </a:p>
        </p:txBody>
      </p:sp>
      <p:sp>
        <p:nvSpPr>
          <p:cNvPr id="3" name="Content Placeholder 2"/>
          <p:cNvSpPr>
            <a:spLocks noGrp="1"/>
          </p:cNvSpPr>
          <p:nvPr>
            <p:ph idx="1"/>
          </p:nvPr>
        </p:nvSpPr>
        <p:spPr/>
        <p:txBody>
          <a:bodyPr/>
          <a:lstStyle/>
          <a:p>
            <a:r>
              <a:rPr lang="en-US" dirty="0" err="1" smtClean="0"/>
              <a:t>Checkstyle</a:t>
            </a:r>
            <a:r>
              <a:rPr lang="en-US" dirty="0" smtClean="0"/>
              <a:t> / </a:t>
            </a:r>
            <a:r>
              <a:rPr lang="en-US" dirty="0" err="1" smtClean="0"/>
              <a:t>Findbugs</a:t>
            </a:r>
            <a:r>
              <a:rPr lang="en-US" dirty="0" smtClean="0"/>
              <a:t> / IDE Support etc used to</a:t>
            </a:r>
          </a:p>
          <a:p>
            <a:pPr lvl="1"/>
            <a:r>
              <a:rPr lang="en-US" dirty="0" smtClean="0"/>
              <a:t>Remove unused code</a:t>
            </a:r>
          </a:p>
          <a:p>
            <a:pPr lvl="1"/>
            <a:r>
              <a:rPr lang="en-US" dirty="0" smtClean="0"/>
              <a:t>Convert to generics</a:t>
            </a:r>
          </a:p>
          <a:p>
            <a:pPr lvl="1"/>
            <a:r>
              <a:rPr lang="en-US" dirty="0" err="1" smtClean="0"/>
              <a:t>StringBuffer</a:t>
            </a:r>
            <a:r>
              <a:rPr lang="en-US" dirty="0" smtClean="0"/>
              <a:t> </a:t>
            </a:r>
            <a:r>
              <a:rPr lang="en-US" dirty="0" smtClean="0">
                <a:sym typeface="Wingdings" pitchFamily="2" charset="2"/>
              </a:rPr>
              <a:t> </a:t>
            </a:r>
            <a:r>
              <a:rPr lang="en-US" dirty="0" err="1" smtClean="0"/>
              <a:t>StringBuilder</a:t>
            </a:r>
            <a:endParaRPr lang="en-US" dirty="0" smtClean="0"/>
          </a:p>
          <a:p>
            <a:r>
              <a:rPr lang="en-US" dirty="0" smtClean="0"/>
              <a:t>All Connectors share same code</a:t>
            </a:r>
          </a:p>
          <a:p>
            <a:pPr lvl="1"/>
            <a:r>
              <a:rPr lang="en-US" dirty="0" smtClean="0"/>
              <a:t>Side effect to get </a:t>
            </a:r>
            <a:r>
              <a:rPr lang="en-US" dirty="0" err="1" smtClean="0"/>
              <a:t>async</a:t>
            </a:r>
            <a:r>
              <a:rPr lang="en-US" dirty="0" smtClean="0"/>
              <a:t> working </a:t>
            </a:r>
          </a:p>
          <a:p>
            <a:pPr lvl="1"/>
            <a:r>
              <a:rPr lang="en-US" dirty="0" smtClean="0"/>
              <a:t>All use Executors for thread pool</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Logging</a:t>
            </a:r>
            <a:endParaRPr lang="en-US" dirty="0"/>
          </a:p>
        </p:txBody>
      </p:sp>
      <p:sp>
        <p:nvSpPr>
          <p:cNvPr id="3" name="Content Placeholder 2"/>
          <p:cNvSpPr>
            <a:spLocks noGrp="1"/>
          </p:cNvSpPr>
          <p:nvPr>
            <p:ph idx="1"/>
          </p:nvPr>
        </p:nvSpPr>
        <p:spPr/>
        <p:txBody>
          <a:bodyPr/>
          <a:lstStyle/>
          <a:p>
            <a:r>
              <a:rPr lang="en-US" b="1" dirty="0" smtClean="0"/>
              <a:t>New classes</a:t>
            </a:r>
          </a:p>
          <a:p>
            <a:pPr lvl="1"/>
            <a:r>
              <a:rPr lang="en-US" b="1" dirty="0" err="1" smtClean="0"/>
              <a:t>VerbatimFormatter</a:t>
            </a:r>
            <a:endParaRPr lang="en-US" b="1" dirty="0" smtClean="0"/>
          </a:p>
          <a:p>
            <a:pPr lvl="1"/>
            <a:r>
              <a:rPr lang="en-US" b="1" dirty="0" err="1" smtClean="0"/>
              <a:t>OneLineFormatter</a:t>
            </a:r>
            <a:endParaRPr lang="en-US" b="1" dirty="0" smtClean="0"/>
          </a:p>
          <a:p>
            <a:pPr lvl="1"/>
            <a:r>
              <a:rPr lang="en-US" b="1" dirty="0" err="1" smtClean="0"/>
              <a:t>AsyncFileHandler</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Security</a:t>
            </a:r>
            <a:endParaRPr lang="en-US" dirty="0"/>
          </a:p>
        </p:txBody>
      </p:sp>
      <p:sp>
        <p:nvSpPr>
          <p:cNvPr id="3" name="Content Placeholder 2"/>
          <p:cNvSpPr>
            <a:spLocks noGrp="1"/>
          </p:cNvSpPr>
          <p:nvPr>
            <p:ph idx="1"/>
          </p:nvPr>
        </p:nvSpPr>
        <p:spPr/>
        <p:txBody>
          <a:bodyPr/>
          <a:lstStyle/>
          <a:p>
            <a:r>
              <a:rPr lang="en-US" b="1" dirty="0" smtClean="0"/>
              <a:t>Access Log enabled by default</a:t>
            </a:r>
          </a:p>
          <a:p>
            <a:r>
              <a:rPr lang="en-US" b="1" dirty="0" smtClean="0"/>
              <a:t>Session cookie changes on authentication</a:t>
            </a:r>
            <a:endParaRPr lang="en-US" b="1" dirty="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ExpiresFilter</a:t>
            </a:r>
            <a:endParaRPr lang="en-US" dirty="0"/>
          </a:p>
        </p:txBody>
      </p:sp>
      <p:sp>
        <p:nvSpPr>
          <p:cNvPr id="3" name="Content Placeholder 2"/>
          <p:cNvSpPr>
            <a:spLocks noGrp="1"/>
          </p:cNvSpPr>
          <p:nvPr>
            <p:ph idx="1"/>
          </p:nvPr>
        </p:nvSpPr>
        <p:spPr/>
        <p:txBody>
          <a:bodyPr/>
          <a:lstStyle/>
          <a:p>
            <a:r>
              <a:rPr lang="en-US" sz="2800" dirty="0" err="1" smtClean="0"/>
              <a:t>org.apache.catalina.filters.ExpiresFilter</a:t>
            </a:r>
            <a:endParaRPr lang="en-US" dirty="0" smtClean="0"/>
          </a:p>
          <a:p>
            <a:r>
              <a:rPr lang="en-US" dirty="0" smtClean="0"/>
              <a:t>Provides </a:t>
            </a:r>
            <a:r>
              <a:rPr lang="en-US" dirty="0" err="1" smtClean="0"/>
              <a:t>mod_expires</a:t>
            </a:r>
            <a:r>
              <a:rPr lang="en-US" dirty="0" smtClean="0"/>
              <a:t> like functionality</a:t>
            </a:r>
          </a:p>
          <a:p>
            <a:r>
              <a:rPr lang="en-US" dirty="0" smtClean="0"/>
              <a:t>The </a:t>
            </a:r>
            <a:r>
              <a:rPr lang="en-US" dirty="0" err="1" smtClean="0"/>
              <a:t>javadocs</a:t>
            </a:r>
            <a:r>
              <a:rPr lang="en-US" dirty="0" smtClean="0"/>
              <a:t> are very detailed.</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a:t>
            </a:r>
            <a:endParaRPr lang="en-US" dirty="0"/>
          </a:p>
        </p:txBody>
      </p:sp>
      <p:sp>
        <p:nvSpPr>
          <p:cNvPr id="3" name="Content Placeholder 2"/>
          <p:cNvSpPr>
            <a:spLocks noGrp="1"/>
          </p:cNvSpPr>
          <p:nvPr>
            <p:ph idx="1"/>
          </p:nvPr>
        </p:nvSpPr>
        <p:spPr/>
        <p:txBody>
          <a:bodyPr/>
          <a:lstStyle/>
          <a:p>
            <a:r>
              <a:rPr lang="en-US" dirty="0" smtClean="0"/>
              <a:t>Apache Tomcat Background / Overview</a:t>
            </a:r>
          </a:p>
          <a:p>
            <a:r>
              <a:rPr lang="en-US" dirty="0" err="1" smtClean="0"/>
              <a:t>Servlet</a:t>
            </a:r>
            <a:r>
              <a:rPr lang="en-US" dirty="0" smtClean="0"/>
              <a:t> 3.0 Updates</a:t>
            </a:r>
          </a:p>
          <a:p>
            <a:r>
              <a:rPr lang="en-US" dirty="0" smtClean="0"/>
              <a:t>Similarities to Apache Tomcat 6</a:t>
            </a:r>
          </a:p>
          <a:p>
            <a:r>
              <a:rPr lang="en-US" dirty="0" smtClean="0"/>
              <a:t>Apache Tomcat 7 features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ExpiresFilter</a:t>
            </a:r>
            <a:endParaRPr lang="en-US" dirty="0"/>
          </a:p>
        </p:txBody>
      </p:sp>
      <p:sp>
        <p:nvSpPr>
          <p:cNvPr id="3" name="Content Placeholder 2"/>
          <p:cNvSpPr>
            <a:spLocks noGrp="1"/>
          </p:cNvSpPr>
          <p:nvPr>
            <p:ph idx="1"/>
          </p:nvPr>
        </p:nvSpPr>
        <p:spPr/>
        <p:txBody>
          <a:bodyPr/>
          <a:lstStyle/>
          <a:p>
            <a:pPr>
              <a:buNone/>
            </a:pPr>
            <a:r>
              <a:rPr lang="en-US" sz="1400" dirty="0" smtClean="0">
                <a:latin typeface="Courier New" pitchFamily="49" charset="0"/>
                <a:cs typeface="Courier New" pitchFamily="49" charset="0"/>
              </a:rPr>
              <a:t>&lt;filter&gt;</a:t>
            </a:r>
          </a:p>
          <a:p>
            <a:pPr>
              <a:buNone/>
            </a:pPr>
            <a:r>
              <a:rPr lang="en-US" sz="1400" dirty="0" smtClean="0">
                <a:latin typeface="Courier New" pitchFamily="49" charset="0"/>
                <a:cs typeface="Courier New" pitchFamily="49" charset="0"/>
              </a:rPr>
              <a:t>   &lt;filter-name&gt;</a:t>
            </a:r>
            <a:r>
              <a:rPr lang="en-US" sz="1400" dirty="0" err="1" smtClean="0">
                <a:latin typeface="Courier New" pitchFamily="49" charset="0"/>
                <a:cs typeface="Courier New" pitchFamily="49" charset="0"/>
              </a:rPr>
              <a:t>ExpiresFilter</a:t>
            </a:r>
            <a:r>
              <a:rPr lang="en-US" sz="1400" dirty="0" smtClean="0">
                <a:latin typeface="Courier New" pitchFamily="49" charset="0"/>
                <a:cs typeface="Courier New" pitchFamily="49" charset="0"/>
              </a:rPr>
              <a:t>&lt;/filter-name&gt;</a:t>
            </a:r>
          </a:p>
          <a:p>
            <a:pPr>
              <a:buNone/>
            </a:pPr>
            <a:r>
              <a:rPr lang="en-US" sz="1400" dirty="0" smtClean="0">
                <a:latin typeface="Courier New" pitchFamily="49" charset="0"/>
                <a:cs typeface="Courier New" pitchFamily="49" charset="0"/>
              </a:rPr>
              <a:t>   &lt;filter-class&gt;</a:t>
            </a:r>
            <a:r>
              <a:rPr lang="en-US" sz="1400" dirty="0" err="1" smtClean="0">
                <a:latin typeface="Courier New" pitchFamily="49" charset="0"/>
                <a:cs typeface="Courier New" pitchFamily="49" charset="0"/>
              </a:rPr>
              <a:t>org.apache.catalina.filters.ExpiresFilter</a:t>
            </a:r>
            <a:r>
              <a:rPr lang="en-US" sz="1400" dirty="0" smtClean="0">
                <a:latin typeface="Courier New" pitchFamily="49" charset="0"/>
                <a:cs typeface="Courier New" pitchFamily="49" charset="0"/>
              </a:rPr>
              <a:t>&lt;/filter-class&gt;</a:t>
            </a:r>
          </a:p>
          <a:p>
            <a:pPr>
              <a:buNone/>
            </a:pPr>
            <a:r>
              <a:rPr lang="en-US" sz="1400" dirty="0" smtClean="0">
                <a:latin typeface="Courier New" pitchFamily="49" charset="0"/>
                <a:cs typeface="Courier New" pitchFamily="49" charset="0"/>
              </a:rPr>
              <a:t>   &lt;init-</a:t>
            </a:r>
            <a:r>
              <a:rPr lang="en-US" sz="1400" dirty="0" err="1" smtClean="0">
                <a:latin typeface="Courier New" pitchFamily="49" charset="0"/>
                <a:cs typeface="Courier New" pitchFamily="49" charset="0"/>
              </a:rPr>
              <a:t>param</a:t>
            </a:r>
            <a:r>
              <a:rPr lang="en-US" sz="1400" dirty="0" smtClean="0">
                <a:latin typeface="Courier New" pitchFamily="49" charset="0"/>
                <a:cs typeface="Courier New" pitchFamily="49" charset="0"/>
              </a:rPr>
              <a:t>&gt;</a:t>
            </a:r>
          </a:p>
          <a:p>
            <a:pPr>
              <a:buNone/>
            </a:pPr>
            <a:r>
              <a:rPr lang="en-US" sz="1400" dirty="0" smtClean="0">
                <a:latin typeface="Courier New" pitchFamily="49" charset="0"/>
                <a:cs typeface="Courier New" pitchFamily="49" charset="0"/>
              </a:rPr>
              <a:t>    &lt;</a:t>
            </a:r>
            <a:r>
              <a:rPr lang="en-US" sz="1400" dirty="0" err="1" smtClean="0">
                <a:latin typeface="Courier New" pitchFamily="49" charset="0"/>
                <a:cs typeface="Courier New" pitchFamily="49" charset="0"/>
              </a:rPr>
              <a:t>param</a:t>
            </a:r>
            <a:r>
              <a:rPr lang="en-US" sz="1400" dirty="0" smtClean="0">
                <a:latin typeface="Courier New" pitchFamily="49" charset="0"/>
                <a:cs typeface="Courier New" pitchFamily="49" charset="0"/>
              </a:rPr>
              <a:t>-name&gt;</a:t>
            </a:r>
            <a:r>
              <a:rPr lang="en-US" sz="1400" dirty="0" err="1" smtClean="0">
                <a:latin typeface="Courier New" pitchFamily="49" charset="0"/>
                <a:cs typeface="Courier New" pitchFamily="49" charset="0"/>
              </a:rPr>
              <a:t>ExpiresByType</a:t>
            </a:r>
            <a:r>
              <a:rPr lang="en-US" sz="1400" dirty="0" smtClean="0">
                <a:latin typeface="Courier New" pitchFamily="49" charset="0"/>
                <a:cs typeface="Courier New" pitchFamily="49" charset="0"/>
              </a:rPr>
              <a:t> image&lt;/</a:t>
            </a:r>
            <a:r>
              <a:rPr lang="en-US" sz="1400" dirty="0" err="1" smtClean="0">
                <a:latin typeface="Courier New" pitchFamily="49" charset="0"/>
                <a:cs typeface="Courier New" pitchFamily="49" charset="0"/>
              </a:rPr>
              <a:t>param</a:t>
            </a:r>
            <a:r>
              <a:rPr lang="en-US" sz="1400" dirty="0" smtClean="0">
                <a:latin typeface="Courier New" pitchFamily="49" charset="0"/>
                <a:cs typeface="Courier New" pitchFamily="49" charset="0"/>
              </a:rPr>
              <a:t>-name&gt;</a:t>
            </a:r>
          </a:p>
          <a:p>
            <a:pPr>
              <a:buNone/>
            </a:pPr>
            <a:r>
              <a:rPr lang="en-US" sz="1400" dirty="0" smtClean="0">
                <a:latin typeface="Courier New" pitchFamily="49" charset="0"/>
                <a:cs typeface="Courier New" pitchFamily="49" charset="0"/>
              </a:rPr>
              <a:t>    &lt;</a:t>
            </a:r>
            <a:r>
              <a:rPr lang="en-US" sz="1400" dirty="0" err="1" smtClean="0">
                <a:latin typeface="Courier New" pitchFamily="49" charset="0"/>
                <a:cs typeface="Courier New" pitchFamily="49" charset="0"/>
              </a:rPr>
              <a:t>param</a:t>
            </a:r>
            <a:r>
              <a:rPr lang="en-US" sz="1400" dirty="0" smtClean="0">
                <a:latin typeface="Courier New" pitchFamily="49" charset="0"/>
                <a:cs typeface="Courier New" pitchFamily="49" charset="0"/>
              </a:rPr>
              <a:t>-value&gt;access plus 10 minutes&lt;/</a:t>
            </a:r>
            <a:r>
              <a:rPr lang="en-US" sz="1400" dirty="0" err="1" smtClean="0">
                <a:latin typeface="Courier New" pitchFamily="49" charset="0"/>
                <a:cs typeface="Courier New" pitchFamily="49" charset="0"/>
              </a:rPr>
              <a:t>param</a:t>
            </a:r>
            <a:r>
              <a:rPr lang="en-US" sz="1400" dirty="0" smtClean="0">
                <a:latin typeface="Courier New" pitchFamily="49" charset="0"/>
                <a:cs typeface="Courier New" pitchFamily="49" charset="0"/>
              </a:rPr>
              <a:t>-value&gt;</a:t>
            </a:r>
          </a:p>
          <a:p>
            <a:pPr>
              <a:buNone/>
            </a:pPr>
            <a:r>
              <a:rPr lang="en-US" sz="1400" dirty="0" smtClean="0">
                <a:latin typeface="Courier New" pitchFamily="49" charset="0"/>
                <a:cs typeface="Courier New" pitchFamily="49" charset="0"/>
              </a:rPr>
              <a:t>   &lt;/init-</a:t>
            </a:r>
            <a:r>
              <a:rPr lang="en-US" sz="1400" dirty="0" err="1" smtClean="0">
                <a:latin typeface="Courier New" pitchFamily="49" charset="0"/>
                <a:cs typeface="Courier New" pitchFamily="49" charset="0"/>
              </a:rPr>
              <a:t>param</a:t>
            </a:r>
            <a:r>
              <a:rPr lang="en-US" sz="1400" dirty="0" smtClean="0">
                <a:latin typeface="Courier New" pitchFamily="49" charset="0"/>
                <a:cs typeface="Courier New" pitchFamily="49" charset="0"/>
              </a:rPr>
              <a:t>&gt;</a:t>
            </a:r>
          </a:p>
          <a:p>
            <a:pPr>
              <a:buNone/>
            </a:pPr>
            <a:r>
              <a:rPr lang="en-US" sz="1400" dirty="0" smtClean="0">
                <a:latin typeface="Courier New" pitchFamily="49" charset="0"/>
                <a:cs typeface="Courier New" pitchFamily="49" charset="0"/>
              </a:rPr>
              <a:t>   &lt;init-</a:t>
            </a:r>
            <a:r>
              <a:rPr lang="en-US" sz="1400" dirty="0" err="1" smtClean="0">
                <a:latin typeface="Courier New" pitchFamily="49" charset="0"/>
                <a:cs typeface="Courier New" pitchFamily="49" charset="0"/>
              </a:rPr>
              <a:t>param</a:t>
            </a:r>
            <a:r>
              <a:rPr lang="en-US" sz="1400" dirty="0" smtClean="0">
                <a:latin typeface="Courier New" pitchFamily="49" charset="0"/>
                <a:cs typeface="Courier New" pitchFamily="49" charset="0"/>
              </a:rPr>
              <a:t>&gt;</a:t>
            </a:r>
          </a:p>
          <a:p>
            <a:pPr>
              <a:buNone/>
            </a:pPr>
            <a:r>
              <a:rPr lang="en-US" sz="1400" dirty="0" smtClean="0">
                <a:latin typeface="Courier New" pitchFamily="49" charset="0"/>
                <a:cs typeface="Courier New" pitchFamily="49" charset="0"/>
              </a:rPr>
              <a:t>    &lt;</a:t>
            </a:r>
            <a:r>
              <a:rPr lang="en-US" sz="1400" dirty="0" err="1" smtClean="0">
                <a:latin typeface="Courier New" pitchFamily="49" charset="0"/>
                <a:cs typeface="Courier New" pitchFamily="49" charset="0"/>
              </a:rPr>
              <a:t>param</a:t>
            </a:r>
            <a:r>
              <a:rPr lang="en-US" sz="1400" dirty="0" smtClean="0">
                <a:latin typeface="Courier New" pitchFamily="49" charset="0"/>
                <a:cs typeface="Courier New" pitchFamily="49" charset="0"/>
              </a:rPr>
              <a:t>-name&gt;</a:t>
            </a:r>
            <a:r>
              <a:rPr lang="en-US" sz="1400" dirty="0" err="1" smtClean="0">
                <a:latin typeface="Courier New" pitchFamily="49" charset="0"/>
                <a:cs typeface="Courier New" pitchFamily="49" charset="0"/>
              </a:rPr>
              <a:t>ExpiresByType</a:t>
            </a:r>
            <a:r>
              <a:rPr lang="en-US" sz="1400" dirty="0" smtClean="0">
                <a:latin typeface="Courier New" pitchFamily="49" charset="0"/>
                <a:cs typeface="Courier New" pitchFamily="49" charset="0"/>
              </a:rPr>
              <a:t> text/</a:t>
            </a:r>
            <a:r>
              <a:rPr lang="en-US" sz="1400" dirty="0" err="1" smtClean="0">
                <a:latin typeface="Courier New" pitchFamily="49" charset="0"/>
                <a:cs typeface="Courier New" pitchFamily="49" charset="0"/>
              </a:rPr>
              <a:t>css</a:t>
            </a:r>
            <a:r>
              <a:rPr lang="en-US" sz="1400" dirty="0" smtClean="0">
                <a:latin typeface="Courier New" pitchFamily="49" charset="0"/>
                <a:cs typeface="Courier New" pitchFamily="49" charset="0"/>
              </a:rPr>
              <a:t>&lt;/</a:t>
            </a:r>
            <a:r>
              <a:rPr lang="en-US" sz="1400" dirty="0" err="1" smtClean="0">
                <a:latin typeface="Courier New" pitchFamily="49" charset="0"/>
                <a:cs typeface="Courier New" pitchFamily="49" charset="0"/>
              </a:rPr>
              <a:t>param</a:t>
            </a:r>
            <a:r>
              <a:rPr lang="en-US" sz="1400" dirty="0" smtClean="0">
                <a:latin typeface="Courier New" pitchFamily="49" charset="0"/>
                <a:cs typeface="Courier New" pitchFamily="49" charset="0"/>
              </a:rPr>
              <a:t>-name&gt;</a:t>
            </a:r>
          </a:p>
          <a:p>
            <a:pPr>
              <a:buNone/>
            </a:pPr>
            <a:r>
              <a:rPr lang="en-US" sz="1400" dirty="0" smtClean="0">
                <a:latin typeface="Courier New" pitchFamily="49" charset="0"/>
                <a:cs typeface="Courier New" pitchFamily="49" charset="0"/>
              </a:rPr>
              <a:t>    &lt;</a:t>
            </a:r>
            <a:r>
              <a:rPr lang="en-US" sz="1400" dirty="0" err="1" smtClean="0">
                <a:latin typeface="Courier New" pitchFamily="49" charset="0"/>
                <a:cs typeface="Courier New" pitchFamily="49" charset="0"/>
              </a:rPr>
              <a:t>param</a:t>
            </a:r>
            <a:r>
              <a:rPr lang="en-US" sz="1400" dirty="0" smtClean="0">
                <a:latin typeface="Courier New" pitchFamily="49" charset="0"/>
                <a:cs typeface="Courier New" pitchFamily="49" charset="0"/>
              </a:rPr>
              <a:t>-value&gt;access plus 10 minutes&lt;/</a:t>
            </a:r>
            <a:r>
              <a:rPr lang="en-US" sz="1400" dirty="0" err="1" smtClean="0">
                <a:latin typeface="Courier New" pitchFamily="49" charset="0"/>
                <a:cs typeface="Courier New" pitchFamily="49" charset="0"/>
              </a:rPr>
              <a:t>param</a:t>
            </a:r>
            <a:r>
              <a:rPr lang="en-US" sz="1400" dirty="0" smtClean="0">
                <a:latin typeface="Courier New" pitchFamily="49" charset="0"/>
                <a:cs typeface="Courier New" pitchFamily="49" charset="0"/>
              </a:rPr>
              <a:t>-value&gt;</a:t>
            </a:r>
          </a:p>
          <a:p>
            <a:pPr>
              <a:buNone/>
            </a:pPr>
            <a:r>
              <a:rPr lang="en-US" sz="1400" dirty="0" smtClean="0">
                <a:latin typeface="Courier New" pitchFamily="49" charset="0"/>
                <a:cs typeface="Courier New" pitchFamily="49" charset="0"/>
              </a:rPr>
              <a:t>   &lt;/init-</a:t>
            </a:r>
            <a:r>
              <a:rPr lang="en-US" sz="1400" dirty="0" err="1" smtClean="0">
                <a:latin typeface="Courier New" pitchFamily="49" charset="0"/>
                <a:cs typeface="Courier New" pitchFamily="49" charset="0"/>
              </a:rPr>
              <a:t>param</a:t>
            </a:r>
            <a:r>
              <a:rPr lang="en-US" sz="1400" dirty="0" smtClean="0">
                <a:latin typeface="Courier New" pitchFamily="49" charset="0"/>
                <a:cs typeface="Courier New" pitchFamily="49" charset="0"/>
              </a:rPr>
              <a:t>&gt;</a:t>
            </a:r>
          </a:p>
          <a:p>
            <a:pPr>
              <a:buNone/>
            </a:pPr>
            <a:r>
              <a:rPr lang="en-US" sz="1400" dirty="0" smtClean="0">
                <a:latin typeface="Courier New" pitchFamily="49" charset="0"/>
                <a:cs typeface="Courier New" pitchFamily="49" charset="0"/>
              </a:rPr>
              <a:t>   &lt;init-</a:t>
            </a:r>
            <a:r>
              <a:rPr lang="en-US" sz="1400" dirty="0" err="1" smtClean="0">
                <a:latin typeface="Courier New" pitchFamily="49" charset="0"/>
                <a:cs typeface="Courier New" pitchFamily="49" charset="0"/>
              </a:rPr>
              <a:t>param</a:t>
            </a:r>
            <a:r>
              <a:rPr lang="en-US" sz="1400" dirty="0" smtClean="0">
                <a:latin typeface="Courier New" pitchFamily="49" charset="0"/>
                <a:cs typeface="Courier New" pitchFamily="49" charset="0"/>
              </a:rPr>
              <a:t>&gt;</a:t>
            </a:r>
          </a:p>
          <a:p>
            <a:pPr>
              <a:buNone/>
            </a:pPr>
            <a:r>
              <a:rPr lang="en-US" sz="1400" dirty="0" smtClean="0">
                <a:latin typeface="Courier New" pitchFamily="49" charset="0"/>
                <a:cs typeface="Courier New" pitchFamily="49" charset="0"/>
              </a:rPr>
              <a:t>    &lt;</a:t>
            </a:r>
            <a:r>
              <a:rPr lang="en-US" sz="1400" dirty="0" err="1" smtClean="0">
                <a:latin typeface="Courier New" pitchFamily="49" charset="0"/>
                <a:cs typeface="Courier New" pitchFamily="49" charset="0"/>
              </a:rPr>
              <a:t>param</a:t>
            </a:r>
            <a:r>
              <a:rPr lang="en-US" sz="1400" dirty="0" smtClean="0">
                <a:latin typeface="Courier New" pitchFamily="49" charset="0"/>
                <a:cs typeface="Courier New" pitchFamily="49" charset="0"/>
              </a:rPr>
              <a:t>-name&gt;</a:t>
            </a:r>
            <a:r>
              <a:rPr lang="en-US" sz="1400" dirty="0" err="1" smtClean="0">
                <a:latin typeface="Courier New" pitchFamily="49" charset="0"/>
                <a:cs typeface="Courier New" pitchFamily="49" charset="0"/>
              </a:rPr>
              <a:t>ExpiresByType</a:t>
            </a:r>
            <a:r>
              <a:rPr lang="en-US" sz="1400" dirty="0" smtClean="0">
                <a:latin typeface="Courier New" pitchFamily="49" charset="0"/>
                <a:cs typeface="Courier New" pitchFamily="49" charset="0"/>
              </a:rPr>
              <a:t> text/</a:t>
            </a:r>
            <a:r>
              <a:rPr lang="en-US" sz="1400" dirty="0" err="1" smtClean="0">
                <a:latin typeface="Courier New" pitchFamily="49" charset="0"/>
                <a:cs typeface="Courier New" pitchFamily="49" charset="0"/>
              </a:rPr>
              <a:t>javascript</a:t>
            </a:r>
            <a:r>
              <a:rPr lang="en-US" sz="1400" dirty="0" smtClean="0">
                <a:latin typeface="Courier New" pitchFamily="49" charset="0"/>
                <a:cs typeface="Courier New" pitchFamily="49" charset="0"/>
              </a:rPr>
              <a:t>&lt;/</a:t>
            </a:r>
            <a:r>
              <a:rPr lang="en-US" sz="1400" dirty="0" err="1" smtClean="0">
                <a:latin typeface="Courier New" pitchFamily="49" charset="0"/>
                <a:cs typeface="Courier New" pitchFamily="49" charset="0"/>
              </a:rPr>
              <a:t>param</a:t>
            </a:r>
            <a:r>
              <a:rPr lang="en-US" sz="1400" dirty="0" smtClean="0">
                <a:latin typeface="Courier New" pitchFamily="49" charset="0"/>
                <a:cs typeface="Courier New" pitchFamily="49" charset="0"/>
              </a:rPr>
              <a:t>-name&gt;</a:t>
            </a:r>
          </a:p>
          <a:p>
            <a:pPr>
              <a:buNone/>
            </a:pPr>
            <a:r>
              <a:rPr lang="en-US" sz="1400" dirty="0" smtClean="0">
                <a:latin typeface="Courier New" pitchFamily="49" charset="0"/>
                <a:cs typeface="Courier New" pitchFamily="49" charset="0"/>
              </a:rPr>
              <a:t>    &lt;</a:t>
            </a:r>
            <a:r>
              <a:rPr lang="en-US" sz="1400" dirty="0" err="1" smtClean="0">
                <a:latin typeface="Courier New" pitchFamily="49" charset="0"/>
                <a:cs typeface="Courier New" pitchFamily="49" charset="0"/>
              </a:rPr>
              <a:t>param</a:t>
            </a:r>
            <a:r>
              <a:rPr lang="en-US" sz="1400" dirty="0" smtClean="0">
                <a:latin typeface="Courier New" pitchFamily="49" charset="0"/>
                <a:cs typeface="Courier New" pitchFamily="49" charset="0"/>
              </a:rPr>
              <a:t>-value&gt;access plus 10 minutes&lt;/</a:t>
            </a:r>
            <a:r>
              <a:rPr lang="en-US" sz="1400" dirty="0" err="1" smtClean="0">
                <a:latin typeface="Courier New" pitchFamily="49" charset="0"/>
                <a:cs typeface="Courier New" pitchFamily="49" charset="0"/>
              </a:rPr>
              <a:t>param</a:t>
            </a:r>
            <a:r>
              <a:rPr lang="en-US" sz="1400" dirty="0" smtClean="0">
                <a:latin typeface="Courier New" pitchFamily="49" charset="0"/>
                <a:cs typeface="Courier New" pitchFamily="49" charset="0"/>
              </a:rPr>
              <a:t>-value&gt;</a:t>
            </a:r>
          </a:p>
          <a:p>
            <a:pPr>
              <a:buNone/>
            </a:pPr>
            <a:r>
              <a:rPr lang="en-US" sz="1400" dirty="0" smtClean="0">
                <a:latin typeface="Courier New" pitchFamily="49" charset="0"/>
                <a:cs typeface="Courier New" pitchFamily="49" charset="0"/>
              </a:rPr>
              <a:t>   &lt;/init-</a:t>
            </a:r>
            <a:r>
              <a:rPr lang="en-US" sz="1400" dirty="0" err="1" smtClean="0">
                <a:latin typeface="Courier New" pitchFamily="49" charset="0"/>
                <a:cs typeface="Courier New" pitchFamily="49" charset="0"/>
              </a:rPr>
              <a:t>param</a:t>
            </a:r>
            <a:r>
              <a:rPr lang="en-US" sz="1400" dirty="0" smtClean="0">
                <a:latin typeface="Courier New" pitchFamily="49" charset="0"/>
                <a:cs typeface="Courier New" pitchFamily="49" charset="0"/>
              </a:rPr>
              <a:t>&gt;</a:t>
            </a:r>
          </a:p>
          <a:p>
            <a:pPr>
              <a:buNone/>
            </a:pPr>
            <a:r>
              <a:rPr lang="en-US" sz="1400" dirty="0" smtClean="0">
                <a:latin typeface="Courier New" pitchFamily="49" charset="0"/>
                <a:cs typeface="Courier New" pitchFamily="49" charset="0"/>
              </a:rPr>
              <a:t>&lt;/</a:t>
            </a:r>
            <a:r>
              <a:rPr lang="en-US" sz="1400" smtClean="0">
                <a:latin typeface="Courier New" pitchFamily="49" charset="0"/>
                <a:cs typeface="Courier New" pitchFamily="49" charset="0"/>
              </a:rPr>
              <a:t>filter</a:t>
            </a:r>
            <a:r>
              <a:rPr lang="en-US" sz="1400" smtClean="0">
                <a:latin typeface="Courier New" pitchFamily="49" charset="0"/>
                <a:cs typeface="Courier New" pitchFamily="49" charset="0"/>
              </a:rPr>
              <a:t>&gt;</a:t>
            </a:r>
            <a:endParaRPr lang="en-US" sz="1400" dirty="0" smtClean="0">
              <a:latin typeface="Courier New" pitchFamily="49" charset="0"/>
              <a:cs typeface="Courier New" pitchFamily="49"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VirtualWebapploader</a:t>
            </a:r>
            <a:endParaRPr lang="en-US" dirty="0"/>
          </a:p>
        </p:txBody>
      </p:sp>
      <p:sp>
        <p:nvSpPr>
          <p:cNvPr id="3" name="Content Placeholder 2"/>
          <p:cNvSpPr>
            <a:spLocks noGrp="1"/>
          </p:cNvSpPr>
          <p:nvPr>
            <p:ph idx="1"/>
          </p:nvPr>
        </p:nvSpPr>
        <p:spPr/>
        <p:txBody>
          <a:bodyPr/>
          <a:lstStyle/>
          <a:p>
            <a:r>
              <a:rPr lang="en-US" sz="1800" dirty="0" smtClean="0"/>
              <a:t>Allows a customized </a:t>
            </a:r>
            <a:r>
              <a:rPr lang="en-US" sz="1800" dirty="0" err="1" smtClean="0"/>
              <a:t>classpath</a:t>
            </a:r>
            <a:r>
              <a:rPr lang="en-US" sz="1800" dirty="0" smtClean="0"/>
              <a:t> </a:t>
            </a:r>
          </a:p>
          <a:p>
            <a:r>
              <a:rPr lang="en-US" sz="1800" dirty="0" smtClean="0"/>
              <a:t>Easier to emulate a standard </a:t>
            </a:r>
            <a:r>
              <a:rPr lang="en-US" sz="1800" dirty="0" err="1" smtClean="0"/>
              <a:t>webapp</a:t>
            </a:r>
            <a:r>
              <a:rPr lang="en-US" sz="1800" dirty="0" smtClean="0"/>
              <a:t> without the need for assembly all the </a:t>
            </a:r>
            <a:r>
              <a:rPr lang="en-US" sz="1800" dirty="0" err="1" smtClean="0"/>
              <a:t>webapp</a:t>
            </a:r>
            <a:r>
              <a:rPr lang="en-US" sz="1800" dirty="0" smtClean="0"/>
              <a:t> dependencies as jars in WEB-INF/lib. </a:t>
            </a:r>
          </a:p>
          <a:p>
            <a:r>
              <a:rPr lang="en-US" sz="1800" dirty="0" smtClean="0">
                <a:latin typeface="Courier New" pitchFamily="49" charset="0"/>
                <a:cs typeface="Courier New" pitchFamily="49" charset="0"/>
              </a:rPr>
              <a:t>&lt;Context …&gt; </a:t>
            </a:r>
            <a:br>
              <a:rPr lang="en-US" sz="1800" dirty="0" smtClean="0">
                <a:latin typeface="Courier New" pitchFamily="49" charset="0"/>
                <a:cs typeface="Courier New" pitchFamily="49" charset="0"/>
              </a:rPr>
            </a:br>
            <a:r>
              <a:rPr lang="en-US" sz="1800" dirty="0" smtClean="0">
                <a:latin typeface="Courier New" pitchFamily="49" charset="0"/>
                <a:cs typeface="Courier New" pitchFamily="49" charset="0"/>
              </a:rPr>
              <a:t>&lt;Loader </a:t>
            </a:r>
            <a:br>
              <a:rPr lang="en-US" sz="1800" dirty="0" smtClean="0">
                <a:latin typeface="Courier New" pitchFamily="49" charset="0"/>
                <a:cs typeface="Courier New" pitchFamily="49" charset="0"/>
              </a:rPr>
            </a:br>
            <a:r>
              <a:rPr lang="en-US" sz="1800" dirty="0" smtClean="0">
                <a:latin typeface="Courier New" pitchFamily="49" charset="0"/>
                <a:cs typeface="Courier New" pitchFamily="49" charset="0"/>
              </a:rPr>
              <a:t>  </a:t>
            </a:r>
            <a:r>
              <a:rPr lang="en-US" sz="1800" dirty="0" err="1" smtClean="0">
                <a:latin typeface="Courier New" pitchFamily="49" charset="0"/>
                <a:cs typeface="Courier New" pitchFamily="49" charset="0"/>
              </a:rPr>
              <a:t>className</a:t>
            </a:r>
            <a:r>
              <a:rPr lang="en-US" sz="1800" dirty="0" smtClean="0">
                <a:latin typeface="Courier New" pitchFamily="49" charset="0"/>
                <a:cs typeface="Courier New" pitchFamily="49" charset="0"/>
              </a:rPr>
              <a:t>=</a:t>
            </a:r>
            <a:br>
              <a:rPr lang="en-US" sz="1800" dirty="0" smtClean="0">
                <a:latin typeface="Courier New" pitchFamily="49" charset="0"/>
                <a:cs typeface="Courier New" pitchFamily="49" charset="0"/>
              </a:rPr>
            </a:br>
            <a:r>
              <a:rPr lang="en-US" sz="18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org.apache.catalina.loader.VirtualWebappLoader</a:t>
            </a:r>
            <a:r>
              <a:rPr lang="en-US" sz="1800" dirty="0" smtClean="0">
                <a:latin typeface="Courier New" pitchFamily="49" charset="0"/>
                <a:cs typeface="Courier New" pitchFamily="49" charset="0"/>
              </a:rPr>
              <a:t>“</a:t>
            </a:r>
            <a:br>
              <a:rPr lang="en-US" sz="1800" dirty="0" smtClean="0">
                <a:latin typeface="Courier New" pitchFamily="49" charset="0"/>
                <a:cs typeface="Courier New" pitchFamily="49" charset="0"/>
              </a:rPr>
            </a:br>
            <a:r>
              <a:rPr lang="en-US" sz="1800" dirty="0" smtClean="0">
                <a:latin typeface="Courier New" pitchFamily="49" charset="0"/>
                <a:cs typeface="Courier New" pitchFamily="49" charset="0"/>
              </a:rPr>
              <a:t>  </a:t>
            </a:r>
            <a:r>
              <a:rPr lang="en-US" sz="1800" dirty="0" err="1" smtClean="0">
                <a:latin typeface="Courier New" pitchFamily="49" charset="0"/>
                <a:cs typeface="Courier New" pitchFamily="49" charset="0"/>
              </a:rPr>
              <a:t>virtualClasspath</a:t>
            </a:r>
            <a:r>
              <a:rPr lang="en-US" sz="1800" dirty="0" smtClean="0">
                <a:latin typeface="Courier New" pitchFamily="49" charset="0"/>
                <a:cs typeface="Courier New" pitchFamily="49" charset="0"/>
              </a:rPr>
              <a:t>=</a:t>
            </a:r>
            <a:br>
              <a:rPr lang="en-US" sz="1800" dirty="0" smtClean="0">
                <a:latin typeface="Courier New" pitchFamily="49" charset="0"/>
                <a:cs typeface="Courier New" pitchFamily="49" charset="0"/>
              </a:rPr>
            </a:br>
            <a:r>
              <a:rPr lang="en-US" sz="1800" dirty="0" smtClean="0">
                <a:latin typeface="Courier New" pitchFamily="49" charset="0"/>
                <a:cs typeface="Courier New" pitchFamily="49" charset="0"/>
              </a:rPr>
              <a:t>    </a:t>
            </a:r>
            <a:r>
              <a:rPr lang="en-US" sz="1400" dirty="0" smtClean="0">
                <a:latin typeface="Courier New" pitchFamily="49" charset="0"/>
                <a:cs typeface="Courier New" pitchFamily="49" charset="0"/>
              </a:rPr>
              <a:t>"/dir/classes;/</a:t>
            </a:r>
            <a:r>
              <a:rPr lang="en-US" sz="1400" dirty="0" err="1" smtClean="0">
                <a:latin typeface="Courier New" pitchFamily="49" charset="0"/>
                <a:cs typeface="Courier New" pitchFamily="49" charset="0"/>
              </a:rPr>
              <a:t>somedir</a:t>
            </a:r>
            <a:r>
              <a:rPr lang="en-US" sz="1400" dirty="0" smtClean="0">
                <a:latin typeface="Courier New" pitchFamily="49" charset="0"/>
                <a:cs typeface="Courier New" pitchFamily="49" charset="0"/>
              </a:rPr>
              <a:t>/somejar.jar;/</a:t>
            </a:r>
            <a:r>
              <a:rPr lang="en-US" sz="1400" dirty="0" err="1" smtClean="0">
                <a:latin typeface="Courier New" pitchFamily="49" charset="0"/>
                <a:cs typeface="Courier New" pitchFamily="49" charset="0"/>
              </a:rPr>
              <a:t>somedir</a:t>
            </a:r>
            <a:r>
              <a:rPr lang="en-US" sz="1400" dirty="0" smtClean="0">
                <a:latin typeface="Courier New" pitchFamily="49" charset="0"/>
                <a:cs typeface="Courier New" pitchFamily="49" charset="0"/>
              </a:rPr>
              <a:t>/*.jar“</a:t>
            </a:r>
            <a:br>
              <a:rPr lang="en-US" sz="1400" dirty="0" smtClean="0">
                <a:latin typeface="Courier New" pitchFamily="49" charset="0"/>
                <a:cs typeface="Courier New" pitchFamily="49" charset="0"/>
              </a:rPr>
            </a:br>
            <a:r>
              <a:rPr lang="en-US" sz="1800" dirty="0" smtClean="0">
                <a:latin typeface="Courier New" pitchFamily="49" charset="0"/>
                <a:cs typeface="Courier New" pitchFamily="49" charset="0"/>
              </a:rPr>
              <a:t>/&gt; </a:t>
            </a:r>
            <a:br>
              <a:rPr lang="en-US" sz="1800" dirty="0" smtClean="0">
                <a:latin typeface="Courier New" pitchFamily="49" charset="0"/>
                <a:cs typeface="Courier New" pitchFamily="49" charset="0"/>
              </a:rPr>
            </a:br>
            <a:r>
              <a:rPr lang="en-US" sz="1800" dirty="0" smtClean="0">
                <a:latin typeface="Courier New" pitchFamily="49" charset="0"/>
                <a:cs typeface="Courier New" pitchFamily="49" charset="0"/>
              </a:rPr>
              <a:t>&lt;/Context&gt; </a:t>
            </a:r>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Memory Leak Prevention</a:t>
            </a:r>
            <a:endParaRPr lang="en-US" dirty="0"/>
          </a:p>
        </p:txBody>
      </p:sp>
      <p:sp>
        <p:nvSpPr>
          <p:cNvPr id="3" name="Content Placeholder 2"/>
          <p:cNvSpPr>
            <a:spLocks noGrp="1"/>
          </p:cNvSpPr>
          <p:nvPr>
            <p:ph idx="1"/>
          </p:nvPr>
        </p:nvSpPr>
        <p:spPr>
          <a:xfrm>
            <a:off x="1295400" y="1371600"/>
            <a:ext cx="7391400" cy="4191000"/>
          </a:xfrm>
        </p:spPr>
        <p:txBody>
          <a:bodyPr/>
          <a:lstStyle/>
          <a:p>
            <a:r>
              <a:rPr lang="en-US" dirty="0" smtClean="0"/>
              <a:t>Manager </a:t>
            </a:r>
            <a:r>
              <a:rPr lang="en-US" dirty="0" err="1" smtClean="0"/>
              <a:t>webapp</a:t>
            </a:r>
            <a:r>
              <a:rPr lang="en-US" dirty="0" smtClean="0"/>
              <a:t> </a:t>
            </a:r>
            <a:r>
              <a:rPr lang="en-US" dirty="0" smtClean="0">
                <a:sym typeface="Wingdings" pitchFamily="2" charset="2"/>
              </a:rPr>
              <a:t></a:t>
            </a:r>
            <a:r>
              <a:rPr lang="en-US" dirty="0" smtClean="0"/>
              <a:t> “Find leaks” button </a:t>
            </a:r>
          </a:p>
          <a:p>
            <a:r>
              <a:rPr lang="en-US" dirty="0" smtClean="0"/>
              <a:t>Lots of techniques</a:t>
            </a:r>
          </a:p>
          <a:p>
            <a:pPr lvl="1"/>
            <a:r>
              <a:rPr lang="en-US" dirty="0" smtClean="0"/>
              <a:t>See </a:t>
            </a:r>
            <a:r>
              <a:rPr lang="en-US" dirty="0" err="1" smtClean="0"/>
              <a:t>JreMemoryLeakPreventionListener</a:t>
            </a:r>
            <a:endParaRPr lang="en-US" dirty="0" smtClean="0"/>
          </a:p>
          <a:p>
            <a:r>
              <a:rPr lang="en-US" dirty="0" smtClean="0"/>
              <a:t>Many ported back to Apache Tomcat 6.0</a:t>
            </a:r>
          </a:p>
          <a:p>
            <a:r>
              <a:rPr lang="en-US" dirty="0" smtClean="0"/>
              <a:t>See Mark’s talk @ 10 (next) for more details</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Misc</a:t>
            </a:r>
            <a:endParaRPr lang="en-US" dirty="0"/>
          </a:p>
        </p:txBody>
      </p:sp>
      <p:sp>
        <p:nvSpPr>
          <p:cNvPr id="3" name="Content Placeholder 2"/>
          <p:cNvSpPr>
            <a:spLocks noGrp="1"/>
          </p:cNvSpPr>
          <p:nvPr>
            <p:ph idx="1"/>
          </p:nvPr>
        </p:nvSpPr>
        <p:spPr/>
        <p:txBody>
          <a:bodyPr/>
          <a:lstStyle/>
          <a:p>
            <a:pPr lvl="0"/>
            <a:r>
              <a:rPr lang="en-US" dirty="0" err="1" smtClean="0"/>
              <a:t>Configtest</a:t>
            </a:r>
            <a:endParaRPr lang="en-US" dirty="0" smtClean="0"/>
          </a:p>
          <a:p>
            <a:pPr lvl="1"/>
            <a:r>
              <a:rPr lang="en-US" dirty="0" smtClean="0"/>
              <a:t>bin/configtest.sh</a:t>
            </a:r>
            <a:endParaRPr lang="en-US" dirty="0" smtClean="0"/>
          </a:p>
          <a:p>
            <a:pPr lvl="0"/>
            <a:r>
              <a:rPr lang="en-US" dirty="0" smtClean="0"/>
              <a:t>Many </a:t>
            </a:r>
            <a:r>
              <a:rPr lang="en-US" dirty="0" smtClean="0"/>
              <a:t>Valves now available as Filters</a:t>
            </a:r>
          </a:p>
          <a:p>
            <a:pPr lvl="1"/>
            <a:r>
              <a:rPr lang="en-US" dirty="0" smtClean="0"/>
              <a:t>Compare </a:t>
            </a:r>
            <a:r>
              <a:rPr lang="en-US" dirty="0" err="1" smtClean="0"/>
              <a:t>org.apache.catalina.filters</a:t>
            </a:r>
            <a:r>
              <a:rPr lang="en-US" dirty="0" smtClean="0"/>
              <a:t> to </a:t>
            </a:r>
            <a:r>
              <a:rPr lang="en-US" dirty="0" err="1" smtClean="0"/>
              <a:t>org.apache.catalina.valves</a:t>
            </a:r>
            <a:r>
              <a:rPr lang="en-US" dirty="0" smtClean="0"/>
              <a:t> </a:t>
            </a:r>
          </a:p>
          <a:p>
            <a:pPr lvl="0"/>
            <a:r>
              <a:rPr lang="en-US" dirty="0" err="1" smtClean="0"/>
              <a:t>JmxRemoteLifecycleListener</a:t>
            </a:r>
            <a:r>
              <a:rPr lang="en-US" dirty="0" smtClean="0"/>
              <a:t> – Helper for connecting via JMX through firewall</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down)">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 Help?</a:t>
            </a:r>
            <a:endParaRPr lang="en-US" dirty="0"/>
          </a:p>
        </p:txBody>
      </p:sp>
      <p:sp>
        <p:nvSpPr>
          <p:cNvPr id="3" name="Content Placeholder 2"/>
          <p:cNvSpPr>
            <a:spLocks noGrp="1"/>
          </p:cNvSpPr>
          <p:nvPr>
            <p:ph idx="1"/>
          </p:nvPr>
        </p:nvSpPr>
        <p:spPr/>
        <p:txBody>
          <a:bodyPr/>
          <a:lstStyle/>
          <a:p>
            <a:r>
              <a:rPr lang="en-US" dirty="0" smtClean="0"/>
              <a:t>FAQ</a:t>
            </a:r>
          </a:p>
          <a:p>
            <a:pPr lvl="1"/>
            <a:r>
              <a:rPr lang="en-US" dirty="0" smtClean="0">
                <a:hlinkClick r:id="rId2"/>
              </a:rPr>
              <a:t>http://wiki.apache.org/tomcat/FAQ</a:t>
            </a:r>
            <a:endParaRPr lang="en-US" dirty="0" smtClean="0"/>
          </a:p>
          <a:p>
            <a:r>
              <a:rPr lang="en-US" dirty="0" smtClean="0"/>
              <a:t>User’s List</a:t>
            </a:r>
          </a:p>
          <a:p>
            <a:pPr lvl="1"/>
            <a:r>
              <a:rPr lang="en-US" dirty="0" smtClean="0">
                <a:hlinkClick r:id="rId3"/>
              </a:rPr>
              <a:t>http://tomcat.apache.org/lists.html</a:t>
            </a:r>
            <a:endParaRPr lang="en-US" dirty="0" smtClean="0"/>
          </a:p>
          <a:p>
            <a:pPr lvl="1"/>
            <a:r>
              <a:rPr lang="en-US" dirty="0" smtClean="0"/>
              <a:t>Subscribe: </a:t>
            </a:r>
            <a:br>
              <a:rPr lang="en-US" dirty="0" smtClean="0"/>
            </a:br>
            <a:r>
              <a:rPr lang="en-US" dirty="0" smtClean="0"/>
              <a:t>users-subscribe@tomcat.apache.org</a:t>
            </a:r>
          </a:p>
          <a:p>
            <a:r>
              <a:rPr lang="en-US" dirty="0" smtClean="0"/>
              <a:t>Your favorite search engine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down)">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down)">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81000"/>
            <a:ext cx="7391400" cy="762000"/>
          </a:xfrm>
        </p:spPr>
        <p:txBody>
          <a:bodyPr/>
          <a:lstStyle/>
          <a:p>
            <a:r>
              <a:rPr lang="en-US" dirty="0" smtClean="0"/>
              <a:t>Introduction</a:t>
            </a:r>
            <a:endParaRPr lang="en-US" dirty="0"/>
          </a:p>
        </p:txBody>
      </p:sp>
      <p:sp>
        <p:nvSpPr>
          <p:cNvPr id="3" name="Content Placeholder 2"/>
          <p:cNvSpPr>
            <a:spLocks noGrp="1"/>
          </p:cNvSpPr>
          <p:nvPr>
            <p:ph idx="1"/>
          </p:nvPr>
        </p:nvSpPr>
        <p:spPr>
          <a:xfrm>
            <a:off x="1295400" y="1371600"/>
            <a:ext cx="7391400" cy="4191000"/>
          </a:xfrm>
        </p:spPr>
        <p:txBody>
          <a:bodyPr/>
          <a:lstStyle/>
          <a:p>
            <a:r>
              <a:rPr lang="en-US" dirty="0" smtClean="0"/>
              <a:t>Apache Tomcat is a </a:t>
            </a:r>
            <a:r>
              <a:rPr lang="en-US" dirty="0" err="1" smtClean="0"/>
              <a:t>Servlet</a:t>
            </a:r>
            <a:r>
              <a:rPr lang="en-US" dirty="0" smtClean="0"/>
              <a:t> Container</a:t>
            </a:r>
          </a:p>
          <a:p>
            <a:pPr lvl="1"/>
            <a:r>
              <a:rPr lang="en-US" sz="2400" dirty="0" err="1" smtClean="0"/>
              <a:t>Servlet</a:t>
            </a:r>
            <a:r>
              <a:rPr lang="en-US" sz="2400" dirty="0" smtClean="0"/>
              <a:t> Spec 3.0 (JSR 315)</a:t>
            </a:r>
          </a:p>
          <a:p>
            <a:pPr lvl="1"/>
            <a:r>
              <a:rPr lang="en-US" sz="2400" dirty="0" smtClean="0"/>
              <a:t>JSP Spec 2.2 (JSR 245)</a:t>
            </a:r>
          </a:p>
          <a:p>
            <a:pPr lvl="1"/>
            <a:r>
              <a:rPr lang="en-US" sz="2400" dirty="0" smtClean="0"/>
              <a:t>EL 2.2</a:t>
            </a:r>
          </a:p>
          <a:p>
            <a:r>
              <a:rPr lang="en-US" dirty="0" smtClean="0"/>
              <a:t>Not a full J2EE app server</a:t>
            </a:r>
          </a:p>
          <a:p>
            <a:pPr lvl="1"/>
            <a:r>
              <a:rPr lang="en-US" sz="2400" dirty="0" smtClean="0"/>
              <a:t>See Geronimo, Glassfish, </a:t>
            </a:r>
            <a:r>
              <a:rPr lang="en-US" sz="2400" dirty="0" err="1" smtClean="0"/>
              <a:t>Weblogic</a:t>
            </a:r>
            <a:r>
              <a:rPr lang="en-US" sz="2400" dirty="0" smtClean="0"/>
              <a:t>, </a:t>
            </a:r>
            <a:r>
              <a:rPr lang="en-US" sz="2400" dirty="0" err="1" smtClean="0"/>
              <a:t>JBoss</a:t>
            </a:r>
            <a:r>
              <a:rPr lang="en-US" sz="2400" dirty="0" smtClean="0"/>
              <a:t>, etc</a:t>
            </a:r>
          </a:p>
          <a:p>
            <a:pPr lvl="1"/>
            <a:r>
              <a:rPr lang="en-US" sz="2400" dirty="0" smtClean="0"/>
              <a:t>Missing many J2EE features</a:t>
            </a:r>
          </a:p>
          <a:p>
            <a:pPr lvl="1"/>
            <a:r>
              <a:rPr lang="en-US" sz="2400" dirty="0" smtClean="0"/>
              <a:t>This is not a bad thing</a:t>
            </a: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81000"/>
            <a:ext cx="7391400" cy="762000"/>
          </a:xfrm>
        </p:spPr>
        <p:txBody>
          <a:bodyPr/>
          <a:lstStyle/>
          <a:p>
            <a:r>
              <a:rPr lang="en-US" dirty="0" err="1" smtClean="0"/>
              <a:t>Servlet</a:t>
            </a:r>
            <a:r>
              <a:rPr lang="en-US" dirty="0" smtClean="0"/>
              <a:t> Container 101</a:t>
            </a:r>
            <a:endParaRPr lang="en-US" dirty="0"/>
          </a:p>
        </p:txBody>
      </p:sp>
      <p:sp>
        <p:nvSpPr>
          <p:cNvPr id="3" name="Content Placeholder 2"/>
          <p:cNvSpPr>
            <a:spLocks noGrp="1"/>
          </p:cNvSpPr>
          <p:nvPr>
            <p:ph idx="1"/>
          </p:nvPr>
        </p:nvSpPr>
        <p:spPr>
          <a:xfrm>
            <a:off x="1295400" y="1371600"/>
            <a:ext cx="7391400" cy="4191000"/>
          </a:xfrm>
        </p:spPr>
        <p:txBody>
          <a:bodyPr/>
          <a:lstStyle/>
          <a:p>
            <a:r>
              <a:rPr lang="en-US" sz="2000" dirty="0" smtClean="0"/>
              <a:t>In the beginning </a:t>
            </a:r>
          </a:p>
          <a:p>
            <a:pPr lvl="1"/>
            <a:r>
              <a:rPr lang="en-US" sz="1600" dirty="0" smtClean="0"/>
              <a:t>Static files</a:t>
            </a:r>
          </a:p>
          <a:p>
            <a:r>
              <a:rPr lang="en-US" sz="2000" dirty="0" smtClean="0"/>
              <a:t>Static … useful  .. Not useful enough</a:t>
            </a:r>
          </a:p>
          <a:p>
            <a:pPr lvl="1"/>
            <a:r>
              <a:rPr lang="en-US" sz="1600" dirty="0" err="1" smtClean="0"/>
              <a:t>cgi</a:t>
            </a:r>
            <a:endParaRPr lang="en-US" sz="1600" dirty="0" smtClean="0"/>
          </a:p>
          <a:p>
            <a:r>
              <a:rPr lang="en-US" sz="2000" dirty="0" smtClean="0"/>
              <a:t>CGI “problems”</a:t>
            </a:r>
          </a:p>
          <a:p>
            <a:pPr lvl="1"/>
            <a:r>
              <a:rPr lang="en-US" sz="1600" dirty="0" smtClean="0"/>
              <a:t>Each </a:t>
            </a:r>
            <a:r>
              <a:rPr lang="en-US" sz="1600" dirty="0" err="1" smtClean="0"/>
              <a:t>cgi</a:t>
            </a:r>
            <a:r>
              <a:rPr lang="en-US" sz="1600" dirty="0" smtClean="0"/>
              <a:t> is own process (startup/teardown)</a:t>
            </a:r>
          </a:p>
          <a:p>
            <a:pPr lvl="1"/>
            <a:r>
              <a:rPr lang="en-US" sz="1600" dirty="0" smtClean="0"/>
              <a:t>Sharing memory</a:t>
            </a:r>
          </a:p>
          <a:p>
            <a:r>
              <a:rPr lang="en-US" sz="2000" dirty="0" err="1" smtClean="0"/>
              <a:t>Servlet</a:t>
            </a:r>
            <a:r>
              <a:rPr lang="en-US" sz="2000" dirty="0" smtClean="0"/>
              <a:t> containers</a:t>
            </a:r>
          </a:p>
          <a:p>
            <a:pPr lvl="1"/>
            <a:r>
              <a:rPr lang="en-US" sz="1600" dirty="0" smtClean="0"/>
              <a:t>One Process</a:t>
            </a:r>
          </a:p>
          <a:p>
            <a:pPr lvl="1"/>
            <a:r>
              <a:rPr lang="en-US" sz="1600" dirty="0" smtClean="0"/>
              <a:t>Request is run in a thread</a:t>
            </a:r>
          </a:p>
          <a:p>
            <a:pPr lvl="1"/>
            <a:r>
              <a:rPr lang="en-US" sz="1600" dirty="0" smtClean="0"/>
              <a:t>Threads can be pooled</a:t>
            </a:r>
          </a:p>
          <a:p>
            <a:pPr lvl="1"/>
            <a:r>
              <a:rPr lang="en-US" sz="1600" dirty="0" smtClean="0"/>
              <a:t>One process – “easier” to pool resources</a:t>
            </a:r>
          </a:p>
          <a:p>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down)">
                                      <p:cBhvr>
                                        <p:cTn id="23" dur="500"/>
                                        <p:tgtEl>
                                          <p:spTgt spid="3">
                                            <p:txEl>
                                              <p:pRg st="4" end="4"/>
                                            </p:txEl>
                                          </p:spTgt>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down)">
                                      <p:cBhvr>
                                        <p:cTn id="26" dur="500"/>
                                        <p:tgtEl>
                                          <p:spTgt spid="3">
                                            <p:txEl>
                                              <p:pRg st="5" end="5"/>
                                            </p:txEl>
                                          </p:spTgt>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wipe(down)">
                                      <p:cBhvr>
                                        <p:cTn id="29" dur="500"/>
                                        <p:tgtEl>
                                          <p:spTgt spid="3">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wipe(down)">
                                      <p:cBhvr>
                                        <p:cTn id="34" dur="500"/>
                                        <p:tgtEl>
                                          <p:spTgt spid="3">
                                            <p:txEl>
                                              <p:pRg st="7" end="7"/>
                                            </p:txEl>
                                          </p:spTgt>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wipe(down)">
                                      <p:cBhvr>
                                        <p:cTn id="37" dur="500"/>
                                        <p:tgtEl>
                                          <p:spTgt spid="3">
                                            <p:txEl>
                                              <p:pRg st="8" end="8"/>
                                            </p:txEl>
                                          </p:spTgt>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wipe(down)">
                                      <p:cBhvr>
                                        <p:cTn id="40" dur="500"/>
                                        <p:tgtEl>
                                          <p:spTgt spid="3">
                                            <p:txEl>
                                              <p:pRg st="9" end="9"/>
                                            </p:txEl>
                                          </p:spTgt>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Effect transition="in" filter="wipe(down)">
                                      <p:cBhvr>
                                        <p:cTn id="43" dur="500"/>
                                        <p:tgtEl>
                                          <p:spTgt spid="3">
                                            <p:txEl>
                                              <p:pRg st="10" end="10"/>
                                            </p:txEl>
                                          </p:spTgt>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3">
                                            <p:txEl>
                                              <p:pRg st="11" end="11"/>
                                            </p:txEl>
                                          </p:spTgt>
                                        </p:tgtEl>
                                        <p:attrNameLst>
                                          <p:attrName>style.visibility</p:attrName>
                                        </p:attrNameLst>
                                      </p:cBhvr>
                                      <p:to>
                                        <p:strVal val="visible"/>
                                      </p:to>
                                    </p:set>
                                    <p:animEffect transition="in" filter="wipe(down)">
                                      <p:cBhvr>
                                        <p:cTn id="46"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81000"/>
            <a:ext cx="7391400" cy="762000"/>
          </a:xfrm>
        </p:spPr>
        <p:txBody>
          <a:bodyPr/>
          <a:lstStyle/>
          <a:p>
            <a:r>
              <a:rPr lang="en-US" dirty="0" smtClean="0"/>
              <a:t>History</a:t>
            </a:r>
            <a:endParaRPr lang="en-US" dirty="0"/>
          </a:p>
        </p:txBody>
      </p:sp>
      <p:sp>
        <p:nvSpPr>
          <p:cNvPr id="3" name="Content Placeholder 2"/>
          <p:cNvSpPr>
            <a:spLocks noGrp="1"/>
          </p:cNvSpPr>
          <p:nvPr>
            <p:ph idx="1"/>
          </p:nvPr>
        </p:nvSpPr>
        <p:spPr>
          <a:xfrm>
            <a:off x="1295400" y="1371600"/>
            <a:ext cx="7391400" cy="4191000"/>
          </a:xfrm>
        </p:spPr>
        <p:txBody>
          <a:bodyPr/>
          <a:lstStyle/>
          <a:p>
            <a:r>
              <a:rPr lang="en-US" sz="2000" dirty="0" smtClean="0"/>
              <a:t>First public version was 3 donated by Sun</a:t>
            </a:r>
          </a:p>
          <a:p>
            <a:r>
              <a:rPr lang="en-US" sz="2000" dirty="0" smtClean="0"/>
              <a:t>Apache Tomcat 4 - Catalina architecture</a:t>
            </a:r>
          </a:p>
          <a:p>
            <a:r>
              <a:rPr lang="en-US" sz="2000" dirty="0" smtClean="0">
                <a:hlinkClick r:id="rId2"/>
              </a:rPr>
              <a:t>http://tomcat.apache.org/whichversion.html </a:t>
            </a:r>
            <a:r>
              <a:rPr lang="en-US" sz="2000" dirty="0" smtClean="0"/>
              <a:t/>
            </a:r>
            <a:br>
              <a:rPr lang="en-US" sz="2000" dirty="0" smtClean="0"/>
            </a:br>
            <a:endParaRPr lang="en-US" sz="2000" dirty="0" smtClean="0"/>
          </a:p>
        </p:txBody>
      </p:sp>
      <p:graphicFrame>
        <p:nvGraphicFramePr>
          <p:cNvPr id="4" name="Table 3"/>
          <p:cNvGraphicFramePr>
            <a:graphicFrameLocks noGrp="1"/>
          </p:cNvGraphicFramePr>
          <p:nvPr/>
        </p:nvGraphicFramePr>
        <p:xfrm>
          <a:off x="1371600" y="2667000"/>
          <a:ext cx="7239000" cy="3048002"/>
        </p:xfrm>
        <a:graphic>
          <a:graphicData uri="http://schemas.openxmlformats.org/drawingml/2006/table">
            <a:tbl>
              <a:tblPr firstRow="1" bandRow="1">
                <a:tableStyleId>{5C22544A-7EE6-4342-B048-85BDC9FD1C3A}</a:tableStyleId>
              </a:tblPr>
              <a:tblGrid>
                <a:gridCol w="1809750"/>
                <a:gridCol w="1809750"/>
                <a:gridCol w="1809750"/>
                <a:gridCol w="1809750"/>
              </a:tblGrid>
              <a:tr h="611631">
                <a:tc>
                  <a:txBody>
                    <a:bodyPr/>
                    <a:lstStyle/>
                    <a:p>
                      <a:pPr algn="l" fontAlgn="t"/>
                      <a:r>
                        <a:rPr lang="en-US" sz="1800" b="1" i="0" u="none" strike="noStrike" dirty="0" err="1">
                          <a:solidFill>
                            <a:srgbClr val="000000"/>
                          </a:solidFill>
                          <a:latin typeface="Arial"/>
                        </a:rPr>
                        <a:t>Servlet</a:t>
                      </a:r>
                      <a:r>
                        <a:rPr lang="en-US" sz="1800" b="1" i="0" u="none" strike="noStrike" dirty="0">
                          <a:solidFill>
                            <a:srgbClr val="000000"/>
                          </a:solidFill>
                          <a:latin typeface="Arial"/>
                        </a:rPr>
                        <a:t>/JSP Spec</a:t>
                      </a:r>
                    </a:p>
                  </a:txBody>
                  <a:tcPr marL="9525" marR="9525" marT="9525" marB="0"/>
                </a:tc>
                <a:tc>
                  <a:txBody>
                    <a:bodyPr/>
                    <a:lstStyle/>
                    <a:p>
                      <a:pPr algn="l" fontAlgn="t"/>
                      <a:r>
                        <a:rPr lang="en-US" sz="1800" b="1" i="0" u="none" strike="noStrike" dirty="0">
                          <a:solidFill>
                            <a:srgbClr val="000000"/>
                          </a:solidFill>
                          <a:latin typeface="Arial"/>
                        </a:rPr>
                        <a:t>Apache Tomcat version</a:t>
                      </a:r>
                    </a:p>
                  </a:txBody>
                  <a:tcPr marL="9525" marR="9525" marT="9525" marB="0"/>
                </a:tc>
                <a:tc>
                  <a:txBody>
                    <a:bodyPr/>
                    <a:lstStyle/>
                    <a:p>
                      <a:pPr algn="l" fontAlgn="t"/>
                      <a:r>
                        <a:rPr lang="en-US" sz="1800" b="1" i="0" u="none" strike="noStrike">
                          <a:solidFill>
                            <a:srgbClr val="000000"/>
                          </a:solidFill>
                          <a:latin typeface="Arial"/>
                        </a:rPr>
                        <a:t>Actual release revision</a:t>
                      </a:r>
                    </a:p>
                  </a:txBody>
                  <a:tcPr marL="9525" marR="9525" marT="9525" marB="0"/>
                </a:tc>
                <a:tc>
                  <a:txBody>
                    <a:bodyPr/>
                    <a:lstStyle/>
                    <a:p>
                      <a:pPr algn="l" fontAlgn="t"/>
                      <a:r>
                        <a:rPr lang="en-US" sz="1800" b="1" i="0" u="none" strike="noStrike">
                          <a:solidFill>
                            <a:srgbClr val="000000"/>
                          </a:solidFill>
                          <a:latin typeface="Arial"/>
                        </a:rPr>
                        <a:t>Minimum Java Version</a:t>
                      </a:r>
                    </a:p>
                  </a:txBody>
                  <a:tcPr marL="9525" marR="9525" marT="9525" marB="0"/>
                </a:tc>
              </a:tr>
              <a:tr h="456185">
                <a:tc>
                  <a:txBody>
                    <a:bodyPr/>
                    <a:lstStyle/>
                    <a:p>
                      <a:pPr algn="l" fontAlgn="t"/>
                      <a:r>
                        <a:rPr lang="en-US" sz="1800" b="0" i="0" u="none" strike="noStrike">
                          <a:solidFill>
                            <a:srgbClr val="000000"/>
                          </a:solidFill>
                          <a:latin typeface="Arial"/>
                        </a:rPr>
                        <a:t>3.0/2.2</a:t>
                      </a:r>
                    </a:p>
                  </a:txBody>
                  <a:tcPr marL="9525" marR="9525" marT="9525" marB="0"/>
                </a:tc>
                <a:tc>
                  <a:txBody>
                    <a:bodyPr/>
                    <a:lstStyle/>
                    <a:p>
                      <a:pPr algn="l" fontAlgn="t"/>
                      <a:r>
                        <a:rPr lang="en-US" sz="1800" b="0" i="0" u="none" strike="noStrike">
                          <a:solidFill>
                            <a:srgbClr val="000000"/>
                          </a:solidFill>
                          <a:latin typeface="Arial"/>
                        </a:rPr>
                        <a:t>7.0.x</a:t>
                      </a:r>
                    </a:p>
                  </a:txBody>
                  <a:tcPr marL="9525" marR="9525" marT="9525" marB="0"/>
                </a:tc>
                <a:tc>
                  <a:txBody>
                    <a:bodyPr/>
                    <a:lstStyle/>
                    <a:p>
                      <a:pPr algn="l" fontAlgn="t"/>
                      <a:r>
                        <a:rPr lang="en-US" sz="1800" b="0" i="0" u="none" strike="noStrike">
                          <a:solidFill>
                            <a:srgbClr val="000000"/>
                          </a:solidFill>
                          <a:latin typeface="Arial"/>
                        </a:rPr>
                        <a:t>7.0.4 (beta)</a:t>
                      </a:r>
                    </a:p>
                  </a:txBody>
                  <a:tcPr marL="9525" marR="9525" marT="9525" marB="0"/>
                </a:tc>
                <a:tc>
                  <a:txBody>
                    <a:bodyPr/>
                    <a:lstStyle/>
                    <a:p>
                      <a:pPr algn="l" fontAlgn="t"/>
                      <a:r>
                        <a:rPr lang="en-US" sz="1800" b="0" i="0" u="none" strike="noStrike">
                          <a:solidFill>
                            <a:srgbClr val="000000"/>
                          </a:solidFill>
                          <a:latin typeface="Arial"/>
                        </a:rPr>
                        <a:t>1.6</a:t>
                      </a:r>
                    </a:p>
                  </a:txBody>
                  <a:tcPr marL="9525" marR="9525" marT="9525" marB="0"/>
                </a:tc>
              </a:tr>
              <a:tr h="456185">
                <a:tc>
                  <a:txBody>
                    <a:bodyPr/>
                    <a:lstStyle/>
                    <a:p>
                      <a:pPr algn="l" fontAlgn="t"/>
                      <a:r>
                        <a:rPr lang="en-US" sz="1800" b="0" i="0" u="none" strike="noStrike">
                          <a:solidFill>
                            <a:srgbClr val="000000"/>
                          </a:solidFill>
                          <a:latin typeface="Arial"/>
                        </a:rPr>
                        <a:t>2.5/2.1</a:t>
                      </a:r>
                    </a:p>
                  </a:txBody>
                  <a:tcPr marL="9525" marR="9525" marT="9525" marB="0"/>
                </a:tc>
                <a:tc>
                  <a:txBody>
                    <a:bodyPr/>
                    <a:lstStyle/>
                    <a:p>
                      <a:pPr algn="l" fontAlgn="t"/>
                      <a:r>
                        <a:rPr lang="en-US" sz="1800" b="0" i="0" u="none" strike="noStrike">
                          <a:solidFill>
                            <a:srgbClr val="000000"/>
                          </a:solidFill>
                          <a:latin typeface="Arial"/>
                        </a:rPr>
                        <a:t>6.0.x</a:t>
                      </a:r>
                    </a:p>
                  </a:txBody>
                  <a:tcPr marL="9525" marR="9525" marT="9525" marB="0"/>
                </a:tc>
                <a:tc>
                  <a:txBody>
                    <a:bodyPr/>
                    <a:lstStyle/>
                    <a:p>
                      <a:pPr algn="l" fontAlgn="t"/>
                      <a:r>
                        <a:rPr lang="en-US" sz="1800" b="0" i="0" u="none" strike="noStrike">
                          <a:solidFill>
                            <a:srgbClr val="000000"/>
                          </a:solidFill>
                          <a:latin typeface="Arial"/>
                        </a:rPr>
                        <a:t>6.0.29</a:t>
                      </a:r>
                    </a:p>
                  </a:txBody>
                  <a:tcPr marL="9525" marR="9525" marT="9525" marB="0"/>
                </a:tc>
                <a:tc>
                  <a:txBody>
                    <a:bodyPr/>
                    <a:lstStyle/>
                    <a:p>
                      <a:pPr algn="l" fontAlgn="t"/>
                      <a:r>
                        <a:rPr lang="en-US" sz="1800" b="0" i="0" u="none" strike="noStrike">
                          <a:solidFill>
                            <a:srgbClr val="000000"/>
                          </a:solidFill>
                          <a:latin typeface="Arial"/>
                        </a:rPr>
                        <a:t>1.5</a:t>
                      </a:r>
                    </a:p>
                  </a:txBody>
                  <a:tcPr marL="9525" marR="9525" marT="9525" marB="0"/>
                </a:tc>
              </a:tr>
              <a:tr h="456185">
                <a:tc>
                  <a:txBody>
                    <a:bodyPr/>
                    <a:lstStyle/>
                    <a:p>
                      <a:pPr algn="l" fontAlgn="t"/>
                      <a:r>
                        <a:rPr lang="en-US" sz="1800" b="0" i="0" u="none" strike="noStrike">
                          <a:solidFill>
                            <a:srgbClr val="000000"/>
                          </a:solidFill>
                          <a:latin typeface="Arial"/>
                        </a:rPr>
                        <a:t>2.4/2.0</a:t>
                      </a:r>
                    </a:p>
                  </a:txBody>
                  <a:tcPr marL="9525" marR="9525" marT="9525" marB="0"/>
                </a:tc>
                <a:tc>
                  <a:txBody>
                    <a:bodyPr/>
                    <a:lstStyle/>
                    <a:p>
                      <a:pPr algn="l" fontAlgn="t"/>
                      <a:r>
                        <a:rPr lang="en-US" sz="1800" b="0" i="0" u="none" strike="noStrike">
                          <a:solidFill>
                            <a:srgbClr val="000000"/>
                          </a:solidFill>
                          <a:latin typeface="Arial"/>
                        </a:rPr>
                        <a:t>5.5.x</a:t>
                      </a:r>
                    </a:p>
                  </a:txBody>
                  <a:tcPr marL="9525" marR="9525" marT="9525" marB="0"/>
                </a:tc>
                <a:tc>
                  <a:txBody>
                    <a:bodyPr/>
                    <a:lstStyle/>
                    <a:p>
                      <a:pPr algn="l" fontAlgn="t"/>
                      <a:r>
                        <a:rPr lang="en-US" sz="1800" b="0" i="0" u="none" strike="noStrike">
                          <a:solidFill>
                            <a:srgbClr val="000000"/>
                          </a:solidFill>
                          <a:latin typeface="Arial"/>
                        </a:rPr>
                        <a:t>5.5.31</a:t>
                      </a:r>
                    </a:p>
                  </a:txBody>
                  <a:tcPr marL="9525" marR="9525" marT="9525" marB="0"/>
                </a:tc>
                <a:tc>
                  <a:txBody>
                    <a:bodyPr/>
                    <a:lstStyle/>
                    <a:p>
                      <a:pPr algn="l" fontAlgn="t"/>
                      <a:r>
                        <a:rPr lang="en-US" sz="1800" b="0" i="0" u="none" strike="noStrike" dirty="0">
                          <a:solidFill>
                            <a:srgbClr val="000000"/>
                          </a:solidFill>
                          <a:latin typeface="Arial"/>
                        </a:rPr>
                        <a:t>1.4</a:t>
                      </a:r>
                    </a:p>
                  </a:txBody>
                  <a:tcPr marL="9525" marR="9525" marT="9525" marB="0"/>
                </a:tc>
              </a:tr>
              <a:tr h="611631">
                <a:tc>
                  <a:txBody>
                    <a:bodyPr/>
                    <a:lstStyle/>
                    <a:p>
                      <a:pPr algn="l" fontAlgn="t"/>
                      <a:r>
                        <a:rPr lang="en-US" sz="1800" b="0" i="0" u="none" strike="noStrike">
                          <a:solidFill>
                            <a:srgbClr val="000000"/>
                          </a:solidFill>
                          <a:latin typeface="Arial"/>
                        </a:rPr>
                        <a:t>2.3/1.2</a:t>
                      </a:r>
                    </a:p>
                  </a:txBody>
                  <a:tcPr marL="9525" marR="9525" marT="9525" marB="0"/>
                </a:tc>
                <a:tc>
                  <a:txBody>
                    <a:bodyPr/>
                    <a:lstStyle/>
                    <a:p>
                      <a:pPr algn="l" fontAlgn="t"/>
                      <a:r>
                        <a:rPr lang="en-US" sz="1800" b="0" i="0" u="none" strike="noStrike">
                          <a:solidFill>
                            <a:srgbClr val="000000"/>
                          </a:solidFill>
                          <a:latin typeface="Arial"/>
                        </a:rPr>
                        <a:t>4.1.x (archived)</a:t>
                      </a:r>
                    </a:p>
                  </a:txBody>
                  <a:tcPr marL="9525" marR="9525" marT="9525" marB="0"/>
                </a:tc>
                <a:tc>
                  <a:txBody>
                    <a:bodyPr/>
                    <a:lstStyle/>
                    <a:p>
                      <a:pPr algn="l" fontAlgn="t"/>
                      <a:r>
                        <a:rPr lang="en-US" sz="1800" b="0" i="0" u="none" strike="noStrike">
                          <a:solidFill>
                            <a:srgbClr val="000000"/>
                          </a:solidFill>
                          <a:latin typeface="Arial"/>
                        </a:rPr>
                        <a:t>4.1.40 (archived)</a:t>
                      </a:r>
                    </a:p>
                  </a:txBody>
                  <a:tcPr marL="9525" marR="9525" marT="9525" marB="0"/>
                </a:tc>
                <a:tc>
                  <a:txBody>
                    <a:bodyPr/>
                    <a:lstStyle/>
                    <a:p>
                      <a:pPr algn="l" fontAlgn="t"/>
                      <a:r>
                        <a:rPr lang="en-US" sz="1800" b="0" i="0" u="none" strike="noStrike" dirty="0">
                          <a:solidFill>
                            <a:srgbClr val="000000"/>
                          </a:solidFill>
                          <a:latin typeface="Arial"/>
                        </a:rPr>
                        <a:t>1.3</a:t>
                      </a:r>
                    </a:p>
                  </a:txBody>
                  <a:tcPr marL="9525" marR="9525" marT="9525" marB="0"/>
                </a:tc>
              </a:tr>
              <a:tr h="456185">
                <a:tc>
                  <a:txBody>
                    <a:bodyPr/>
                    <a:lstStyle/>
                    <a:p>
                      <a:pPr algn="l" fontAlgn="t"/>
                      <a:r>
                        <a:rPr lang="en-US" sz="1800" b="0" i="0" u="none" strike="noStrike">
                          <a:solidFill>
                            <a:srgbClr val="000000"/>
                          </a:solidFill>
                          <a:latin typeface="Arial"/>
                        </a:rPr>
                        <a:t>2.2/1.1</a:t>
                      </a:r>
                    </a:p>
                  </a:txBody>
                  <a:tcPr marL="9525" marR="9525" marT="9525" marB="0"/>
                </a:tc>
                <a:tc>
                  <a:txBody>
                    <a:bodyPr/>
                    <a:lstStyle/>
                    <a:p>
                      <a:pPr algn="l" fontAlgn="t"/>
                      <a:r>
                        <a:rPr lang="en-US" sz="1800" b="0" i="0" u="none" strike="noStrike">
                          <a:solidFill>
                            <a:srgbClr val="000000"/>
                          </a:solidFill>
                          <a:latin typeface="Arial"/>
                        </a:rPr>
                        <a:t>3.3.x (archived)</a:t>
                      </a:r>
                    </a:p>
                  </a:txBody>
                  <a:tcPr marL="9525" marR="9525" marT="9525" marB="0"/>
                </a:tc>
                <a:tc>
                  <a:txBody>
                    <a:bodyPr/>
                    <a:lstStyle/>
                    <a:p>
                      <a:pPr algn="l" fontAlgn="t"/>
                      <a:r>
                        <a:rPr lang="en-US" sz="1800" b="0" i="0" u="none" strike="noStrike">
                          <a:solidFill>
                            <a:srgbClr val="000000"/>
                          </a:solidFill>
                          <a:latin typeface="Arial"/>
                        </a:rPr>
                        <a:t>3.3.2 (archived)</a:t>
                      </a:r>
                    </a:p>
                  </a:txBody>
                  <a:tcPr marL="9525" marR="9525" marT="9525" marB="0"/>
                </a:tc>
                <a:tc>
                  <a:txBody>
                    <a:bodyPr/>
                    <a:lstStyle/>
                    <a:p>
                      <a:pPr algn="l" fontAlgn="t"/>
                      <a:r>
                        <a:rPr lang="en-US" sz="1800" b="0" i="0" u="none" strike="noStrike" dirty="0">
                          <a:solidFill>
                            <a:srgbClr val="000000"/>
                          </a:solidFill>
                          <a:latin typeface="Arial"/>
                        </a:rPr>
                        <a:t>1.1</a:t>
                      </a:r>
                    </a:p>
                  </a:txBody>
                  <a:tcPr marL="9525" marR="9525" marT="9525" marB="0"/>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81000"/>
            <a:ext cx="7391400" cy="1600200"/>
          </a:xfrm>
        </p:spPr>
        <p:txBody>
          <a:bodyPr/>
          <a:lstStyle/>
          <a:p>
            <a:r>
              <a:rPr lang="en-US" dirty="0" smtClean="0"/>
              <a:t>1 minute tour of </a:t>
            </a:r>
            <a:r>
              <a:rPr lang="en-US" dirty="0" err="1" smtClean="0"/>
              <a:t>webapp</a:t>
            </a:r>
            <a:r>
              <a:rPr lang="en-US" dirty="0" smtClean="0"/>
              <a:t> creation</a:t>
            </a:r>
            <a:endParaRPr lang="en-US" dirty="0"/>
          </a:p>
        </p:txBody>
      </p:sp>
      <p:sp>
        <p:nvSpPr>
          <p:cNvPr id="3" name="Content Placeholder 2"/>
          <p:cNvSpPr>
            <a:spLocks noGrp="1"/>
          </p:cNvSpPr>
          <p:nvPr>
            <p:ph idx="1"/>
          </p:nvPr>
        </p:nvSpPr>
        <p:spPr>
          <a:xfrm>
            <a:off x="1295400" y="2743200"/>
            <a:ext cx="7391400" cy="2819400"/>
          </a:xfrm>
        </p:spPr>
        <p:txBody>
          <a:bodyPr/>
          <a:lstStyle/>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Simple </a:t>
            </a:r>
            <a:r>
              <a:rPr lang="en-US" dirty="0" err="1" smtClean="0"/>
              <a:t>Servlet</a:t>
            </a:r>
            <a:endParaRPr lang="en-US" dirty="0"/>
          </a:p>
        </p:txBody>
      </p:sp>
      <p:sp>
        <p:nvSpPr>
          <p:cNvPr id="3" name="Content Placeholder 2"/>
          <p:cNvSpPr>
            <a:spLocks noGrp="1"/>
          </p:cNvSpPr>
          <p:nvPr>
            <p:ph idx="1"/>
          </p:nvPr>
        </p:nvSpPr>
        <p:spPr>
          <a:xfrm>
            <a:off x="1295400" y="1386114"/>
            <a:ext cx="7391400" cy="4191000"/>
          </a:xfrm>
        </p:spPr>
        <p:txBody>
          <a:bodyPr/>
          <a:lstStyle/>
          <a:p>
            <a:pPr>
              <a:buNone/>
            </a:pPr>
            <a:r>
              <a:rPr lang="en-US" sz="1400" dirty="0" smtClean="0">
                <a:latin typeface="Courier New" pitchFamily="49" charset="0"/>
                <a:cs typeface="Courier New" pitchFamily="49" charset="0"/>
              </a:rPr>
              <a:t>package bacon;</a:t>
            </a:r>
          </a:p>
          <a:p>
            <a:pPr>
              <a:buNone/>
            </a:pPr>
            <a:endParaRPr lang="en-US" sz="1400" dirty="0" smtClean="0">
              <a:latin typeface="Courier New" pitchFamily="49" charset="0"/>
              <a:cs typeface="Courier New" pitchFamily="49" charset="0"/>
            </a:endParaRPr>
          </a:p>
          <a:p>
            <a:pPr>
              <a:buNone/>
            </a:pPr>
            <a:r>
              <a:rPr lang="en-US" sz="1400" dirty="0" smtClean="0">
                <a:latin typeface="Courier New" pitchFamily="49" charset="0"/>
                <a:cs typeface="Courier New" pitchFamily="49" charset="0"/>
              </a:rPr>
              <a:t>import </a:t>
            </a:r>
            <a:r>
              <a:rPr lang="en-US" sz="1400" dirty="0" err="1" smtClean="0">
                <a:latin typeface="Courier New" pitchFamily="49" charset="0"/>
                <a:cs typeface="Courier New" pitchFamily="49" charset="0"/>
              </a:rPr>
              <a:t>javax.servlet</a:t>
            </a:r>
            <a:r>
              <a:rPr lang="en-US" sz="1400" dirty="0" smtClean="0">
                <a:latin typeface="Courier New" pitchFamily="49" charset="0"/>
                <a:cs typeface="Courier New" pitchFamily="49" charset="0"/>
              </a:rPr>
              <a:t>.*;</a:t>
            </a:r>
          </a:p>
          <a:p>
            <a:pPr>
              <a:buNone/>
            </a:pPr>
            <a:r>
              <a:rPr lang="en-US" sz="1400" dirty="0" smtClean="0">
                <a:latin typeface="Courier New" pitchFamily="49" charset="0"/>
                <a:cs typeface="Courier New" pitchFamily="49" charset="0"/>
              </a:rPr>
              <a:t>import </a:t>
            </a:r>
            <a:r>
              <a:rPr lang="en-US" sz="1400" dirty="0" err="1" smtClean="0">
                <a:latin typeface="Courier New" pitchFamily="49" charset="0"/>
                <a:cs typeface="Courier New" pitchFamily="49" charset="0"/>
              </a:rPr>
              <a:t>javax.servlet.http</a:t>
            </a:r>
            <a:r>
              <a:rPr lang="en-US" sz="1400" dirty="0" smtClean="0">
                <a:latin typeface="Courier New" pitchFamily="49" charset="0"/>
                <a:cs typeface="Courier New" pitchFamily="49" charset="0"/>
              </a:rPr>
              <a:t>.*;</a:t>
            </a:r>
          </a:p>
          <a:p>
            <a:pPr>
              <a:buNone/>
            </a:pPr>
            <a:endParaRPr lang="en-US" sz="1400" dirty="0" smtClean="0">
              <a:latin typeface="Courier New" pitchFamily="49" charset="0"/>
              <a:cs typeface="Courier New" pitchFamily="49" charset="0"/>
            </a:endParaRPr>
          </a:p>
          <a:p>
            <a:pPr>
              <a:buNone/>
            </a:pPr>
            <a:r>
              <a:rPr lang="en-US" sz="1400" dirty="0" smtClean="0">
                <a:latin typeface="Courier New" pitchFamily="49" charset="0"/>
                <a:cs typeface="Courier New" pitchFamily="49" charset="0"/>
              </a:rPr>
              <a:t>public class MMMM extends </a:t>
            </a:r>
            <a:r>
              <a:rPr lang="en-US" sz="1400" dirty="0" err="1" smtClean="0">
                <a:latin typeface="Courier New" pitchFamily="49" charset="0"/>
                <a:cs typeface="Courier New" pitchFamily="49" charset="0"/>
              </a:rPr>
              <a:t>HttpServlet</a:t>
            </a:r>
            <a:r>
              <a:rPr lang="en-US" sz="1400" dirty="0" smtClean="0">
                <a:latin typeface="Courier New" pitchFamily="49" charset="0"/>
                <a:cs typeface="Courier New" pitchFamily="49" charset="0"/>
              </a:rPr>
              <a:t> {</a:t>
            </a:r>
          </a:p>
          <a:p>
            <a:pPr>
              <a:buNone/>
            </a:pPr>
            <a:r>
              <a:rPr lang="en-US" sz="1400" dirty="0" smtClean="0">
                <a:latin typeface="Courier New" pitchFamily="49" charset="0"/>
                <a:cs typeface="Courier New" pitchFamily="49" charset="0"/>
              </a:rPr>
              <a:t>    protected void </a:t>
            </a:r>
            <a:r>
              <a:rPr lang="en-US" sz="1400" dirty="0" err="1" smtClean="0">
                <a:latin typeface="Courier New" pitchFamily="49" charset="0"/>
                <a:cs typeface="Courier New" pitchFamily="49" charset="0"/>
              </a:rPr>
              <a:t>doGet</a:t>
            </a:r>
            <a:r>
              <a:rPr lang="en-US" sz="1400" dirty="0" smtClean="0">
                <a:latin typeface="Courier New" pitchFamily="49" charset="0"/>
                <a:cs typeface="Courier New" pitchFamily="49" charset="0"/>
              </a:rPr>
              <a:t>(</a:t>
            </a:r>
            <a:r>
              <a:rPr lang="en-US" sz="1400" dirty="0" err="1" smtClean="0">
                <a:latin typeface="Courier New" pitchFamily="49" charset="0"/>
                <a:cs typeface="Courier New" pitchFamily="49" charset="0"/>
              </a:rPr>
              <a:t>HttpServletRequest</a:t>
            </a:r>
            <a:r>
              <a:rPr lang="en-US" sz="1400" dirty="0" smtClean="0">
                <a:latin typeface="Courier New" pitchFamily="49" charset="0"/>
                <a:cs typeface="Courier New" pitchFamily="49" charset="0"/>
              </a:rPr>
              <a:t> request,</a:t>
            </a:r>
          </a:p>
          <a:p>
            <a:pPr>
              <a:buNone/>
            </a:pP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HttpServletResponse</a:t>
            </a:r>
            <a:r>
              <a:rPr lang="en-US" sz="1400" dirty="0" smtClean="0">
                <a:latin typeface="Courier New" pitchFamily="49" charset="0"/>
                <a:cs typeface="Courier New" pitchFamily="49" charset="0"/>
              </a:rPr>
              <a:t> response)</a:t>
            </a:r>
          </a:p>
          <a:p>
            <a:pPr>
              <a:buNone/>
            </a:pPr>
            <a:r>
              <a:rPr lang="en-US" sz="1400" dirty="0" smtClean="0">
                <a:latin typeface="Courier New" pitchFamily="49" charset="0"/>
                <a:cs typeface="Courier New" pitchFamily="49" charset="0"/>
              </a:rPr>
              <a:t>                   throws </a:t>
            </a:r>
            <a:r>
              <a:rPr lang="en-US" sz="1400" dirty="0" err="1" smtClean="0">
                <a:latin typeface="Courier New" pitchFamily="49" charset="0"/>
                <a:cs typeface="Courier New" pitchFamily="49" charset="0"/>
              </a:rPr>
              <a:t>ServletException</a:t>
            </a: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java.io.IOException</a:t>
            </a:r>
            <a:r>
              <a:rPr lang="en-US" sz="1400" dirty="0" smtClean="0">
                <a:latin typeface="Courier New" pitchFamily="49" charset="0"/>
                <a:cs typeface="Courier New" pitchFamily="49" charset="0"/>
              </a:rPr>
              <a:t> {</a:t>
            </a:r>
          </a:p>
          <a:p>
            <a:pPr>
              <a:buNone/>
            </a:pP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response.setContentType</a:t>
            </a:r>
            <a:r>
              <a:rPr lang="en-US" sz="1400" dirty="0" smtClean="0">
                <a:latin typeface="Courier New" pitchFamily="49" charset="0"/>
                <a:cs typeface="Courier New" pitchFamily="49" charset="0"/>
              </a:rPr>
              <a:t>("text/plain");</a:t>
            </a:r>
          </a:p>
          <a:p>
            <a:pPr>
              <a:buNone/>
            </a:pP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response.getWriter</a:t>
            </a:r>
            <a:r>
              <a:rPr lang="en-US" sz="1400" dirty="0" smtClean="0">
                <a:latin typeface="Courier New" pitchFamily="49" charset="0"/>
                <a:cs typeface="Courier New" pitchFamily="49" charset="0"/>
              </a:rPr>
              <a:t>().</a:t>
            </a:r>
            <a:r>
              <a:rPr lang="en-US" sz="1400" dirty="0" err="1" smtClean="0">
                <a:latin typeface="Courier New" pitchFamily="49" charset="0"/>
                <a:cs typeface="Courier New" pitchFamily="49" charset="0"/>
              </a:rPr>
              <a:t>println</a:t>
            </a:r>
            <a:r>
              <a:rPr lang="en-US" sz="1400" dirty="0" smtClean="0">
                <a:latin typeface="Courier New" pitchFamily="49" charset="0"/>
                <a:cs typeface="Courier New" pitchFamily="49" charset="0"/>
              </a:rPr>
              <a:t>("sweet </a:t>
            </a:r>
            <a:r>
              <a:rPr lang="en-US" sz="1400" dirty="0" err="1" smtClean="0">
                <a:latin typeface="Courier New" pitchFamily="49" charset="0"/>
                <a:cs typeface="Courier New" pitchFamily="49" charset="0"/>
              </a:rPr>
              <a:t>sweet</a:t>
            </a:r>
            <a:r>
              <a:rPr lang="en-US" sz="1400" dirty="0" smtClean="0">
                <a:latin typeface="Courier New" pitchFamily="49" charset="0"/>
                <a:cs typeface="Courier New" pitchFamily="49" charset="0"/>
              </a:rPr>
              <a:t> bacon");    </a:t>
            </a:r>
          </a:p>
          <a:p>
            <a:pPr>
              <a:buNone/>
            </a:pPr>
            <a:r>
              <a:rPr lang="en-US" sz="1400" dirty="0" smtClean="0">
                <a:latin typeface="Courier New" pitchFamily="49" charset="0"/>
                <a:cs typeface="Courier New" pitchFamily="49" charset="0"/>
              </a:rPr>
              <a:t>    }</a:t>
            </a:r>
          </a:p>
          <a:p>
            <a:pPr>
              <a:buNone/>
            </a:pPr>
            <a:r>
              <a:rPr lang="en-US" sz="1400" dirty="0" smtClean="0">
                <a:latin typeface="Courier New" pitchFamily="49" charset="0"/>
                <a:cs typeface="Courier New" pitchFamily="49" charset="0"/>
              </a:rPr>
              <a:t>}</a:t>
            </a:r>
          </a:p>
          <a:p>
            <a:pPr>
              <a:buNone/>
            </a:pPr>
            <a:endParaRPr lang="en-US" sz="1600" dirty="0" smtClean="0">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ac-eu-07-1">
  <a:themeElements>
    <a:clrScheme name="">
      <a:dk1>
        <a:srgbClr val="000000"/>
      </a:dk1>
      <a:lt1>
        <a:srgbClr val="FFFFFF"/>
      </a:lt1>
      <a:dk2>
        <a:srgbClr val="000000"/>
      </a:dk2>
      <a:lt2>
        <a:srgbClr val="808080"/>
      </a:lt2>
      <a:accent1>
        <a:srgbClr val="BBE0E3"/>
      </a:accent1>
      <a:accent2>
        <a:srgbClr val="990033"/>
      </a:accent2>
      <a:accent3>
        <a:srgbClr val="FFFFFF"/>
      </a:accent3>
      <a:accent4>
        <a:srgbClr val="000000"/>
      </a:accent4>
      <a:accent5>
        <a:srgbClr val="DAEDEF"/>
      </a:accent5>
      <a:accent6>
        <a:srgbClr val="8A002D"/>
      </a:accent6>
      <a:hlink>
        <a:srgbClr val="990033"/>
      </a:hlink>
      <a:folHlink>
        <a:srgbClr val="990033"/>
      </a:folHlink>
    </a:clrScheme>
    <a:fontScheme name="ac-eu-07-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 charset="0"/>
          </a:defRPr>
        </a:defPPr>
      </a:lstStyle>
    </a:lnDef>
  </a:objectDefaults>
  <a:extraClrSchemeLst>
    <a:extraClrScheme>
      <a:clrScheme name="ac-eu-07-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c-eu-07-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c-eu-07-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c-eu-07-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c-eu-07-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c-eu-07-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c-eu-07-1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c-eu-07-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c-eu-07-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c-eu-07-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c-eu-07-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c-eu-07-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ac-eu-07-1</Template>
  <TotalTime>2282</TotalTime>
  <Words>1627</Words>
  <Application>Microsoft Office PowerPoint</Application>
  <PresentationFormat>On-screen Show (4:3)</PresentationFormat>
  <Paragraphs>399</Paragraphs>
  <Slides>45</Slides>
  <Notes>18</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ac-eu-07-1</vt:lpstr>
      <vt:lpstr>Introduction to Apache Tomcat</vt:lpstr>
      <vt:lpstr>Who am I?</vt:lpstr>
      <vt:lpstr>Disclaimers</vt:lpstr>
      <vt:lpstr>Topics</vt:lpstr>
      <vt:lpstr>Introduction</vt:lpstr>
      <vt:lpstr>Servlet Container 101</vt:lpstr>
      <vt:lpstr>History</vt:lpstr>
      <vt:lpstr>1 minute tour of webapp creation</vt:lpstr>
      <vt:lpstr>Simple Servlet</vt:lpstr>
      <vt:lpstr>Map it</vt:lpstr>
      <vt:lpstr>deploy it</vt:lpstr>
      <vt:lpstr>Simple JSP</vt:lpstr>
      <vt:lpstr>Simple Filter</vt:lpstr>
      <vt:lpstr>Map it </vt:lpstr>
      <vt:lpstr>And … the rest</vt:lpstr>
      <vt:lpstr>Servlet 3.0 – webapp config</vt:lpstr>
      <vt:lpstr>Servlet 3.0 – webapp config</vt:lpstr>
      <vt:lpstr>Servlet 3.0 – webapp config</vt:lpstr>
      <vt:lpstr>Servlet 3.0 – webapp config</vt:lpstr>
      <vt:lpstr>web.xml fragments</vt:lpstr>
      <vt:lpstr>web.xml fragments</vt:lpstr>
      <vt:lpstr>Servlet 3.0 - Dynamic Config</vt:lpstr>
      <vt:lpstr>Servlet 3.0 - Session Tracking</vt:lpstr>
      <vt:lpstr>Servlet 3.0</vt:lpstr>
      <vt:lpstr>Servlet 3.0 – File Upload</vt:lpstr>
      <vt:lpstr>Servlet 3.0</vt:lpstr>
      <vt:lpstr>JSP 2.2</vt:lpstr>
      <vt:lpstr>EL 2.2</vt:lpstr>
      <vt:lpstr>What is the same?</vt:lpstr>
      <vt:lpstr>Slide 30</vt:lpstr>
      <vt:lpstr>Invoker - GONE</vt:lpstr>
      <vt:lpstr>Embedding</vt:lpstr>
      <vt:lpstr>Embedding</vt:lpstr>
      <vt:lpstr>Aliases</vt:lpstr>
      <vt:lpstr>Manager webapp</vt:lpstr>
      <vt:lpstr>“Cruft”</vt:lpstr>
      <vt:lpstr>Logging</vt:lpstr>
      <vt:lpstr>Security</vt:lpstr>
      <vt:lpstr>ExpiresFilter</vt:lpstr>
      <vt:lpstr>ExpiresFilter</vt:lpstr>
      <vt:lpstr>VirtualWebapploader</vt:lpstr>
      <vt:lpstr>Memory Leak Prevention</vt:lpstr>
      <vt:lpstr>Other Misc</vt:lpstr>
      <vt:lpstr>Need Help?</vt:lpstr>
      <vt:lpstr>Questions?</vt:lpstr>
    </vt:vector>
  </TitlesOfParts>
  <Company>Full Circle Productions</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Delia Frees</dc:creator>
  <cp:lastModifiedBy>Tim Funk</cp:lastModifiedBy>
  <cp:revision>185</cp:revision>
  <dcterms:created xsi:type="dcterms:W3CDTF">2007-10-16T17:14:04Z</dcterms:created>
  <dcterms:modified xsi:type="dcterms:W3CDTF">2010-11-05T11:10:37Z</dcterms:modified>
</cp:coreProperties>
</file>