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handoutMasterIdLst>
    <p:handoutMasterId r:id="rId51"/>
  </p:handoutMasterIdLst>
  <p:sldIdLst>
    <p:sldId id="256" r:id="rId2"/>
    <p:sldId id="259" r:id="rId3"/>
    <p:sldId id="260" r:id="rId4"/>
    <p:sldId id="258" r:id="rId5"/>
    <p:sldId id="263" r:id="rId6"/>
    <p:sldId id="264" r:id="rId7"/>
    <p:sldId id="266" r:id="rId8"/>
    <p:sldId id="261" r:id="rId9"/>
    <p:sldId id="262" r:id="rId10"/>
    <p:sldId id="265" r:id="rId11"/>
    <p:sldId id="268" r:id="rId12"/>
    <p:sldId id="269" r:id="rId13"/>
    <p:sldId id="267" r:id="rId14"/>
    <p:sldId id="271" r:id="rId15"/>
    <p:sldId id="270" r:id="rId16"/>
    <p:sldId id="272" r:id="rId17"/>
    <p:sldId id="273" r:id="rId18"/>
    <p:sldId id="283" r:id="rId19"/>
    <p:sldId id="307" r:id="rId20"/>
    <p:sldId id="274" r:id="rId21"/>
    <p:sldId id="275" r:id="rId22"/>
    <p:sldId id="276" r:id="rId23"/>
    <p:sldId id="282" r:id="rId24"/>
    <p:sldId id="277" r:id="rId25"/>
    <p:sldId id="281" r:id="rId26"/>
    <p:sldId id="278" r:id="rId27"/>
    <p:sldId id="279" r:id="rId28"/>
    <p:sldId id="284" r:id="rId29"/>
    <p:sldId id="280" r:id="rId30"/>
    <p:sldId id="304" r:id="rId31"/>
    <p:sldId id="301" r:id="rId32"/>
    <p:sldId id="305" r:id="rId33"/>
    <p:sldId id="286" r:id="rId34"/>
    <p:sldId id="302" r:id="rId35"/>
    <p:sldId id="306" r:id="rId36"/>
    <p:sldId id="288" r:id="rId37"/>
    <p:sldId id="292" r:id="rId38"/>
    <p:sldId id="299" r:id="rId39"/>
    <p:sldId id="291" r:id="rId40"/>
    <p:sldId id="289" r:id="rId41"/>
    <p:sldId id="290" r:id="rId42"/>
    <p:sldId id="294" r:id="rId43"/>
    <p:sldId id="295" r:id="rId44"/>
    <p:sldId id="296" r:id="rId45"/>
    <p:sldId id="297" r:id="rId46"/>
    <p:sldId id="298" r:id="rId47"/>
    <p:sldId id="303" r:id="rId48"/>
    <p:sldId id="308"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 charset="0"/>
        <a:ea typeface="+mn-ea"/>
        <a:cs typeface="+mn-cs"/>
      </a:defRPr>
    </a:lvl5pPr>
    <a:lvl6pPr marL="2286000" algn="l" defTabSz="914400" rtl="0" eaLnBrk="1" latinLnBrk="0" hangingPunct="1">
      <a:defRPr sz="2400" kern="1200">
        <a:solidFill>
          <a:schemeClr val="tx1"/>
        </a:solidFill>
        <a:latin typeface="Times" pitchFamily="1" charset="0"/>
        <a:ea typeface="+mn-ea"/>
        <a:cs typeface="+mn-cs"/>
      </a:defRPr>
    </a:lvl6pPr>
    <a:lvl7pPr marL="2743200" algn="l" defTabSz="914400" rtl="0" eaLnBrk="1" latinLnBrk="0" hangingPunct="1">
      <a:defRPr sz="2400" kern="1200">
        <a:solidFill>
          <a:schemeClr val="tx1"/>
        </a:solidFill>
        <a:latin typeface="Times" pitchFamily="1" charset="0"/>
        <a:ea typeface="+mn-ea"/>
        <a:cs typeface="+mn-cs"/>
      </a:defRPr>
    </a:lvl7pPr>
    <a:lvl8pPr marL="3200400" algn="l" defTabSz="914400" rtl="0" eaLnBrk="1" latinLnBrk="0" hangingPunct="1">
      <a:defRPr sz="2400" kern="1200">
        <a:solidFill>
          <a:schemeClr val="tx1"/>
        </a:solidFill>
        <a:latin typeface="Times" pitchFamily="1" charset="0"/>
        <a:ea typeface="+mn-ea"/>
        <a:cs typeface="+mn-cs"/>
      </a:defRPr>
    </a:lvl8pPr>
    <a:lvl9pPr marL="3657600" algn="l" defTabSz="914400" rtl="0" eaLnBrk="1" latinLnBrk="0" hangingPunct="1">
      <a:defRPr sz="2400" kern="1200">
        <a:solidFill>
          <a:schemeClr val="tx1"/>
        </a:solidFill>
        <a:latin typeface="Times"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6288"/>
    <a:srgbClr val="E77D23"/>
    <a:srgbClr val="3C94C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93" autoAdjust="0"/>
    <p:restoredTop sz="74838" autoAdjust="0"/>
  </p:normalViewPr>
  <p:slideViewPr>
    <p:cSldViewPr>
      <p:cViewPr varScale="1">
        <p:scale>
          <a:sx n="51" d="100"/>
          <a:sy n="51" d="100"/>
        </p:scale>
        <p:origin x="-3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203" y="41"/>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BD57A5-A3BF-4C47-BEC7-6EA34BC5A56C}" type="doc">
      <dgm:prSet loTypeId="urn:microsoft.com/office/officeart/2005/8/layout/arrow2" loCatId="process" qsTypeId="urn:microsoft.com/office/officeart/2005/8/quickstyle/simple1" qsCatId="simple" csTypeId="urn:microsoft.com/office/officeart/2005/8/colors/accent1_2" csCatId="accent1" phldr="1"/>
      <dgm:spPr/>
    </dgm:pt>
    <dgm:pt modelId="{C54942DD-2541-46A4-A9F5-2A634CFCF0BD}">
      <dgm:prSet phldrT="[Text]" custT="1"/>
      <dgm:spPr/>
      <dgm:t>
        <a:bodyPr/>
        <a:lstStyle/>
        <a:p>
          <a:r>
            <a:rPr lang="en-US" sz="1400" b="1" dirty="0" smtClean="0"/>
            <a:t>Web Services</a:t>
          </a:r>
        </a:p>
        <a:p>
          <a:r>
            <a:rPr lang="en-US" sz="1400" b="1" dirty="0" smtClean="0"/>
            <a:t>J2EE 1.4</a:t>
          </a:r>
        </a:p>
        <a:p>
          <a:r>
            <a:rPr lang="en-US" sz="1400" b="0" dirty="0" smtClean="0"/>
            <a:t>EJB 2.1 (Timers</a:t>
          </a:r>
        </a:p>
        <a:p>
          <a:r>
            <a:rPr lang="en-US" sz="1400" b="0" dirty="0" smtClean="0"/>
            <a:t>Pluggable JMS)</a:t>
          </a:r>
        </a:p>
        <a:p>
          <a:r>
            <a:rPr lang="en-US" sz="1400" b="0" dirty="0" smtClean="0"/>
            <a:t>Servlet 2.4</a:t>
          </a:r>
        </a:p>
        <a:p>
          <a:r>
            <a:rPr lang="en-US" sz="1400" b="0" dirty="0" smtClean="0"/>
            <a:t>JSP 2.0</a:t>
          </a:r>
        </a:p>
        <a:p>
          <a:r>
            <a:rPr lang="en-US" sz="1400" b="0" dirty="0" smtClean="0"/>
            <a:t>Web Services*</a:t>
          </a:r>
        </a:p>
        <a:p>
          <a:r>
            <a:rPr lang="en-US" sz="1400" b="0" dirty="0" smtClean="0"/>
            <a:t>JMX Mgmt.*</a:t>
          </a:r>
        </a:p>
        <a:p>
          <a:r>
            <a:rPr lang="en-US" sz="1400" b="0" dirty="0" smtClean="0"/>
            <a:t>J2EE Deploy*</a:t>
          </a:r>
        </a:p>
        <a:p>
          <a:r>
            <a:rPr lang="en-US" sz="1400" b="0" dirty="0" smtClean="0"/>
            <a:t>JACC*, </a:t>
          </a:r>
        </a:p>
        <a:p>
          <a:r>
            <a:rPr lang="en-US" sz="1400" b="0" dirty="0" smtClean="0"/>
            <a:t>JAAS*</a:t>
          </a:r>
        </a:p>
        <a:p>
          <a:r>
            <a:rPr lang="en-US" sz="1400" b="0" dirty="0" smtClean="0"/>
            <a:t>JAX-RPC*,</a:t>
          </a:r>
        </a:p>
        <a:p>
          <a:r>
            <a:rPr lang="en-US" sz="1400" b="0" dirty="0" smtClean="0"/>
            <a:t>JAXR*</a:t>
          </a:r>
        </a:p>
        <a:p>
          <a:r>
            <a:rPr lang="en-US" sz="1400" b="0" dirty="0" smtClean="0"/>
            <a:t>JSTL*</a:t>
          </a:r>
        </a:p>
        <a:p>
          <a:r>
            <a:rPr lang="en-US" sz="1400" b="1" i="1" dirty="0" smtClean="0">
              <a:solidFill>
                <a:srgbClr val="FF0000"/>
              </a:solidFill>
            </a:rPr>
            <a:t>Nov03  </a:t>
          </a:r>
        </a:p>
        <a:p>
          <a:r>
            <a:rPr lang="en-US" sz="1400" b="1" i="1" dirty="0" smtClean="0">
              <a:solidFill>
                <a:srgbClr val="FF0000"/>
              </a:solidFill>
            </a:rPr>
            <a:t>20 specs</a:t>
          </a:r>
          <a:endParaRPr lang="en-US" sz="1400" b="0" dirty="0" smtClean="0"/>
        </a:p>
      </dgm:t>
    </dgm:pt>
    <dgm:pt modelId="{AB8CB4D3-A4F5-4A15-A84D-61D0EFD8E3E2}" type="parTrans" cxnId="{BE6DFB62-98B5-4846-8BF8-D5BDDF563D4A}">
      <dgm:prSet/>
      <dgm:spPr/>
      <dgm:t>
        <a:bodyPr/>
        <a:lstStyle/>
        <a:p>
          <a:endParaRPr lang="en-US"/>
        </a:p>
      </dgm:t>
    </dgm:pt>
    <dgm:pt modelId="{2B27102C-A9ED-4518-980A-97F07F92C31F}" type="sibTrans" cxnId="{BE6DFB62-98B5-4846-8BF8-D5BDDF563D4A}">
      <dgm:prSet/>
      <dgm:spPr/>
      <dgm:t>
        <a:bodyPr/>
        <a:lstStyle/>
        <a:p>
          <a:endParaRPr lang="en-US"/>
        </a:p>
      </dgm:t>
    </dgm:pt>
    <dgm:pt modelId="{6F472385-537C-4516-9A8B-8B891AF80C59}">
      <dgm:prSet phldrT="[Text]" custT="1"/>
      <dgm:spPr/>
      <dgm:t>
        <a:bodyPr/>
        <a:lstStyle/>
        <a:p>
          <a:r>
            <a:rPr lang="en-US" sz="1400" b="1" i="1" dirty="0" smtClean="0"/>
            <a:t>Robust </a:t>
          </a:r>
        </a:p>
        <a:p>
          <a:r>
            <a:rPr lang="en-US" sz="1400" b="1" i="1" dirty="0" smtClean="0"/>
            <a:t>Scalable</a:t>
          </a:r>
        </a:p>
        <a:p>
          <a:r>
            <a:rPr lang="en-US" sz="1400" b="1" dirty="0" smtClean="0"/>
            <a:t>J2EE 1.3 </a:t>
          </a:r>
        </a:p>
        <a:p>
          <a:endParaRPr lang="en-US" sz="400" b="1" dirty="0" smtClean="0"/>
        </a:p>
        <a:p>
          <a:r>
            <a:rPr lang="en-US" sz="1400" b="0" dirty="0" smtClean="0"/>
            <a:t>EJB 2.0 (CMP, </a:t>
          </a:r>
        </a:p>
        <a:p>
          <a:r>
            <a:rPr lang="en-US" sz="1400" b="0" dirty="0" smtClean="0"/>
            <a:t>MDB, local EJBs )</a:t>
          </a:r>
        </a:p>
        <a:p>
          <a:r>
            <a:rPr lang="en-US" sz="1400" b="0" dirty="0" smtClean="0"/>
            <a:t>Servlet 2.3 </a:t>
          </a:r>
        </a:p>
        <a:p>
          <a:r>
            <a:rPr lang="en-US" sz="1400" b="0" dirty="0" smtClean="0"/>
            <a:t>(Events, Filters)</a:t>
          </a:r>
        </a:p>
        <a:p>
          <a:r>
            <a:rPr lang="en-US" sz="1400" b="0" dirty="0" smtClean="0"/>
            <a:t>JSP 1.2</a:t>
          </a:r>
        </a:p>
        <a:p>
          <a:r>
            <a:rPr lang="en-US" sz="1400" b="0" dirty="0" smtClean="0"/>
            <a:t>JDBC 2.1</a:t>
          </a:r>
        </a:p>
        <a:p>
          <a:r>
            <a:rPr lang="en-US" sz="1400" b="0" dirty="0" smtClean="0"/>
            <a:t>JCA* 1.0</a:t>
          </a:r>
        </a:p>
        <a:p>
          <a:r>
            <a:rPr lang="en-US" sz="1400" b="0" dirty="0" smtClean="0"/>
            <a:t> JAAS* 1.0 </a:t>
          </a:r>
        </a:p>
        <a:p>
          <a:r>
            <a:rPr lang="en-US" sz="1400" b="0" dirty="0" smtClean="0"/>
            <a:t>JAXP* 1.0</a:t>
          </a:r>
        </a:p>
        <a:p>
          <a:r>
            <a:rPr lang="en-US" sz="1400" b="1" i="1" dirty="0" smtClean="0">
              <a:solidFill>
                <a:srgbClr val="FF0000"/>
              </a:solidFill>
            </a:rPr>
            <a:t>Sept  01</a:t>
          </a:r>
        </a:p>
        <a:p>
          <a:r>
            <a:rPr lang="en-US" sz="1400" b="1" i="1" dirty="0" smtClean="0">
              <a:solidFill>
                <a:srgbClr val="FF0000"/>
              </a:solidFill>
            </a:rPr>
            <a:t>13 specs</a:t>
          </a:r>
        </a:p>
        <a:p>
          <a:endParaRPr lang="en-US" sz="1600" b="0" dirty="0" smtClean="0"/>
        </a:p>
        <a:p>
          <a:endParaRPr lang="en-US" sz="1600" b="0" dirty="0" smtClean="0"/>
        </a:p>
      </dgm:t>
    </dgm:pt>
    <dgm:pt modelId="{C8B56880-4FA2-4834-96AE-1E1F98FCFAE0}" type="parTrans" cxnId="{CE3DF61B-4D6B-489E-9714-43B018499C41}">
      <dgm:prSet/>
      <dgm:spPr/>
      <dgm:t>
        <a:bodyPr/>
        <a:lstStyle/>
        <a:p>
          <a:endParaRPr lang="en-US"/>
        </a:p>
      </dgm:t>
    </dgm:pt>
    <dgm:pt modelId="{09F5F7FF-F5C5-4285-AD16-27699F9BC79E}" type="sibTrans" cxnId="{CE3DF61B-4D6B-489E-9714-43B018499C41}">
      <dgm:prSet/>
      <dgm:spPr/>
      <dgm:t>
        <a:bodyPr/>
        <a:lstStyle/>
        <a:p>
          <a:endParaRPr lang="en-US"/>
        </a:p>
      </dgm:t>
    </dgm:pt>
    <dgm:pt modelId="{0883632D-28BE-4894-A32A-D9481EA28BC7}">
      <dgm:prSet phldrT="[Text]" custT="1"/>
      <dgm:spPr/>
      <dgm:t>
        <a:bodyPr/>
        <a:lstStyle/>
        <a:p>
          <a:pPr algn="l"/>
          <a:r>
            <a:rPr lang="en-US" sz="1400" b="1" dirty="0" smtClean="0"/>
            <a:t>Ease of Development</a:t>
          </a:r>
        </a:p>
        <a:p>
          <a:pPr algn="l"/>
          <a:r>
            <a:rPr lang="en-US" sz="1400" b="1" dirty="0" smtClean="0"/>
            <a:t>JEE 5.0</a:t>
          </a:r>
        </a:p>
        <a:p>
          <a:pPr algn="l"/>
          <a:r>
            <a:rPr lang="en-US" sz="1400" b="0" dirty="0" smtClean="0"/>
            <a:t>EJB 3.0 (POJO components)</a:t>
          </a:r>
        </a:p>
        <a:p>
          <a:pPr algn="l"/>
          <a:r>
            <a:rPr lang="en-US" sz="1400" b="0" dirty="0" smtClean="0"/>
            <a:t>JPA 1.0* (POJO persistence)</a:t>
          </a:r>
        </a:p>
        <a:p>
          <a:pPr algn="l"/>
          <a:r>
            <a:rPr lang="en-US" sz="1400" b="0" dirty="0" smtClean="0"/>
            <a:t>JSF 1.2*</a:t>
          </a:r>
        </a:p>
        <a:p>
          <a:pPr algn="l"/>
          <a:r>
            <a:rPr lang="en-US" sz="1400" b="0" dirty="0" smtClean="0"/>
            <a:t>Servlet 2.5</a:t>
          </a:r>
        </a:p>
        <a:p>
          <a:pPr algn="l"/>
          <a:r>
            <a:rPr lang="en-US" sz="1400" b="0" dirty="0" smtClean="0"/>
            <a:t>JSP 2.1 (Common EL)</a:t>
          </a:r>
        </a:p>
        <a:p>
          <a:pPr algn="l"/>
          <a:r>
            <a:rPr lang="en-US" sz="1400" b="0" dirty="0" smtClean="0"/>
            <a:t>JAXB*, SAAJ*, StAX*, JAX-WS*</a:t>
          </a:r>
        </a:p>
        <a:p>
          <a:pPr algn="l"/>
          <a:r>
            <a:rPr lang="en-US" sz="1400" b="0" dirty="0" smtClean="0"/>
            <a:t>Web Services (POJO components, Protocol Independence)</a:t>
          </a:r>
        </a:p>
        <a:p>
          <a:pPr algn="l"/>
          <a:r>
            <a:rPr lang="en-US" sz="1400" b="0" dirty="0" smtClean="0"/>
            <a:t>Annotations (IoC),  Injection</a:t>
          </a:r>
        </a:p>
        <a:p>
          <a:pPr algn="l"/>
          <a:r>
            <a:rPr lang="en-US" sz="1400" b="1" i="1" dirty="0" smtClean="0">
              <a:solidFill>
                <a:srgbClr val="FF0000"/>
              </a:solidFill>
            </a:rPr>
            <a:t>May06  24specs </a:t>
          </a:r>
          <a:endParaRPr lang="en-US" sz="1400" b="1" dirty="0" smtClean="0"/>
        </a:p>
      </dgm:t>
    </dgm:pt>
    <dgm:pt modelId="{B5416F8D-2C70-45A1-B9C9-97112F4AB601}" type="parTrans" cxnId="{911C7991-F798-4BB3-B472-90222B00E3F1}">
      <dgm:prSet/>
      <dgm:spPr/>
      <dgm:t>
        <a:bodyPr/>
        <a:lstStyle/>
        <a:p>
          <a:endParaRPr lang="en-US"/>
        </a:p>
      </dgm:t>
    </dgm:pt>
    <dgm:pt modelId="{53CB9680-CB73-41C3-A42A-AA6A508C19AD}" type="sibTrans" cxnId="{911C7991-F798-4BB3-B472-90222B00E3F1}">
      <dgm:prSet/>
      <dgm:spPr/>
      <dgm:t>
        <a:bodyPr/>
        <a:lstStyle/>
        <a:p>
          <a:endParaRPr lang="en-US"/>
        </a:p>
      </dgm:t>
    </dgm:pt>
    <dgm:pt modelId="{174489D0-B856-40E2-8EFF-7FC3D222D95A}">
      <dgm:prSet phldrT="[Text]" custT="1"/>
      <dgm:spPr/>
      <dgm:t>
        <a:bodyPr/>
        <a:lstStyle/>
        <a:p>
          <a:pPr algn="l"/>
          <a:endParaRPr lang="en-US" sz="1600" b="1" dirty="0" smtClean="0"/>
        </a:p>
      </dgm:t>
    </dgm:pt>
    <dgm:pt modelId="{10021725-4828-4222-8782-12EAE8FA40D3}" type="parTrans" cxnId="{30A071E1-6992-4B27-A28F-B2E2ED4140BF}">
      <dgm:prSet/>
      <dgm:spPr/>
      <dgm:t>
        <a:bodyPr/>
        <a:lstStyle/>
        <a:p>
          <a:endParaRPr lang="en-US"/>
        </a:p>
      </dgm:t>
    </dgm:pt>
    <dgm:pt modelId="{2C5F231F-00AB-4964-8C20-EE6C4A62A000}" type="sibTrans" cxnId="{30A071E1-6992-4B27-A28F-B2E2ED4140BF}">
      <dgm:prSet/>
      <dgm:spPr/>
      <dgm:t>
        <a:bodyPr/>
        <a:lstStyle/>
        <a:p>
          <a:endParaRPr lang="en-US"/>
        </a:p>
      </dgm:t>
    </dgm:pt>
    <dgm:pt modelId="{2E051050-68A0-4DAC-A2FF-AF7E3CDC3689}">
      <dgm:prSet phldrT="[Text]" custT="1"/>
      <dgm:spPr/>
      <dgm:t>
        <a:bodyPr/>
        <a:lstStyle/>
        <a:p>
          <a:r>
            <a:rPr lang="en-US" sz="1400" b="1" i="1" dirty="0" smtClean="0"/>
            <a:t>Project JPE </a:t>
          </a:r>
        </a:p>
        <a:p>
          <a:r>
            <a:rPr lang="en-US" sz="1400" dirty="0" smtClean="0"/>
            <a:t>EJB 1.0</a:t>
          </a:r>
        </a:p>
        <a:p>
          <a:r>
            <a:rPr lang="en-US" sz="1400" dirty="0" smtClean="0"/>
            <a:t>Servlet 2.1</a:t>
          </a:r>
        </a:p>
        <a:p>
          <a:r>
            <a:rPr lang="en-US" sz="1400" b="1" i="1" dirty="0" smtClean="0">
              <a:solidFill>
                <a:srgbClr val="FF0000"/>
              </a:solidFill>
            </a:rPr>
            <a:t>May 98</a:t>
          </a:r>
          <a:endParaRPr lang="en-US" sz="1400" b="1" i="1" dirty="0">
            <a:solidFill>
              <a:srgbClr val="FF0000"/>
            </a:solidFill>
          </a:endParaRPr>
        </a:p>
      </dgm:t>
    </dgm:pt>
    <dgm:pt modelId="{B6F61D4D-9281-4146-B62F-8CF34B21A672}" type="parTrans" cxnId="{4DF05B80-9E64-4D54-87E5-5BCF6854CFE2}">
      <dgm:prSet/>
      <dgm:spPr/>
      <dgm:t>
        <a:bodyPr/>
        <a:lstStyle/>
        <a:p>
          <a:endParaRPr lang="en-US"/>
        </a:p>
      </dgm:t>
    </dgm:pt>
    <dgm:pt modelId="{A3C01A3C-2DF8-4F6B-8FB0-CCB0C1BF9A56}" type="sibTrans" cxnId="{4DF05B80-9E64-4D54-87E5-5BCF6854CFE2}">
      <dgm:prSet/>
      <dgm:spPr/>
      <dgm:t>
        <a:bodyPr/>
        <a:lstStyle/>
        <a:p>
          <a:endParaRPr lang="en-US"/>
        </a:p>
      </dgm:t>
    </dgm:pt>
    <dgm:pt modelId="{FB3BB78E-C1E3-4491-8770-A8C27CF80E49}">
      <dgm:prSet phldrT="[Text]" custT="1"/>
      <dgm:spPr/>
      <dgm:t>
        <a:bodyPr/>
        <a:lstStyle/>
        <a:p>
          <a:r>
            <a:rPr lang="en-US" sz="1400" b="1" i="1" dirty="0" smtClean="0"/>
            <a:t>Enterprise Application</a:t>
          </a:r>
          <a:endParaRPr lang="en-US" sz="1400" b="1" dirty="0" smtClean="0"/>
        </a:p>
        <a:p>
          <a:r>
            <a:rPr lang="en-US" sz="1400" b="1" dirty="0" smtClean="0"/>
            <a:t>J2EE 1.2  </a:t>
          </a:r>
        </a:p>
        <a:p>
          <a:r>
            <a:rPr lang="en-US" sz="1400" dirty="0" smtClean="0"/>
            <a:t>EJB 1.1</a:t>
          </a:r>
        </a:p>
        <a:p>
          <a:r>
            <a:rPr lang="en-US" sz="1400" dirty="0" smtClean="0"/>
            <a:t>Servlet  1.1</a:t>
          </a:r>
        </a:p>
        <a:p>
          <a:r>
            <a:rPr lang="en-US" sz="1400" dirty="0" smtClean="0"/>
            <a:t>JSP 1.1 </a:t>
          </a:r>
        </a:p>
        <a:p>
          <a:r>
            <a:rPr lang="en-US" sz="1400" dirty="0" smtClean="0"/>
            <a:t>JMS 1.0.2</a:t>
          </a:r>
        </a:p>
        <a:p>
          <a:r>
            <a:rPr lang="en-US" sz="1400" dirty="0" smtClean="0"/>
            <a:t>JDBC 2.0</a:t>
          </a:r>
        </a:p>
        <a:p>
          <a:r>
            <a:rPr lang="en-US" sz="1400" dirty="0" smtClean="0"/>
            <a:t>JNDI 1.2</a:t>
          </a:r>
        </a:p>
        <a:p>
          <a:r>
            <a:rPr lang="en-US" sz="1400" dirty="0" smtClean="0"/>
            <a:t>JAF 1.0</a:t>
          </a:r>
        </a:p>
        <a:p>
          <a:r>
            <a:rPr lang="en-US" sz="1400" dirty="0" smtClean="0"/>
            <a:t>JTA 1.0</a:t>
          </a:r>
        </a:p>
        <a:p>
          <a:r>
            <a:rPr lang="en-US" sz="1400" dirty="0" smtClean="0"/>
            <a:t>JTS 0.95</a:t>
          </a:r>
        </a:p>
        <a:p>
          <a:r>
            <a:rPr lang="en-US" sz="1400" dirty="0" smtClean="0"/>
            <a:t>JavaMail 1.1</a:t>
          </a:r>
        </a:p>
        <a:p>
          <a:r>
            <a:rPr lang="en-US" sz="1400" b="1" i="1" dirty="0" smtClean="0">
              <a:solidFill>
                <a:srgbClr val="FF0000"/>
              </a:solidFill>
            </a:rPr>
            <a:t>Dec 99 </a:t>
          </a:r>
        </a:p>
        <a:p>
          <a:r>
            <a:rPr lang="en-US" sz="1400" b="1" i="1" dirty="0" smtClean="0">
              <a:solidFill>
                <a:srgbClr val="FF0000"/>
              </a:solidFill>
            </a:rPr>
            <a:t>10 specs</a:t>
          </a:r>
          <a:endParaRPr lang="en-US" sz="1400" b="1" i="1" dirty="0">
            <a:solidFill>
              <a:srgbClr val="FF0000"/>
            </a:solidFill>
          </a:endParaRPr>
        </a:p>
      </dgm:t>
    </dgm:pt>
    <dgm:pt modelId="{D4889D9B-F6B9-454E-BB07-38DB45077551}" type="sibTrans" cxnId="{711ADA37-99D8-4731-A3F1-2004FBB8F5D9}">
      <dgm:prSet/>
      <dgm:spPr/>
      <dgm:t>
        <a:bodyPr/>
        <a:lstStyle/>
        <a:p>
          <a:endParaRPr lang="en-US"/>
        </a:p>
      </dgm:t>
    </dgm:pt>
    <dgm:pt modelId="{9FCA14F9-FF4F-4BA6-A5D0-048417E19814}" type="parTrans" cxnId="{711ADA37-99D8-4731-A3F1-2004FBB8F5D9}">
      <dgm:prSet/>
      <dgm:spPr/>
      <dgm:t>
        <a:bodyPr/>
        <a:lstStyle/>
        <a:p>
          <a:endParaRPr lang="en-US"/>
        </a:p>
      </dgm:t>
    </dgm:pt>
    <dgm:pt modelId="{2E97FF2E-9751-4325-879D-A2CF87865D3E}" type="pres">
      <dgm:prSet presAssocID="{84BD57A5-A3BF-4C47-BEC7-6EA34BC5A56C}" presName="arrowDiagram" presStyleCnt="0">
        <dgm:presLayoutVars>
          <dgm:chMax val="5"/>
          <dgm:dir/>
          <dgm:resizeHandles val="exact"/>
        </dgm:presLayoutVars>
      </dgm:prSet>
      <dgm:spPr/>
    </dgm:pt>
    <dgm:pt modelId="{02F1919A-6293-4A2A-94EB-D3C9D2629B69}" type="pres">
      <dgm:prSet presAssocID="{84BD57A5-A3BF-4C47-BEC7-6EA34BC5A56C}" presName="arrow" presStyleLbl="bgShp" presStyleIdx="0" presStyleCnt="1" custLinFactNeighborY="-151"/>
      <dgm:spPr/>
    </dgm:pt>
    <dgm:pt modelId="{D841A1E6-499A-4BDE-8ECC-0F6B31CA0D01}" type="pres">
      <dgm:prSet presAssocID="{84BD57A5-A3BF-4C47-BEC7-6EA34BC5A56C}" presName="arrowDiagram5" presStyleCnt="0"/>
      <dgm:spPr/>
    </dgm:pt>
    <dgm:pt modelId="{82041FCE-D873-4305-896B-307FFAC1E431}" type="pres">
      <dgm:prSet presAssocID="{2E051050-68A0-4DAC-A2FF-AF7E3CDC3689}" presName="bullet5a" presStyleLbl="node1" presStyleIdx="0" presStyleCnt="5"/>
      <dgm:spPr/>
    </dgm:pt>
    <dgm:pt modelId="{0B394278-C1AE-486A-B419-D753169E40B4}" type="pres">
      <dgm:prSet presAssocID="{2E051050-68A0-4DAC-A2FF-AF7E3CDC3689}" presName="textBox5a" presStyleLbl="revTx" presStyleIdx="0" presStyleCnt="5">
        <dgm:presLayoutVars>
          <dgm:bulletEnabled val="1"/>
        </dgm:presLayoutVars>
      </dgm:prSet>
      <dgm:spPr/>
      <dgm:t>
        <a:bodyPr/>
        <a:lstStyle/>
        <a:p>
          <a:endParaRPr lang="en-US"/>
        </a:p>
      </dgm:t>
    </dgm:pt>
    <dgm:pt modelId="{F4F84C7B-9AC2-4833-BD9E-667E27E76824}" type="pres">
      <dgm:prSet presAssocID="{FB3BB78E-C1E3-4491-8770-A8C27CF80E49}" presName="bullet5b" presStyleLbl="node1" presStyleIdx="1" presStyleCnt="5"/>
      <dgm:spPr/>
    </dgm:pt>
    <dgm:pt modelId="{6C5E3D2C-9681-4B7B-A2FB-5E6B030845C7}" type="pres">
      <dgm:prSet presAssocID="{FB3BB78E-C1E3-4491-8770-A8C27CF80E49}" presName="textBox5b" presStyleLbl="revTx" presStyleIdx="1" presStyleCnt="5" custLinFactY="-28249" custLinFactNeighborX="-54003" custLinFactNeighborY="-100000">
        <dgm:presLayoutVars>
          <dgm:bulletEnabled val="1"/>
        </dgm:presLayoutVars>
      </dgm:prSet>
      <dgm:spPr/>
      <dgm:t>
        <a:bodyPr/>
        <a:lstStyle/>
        <a:p>
          <a:endParaRPr lang="en-US"/>
        </a:p>
      </dgm:t>
    </dgm:pt>
    <dgm:pt modelId="{D7971D29-546A-49CD-B79A-AB1050414B0D}" type="pres">
      <dgm:prSet presAssocID="{6F472385-537C-4516-9A8B-8B891AF80C59}" presName="bullet5c" presStyleLbl="node1" presStyleIdx="2" presStyleCnt="5"/>
      <dgm:spPr/>
    </dgm:pt>
    <dgm:pt modelId="{F6B0D53A-CF4A-444C-9614-7FDA9D307313}" type="pres">
      <dgm:prSet presAssocID="{6F472385-537C-4516-9A8B-8B891AF80C59}" presName="textBox5c" presStyleLbl="revTx" presStyleIdx="2" presStyleCnt="5" custScaleX="128974" custScaleY="95181" custLinFactNeighborX="-45134" custLinFactNeighborY="-15468">
        <dgm:presLayoutVars>
          <dgm:bulletEnabled val="1"/>
        </dgm:presLayoutVars>
      </dgm:prSet>
      <dgm:spPr/>
      <dgm:t>
        <a:bodyPr/>
        <a:lstStyle/>
        <a:p>
          <a:endParaRPr lang="en-US"/>
        </a:p>
      </dgm:t>
    </dgm:pt>
    <dgm:pt modelId="{56D60099-4C7C-4BD4-B5F4-7CF8CAC16FD8}" type="pres">
      <dgm:prSet presAssocID="{C54942DD-2541-46A4-A9F5-2A634CFCF0BD}" presName="bullet5d" presStyleLbl="node1" presStyleIdx="3" presStyleCnt="5" custLinFactNeighborX="-52880" custLinFactNeighborY="20087"/>
      <dgm:spPr/>
    </dgm:pt>
    <dgm:pt modelId="{DFBB8F27-2285-496C-9423-88DBFC66BAC8}" type="pres">
      <dgm:prSet presAssocID="{C54942DD-2541-46A4-A9F5-2A634CFCF0BD}" presName="textBox5d" presStyleLbl="revTx" presStyleIdx="3" presStyleCnt="5" custScaleX="118128" custScaleY="110874" custLinFactNeighborX="-46597" custLinFactNeighborY="-38894">
        <dgm:presLayoutVars>
          <dgm:bulletEnabled val="1"/>
        </dgm:presLayoutVars>
      </dgm:prSet>
      <dgm:spPr/>
      <dgm:t>
        <a:bodyPr/>
        <a:lstStyle/>
        <a:p>
          <a:endParaRPr lang="en-US"/>
        </a:p>
      </dgm:t>
    </dgm:pt>
    <dgm:pt modelId="{ABE4946B-8BEE-4E99-BF2B-AFDF199F0412}" type="pres">
      <dgm:prSet presAssocID="{0883632D-28BE-4894-A32A-D9481EA28BC7}" presName="bullet5e" presStyleLbl="node1" presStyleIdx="4" presStyleCnt="5" custLinFactNeighborX="-90687" custLinFactNeighborY="10927"/>
      <dgm:spPr/>
      <dgm:t>
        <a:bodyPr/>
        <a:lstStyle/>
        <a:p>
          <a:endParaRPr lang="en-US"/>
        </a:p>
      </dgm:t>
    </dgm:pt>
    <dgm:pt modelId="{EE3E3797-AFB3-48A0-BB8D-A1B42856806C}" type="pres">
      <dgm:prSet presAssocID="{0883632D-28BE-4894-A32A-D9481EA28BC7}" presName="textBox5e" presStyleLbl="revTx" presStyleIdx="4" presStyleCnt="5" custScaleX="143090" custScaleY="82162" custLinFactNeighborX="-32937" custLinFactNeighborY="3513">
        <dgm:presLayoutVars>
          <dgm:bulletEnabled val="1"/>
        </dgm:presLayoutVars>
      </dgm:prSet>
      <dgm:spPr/>
      <dgm:t>
        <a:bodyPr/>
        <a:lstStyle/>
        <a:p>
          <a:endParaRPr lang="en-US"/>
        </a:p>
      </dgm:t>
    </dgm:pt>
  </dgm:ptLst>
  <dgm:cxnLst>
    <dgm:cxn modelId="{E9DDB5AA-605A-4DB5-AB88-297F25CE942F}" type="presOf" srcId="{84BD57A5-A3BF-4C47-BEC7-6EA34BC5A56C}" destId="{2E97FF2E-9751-4325-879D-A2CF87865D3E}" srcOrd="0" destOrd="0" presId="urn:microsoft.com/office/officeart/2005/8/layout/arrow2"/>
    <dgm:cxn modelId="{047059CD-1841-4D03-8546-A7C2118AA4EA}" type="presOf" srcId="{0883632D-28BE-4894-A32A-D9481EA28BC7}" destId="{EE3E3797-AFB3-48A0-BB8D-A1B42856806C}" srcOrd="0" destOrd="0" presId="urn:microsoft.com/office/officeart/2005/8/layout/arrow2"/>
    <dgm:cxn modelId="{911C7991-F798-4BB3-B472-90222B00E3F1}" srcId="{84BD57A5-A3BF-4C47-BEC7-6EA34BC5A56C}" destId="{0883632D-28BE-4894-A32A-D9481EA28BC7}" srcOrd="4" destOrd="0" parTransId="{B5416F8D-2C70-45A1-B9C9-97112F4AB601}" sibTransId="{53CB9680-CB73-41C3-A42A-AA6A508C19AD}"/>
    <dgm:cxn modelId="{D6CFA903-DBB5-4E16-9A11-7C9A66035372}" type="presOf" srcId="{6F472385-537C-4516-9A8B-8B891AF80C59}" destId="{F6B0D53A-CF4A-444C-9614-7FDA9D307313}" srcOrd="0" destOrd="0" presId="urn:microsoft.com/office/officeart/2005/8/layout/arrow2"/>
    <dgm:cxn modelId="{30A071E1-6992-4B27-A28F-B2E2ED4140BF}" srcId="{84BD57A5-A3BF-4C47-BEC7-6EA34BC5A56C}" destId="{174489D0-B856-40E2-8EFF-7FC3D222D95A}" srcOrd="5" destOrd="0" parTransId="{10021725-4828-4222-8782-12EAE8FA40D3}" sibTransId="{2C5F231F-00AB-4964-8C20-EE6C4A62A000}"/>
    <dgm:cxn modelId="{EC20978F-DA36-4D5B-ACA8-2384A8BF8567}" type="presOf" srcId="{C54942DD-2541-46A4-A9F5-2A634CFCF0BD}" destId="{DFBB8F27-2285-496C-9423-88DBFC66BAC8}" srcOrd="0" destOrd="0" presId="urn:microsoft.com/office/officeart/2005/8/layout/arrow2"/>
    <dgm:cxn modelId="{5D56FA61-D60E-4118-B9FE-64A14908D5DD}" type="presOf" srcId="{2E051050-68A0-4DAC-A2FF-AF7E3CDC3689}" destId="{0B394278-C1AE-486A-B419-D753169E40B4}" srcOrd="0" destOrd="0" presId="urn:microsoft.com/office/officeart/2005/8/layout/arrow2"/>
    <dgm:cxn modelId="{711ADA37-99D8-4731-A3F1-2004FBB8F5D9}" srcId="{84BD57A5-A3BF-4C47-BEC7-6EA34BC5A56C}" destId="{FB3BB78E-C1E3-4491-8770-A8C27CF80E49}" srcOrd="1" destOrd="0" parTransId="{9FCA14F9-FF4F-4BA6-A5D0-048417E19814}" sibTransId="{D4889D9B-F6B9-454E-BB07-38DB45077551}"/>
    <dgm:cxn modelId="{BE6DFB62-98B5-4846-8BF8-D5BDDF563D4A}" srcId="{84BD57A5-A3BF-4C47-BEC7-6EA34BC5A56C}" destId="{C54942DD-2541-46A4-A9F5-2A634CFCF0BD}" srcOrd="3" destOrd="0" parTransId="{AB8CB4D3-A4F5-4A15-A84D-61D0EFD8E3E2}" sibTransId="{2B27102C-A9ED-4518-980A-97F07F92C31F}"/>
    <dgm:cxn modelId="{4DF05B80-9E64-4D54-87E5-5BCF6854CFE2}" srcId="{84BD57A5-A3BF-4C47-BEC7-6EA34BC5A56C}" destId="{2E051050-68A0-4DAC-A2FF-AF7E3CDC3689}" srcOrd="0" destOrd="0" parTransId="{B6F61D4D-9281-4146-B62F-8CF34B21A672}" sibTransId="{A3C01A3C-2DF8-4F6B-8FB0-CCB0C1BF9A56}"/>
    <dgm:cxn modelId="{99181FE3-EEDA-41AF-A444-D415617584DB}" type="presOf" srcId="{FB3BB78E-C1E3-4491-8770-A8C27CF80E49}" destId="{6C5E3D2C-9681-4B7B-A2FB-5E6B030845C7}" srcOrd="0" destOrd="0" presId="urn:microsoft.com/office/officeart/2005/8/layout/arrow2"/>
    <dgm:cxn modelId="{CE3DF61B-4D6B-489E-9714-43B018499C41}" srcId="{84BD57A5-A3BF-4C47-BEC7-6EA34BC5A56C}" destId="{6F472385-537C-4516-9A8B-8B891AF80C59}" srcOrd="2" destOrd="0" parTransId="{C8B56880-4FA2-4834-96AE-1E1F98FCFAE0}" sibTransId="{09F5F7FF-F5C5-4285-AD16-27699F9BC79E}"/>
    <dgm:cxn modelId="{2A6974E8-6E56-4901-BC74-37E6534C8253}" type="presParOf" srcId="{2E97FF2E-9751-4325-879D-A2CF87865D3E}" destId="{02F1919A-6293-4A2A-94EB-D3C9D2629B69}" srcOrd="0" destOrd="0" presId="urn:microsoft.com/office/officeart/2005/8/layout/arrow2"/>
    <dgm:cxn modelId="{4F0B1F8C-6BBD-4796-83F0-164EA2CC9788}" type="presParOf" srcId="{2E97FF2E-9751-4325-879D-A2CF87865D3E}" destId="{D841A1E6-499A-4BDE-8ECC-0F6B31CA0D01}" srcOrd="1" destOrd="0" presId="urn:microsoft.com/office/officeart/2005/8/layout/arrow2"/>
    <dgm:cxn modelId="{D92C7D5C-5A9D-4253-8CC9-A1E5C2D9B580}" type="presParOf" srcId="{D841A1E6-499A-4BDE-8ECC-0F6B31CA0D01}" destId="{82041FCE-D873-4305-896B-307FFAC1E431}" srcOrd="0" destOrd="0" presId="urn:microsoft.com/office/officeart/2005/8/layout/arrow2"/>
    <dgm:cxn modelId="{D5D3AA41-0D7B-46CB-8067-91FBE19C3227}" type="presParOf" srcId="{D841A1E6-499A-4BDE-8ECC-0F6B31CA0D01}" destId="{0B394278-C1AE-486A-B419-D753169E40B4}" srcOrd="1" destOrd="0" presId="urn:microsoft.com/office/officeart/2005/8/layout/arrow2"/>
    <dgm:cxn modelId="{EA7F8AF4-1D36-4A1A-A5D5-8002B138C210}" type="presParOf" srcId="{D841A1E6-499A-4BDE-8ECC-0F6B31CA0D01}" destId="{F4F84C7B-9AC2-4833-BD9E-667E27E76824}" srcOrd="2" destOrd="0" presId="urn:microsoft.com/office/officeart/2005/8/layout/arrow2"/>
    <dgm:cxn modelId="{DBC9AD96-88B7-445E-98E2-E9B7319215C4}" type="presParOf" srcId="{D841A1E6-499A-4BDE-8ECC-0F6B31CA0D01}" destId="{6C5E3D2C-9681-4B7B-A2FB-5E6B030845C7}" srcOrd="3" destOrd="0" presId="urn:microsoft.com/office/officeart/2005/8/layout/arrow2"/>
    <dgm:cxn modelId="{261A0471-8ABD-4986-ABBB-14F1CF243A33}" type="presParOf" srcId="{D841A1E6-499A-4BDE-8ECC-0F6B31CA0D01}" destId="{D7971D29-546A-49CD-B79A-AB1050414B0D}" srcOrd="4" destOrd="0" presId="urn:microsoft.com/office/officeart/2005/8/layout/arrow2"/>
    <dgm:cxn modelId="{A723A8AD-C5D6-4AAC-B134-3A86936485F2}" type="presParOf" srcId="{D841A1E6-499A-4BDE-8ECC-0F6B31CA0D01}" destId="{F6B0D53A-CF4A-444C-9614-7FDA9D307313}" srcOrd="5" destOrd="0" presId="urn:microsoft.com/office/officeart/2005/8/layout/arrow2"/>
    <dgm:cxn modelId="{E8164075-20DF-4FEB-9049-BEE545C9E213}" type="presParOf" srcId="{D841A1E6-499A-4BDE-8ECC-0F6B31CA0D01}" destId="{56D60099-4C7C-4BD4-B5F4-7CF8CAC16FD8}" srcOrd="6" destOrd="0" presId="urn:microsoft.com/office/officeart/2005/8/layout/arrow2"/>
    <dgm:cxn modelId="{50EE4FEE-0504-44B2-B8FA-13A2223F1D5E}" type="presParOf" srcId="{D841A1E6-499A-4BDE-8ECC-0F6B31CA0D01}" destId="{DFBB8F27-2285-496C-9423-88DBFC66BAC8}" srcOrd="7" destOrd="0" presId="urn:microsoft.com/office/officeart/2005/8/layout/arrow2"/>
    <dgm:cxn modelId="{88B569AE-A0A1-4A21-82CF-8D03960ABAFF}" type="presParOf" srcId="{D841A1E6-499A-4BDE-8ECC-0F6B31CA0D01}" destId="{ABE4946B-8BEE-4E99-BF2B-AFDF199F0412}" srcOrd="8" destOrd="0" presId="urn:microsoft.com/office/officeart/2005/8/layout/arrow2"/>
    <dgm:cxn modelId="{275AF512-4C74-4BBF-B4F9-65451512E0F0}" type="presParOf" srcId="{D841A1E6-499A-4BDE-8ECC-0F6B31CA0D01}" destId="{EE3E3797-AFB3-48A0-BB8D-A1B42856806C}" srcOrd="9" destOrd="0" presId="urn:microsoft.com/office/officeart/2005/8/layout/arrow2"/>
  </dgm:cxnLst>
  <dgm:bg/>
  <dgm:whole/>
</dgm:dataModel>
</file>

<file path=ppt/diagrams/data2.xml><?xml version="1.0" encoding="utf-8"?>
<dgm:dataModel xmlns:dgm="http://schemas.openxmlformats.org/drawingml/2006/diagram" xmlns:a="http://schemas.openxmlformats.org/drawingml/2006/main">
  <dgm:ptLst>
    <dgm:pt modelId="{5EFD5501-FA96-4DD3-A7E2-4DBAA578FE6E}"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1F723700-6A3D-4F2D-9F83-E8B5642D687B}">
      <dgm:prSet/>
      <dgm:spPr/>
      <dgm:t>
        <a:bodyPr/>
        <a:lstStyle/>
        <a:p>
          <a:pPr rtl="0"/>
          <a:r>
            <a:rPr lang="en-US" dirty="0" smtClean="0"/>
            <a:t>Bean Type</a:t>
          </a:r>
          <a:endParaRPr lang="en-US" dirty="0"/>
        </a:p>
      </dgm:t>
    </dgm:pt>
    <dgm:pt modelId="{C4B372E6-F97E-476B-A532-178844CEEFAB}" type="parTrans" cxnId="{3C4442CB-9099-4E6B-B882-F7F28EBBD286}">
      <dgm:prSet/>
      <dgm:spPr/>
      <dgm:t>
        <a:bodyPr/>
        <a:lstStyle/>
        <a:p>
          <a:endParaRPr lang="en-US"/>
        </a:p>
      </dgm:t>
    </dgm:pt>
    <dgm:pt modelId="{7B9F0F36-7085-4AB6-8433-23E7E9BD7CCB}" type="sibTrans" cxnId="{3C4442CB-9099-4E6B-B882-F7F28EBBD286}">
      <dgm:prSet/>
      <dgm:spPr/>
      <dgm:t>
        <a:bodyPr/>
        <a:lstStyle/>
        <a:p>
          <a:endParaRPr lang="en-US"/>
        </a:p>
      </dgm:t>
    </dgm:pt>
    <dgm:pt modelId="{0534F6BF-5ABB-4041-9BD7-DC09A5834555}">
      <dgm:prSet/>
      <dgm:spPr/>
      <dgm:t>
        <a:bodyPr/>
        <a:lstStyle/>
        <a:p>
          <a:pPr rtl="0"/>
          <a:r>
            <a:rPr lang="en-US" dirty="0" smtClean="0"/>
            <a:t>Qualifier</a:t>
          </a:r>
          <a:endParaRPr lang="en-US" dirty="0"/>
        </a:p>
      </dgm:t>
    </dgm:pt>
    <dgm:pt modelId="{E6974AA7-3F19-4768-8209-8681D7EDA831}" type="parTrans" cxnId="{E518409C-9B2B-42DF-846E-8361546C2977}">
      <dgm:prSet/>
      <dgm:spPr/>
      <dgm:t>
        <a:bodyPr/>
        <a:lstStyle/>
        <a:p>
          <a:endParaRPr lang="en-US"/>
        </a:p>
      </dgm:t>
    </dgm:pt>
    <dgm:pt modelId="{0238CC76-8D9D-4354-A3E2-31437D7C4E52}" type="sibTrans" cxnId="{E518409C-9B2B-42DF-846E-8361546C2977}">
      <dgm:prSet/>
      <dgm:spPr/>
      <dgm:t>
        <a:bodyPr/>
        <a:lstStyle/>
        <a:p>
          <a:endParaRPr lang="en-US"/>
        </a:p>
      </dgm:t>
    </dgm:pt>
    <dgm:pt modelId="{E602266A-23F1-47FC-8D7A-693CA7439CC9}">
      <dgm:prSet/>
      <dgm:spPr/>
      <dgm:t>
        <a:bodyPr/>
        <a:lstStyle/>
        <a:p>
          <a:pPr rtl="0"/>
          <a:r>
            <a:rPr lang="en-US" dirty="0" smtClean="0"/>
            <a:t>Scope</a:t>
          </a:r>
          <a:endParaRPr lang="en-US" dirty="0"/>
        </a:p>
      </dgm:t>
    </dgm:pt>
    <dgm:pt modelId="{6D57EF3E-D0F0-4F44-8917-FEE76DC028C5}" type="parTrans" cxnId="{B9F66288-BEF0-4ECC-8926-15BF17396B14}">
      <dgm:prSet/>
      <dgm:spPr/>
      <dgm:t>
        <a:bodyPr/>
        <a:lstStyle/>
        <a:p>
          <a:endParaRPr lang="en-US"/>
        </a:p>
      </dgm:t>
    </dgm:pt>
    <dgm:pt modelId="{5C6F78AF-7E8C-4C0E-8BAB-19A8E0149C08}" type="sibTrans" cxnId="{B9F66288-BEF0-4ECC-8926-15BF17396B14}">
      <dgm:prSet/>
      <dgm:spPr/>
      <dgm:t>
        <a:bodyPr/>
        <a:lstStyle/>
        <a:p>
          <a:endParaRPr lang="en-US"/>
        </a:p>
      </dgm:t>
    </dgm:pt>
    <dgm:pt modelId="{352D3013-D204-4FB0-82F2-C86C8FA410EC}">
      <dgm:prSet/>
      <dgm:spPr/>
      <dgm:t>
        <a:bodyPr/>
        <a:lstStyle/>
        <a:p>
          <a:pPr rtl="0"/>
          <a:r>
            <a:rPr lang="en-US" dirty="0" smtClean="0"/>
            <a:t>EL Name</a:t>
          </a:r>
          <a:endParaRPr lang="en-US" dirty="0"/>
        </a:p>
      </dgm:t>
    </dgm:pt>
    <dgm:pt modelId="{3A66F8D8-0F94-434C-BBB3-C4F7ABDF94A1}" type="parTrans" cxnId="{D904D89E-E889-43DF-B43E-E698B79F16A6}">
      <dgm:prSet/>
      <dgm:spPr/>
      <dgm:t>
        <a:bodyPr/>
        <a:lstStyle/>
        <a:p>
          <a:endParaRPr lang="en-US"/>
        </a:p>
      </dgm:t>
    </dgm:pt>
    <dgm:pt modelId="{6358B7FB-5914-4F2E-919F-F0040A360F7B}" type="sibTrans" cxnId="{D904D89E-E889-43DF-B43E-E698B79F16A6}">
      <dgm:prSet/>
      <dgm:spPr/>
      <dgm:t>
        <a:bodyPr/>
        <a:lstStyle/>
        <a:p>
          <a:endParaRPr lang="en-US"/>
        </a:p>
      </dgm:t>
    </dgm:pt>
    <dgm:pt modelId="{19D4C225-25AA-4125-B2FC-B4E765AAEAF1}">
      <dgm:prSet/>
      <dgm:spPr/>
      <dgm:t>
        <a:bodyPr/>
        <a:lstStyle/>
        <a:p>
          <a:pPr rtl="0"/>
          <a:r>
            <a:rPr lang="en-US" dirty="0" smtClean="0"/>
            <a:t>Interceptors</a:t>
          </a:r>
          <a:endParaRPr lang="en-US" dirty="0"/>
        </a:p>
      </dgm:t>
    </dgm:pt>
    <dgm:pt modelId="{A964A5E8-8FBA-4BAD-8836-6D566F867D15}" type="parTrans" cxnId="{235C8EC5-A2FD-4F61-A46F-C42C591C7F9D}">
      <dgm:prSet/>
      <dgm:spPr/>
      <dgm:t>
        <a:bodyPr/>
        <a:lstStyle/>
        <a:p>
          <a:endParaRPr lang="en-US"/>
        </a:p>
      </dgm:t>
    </dgm:pt>
    <dgm:pt modelId="{3C67746C-F309-437E-9E24-16A3B943419A}" type="sibTrans" cxnId="{235C8EC5-A2FD-4F61-A46F-C42C591C7F9D}">
      <dgm:prSet/>
      <dgm:spPr/>
      <dgm:t>
        <a:bodyPr/>
        <a:lstStyle/>
        <a:p>
          <a:endParaRPr lang="en-US"/>
        </a:p>
      </dgm:t>
    </dgm:pt>
    <dgm:pt modelId="{BC4C65D4-3616-4491-9B78-E55985EBEF40}">
      <dgm:prSet/>
      <dgm:spPr/>
      <dgm:t>
        <a:bodyPr/>
        <a:lstStyle/>
        <a:p>
          <a:pPr rtl="0"/>
          <a:r>
            <a:rPr lang="en-US" dirty="0" smtClean="0"/>
            <a:t>Implementation</a:t>
          </a:r>
          <a:endParaRPr lang="en-US" dirty="0"/>
        </a:p>
      </dgm:t>
    </dgm:pt>
    <dgm:pt modelId="{38F4B185-456F-4CA2-8E2B-73A26CF858AB}" type="parTrans" cxnId="{71944D76-F4D7-4C80-9CED-F77EAEAE88FD}">
      <dgm:prSet/>
      <dgm:spPr/>
      <dgm:t>
        <a:bodyPr/>
        <a:lstStyle/>
        <a:p>
          <a:endParaRPr lang="en-US"/>
        </a:p>
      </dgm:t>
    </dgm:pt>
    <dgm:pt modelId="{013B3549-A05F-4E72-9E27-979EAEA83ADC}" type="sibTrans" cxnId="{71944D76-F4D7-4C80-9CED-F77EAEAE88FD}">
      <dgm:prSet/>
      <dgm:spPr/>
      <dgm:t>
        <a:bodyPr/>
        <a:lstStyle/>
        <a:p>
          <a:endParaRPr lang="en-US"/>
        </a:p>
      </dgm:t>
    </dgm:pt>
    <dgm:pt modelId="{0184B15F-6B83-4FEE-A204-516F5771F6B7}" type="pres">
      <dgm:prSet presAssocID="{5EFD5501-FA96-4DD3-A7E2-4DBAA578FE6E}" presName="Name0" presStyleCnt="0">
        <dgm:presLayoutVars>
          <dgm:dir/>
          <dgm:animLvl val="lvl"/>
          <dgm:resizeHandles val="exact"/>
        </dgm:presLayoutVars>
      </dgm:prSet>
      <dgm:spPr/>
      <dgm:t>
        <a:bodyPr/>
        <a:lstStyle/>
        <a:p>
          <a:endParaRPr lang="en-US"/>
        </a:p>
      </dgm:t>
    </dgm:pt>
    <dgm:pt modelId="{BAA8E2FD-C857-439F-B146-025E5D08A9CA}" type="pres">
      <dgm:prSet presAssocID="{1F723700-6A3D-4F2D-9F83-E8B5642D687B}" presName="linNode" presStyleCnt="0"/>
      <dgm:spPr/>
    </dgm:pt>
    <dgm:pt modelId="{477666A3-2DFD-4D87-8EF6-BA6F75307D14}" type="pres">
      <dgm:prSet presAssocID="{1F723700-6A3D-4F2D-9F83-E8B5642D687B}" presName="parentText" presStyleLbl="node1" presStyleIdx="0" presStyleCnt="6">
        <dgm:presLayoutVars>
          <dgm:chMax val="1"/>
          <dgm:bulletEnabled val="1"/>
        </dgm:presLayoutVars>
      </dgm:prSet>
      <dgm:spPr/>
      <dgm:t>
        <a:bodyPr/>
        <a:lstStyle/>
        <a:p>
          <a:endParaRPr lang="en-US"/>
        </a:p>
      </dgm:t>
    </dgm:pt>
    <dgm:pt modelId="{4F0F4B7B-AD65-4B48-B7C4-EFE19FF2C349}" type="pres">
      <dgm:prSet presAssocID="{7B9F0F36-7085-4AB6-8433-23E7E9BD7CCB}" presName="sp" presStyleCnt="0"/>
      <dgm:spPr/>
    </dgm:pt>
    <dgm:pt modelId="{F5B1DE70-9E00-4620-B92F-CE3EAD7615D2}" type="pres">
      <dgm:prSet presAssocID="{0534F6BF-5ABB-4041-9BD7-DC09A5834555}" presName="linNode" presStyleCnt="0"/>
      <dgm:spPr/>
    </dgm:pt>
    <dgm:pt modelId="{2F223827-5AD7-4B83-A981-F520758A4B75}" type="pres">
      <dgm:prSet presAssocID="{0534F6BF-5ABB-4041-9BD7-DC09A5834555}" presName="parentText" presStyleLbl="node1" presStyleIdx="1" presStyleCnt="6">
        <dgm:presLayoutVars>
          <dgm:chMax val="1"/>
          <dgm:bulletEnabled val="1"/>
        </dgm:presLayoutVars>
      </dgm:prSet>
      <dgm:spPr/>
      <dgm:t>
        <a:bodyPr/>
        <a:lstStyle/>
        <a:p>
          <a:endParaRPr lang="en-US"/>
        </a:p>
      </dgm:t>
    </dgm:pt>
    <dgm:pt modelId="{FD2E1E7B-EDE3-41BB-BEE0-D07093E19FA5}" type="pres">
      <dgm:prSet presAssocID="{0238CC76-8D9D-4354-A3E2-31437D7C4E52}" presName="sp" presStyleCnt="0"/>
      <dgm:spPr/>
    </dgm:pt>
    <dgm:pt modelId="{D4F12ECD-DC95-42AA-98F5-0F4918B229D9}" type="pres">
      <dgm:prSet presAssocID="{E602266A-23F1-47FC-8D7A-693CA7439CC9}" presName="linNode" presStyleCnt="0"/>
      <dgm:spPr/>
    </dgm:pt>
    <dgm:pt modelId="{2BF910B5-C3DF-44C7-AB8E-E8F9D99955E2}" type="pres">
      <dgm:prSet presAssocID="{E602266A-23F1-47FC-8D7A-693CA7439CC9}" presName="parentText" presStyleLbl="node1" presStyleIdx="2" presStyleCnt="6">
        <dgm:presLayoutVars>
          <dgm:chMax val="1"/>
          <dgm:bulletEnabled val="1"/>
        </dgm:presLayoutVars>
      </dgm:prSet>
      <dgm:spPr/>
      <dgm:t>
        <a:bodyPr/>
        <a:lstStyle/>
        <a:p>
          <a:endParaRPr lang="en-US"/>
        </a:p>
      </dgm:t>
    </dgm:pt>
    <dgm:pt modelId="{F8AC7CF5-D629-4020-8E46-00F576B0DF51}" type="pres">
      <dgm:prSet presAssocID="{5C6F78AF-7E8C-4C0E-8BAB-19A8E0149C08}" presName="sp" presStyleCnt="0"/>
      <dgm:spPr/>
    </dgm:pt>
    <dgm:pt modelId="{2E36377C-FE07-464A-9369-947E1CE4A604}" type="pres">
      <dgm:prSet presAssocID="{352D3013-D204-4FB0-82F2-C86C8FA410EC}" presName="linNode" presStyleCnt="0"/>
      <dgm:spPr/>
    </dgm:pt>
    <dgm:pt modelId="{D8138852-E8A8-45A6-9257-C2FAEDA497AA}" type="pres">
      <dgm:prSet presAssocID="{352D3013-D204-4FB0-82F2-C86C8FA410EC}" presName="parentText" presStyleLbl="node1" presStyleIdx="3" presStyleCnt="6">
        <dgm:presLayoutVars>
          <dgm:chMax val="1"/>
          <dgm:bulletEnabled val="1"/>
        </dgm:presLayoutVars>
      </dgm:prSet>
      <dgm:spPr/>
      <dgm:t>
        <a:bodyPr/>
        <a:lstStyle/>
        <a:p>
          <a:endParaRPr lang="en-US"/>
        </a:p>
      </dgm:t>
    </dgm:pt>
    <dgm:pt modelId="{ABAD4195-1E5B-4BAD-8205-2A18B068452A}" type="pres">
      <dgm:prSet presAssocID="{6358B7FB-5914-4F2E-919F-F0040A360F7B}" presName="sp" presStyleCnt="0"/>
      <dgm:spPr/>
    </dgm:pt>
    <dgm:pt modelId="{C466846F-099C-416A-A1C4-895CD61C4299}" type="pres">
      <dgm:prSet presAssocID="{19D4C225-25AA-4125-B2FC-B4E765AAEAF1}" presName="linNode" presStyleCnt="0"/>
      <dgm:spPr/>
    </dgm:pt>
    <dgm:pt modelId="{8B4ACB5D-1894-42B7-A7A3-7510699514CC}" type="pres">
      <dgm:prSet presAssocID="{19D4C225-25AA-4125-B2FC-B4E765AAEAF1}" presName="parentText" presStyleLbl="node1" presStyleIdx="4" presStyleCnt="6">
        <dgm:presLayoutVars>
          <dgm:chMax val="1"/>
          <dgm:bulletEnabled val="1"/>
        </dgm:presLayoutVars>
      </dgm:prSet>
      <dgm:spPr/>
      <dgm:t>
        <a:bodyPr/>
        <a:lstStyle/>
        <a:p>
          <a:endParaRPr lang="en-US"/>
        </a:p>
      </dgm:t>
    </dgm:pt>
    <dgm:pt modelId="{18368555-7135-4516-8D7D-7C00CC25898E}" type="pres">
      <dgm:prSet presAssocID="{3C67746C-F309-437E-9E24-16A3B943419A}" presName="sp" presStyleCnt="0"/>
      <dgm:spPr/>
    </dgm:pt>
    <dgm:pt modelId="{02EF487A-316C-4150-8190-DB812FA169A1}" type="pres">
      <dgm:prSet presAssocID="{BC4C65D4-3616-4491-9B78-E55985EBEF40}" presName="linNode" presStyleCnt="0"/>
      <dgm:spPr/>
    </dgm:pt>
    <dgm:pt modelId="{0EF1C442-E4AD-420B-95FB-7F7FE950CCF3}" type="pres">
      <dgm:prSet presAssocID="{BC4C65D4-3616-4491-9B78-E55985EBEF40}" presName="parentText" presStyleLbl="node1" presStyleIdx="5" presStyleCnt="6">
        <dgm:presLayoutVars>
          <dgm:chMax val="1"/>
          <dgm:bulletEnabled val="1"/>
        </dgm:presLayoutVars>
      </dgm:prSet>
      <dgm:spPr/>
      <dgm:t>
        <a:bodyPr/>
        <a:lstStyle/>
        <a:p>
          <a:endParaRPr lang="en-US"/>
        </a:p>
      </dgm:t>
    </dgm:pt>
  </dgm:ptLst>
  <dgm:cxnLst>
    <dgm:cxn modelId="{7B6FD9B9-D406-44B8-ABB7-741D04A1FFAC}" type="presOf" srcId="{352D3013-D204-4FB0-82F2-C86C8FA410EC}" destId="{D8138852-E8A8-45A6-9257-C2FAEDA497AA}" srcOrd="0" destOrd="0" presId="urn:microsoft.com/office/officeart/2005/8/layout/vList5"/>
    <dgm:cxn modelId="{E518409C-9B2B-42DF-846E-8361546C2977}" srcId="{5EFD5501-FA96-4DD3-A7E2-4DBAA578FE6E}" destId="{0534F6BF-5ABB-4041-9BD7-DC09A5834555}" srcOrd="1" destOrd="0" parTransId="{E6974AA7-3F19-4768-8209-8681D7EDA831}" sibTransId="{0238CC76-8D9D-4354-A3E2-31437D7C4E52}"/>
    <dgm:cxn modelId="{3C4442CB-9099-4E6B-B882-F7F28EBBD286}" srcId="{5EFD5501-FA96-4DD3-A7E2-4DBAA578FE6E}" destId="{1F723700-6A3D-4F2D-9F83-E8B5642D687B}" srcOrd="0" destOrd="0" parTransId="{C4B372E6-F97E-476B-A532-178844CEEFAB}" sibTransId="{7B9F0F36-7085-4AB6-8433-23E7E9BD7CCB}"/>
    <dgm:cxn modelId="{4D827027-8F80-411C-A327-9C5CBB230C88}" type="presOf" srcId="{0534F6BF-5ABB-4041-9BD7-DC09A5834555}" destId="{2F223827-5AD7-4B83-A981-F520758A4B75}" srcOrd="0" destOrd="0" presId="urn:microsoft.com/office/officeart/2005/8/layout/vList5"/>
    <dgm:cxn modelId="{B9F66288-BEF0-4ECC-8926-15BF17396B14}" srcId="{5EFD5501-FA96-4DD3-A7E2-4DBAA578FE6E}" destId="{E602266A-23F1-47FC-8D7A-693CA7439CC9}" srcOrd="2" destOrd="0" parTransId="{6D57EF3E-D0F0-4F44-8917-FEE76DC028C5}" sibTransId="{5C6F78AF-7E8C-4C0E-8BAB-19A8E0149C08}"/>
    <dgm:cxn modelId="{235C8EC5-A2FD-4F61-A46F-C42C591C7F9D}" srcId="{5EFD5501-FA96-4DD3-A7E2-4DBAA578FE6E}" destId="{19D4C225-25AA-4125-B2FC-B4E765AAEAF1}" srcOrd="4" destOrd="0" parTransId="{A964A5E8-8FBA-4BAD-8836-6D566F867D15}" sibTransId="{3C67746C-F309-437E-9E24-16A3B943419A}"/>
    <dgm:cxn modelId="{5CA581C1-7251-4851-BD8D-6C5F099BCF68}" type="presOf" srcId="{5EFD5501-FA96-4DD3-A7E2-4DBAA578FE6E}" destId="{0184B15F-6B83-4FEE-A204-516F5771F6B7}" srcOrd="0" destOrd="0" presId="urn:microsoft.com/office/officeart/2005/8/layout/vList5"/>
    <dgm:cxn modelId="{40D38071-CBC5-470B-BEB4-BD93DFA97B92}" type="presOf" srcId="{1F723700-6A3D-4F2D-9F83-E8B5642D687B}" destId="{477666A3-2DFD-4D87-8EF6-BA6F75307D14}" srcOrd="0" destOrd="0" presId="urn:microsoft.com/office/officeart/2005/8/layout/vList5"/>
    <dgm:cxn modelId="{038A710D-88D2-4EB8-B17A-562530C7BAB1}" type="presOf" srcId="{19D4C225-25AA-4125-B2FC-B4E765AAEAF1}" destId="{8B4ACB5D-1894-42B7-A7A3-7510699514CC}" srcOrd="0" destOrd="0" presId="urn:microsoft.com/office/officeart/2005/8/layout/vList5"/>
    <dgm:cxn modelId="{808CC183-934F-4659-946E-4751D851A286}" type="presOf" srcId="{BC4C65D4-3616-4491-9B78-E55985EBEF40}" destId="{0EF1C442-E4AD-420B-95FB-7F7FE950CCF3}" srcOrd="0" destOrd="0" presId="urn:microsoft.com/office/officeart/2005/8/layout/vList5"/>
    <dgm:cxn modelId="{71944D76-F4D7-4C80-9CED-F77EAEAE88FD}" srcId="{5EFD5501-FA96-4DD3-A7E2-4DBAA578FE6E}" destId="{BC4C65D4-3616-4491-9B78-E55985EBEF40}" srcOrd="5" destOrd="0" parTransId="{38F4B185-456F-4CA2-8E2B-73A26CF858AB}" sibTransId="{013B3549-A05F-4E72-9E27-979EAEA83ADC}"/>
    <dgm:cxn modelId="{CB64B073-F9F2-407E-B86C-3F06A5DD628C}" type="presOf" srcId="{E602266A-23F1-47FC-8D7A-693CA7439CC9}" destId="{2BF910B5-C3DF-44C7-AB8E-E8F9D99955E2}" srcOrd="0" destOrd="0" presId="urn:microsoft.com/office/officeart/2005/8/layout/vList5"/>
    <dgm:cxn modelId="{D904D89E-E889-43DF-B43E-E698B79F16A6}" srcId="{5EFD5501-FA96-4DD3-A7E2-4DBAA578FE6E}" destId="{352D3013-D204-4FB0-82F2-C86C8FA410EC}" srcOrd="3" destOrd="0" parTransId="{3A66F8D8-0F94-434C-BBB3-C4F7ABDF94A1}" sibTransId="{6358B7FB-5914-4F2E-919F-F0040A360F7B}"/>
    <dgm:cxn modelId="{5A141690-EC4E-4C1B-A984-2C26C3249A3B}" type="presParOf" srcId="{0184B15F-6B83-4FEE-A204-516F5771F6B7}" destId="{BAA8E2FD-C857-439F-B146-025E5D08A9CA}" srcOrd="0" destOrd="0" presId="urn:microsoft.com/office/officeart/2005/8/layout/vList5"/>
    <dgm:cxn modelId="{8C66DA20-59A5-471C-BE63-37A5D8B46963}" type="presParOf" srcId="{BAA8E2FD-C857-439F-B146-025E5D08A9CA}" destId="{477666A3-2DFD-4D87-8EF6-BA6F75307D14}" srcOrd="0" destOrd="0" presId="urn:microsoft.com/office/officeart/2005/8/layout/vList5"/>
    <dgm:cxn modelId="{32978209-8D84-4303-9676-A1E1BA3BCFE6}" type="presParOf" srcId="{0184B15F-6B83-4FEE-A204-516F5771F6B7}" destId="{4F0F4B7B-AD65-4B48-B7C4-EFE19FF2C349}" srcOrd="1" destOrd="0" presId="urn:microsoft.com/office/officeart/2005/8/layout/vList5"/>
    <dgm:cxn modelId="{19D33878-5030-4EB3-87EA-11F61C99067A}" type="presParOf" srcId="{0184B15F-6B83-4FEE-A204-516F5771F6B7}" destId="{F5B1DE70-9E00-4620-B92F-CE3EAD7615D2}" srcOrd="2" destOrd="0" presId="urn:microsoft.com/office/officeart/2005/8/layout/vList5"/>
    <dgm:cxn modelId="{A87DD998-023D-4279-B05B-4B19ABAE4887}" type="presParOf" srcId="{F5B1DE70-9E00-4620-B92F-CE3EAD7615D2}" destId="{2F223827-5AD7-4B83-A981-F520758A4B75}" srcOrd="0" destOrd="0" presId="urn:microsoft.com/office/officeart/2005/8/layout/vList5"/>
    <dgm:cxn modelId="{0421AD39-34B6-4B47-B148-A9187367D576}" type="presParOf" srcId="{0184B15F-6B83-4FEE-A204-516F5771F6B7}" destId="{FD2E1E7B-EDE3-41BB-BEE0-D07093E19FA5}" srcOrd="3" destOrd="0" presId="urn:microsoft.com/office/officeart/2005/8/layout/vList5"/>
    <dgm:cxn modelId="{C1AE4A2E-56FF-4C02-BA11-54F07AF1A863}" type="presParOf" srcId="{0184B15F-6B83-4FEE-A204-516F5771F6B7}" destId="{D4F12ECD-DC95-42AA-98F5-0F4918B229D9}" srcOrd="4" destOrd="0" presId="urn:microsoft.com/office/officeart/2005/8/layout/vList5"/>
    <dgm:cxn modelId="{1CB8472C-E51F-447D-B24C-E6C0E97BF47A}" type="presParOf" srcId="{D4F12ECD-DC95-42AA-98F5-0F4918B229D9}" destId="{2BF910B5-C3DF-44C7-AB8E-E8F9D99955E2}" srcOrd="0" destOrd="0" presId="urn:microsoft.com/office/officeart/2005/8/layout/vList5"/>
    <dgm:cxn modelId="{1259F4CF-2220-4B65-9BA0-60AD0492E967}" type="presParOf" srcId="{0184B15F-6B83-4FEE-A204-516F5771F6B7}" destId="{F8AC7CF5-D629-4020-8E46-00F576B0DF51}" srcOrd="5" destOrd="0" presId="urn:microsoft.com/office/officeart/2005/8/layout/vList5"/>
    <dgm:cxn modelId="{55EE0E4A-5E79-4F77-A1A4-A11848EAF1BE}" type="presParOf" srcId="{0184B15F-6B83-4FEE-A204-516F5771F6B7}" destId="{2E36377C-FE07-464A-9369-947E1CE4A604}" srcOrd="6" destOrd="0" presId="urn:microsoft.com/office/officeart/2005/8/layout/vList5"/>
    <dgm:cxn modelId="{85749E6D-1017-4E5E-85B1-EEB752EDC566}" type="presParOf" srcId="{2E36377C-FE07-464A-9369-947E1CE4A604}" destId="{D8138852-E8A8-45A6-9257-C2FAEDA497AA}" srcOrd="0" destOrd="0" presId="urn:microsoft.com/office/officeart/2005/8/layout/vList5"/>
    <dgm:cxn modelId="{04B819C6-B80B-4977-AC13-D7FCB092EDA1}" type="presParOf" srcId="{0184B15F-6B83-4FEE-A204-516F5771F6B7}" destId="{ABAD4195-1E5B-4BAD-8205-2A18B068452A}" srcOrd="7" destOrd="0" presId="urn:microsoft.com/office/officeart/2005/8/layout/vList5"/>
    <dgm:cxn modelId="{D1409634-B0EB-414D-988E-BDC9791541D0}" type="presParOf" srcId="{0184B15F-6B83-4FEE-A204-516F5771F6B7}" destId="{C466846F-099C-416A-A1C4-895CD61C4299}" srcOrd="8" destOrd="0" presId="urn:microsoft.com/office/officeart/2005/8/layout/vList5"/>
    <dgm:cxn modelId="{B829867B-C265-4A0B-9B89-0517AB1CAFD1}" type="presParOf" srcId="{C466846F-099C-416A-A1C4-895CD61C4299}" destId="{8B4ACB5D-1894-42B7-A7A3-7510699514CC}" srcOrd="0" destOrd="0" presId="urn:microsoft.com/office/officeart/2005/8/layout/vList5"/>
    <dgm:cxn modelId="{441DDFDB-62C6-4E1F-A9DF-DDA9AE7F21A9}" type="presParOf" srcId="{0184B15F-6B83-4FEE-A204-516F5771F6B7}" destId="{18368555-7135-4516-8D7D-7C00CC25898E}" srcOrd="9" destOrd="0" presId="urn:microsoft.com/office/officeart/2005/8/layout/vList5"/>
    <dgm:cxn modelId="{ABC013C5-7AF3-441B-B886-CA460ECF22A7}" type="presParOf" srcId="{0184B15F-6B83-4FEE-A204-516F5771F6B7}" destId="{02EF487A-316C-4150-8190-DB812FA169A1}" srcOrd="10" destOrd="0" presId="urn:microsoft.com/office/officeart/2005/8/layout/vList5"/>
    <dgm:cxn modelId="{1B6B441D-674C-4DAF-8620-9F7297ABD16A}" type="presParOf" srcId="{02EF487A-316C-4150-8190-DB812FA169A1}" destId="{0EF1C442-E4AD-420B-95FB-7F7FE950CCF3}" srcOrd="0"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51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51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F7387AA6-FD8E-48D5-B934-D019F94DA73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77A527E9-EE27-4DF9-AF7F-7CCEC923550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javaworld.com/cgi-bin/mailto/x_java.cgi?pagetosend=/export/home/httpd/javaworld/javaworld/jw-01-2006/jw-0130-proxy.html&amp;pagename=/javaworld/jw-01-2006/jw-0130-proxy.html&amp;pageurl=http://www.javaworld.com/javaworld/jw-01-2006/jw-0130-proxy.html&amp;site=jw_core"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java.sys-con.com/node/38672"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dzone.com/links/r/decoupling_event_producers_and_consumers_in_jee6.html"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www.adam-bien.com/roller/abien/entry/java_ee_6_observer_with"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bm.com/developerworks/websphere/library/techarticles/0707_barcia/0707_barcia.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en.wikipedia.org/wiki/Java_EE_version_history"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blogs.jetbrains.com/idea/tag/cdi/"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www.springsource.com/products/enterprise/maintenancepolicy" TargetMode="External"/><Relationship Id="rId3" Type="http://schemas.openxmlformats.org/officeDocument/2006/relationships/hyperlink" Target="http://ocpsoft.com/java/spring-to-java-ee-a-migration-guide-cdi-jsf-jpa-jta-ejb/" TargetMode="External"/><Relationship Id="rId7" Type="http://schemas.openxmlformats.org/officeDocument/2006/relationships/hyperlink" Target="http://www.springsource.com/products/tcserver"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www.adam-bien.com/roller/abien/entry/java_ee_6_ejb_3#comment-1246994930760" TargetMode="External"/><Relationship Id="rId5" Type="http://schemas.openxmlformats.org/officeDocument/2006/relationships/hyperlink" Target="http://www.adam-bien.com/roller/abien/entry/java_ee_6_ejb_3" TargetMode="External"/><Relationship Id="rId4" Type="http://schemas.openxmlformats.org/officeDocument/2006/relationships/hyperlink" Target="http://jandiandme.blogspot.com/2010/10/spring-vs-java-ee-and-why-i-dont-care.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lideshare.net/reverttoconsole/introduction-to-jboss-seam-21-1376155"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slideshare.net/javablend/muir-seam-2-in-practice-present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bm.com/developerworks/java/library/j-jsf1/?ca=drs-" TargetMode="External"/><Relationship Id="rId7" Type="http://schemas.openxmlformats.org/officeDocument/2006/relationships/hyperlink" Target="http://www.ibm.com/developerworks/java/library/j-jsf2fu-0410/index.html?ca=dr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ibm.com/developerworks/java/library/j-jsf2fu3/index.html?ca=drs-" TargetMode="External"/><Relationship Id="rId5" Type="http://schemas.openxmlformats.org/officeDocument/2006/relationships/hyperlink" Target="http://www.ibm.com/developerworks/java/library/j-jsf2fu1/index.html" TargetMode="External"/><Relationship Id="rId4" Type="http://schemas.openxmlformats.org/officeDocument/2006/relationships/hyperlink" Target="http://www.ibm.com/developerworks/java/library/j-jsf2fu2/index.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atic.springsource.org/spring/docs/2.0.x/reference/introduction.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blogs.sun.com/arungupta/entry/totd_129_managed_beans_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A96832F8-8AEF-4936-8A11-722612944BB8}" type="slidenum">
              <a:rPr lang="en-US"/>
              <a:pPr/>
              <a:t>1</a:t>
            </a:fld>
            <a:endParaRPr lang="en-US"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Sometimes, a bean type alone does not provide enough information for the container to know which</a:t>
            </a:r>
          </a:p>
          <a:p>
            <a:r>
              <a:rPr lang="en-US" dirty="0" smtClean="0"/>
              <a:t>bean to inject. For instance, suppose we have two implementations of the PaymentProcessor</a:t>
            </a:r>
          </a:p>
          <a:p>
            <a:r>
              <a:rPr lang="en-US" dirty="0" smtClean="0"/>
              <a:t>interface: </a:t>
            </a:r>
            <a:r>
              <a:rPr lang="en-US" dirty="0" err="1" smtClean="0"/>
              <a:t>CreditCardPaymentProcessor</a:t>
            </a:r>
            <a:r>
              <a:rPr lang="en-US" dirty="0" smtClean="0"/>
              <a:t> and </a:t>
            </a:r>
            <a:r>
              <a:rPr lang="en-US" dirty="0" err="1" smtClean="0"/>
              <a:t>DebitPaymentProcessor</a:t>
            </a:r>
            <a:r>
              <a:rPr lang="en-US" dirty="0" smtClean="0"/>
              <a:t>. Injecting a field of type</a:t>
            </a:r>
          </a:p>
          <a:p>
            <a:r>
              <a:rPr lang="en-US" dirty="0" smtClean="0"/>
              <a:t>PaymentProcessor introduces an ambiguous condition. In these cases, the client must specify some additional</a:t>
            </a:r>
          </a:p>
          <a:p>
            <a:r>
              <a:rPr lang="en-US" dirty="0" smtClean="0"/>
              <a:t>quality of the implementation it is interested in. We model this kind of "quality" using a qualifier.</a:t>
            </a:r>
          </a:p>
          <a:p>
            <a:r>
              <a:rPr lang="en-US" dirty="0" smtClean="0"/>
              <a:t>A qualifier is a user-defined annotation that is itself annotated @</a:t>
            </a:r>
            <a:r>
              <a:rPr lang="en-US" dirty="0" err="1" smtClean="0"/>
              <a:t>Qualifer</a:t>
            </a:r>
            <a:r>
              <a:rPr lang="en-US" dirty="0" smtClean="0"/>
              <a:t>. A qualifier annotation is an extension of</a:t>
            </a:r>
          </a:p>
          <a:p>
            <a:r>
              <a:rPr lang="en-US" dirty="0" smtClean="0"/>
              <a:t>the type system. It lets us disambiguate a type without having to fall back to string-based names. Here's an example</a:t>
            </a:r>
          </a:p>
          <a:p>
            <a:r>
              <a:rPr lang="en-US" dirty="0" smtClean="0"/>
              <a:t>of a qualifier annotation:</a:t>
            </a:r>
          </a:p>
          <a:p>
            <a:endParaRPr lang="en-US" dirty="0" smtClean="0"/>
          </a:p>
          <a:p>
            <a:r>
              <a:rPr lang="en-US" dirty="0" smtClean="0"/>
              <a:t>Qualifiers allow extra type information to be supplied while</a:t>
            </a:r>
          </a:p>
          <a:p>
            <a:r>
              <a:rPr lang="en-US" dirty="0" smtClean="0"/>
              <a:t>keeping the reference type generic</a:t>
            </a:r>
          </a:p>
          <a:p>
            <a:r>
              <a:rPr lang="en-US" dirty="0" smtClean="0"/>
              <a:t>● A Qualifier provides guidance to CDI about which bean class</a:t>
            </a:r>
          </a:p>
          <a:p>
            <a:r>
              <a:rPr lang="en-US" dirty="0" smtClean="0"/>
              <a:t>should be used. ● An injection point can use multiple qualifiers. All qualifiers</a:t>
            </a:r>
          </a:p>
          <a:p>
            <a:r>
              <a:rPr lang="en-US" dirty="0" smtClean="0"/>
              <a:t>must be present on the bean.</a:t>
            </a:r>
          </a:p>
          <a:p>
            <a:r>
              <a:rPr lang="en-US" dirty="0" smtClean="0"/>
              <a:t>@Qualifier</a:t>
            </a:r>
          </a:p>
          <a:p>
            <a:r>
              <a:rPr lang="en-US" dirty="0" smtClean="0"/>
              <a:t>@Target({TYPE, METHOD, PARAMETER, FIELD})</a:t>
            </a:r>
          </a:p>
          <a:p>
            <a:r>
              <a:rPr lang="en-US" dirty="0" smtClean="0"/>
              <a:t>@Retention(RUNTIME)</a:t>
            </a:r>
          </a:p>
          <a:p>
            <a:r>
              <a:rPr lang="en-US" dirty="0" smtClean="0"/>
              <a:t>public @interface </a:t>
            </a:r>
            <a:r>
              <a:rPr lang="en-US" dirty="0" err="1" smtClean="0"/>
              <a:t>CreditCard</a:t>
            </a:r>
            <a:r>
              <a:rPr lang="en-US" dirty="0" smtClean="0"/>
              <a:t> {}</a:t>
            </a:r>
          </a:p>
          <a:p>
            <a:endParaRPr lang="en-US" dirty="0" smtClean="0"/>
          </a:p>
          <a:p>
            <a:r>
              <a:rPr lang="en-US" sz="1200" kern="1200" baseline="0" dirty="0" smtClean="0">
                <a:solidFill>
                  <a:schemeClr val="tx1"/>
                </a:solidFill>
                <a:latin typeface="Times New Roman" pitchFamily="1" charset="0"/>
                <a:ea typeface="+mn-ea"/>
                <a:cs typeface="+mn-cs"/>
              </a:rPr>
              <a:t>There may be multiple beans that implement a desired Java type. It is possible to distinguish between multiple types using qualifier annotations. Qualifiers are developer-defined and provide a type-safe way to distinguish between multiple beans implementations.	</a:t>
            </a:r>
          </a:p>
          <a:p>
            <a:endParaRPr lang="en-US" dirty="0" smtClean="0"/>
          </a:p>
          <a:p>
            <a:r>
              <a:rPr lang="en-US" sz="1200" i="1" kern="1200" baseline="0" dirty="0" smtClean="0">
                <a:solidFill>
                  <a:schemeClr val="tx1"/>
                </a:solidFill>
                <a:latin typeface="Times New Roman" pitchFamily="1" charset="0"/>
                <a:ea typeface="+mn-ea"/>
                <a:cs typeface="+mn-cs"/>
              </a:rPr>
              <a:t>qualifier type represents some client-visible semantic associated with a type that is satisfied by some implementations of</a:t>
            </a:r>
          </a:p>
          <a:p>
            <a:r>
              <a:rPr lang="en-US" sz="1200" kern="1200" baseline="0" dirty="0" smtClean="0">
                <a:solidFill>
                  <a:schemeClr val="tx1"/>
                </a:solidFill>
                <a:latin typeface="Times New Roman" pitchFamily="1" charset="0"/>
                <a:ea typeface="+mn-ea"/>
                <a:cs typeface="+mn-cs"/>
              </a:rPr>
              <a:t>the type (and not by others). For example, we could introduce qualifier types representing synchronicity and asynchronicity.</a:t>
            </a:r>
          </a:p>
          <a:p>
            <a:r>
              <a:rPr lang="en-US" sz="1200" kern="1200" baseline="0" dirty="0" smtClean="0">
                <a:solidFill>
                  <a:schemeClr val="tx1"/>
                </a:solidFill>
                <a:latin typeface="Times New Roman" pitchFamily="1" charset="0"/>
                <a:ea typeface="+mn-ea"/>
                <a:cs typeface="+mn-cs"/>
              </a:rPr>
              <a:t>In Java code, qualifier types are represented by annotations.</a:t>
            </a:r>
            <a:endParaRPr lang="en-US" dirty="0"/>
          </a:p>
        </p:txBody>
      </p:sp>
      <p:sp>
        <p:nvSpPr>
          <p:cNvPr id="4" name="Slide Number Placeholder 3"/>
          <p:cNvSpPr>
            <a:spLocks noGrp="1"/>
          </p:cNvSpPr>
          <p:nvPr>
            <p:ph type="sldNum" sz="quarter" idx="10"/>
          </p:nvPr>
        </p:nvSpPr>
        <p:spPr/>
        <p:txBody>
          <a:bodyPr/>
          <a:lstStyle/>
          <a:p>
            <a:pPr>
              <a:defRPr/>
            </a:pPr>
            <a:fld id="{77A527E9-EE27-4DF9-AF7F-7CCEC9235500}" type="slidenum">
              <a:rPr lang="en-US" smtClean="0"/>
              <a:pPr>
                <a:defRPr/>
              </a:pPr>
              <a:t>22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Times New Roman" pitchFamily="1" charset="0"/>
                <a:ea typeface="+mn-ea"/>
                <a:cs typeface="+mn-cs"/>
              </a:rPr>
              <a:t>Java EE components such as </a:t>
            </a:r>
            <a:r>
              <a:rPr lang="en-US" sz="1200" kern="1200" baseline="0" dirty="0" err="1" smtClean="0">
                <a:solidFill>
                  <a:schemeClr val="tx1"/>
                </a:solidFill>
                <a:latin typeface="Times New Roman" pitchFamily="1" charset="0"/>
                <a:ea typeface="+mn-ea"/>
                <a:cs typeface="+mn-cs"/>
              </a:rPr>
              <a:t>servlets</a:t>
            </a:r>
            <a:r>
              <a:rPr lang="en-US" sz="1200" kern="1200" baseline="0" dirty="0" smtClean="0">
                <a:solidFill>
                  <a:schemeClr val="tx1"/>
                </a:solidFill>
                <a:latin typeface="Times New Roman" pitchFamily="1" charset="0"/>
                <a:ea typeface="+mn-ea"/>
                <a:cs typeface="+mn-cs"/>
              </a:rPr>
              <a:t>, EJBs and JavaBeans do not have a well-defined </a:t>
            </a:r>
            <a:r>
              <a:rPr lang="en-US" sz="1200" i="1" kern="1200" baseline="0" dirty="0" smtClean="0">
                <a:solidFill>
                  <a:schemeClr val="tx1"/>
                </a:solidFill>
                <a:latin typeface="Times New Roman" pitchFamily="1" charset="0"/>
                <a:ea typeface="+mn-ea"/>
                <a:cs typeface="+mn-cs"/>
              </a:rPr>
              <a:t>scope. These components are either:</a:t>
            </a:r>
          </a:p>
          <a:p>
            <a:r>
              <a:rPr lang="en-US" sz="1200" kern="1200" baseline="0" dirty="0" smtClean="0">
                <a:solidFill>
                  <a:schemeClr val="tx1"/>
                </a:solidFill>
                <a:latin typeface="Times New Roman" pitchFamily="1" charset="0"/>
                <a:ea typeface="+mn-ea"/>
                <a:cs typeface="+mn-cs"/>
              </a:rPr>
              <a:t>• </a:t>
            </a:r>
            <a:r>
              <a:rPr lang="en-US" sz="1200" i="1" kern="1200" baseline="0" dirty="0" smtClean="0">
                <a:solidFill>
                  <a:schemeClr val="tx1"/>
                </a:solidFill>
                <a:latin typeface="Times New Roman" pitchFamily="1" charset="0"/>
                <a:ea typeface="+mn-ea"/>
                <a:cs typeface="+mn-cs"/>
              </a:rPr>
              <a:t>singletons, such as EJB singleton beans, whose state is shared between all clients,</a:t>
            </a:r>
          </a:p>
          <a:p>
            <a:r>
              <a:rPr lang="en-US" sz="1200" kern="1200" baseline="0" dirty="0" smtClean="0">
                <a:solidFill>
                  <a:schemeClr val="tx1"/>
                </a:solidFill>
                <a:latin typeface="Times New Roman" pitchFamily="1" charset="0"/>
                <a:ea typeface="+mn-ea"/>
                <a:cs typeface="+mn-cs"/>
              </a:rPr>
              <a:t>• </a:t>
            </a:r>
            <a:r>
              <a:rPr lang="en-US" sz="1200" i="1" kern="1200" baseline="0" dirty="0" smtClean="0">
                <a:solidFill>
                  <a:schemeClr val="tx1"/>
                </a:solidFill>
                <a:latin typeface="Times New Roman" pitchFamily="1" charset="0"/>
                <a:ea typeface="+mn-ea"/>
                <a:cs typeface="+mn-cs"/>
              </a:rPr>
              <a:t>stateless objects, such as </a:t>
            </a:r>
            <a:r>
              <a:rPr lang="en-US" sz="1200" i="1" kern="1200" baseline="0" dirty="0" err="1" smtClean="0">
                <a:solidFill>
                  <a:schemeClr val="tx1"/>
                </a:solidFill>
                <a:latin typeface="Times New Roman" pitchFamily="1" charset="0"/>
                <a:ea typeface="+mn-ea"/>
                <a:cs typeface="+mn-cs"/>
              </a:rPr>
              <a:t>servlets</a:t>
            </a:r>
            <a:r>
              <a:rPr lang="en-US" sz="1200" i="1" kern="1200" baseline="0" dirty="0" smtClean="0">
                <a:solidFill>
                  <a:schemeClr val="tx1"/>
                </a:solidFill>
                <a:latin typeface="Times New Roman" pitchFamily="1" charset="0"/>
                <a:ea typeface="+mn-ea"/>
                <a:cs typeface="+mn-cs"/>
              </a:rPr>
              <a:t> and stateless session beans, which do not contain client-visible state, or</a:t>
            </a:r>
          </a:p>
          <a:p>
            <a:r>
              <a:rPr lang="en-US" sz="1200" kern="1200" baseline="0" dirty="0" smtClean="0">
                <a:solidFill>
                  <a:schemeClr val="tx1"/>
                </a:solidFill>
                <a:latin typeface="Times New Roman" pitchFamily="1" charset="0"/>
                <a:ea typeface="+mn-ea"/>
                <a:cs typeface="+mn-cs"/>
              </a:rPr>
              <a:t>• objects that must be explicitly created and destroyed by their client, such as JavaBeans and </a:t>
            </a:r>
            <a:r>
              <a:rPr lang="en-US" sz="1200" kern="1200" baseline="0" dirty="0" err="1" smtClean="0">
                <a:solidFill>
                  <a:schemeClr val="tx1"/>
                </a:solidFill>
                <a:latin typeface="Times New Roman" pitchFamily="1" charset="0"/>
                <a:ea typeface="+mn-ea"/>
                <a:cs typeface="+mn-cs"/>
              </a:rPr>
              <a:t>stateful</a:t>
            </a:r>
            <a:r>
              <a:rPr lang="en-US" sz="1200" kern="1200" baseline="0" dirty="0" smtClean="0">
                <a:solidFill>
                  <a:schemeClr val="tx1"/>
                </a:solidFill>
                <a:latin typeface="Times New Roman" pitchFamily="1" charset="0"/>
                <a:ea typeface="+mn-ea"/>
                <a:cs typeface="+mn-cs"/>
              </a:rPr>
              <a:t> session beans,</a:t>
            </a:r>
          </a:p>
          <a:p>
            <a:r>
              <a:rPr lang="en-US" sz="1200" kern="1200" baseline="0" dirty="0" smtClean="0">
                <a:solidFill>
                  <a:schemeClr val="tx1"/>
                </a:solidFill>
                <a:latin typeface="Times New Roman" pitchFamily="1" charset="0"/>
                <a:ea typeface="+mn-ea"/>
                <a:cs typeface="+mn-cs"/>
              </a:rPr>
              <a:t>whose state is shared by explicit reference passing between clients.</a:t>
            </a:r>
          </a:p>
          <a:p>
            <a:r>
              <a:rPr lang="en-US" sz="1200" kern="1200" baseline="0" dirty="0" smtClean="0">
                <a:solidFill>
                  <a:schemeClr val="tx1"/>
                </a:solidFill>
                <a:latin typeface="Times New Roman" pitchFamily="1" charset="0"/>
                <a:ea typeface="+mn-ea"/>
                <a:cs typeface="+mn-cs"/>
              </a:rPr>
              <a:t>Scoped objects, by contrast, exist in a well-defined lifecycle context:</a:t>
            </a:r>
          </a:p>
          <a:p>
            <a:r>
              <a:rPr lang="en-US" sz="1200" kern="1200" baseline="0" dirty="0" smtClean="0">
                <a:solidFill>
                  <a:schemeClr val="tx1"/>
                </a:solidFill>
                <a:latin typeface="Times New Roman" pitchFamily="1" charset="0"/>
                <a:ea typeface="+mn-ea"/>
                <a:cs typeface="+mn-cs"/>
              </a:rPr>
              <a:t>• they may be automatically created when needed and then automatically destroyed when the context in which they were</a:t>
            </a:r>
          </a:p>
          <a:p>
            <a:r>
              <a:rPr lang="en-US" sz="1200" kern="1200" baseline="0" dirty="0" smtClean="0">
                <a:solidFill>
                  <a:schemeClr val="tx1"/>
                </a:solidFill>
                <a:latin typeface="Times New Roman" pitchFamily="1" charset="0"/>
                <a:ea typeface="+mn-ea"/>
                <a:cs typeface="+mn-cs"/>
              </a:rPr>
              <a:t>created ends, and</a:t>
            </a:r>
          </a:p>
          <a:p>
            <a:r>
              <a:rPr lang="en-US" sz="1200" kern="1200" baseline="0" dirty="0" smtClean="0">
                <a:solidFill>
                  <a:schemeClr val="tx1"/>
                </a:solidFill>
                <a:latin typeface="Times New Roman" pitchFamily="1" charset="0"/>
                <a:ea typeface="+mn-ea"/>
                <a:cs typeface="+mn-cs"/>
              </a:rPr>
              <a:t>• their state is automatically shared by clients that execute in the same context.</a:t>
            </a:r>
          </a:p>
          <a:p>
            <a:r>
              <a:rPr lang="en-US" sz="1200" kern="1200" baseline="0" dirty="0" smtClean="0">
                <a:solidFill>
                  <a:schemeClr val="tx1"/>
                </a:solidFill>
                <a:latin typeface="Times New Roman" pitchFamily="1" charset="0"/>
                <a:ea typeface="+mn-ea"/>
                <a:cs typeface="+mn-cs"/>
              </a:rPr>
              <a:t>All beans have a scope. The scope of a bean determines the lifecycle of its instances, and which instances of the bean are</a:t>
            </a:r>
          </a:p>
          <a:p>
            <a:r>
              <a:rPr lang="en-US" sz="1200" kern="1200" baseline="0" dirty="0" smtClean="0">
                <a:solidFill>
                  <a:schemeClr val="tx1"/>
                </a:solidFill>
                <a:latin typeface="Times New Roman" pitchFamily="1" charset="0"/>
                <a:ea typeface="+mn-ea"/>
                <a:cs typeface="+mn-cs"/>
              </a:rPr>
              <a:t>visible to instances of other beans, as defined in Chapter 6, </a:t>
            </a:r>
            <a:r>
              <a:rPr lang="en-US" sz="1200" i="1" kern="1200" baseline="0" dirty="0" smtClean="0">
                <a:solidFill>
                  <a:schemeClr val="tx1"/>
                </a:solidFill>
                <a:latin typeface="Times New Roman" pitchFamily="1" charset="0"/>
                <a:ea typeface="+mn-ea"/>
                <a:cs typeface="+mn-cs"/>
              </a:rPr>
              <a:t>Scopes and contexts. A scope type is represented by an annotation</a:t>
            </a:r>
          </a:p>
          <a:p>
            <a:r>
              <a:rPr lang="en-US" sz="1200" kern="1200" baseline="0" dirty="0" smtClean="0">
                <a:solidFill>
                  <a:schemeClr val="tx1"/>
                </a:solidFill>
                <a:latin typeface="Times New Roman" pitchFamily="1" charset="0"/>
                <a:ea typeface="+mn-ea"/>
                <a:cs typeface="+mn-cs"/>
              </a:rPr>
              <a:t>type.</a:t>
            </a:r>
          </a:p>
          <a:p>
            <a:r>
              <a:rPr lang="en-US" sz="1200" kern="1200" baseline="0" dirty="0" smtClean="0">
                <a:solidFill>
                  <a:schemeClr val="tx1"/>
                </a:solidFill>
                <a:latin typeface="Times New Roman" pitchFamily="1" charset="0"/>
                <a:ea typeface="+mn-ea"/>
                <a:cs typeface="+mn-cs"/>
              </a:rPr>
              <a:t>For example, an object that represents the current user is represented by a session scoped object:</a:t>
            </a:r>
          </a:p>
          <a:p>
            <a:endParaRPr lang="en-US" sz="1200" kern="1200" baseline="0" dirty="0" smtClean="0">
              <a:solidFill>
                <a:schemeClr val="tx1"/>
              </a:solidFill>
              <a:latin typeface="Times New Roman" pitchFamily="1" charset="0"/>
              <a:ea typeface="+mn-ea"/>
              <a:cs typeface="+mn-cs"/>
            </a:endParaRPr>
          </a:p>
          <a:p>
            <a:r>
              <a:rPr lang="en-US" sz="1200" kern="1200" baseline="0" dirty="0" smtClean="0">
                <a:solidFill>
                  <a:schemeClr val="tx1"/>
                </a:solidFill>
                <a:latin typeface="Times New Roman" pitchFamily="1" charset="0"/>
                <a:ea typeface="+mn-ea"/>
                <a:cs typeface="+mn-cs"/>
              </a:rPr>
              <a:t>All beans have a well-defined scope that determines the lifecycle and visibility of instances. The set of scopes is fully extensible, with built-in scopes including request scope, conversation scope, session scope and application scope. Beans can also be dependent and inherit the scope of their injection point	</a:t>
            </a:r>
          </a:p>
          <a:p>
            <a:endParaRPr lang="en-US" dirty="0" smtClean="0"/>
          </a:p>
          <a:p>
            <a:r>
              <a:rPr lang="en-US" sz="1200" kern="1200" baseline="0" dirty="0" smtClean="0">
                <a:solidFill>
                  <a:schemeClr val="tx1"/>
                </a:solidFill>
                <a:latin typeface="Times New Roman" pitchFamily="1" charset="0"/>
                <a:ea typeface="+mn-ea"/>
                <a:cs typeface="+mn-cs"/>
              </a:rPr>
              <a:t>An instance of a session-scoped bean is bound to a user session and is shared by all requests that execute in the</a:t>
            </a:r>
          </a:p>
          <a:p>
            <a:r>
              <a:rPr lang="en-US" sz="1200" kern="1200" baseline="0" dirty="0" smtClean="0">
                <a:solidFill>
                  <a:schemeClr val="tx1"/>
                </a:solidFill>
                <a:latin typeface="Times New Roman" pitchFamily="1" charset="0"/>
                <a:ea typeface="+mn-ea"/>
                <a:cs typeface="+mn-cs"/>
              </a:rPr>
              <a:t>context of that session</a:t>
            </a:r>
            <a:endParaRPr lang="en-US" dirty="0"/>
          </a:p>
        </p:txBody>
      </p:sp>
      <p:sp>
        <p:nvSpPr>
          <p:cNvPr id="4" name="Slide Number Placeholder 3"/>
          <p:cNvSpPr>
            <a:spLocks noGrp="1"/>
          </p:cNvSpPr>
          <p:nvPr>
            <p:ph type="sldNum" sz="quarter" idx="10"/>
          </p:nvPr>
        </p:nvSpPr>
        <p:spPr/>
        <p:txBody>
          <a:bodyPr/>
          <a:lstStyle/>
          <a:p>
            <a:pPr>
              <a:defRPr/>
            </a:pPr>
            <a:fld id="{77A527E9-EE27-4DF9-AF7F-7CCEC9235500}" type="slidenum">
              <a:rPr lang="en-US" smtClean="0"/>
              <a:pPr>
                <a:defRPr/>
              </a:pPr>
              <a:t>24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Times New Roman" pitchFamily="1" charset="0"/>
                <a:ea typeface="+mn-ea"/>
                <a:cs typeface="+mn-cs"/>
              </a:rPr>
              <a:t>Java EE components such as </a:t>
            </a:r>
            <a:r>
              <a:rPr lang="en-US" sz="1200" kern="1200" baseline="0" dirty="0" err="1" smtClean="0">
                <a:solidFill>
                  <a:schemeClr val="tx1"/>
                </a:solidFill>
                <a:latin typeface="Times New Roman" pitchFamily="1" charset="0"/>
                <a:ea typeface="+mn-ea"/>
                <a:cs typeface="+mn-cs"/>
              </a:rPr>
              <a:t>servlets</a:t>
            </a:r>
            <a:r>
              <a:rPr lang="en-US" sz="1200" kern="1200" baseline="0" dirty="0" smtClean="0">
                <a:solidFill>
                  <a:schemeClr val="tx1"/>
                </a:solidFill>
                <a:latin typeface="Times New Roman" pitchFamily="1" charset="0"/>
                <a:ea typeface="+mn-ea"/>
                <a:cs typeface="+mn-cs"/>
              </a:rPr>
              <a:t>, EJBs and JavaBeans do not have a well-defined </a:t>
            </a:r>
            <a:r>
              <a:rPr lang="en-US" sz="1200" i="1" kern="1200" baseline="0" dirty="0" smtClean="0">
                <a:solidFill>
                  <a:schemeClr val="tx1"/>
                </a:solidFill>
                <a:latin typeface="Times New Roman" pitchFamily="1" charset="0"/>
                <a:ea typeface="+mn-ea"/>
                <a:cs typeface="+mn-cs"/>
              </a:rPr>
              <a:t>scope. These components are either:</a:t>
            </a:r>
          </a:p>
          <a:p>
            <a:r>
              <a:rPr lang="en-US" sz="1200" kern="1200" baseline="0" dirty="0" smtClean="0">
                <a:solidFill>
                  <a:schemeClr val="tx1"/>
                </a:solidFill>
                <a:latin typeface="Times New Roman" pitchFamily="1" charset="0"/>
                <a:ea typeface="+mn-ea"/>
                <a:cs typeface="+mn-cs"/>
              </a:rPr>
              <a:t>• </a:t>
            </a:r>
            <a:r>
              <a:rPr lang="en-US" sz="1200" i="1" kern="1200" baseline="0" dirty="0" smtClean="0">
                <a:solidFill>
                  <a:schemeClr val="tx1"/>
                </a:solidFill>
                <a:latin typeface="Times New Roman" pitchFamily="1" charset="0"/>
                <a:ea typeface="+mn-ea"/>
                <a:cs typeface="+mn-cs"/>
              </a:rPr>
              <a:t>singletons, such as EJB singleton beans, whose state is shared between all clients,</a:t>
            </a:r>
          </a:p>
          <a:p>
            <a:r>
              <a:rPr lang="en-US" sz="1200" kern="1200" baseline="0" dirty="0" smtClean="0">
                <a:solidFill>
                  <a:schemeClr val="tx1"/>
                </a:solidFill>
                <a:latin typeface="Times New Roman" pitchFamily="1" charset="0"/>
                <a:ea typeface="+mn-ea"/>
                <a:cs typeface="+mn-cs"/>
              </a:rPr>
              <a:t>• </a:t>
            </a:r>
            <a:r>
              <a:rPr lang="en-US" sz="1200" i="1" kern="1200" baseline="0" dirty="0" smtClean="0">
                <a:solidFill>
                  <a:schemeClr val="tx1"/>
                </a:solidFill>
                <a:latin typeface="Times New Roman" pitchFamily="1" charset="0"/>
                <a:ea typeface="+mn-ea"/>
                <a:cs typeface="+mn-cs"/>
              </a:rPr>
              <a:t>stateless objects, such as </a:t>
            </a:r>
            <a:r>
              <a:rPr lang="en-US" sz="1200" i="1" kern="1200" baseline="0" dirty="0" err="1" smtClean="0">
                <a:solidFill>
                  <a:schemeClr val="tx1"/>
                </a:solidFill>
                <a:latin typeface="Times New Roman" pitchFamily="1" charset="0"/>
                <a:ea typeface="+mn-ea"/>
                <a:cs typeface="+mn-cs"/>
              </a:rPr>
              <a:t>servlets</a:t>
            </a:r>
            <a:r>
              <a:rPr lang="en-US" sz="1200" i="1" kern="1200" baseline="0" dirty="0" smtClean="0">
                <a:solidFill>
                  <a:schemeClr val="tx1"/>
                </a:solidFill>
                <a:latin typeface="Times New Roman" pitchFamily="1" charset="0"/>
                <a:ea typeface="+mn-ea"/>
                <a:cs typeface="+mn-cs"/>
              </a:rPr>
              <a:t> and stateless session beans, which do not contain client-visible state, or</a:t>
            </a:r>
          </a:p>
          <a:p>
            <a:r>
              <a:rPr lang="en-US" sz="1200" kern="1200" baseline="0" dirty="0" smtClean="0">
                <a:solidFill>
                  <a:schemeClr val="tx1"/>
                </a:solidFill>
                <a:latin typeface="Times New Roman" pitchFamily="1" charset="0"/>
                <a:ea typeface="+mn-ea"/>
                <a:cs typeface="+mn-cs"/>
              </a:rPr>
              <a:t>• objects that must be explicitly created and destroyed by their client, such as JavaBeans and </a:t>
            </a:r>
            <a:r>
              <a:rPr lang="en-US" sz="1200" kern="1200" baseline="0" dirty="0" err="1" smtClean="0">
                <a:solidFill>
                  <a:schemeClr val="tx1"/>
                </a:solidFill>
                <a:latin typeface="Times New Roman" pitchFamily="1" charset="0"/>
                <a:ea typeface="+mn-ea"/>
                <a:cs typeface="+mn-cs"/>
              </a:rPr>
              <a:t>stateful</a:t>
            </a:r>
            <a:r>
              <a:rPr lang="en-US" sz="1200" kern="1200" baseline="0" dirty="0" smtClean="0">
                <a:solidFill>
                  <a:schemeClr val="tx1"/>
                </a:solidFill>
                <a:latin typeface="Times New Roman" pitchFamily="1" charset="0"/>
                <a:ea typeface="+mn-ea"/>
                <a:cs typeface="+mn-cs"/>
              </a:rPr>
              <a:t> session beans,</a:t>
            </a:r>
          </a:p>
          <a:p>
            <a:r>
              <a:rPr lang="en-US" sz="1200" kern="1200" baseline="0" dirty="0" smtClean="0">
                <a:solidFill>
                  <a:schemeClr val="tx1"/>
                </a:solidFill>
                <a:latin typeface="Times New Roman" pitchFamily="1" charset="0"/>
                <a:ea typeface="+mn-ea"/>
                <a:cs typeface="+mn-cs"/>
              </a:rPr>
              <a:t>whose state is shared by explicit reference passing between clients.</a:t>
            </a:r>
          </a:p>
          <a:p>
            <a:r>
              <a:rPr lang="en-US" sz="1200" kern="1200" baseline="0" dirty="0" smtClean="0">
                <a:solidFill>
                  <a:schemeClr val="tx1"/>
                </a:solidFill>
                <a:latin typeface="Times New Roman" pitchFamily="1" charset="0"/>
                <a:ea typeface="+mn-ea"/>
                <a:cs typeface="+mn-cs"/>
              </a:rPr>
              <a:t>Scoped objects, by contrast, exist in a well-defined lifecycle context:</a:t>
            </a:r>
          </a:p>
          <a:p>
            <a:r>
              <a:rPr lang="en-US" sz="1200" kern="1200" baseline="0" dirty="0" smtClean="0">
                <a:solidFill>
                  <a:schemeClr val="tx1"/>
                </a:solidFill>
                <a:latin typeface="Times New Roman" pitchFamily="1" charset="0"/>
                <a:ea typeface="+mn-ea"/>
                <a:cs typeface="+mn-cs"/>
              </a:rPr>
              <a:t>• they may be automatically created when needed and then automatically destroyed when the context in which they were</a:t>
            </a:r>
          </a:p>
          <a:p>
            <a:r>
              <a:rPr lang="en-US" sz="1200" kern="1200" baseline="0" dirty="0" smtClean="0">
                <a:solidFill>
                  <a:schemeClr val="tx1"/>
                </a:solidFill>
                <a:latin typeface="Times New Roman" pitchFamily="1" charset="0"/>
                <a:ea typeface="+mn-ea"/>
                <a:cs typeface="+mn-cs"/>
              </a:rPr>
              <a:t>created ends, and</a:t>
            </a:r>
          </a:p>
          <a:p>
            <a:r>
              <a:rPr lang="en-US" sz="1200" kern="1200" baseline="0" dirty="0" smtClean="0">
                <a:solidFill>
                  <a:schemeClr val="tx1"/>
                </a:solidFill>
                <a:latin typeface="Times New Roman" pitchFamily="1" charset="0"/>
                <a:ea typeface="+mn-ea"/>
                <a:cs typeface="+mn-cs"/>
              </a:rPr>
              <a:t>• their state is automatically shared by clients that execute in the same context.</a:t>
            </a:r>
          </a:p>
          <a:p>
            <a:r>
              <a:rPr lang="en-US" sz="1200" kern="1200" baseline="0" dirty="0" smtClean="0">
                <a:solidFill>
                  <a:schemeClr val="tx1"/>
                </a:solidFill>
                <a:latin typeface="Times New Roman" pitchFamily="1" charset="0"/>
                <a:ea typeface="+mn-ea"/>
                <a:cs typeface="+mn-cs"/>
              </a:rPr>
              <a:t>All beans have a scope. The scope of a bean determines the lifecycle of its instances, and which instances of the bean are</a:t>
            </a:r>
          </a:p>
          <a:p>
            <a:r>
              <a:rPr lang="en-US" sz="1200" kern="1200" baseline="0" dirty="0" smtClean="0">
                <a:solidFill>
                  <a:schemeClr val="tx1"/>
                </a:solidFill>
                <a:latin typeface="Times New Roman" pitchFamily="1" charset="0"/>
                <a:ea typeface="+mn-ea"/>
                <a:cs typeface="+mn-cs"/>
              </a:rPr>
              <a:t>visible to instances of other beans, as defined in Chapter 6, </a:t>
            </a:r>
            <a:r>
              <a:rPr lang="en-US" sz="1200" i="1" kern="1200" baseline="0" dirty="0" smtClean="0">
                <a:solidFill>
                  <a:schemeClr val="tx1"/>
                </a:solidFill>
                <a:latin typeface="Times New Roman" pitchFamily="1" charset="0"/>
                <a:ea typeface="+mn-ea"/>
                <a:cs typeface="+mn-cs"/>
              </a:rPr>
              <a:t>Scopes and contexts. A scope type is represented by an annotation</a:t>
            </a:r>
          </a:p>
          <a:p>
            <a:r>
              <a:rPr lang="en-US" sz="1200" kern="1200" baseline="0" dirty="0" smtClean="0">
                <a:solidFill>
                  <a:schemeClr val="tx1"/>
                </a:solidFill>
                <a:latin typeface="Times New Roman" pitchFamily="1" charset="0"/>
                <a:ea typeface="+mn-ea"/>
                <a:cs typeface="+mn-cs"/>
              </a:rPr>
              <a:t>type.</a:t>
            </a:r>
          </a:p>
          <a:p>
            <a:r>
              <a:rPr lang="en-US" sz="1200" kern="1200" baseline="0" dirty="0" smtClean="0">
                <a:solidFill>
                  <a:schemeClr val="tx1"/>
                </a:solidFill>
                <a:latin typeface="Times New Roman" pitchFamily="1" charset="0"/>
                <a:ea typeface="+mn-ea"/>
                <a:cs typeface="+mn-cs"/>
              </a:rPr>
              <a:t>For example, an object that represents the current user is represented by a session scoped object:</a:t>
            </a:r>
          </a:p>
          <a:p>
            <a:endParaRPr lang="en-US" sz="1200" kern="1200" baseline="0" dirty="0" smtClean="0">
              <a:solidFill>
                <a:schemeClr val="tx1"/>
              </a:solidFill>
              <a:latin typeface="Times New Roman" pitchFamily="1" charset="0"/>
              <a:ea typeface="+mn-ea"/>
              <a:cs typeface="+mn-cs"/>
            </a:endParaRPr>
          </a:p>
          <a:p>
            <a:r>
              <a:rPr lang="en-US" sz="1200" kern="1200" baseline="0" dirty="0" smtClean="0">
                <a:solidFill>
                  <a:schemeClr val="tx1"/>
                </a:solidFill>
                <a:latin typeface="Times New Roman" pitchFamily="1" charset="0"/>
                <a:ea typeface="+mn-ea"/>
                <a:cs typeface="+mn-cs"/>
              </a:rPr>
              <a:t>All beans have a well-defined scope that determines the lifecycle and visibility of instances. The set of scopes is fully extensible, with built-in scopes including request scope, conversation scope, session scope and application scope. Beans can also be dependent and inherit the scope of their injection point	</a:t>
            </a:r>
          </a:p>
          <a:p>
            <a:endParaRPr lang="en-US" dirty="0" smtClean="0"/>
          </a:p>
          <a:p>
            <a:r>
              <a:rPr lang="en-US" sz="1200" kern="1200" baseline="0" dirty="0" smtClean="0">
                <a:solidFill>
                  <a:schemeClr val="tx1"/>
                </a:solidFill>
                <a:latin typeface="Times New Roman" pitchFamily="1" charset="0"/>
                <a:ea typeface="+mn-ea"/>
                <a:cs typeface="+mn-cs"/>
              </a:rPr>
              <a:t>An instance of a session-scoped bean is bound to a user session and is shared by all requests that execute in the</a:t>
            </a:r>
          </a:p>
          <a:p>
            <a:r>
              <a:rPr lang="en-US" sz="1200" kern="1200" baseline="0" dirty="0" smtClean="0">
                <a:solidFill>
                  <a:schemeClr val="tx1"/>
                </a:solidFill>
                <a:latin typeface="Times New Roman" pitchFamily="1" charset="0"/>
                <a:ea typeface="+mn-ea"/>
                <a:cs typeface="+mn-cs"/>
              </a:rPr>
              <a:t>context of that session</a:t>
            </a:r>
          </a:p>
          <a:p>
            <a:endParaRPr lang="en-US" sz="1200" kern="1200" baseline="0" dirty="0" smtClean="0">
              <a:solidFill>
                <a:schemeClr val="tx1"/>
              </a:solidFill>
              <a:latin typeface="Times New Roman" pitchFamily="1" charset="0"/>
              <a:ea typeface="+mn-ea"/>
              <a:cs typeface="+mn-cs"/>
            </a:endParaRPr>
          </a:p>
          <a:p>
            <a:endParaRPr lang="en-US" sz="1200" kern="1200" baseline="0" dirty="0" smtClean="0">
              <a:solidFill>
                <a:schemeClr val="tx1"/>
              </a:solidFill>
              <a:latin typeface="Times New Roman" pitchFamily="1" charset="0"/>
              <a:ea typeface="+mn-ea"/>
              <a:cs typeface="+mn-cs"/>
            </a:endParaRPr>
          </a:p>
          <a:p>
            <a:r>
              <a:rPr lang="en-US" sz="1200" b="1" kern="1200" baseline="0" dirty="0" smtClean="0">
                <a:solidFill>
                  <a:schemeClr val="tx1"/>
                </a:solidFill>
                <a:latin typeface="Times New Roman" pitchFamily="1" charset="0"/>
                <a:ea typeface="+mn-ea"/>
                <a:cs typeface="+mn-cs"/>
              </a:rPr>
              <a:t>Scope Description</a:t>
            </a:r>
          </a:p>
          <a:p>
            <a:r>
              <a:rPr lang="en-US" sz="1200" kern="1200" baseline="0" dirty="0" smtClean="0">
                <a:solidFill>
                  <a:schemeClr val="tx1"/>
                </a:solidFill>
                <a:latin typeface="Times New Roman" pitchFamily="1" charset="0"/>
                <a:ea typeface="+mn-ea"/>
                <a:cs typeface="+mn-cs"/>
              </a:rPr>
              <a:t>Dependent A dependent reference is created each time it is injected and the reference is</a:t>
            </a:r>
          </a:p>
          <a:p>
            <a:r>
              <a:rPr lang="en-US" sz="1200" kern="1200" baseline="0" dirty="0" smtClean="0">
                <a:solidFill>
                  <a:schemeClr val="tx1"/>
                </a:solidFill>
                <a:latin typeface="Times New Roman" pitchFamily="1" charset="0"/>
                <a:ea typeface="+mn-ea"/>
                <a:cs typeface="+mn-cs"/>
              </a:rPr>
              <a:t>removed when the injection target is removed. This is the default scope for CDI</a:t>
            </a:r>
          </a:p>
          <a:p>
            <a:r>
              <a:rPr lang="en-US" sz="1200" kern="1200" baseline="0" dirty="0" smtClean="0">
                <a:solidFill>
                  <a:schemeClr val="tx1"/>
                </a:solidFill>
                <a:latin typeface="Times New Roman" pitchFamily="1" charset="0"/>
                <a:ea typeface="+mn-ea"/>
                <a:cs typeface="+mn-cs"/>
              </a:rPr>
              <a:t>and makes sense for the majority of cases.</a:t>
            </a:r>
          </a:p>
          <a:p>
            <a:r>
              <a:rPr lang="en-US" sz="1200" kern="1200" baseline="0" dirty="0" err="1" smtClean="0">
                <a:solidFill>
                  <a:schemeClr val="tx1"/>
                </a:solidFill>
                <a:latin typeface="Times New Roman" pitchFamily="1" charset="0"/>
                <a:ea typeface="+mn-ea"/>
                <a:cs typeface="+mn-cs"/>
              </a:rPr>
              <a:t>ApplicationScoped</a:t>
            </a:r>
            <a:r>
              <a:rPr lang="en-US" sz="1200" kern="1200" baseline="0" dirty="0" smtClean="0">
                <a:solidFill>
                  <a:schemeClr val="tx1"/>
                </a:solidFill>
                <a:latin typeface="Times New Roman" pitchFamily="1" charset="0"/>
                <a:ea typeface="+mn-ea"/>
                <a:cs typeface="+mn-cs"/>
              </a:rPr>
              <a:t> An object reference is created only </a:t>
            </a:r>
            <a:r>
              <a:rPr lang="en-US" sz="1200" i="1" kern="1200" baseline="0" dirty="0" smtClean="0">
                <a:solidFill>
                  <a:schemeClr val="tx1"/>
                </a:solidFill>
                <a:latin typeface="Times New Roman" pitchFamily="1" charset="0"/>
                <a:ea typeface="+mn-ea"/>
                <a:cs typeface="+mn-cs"/>
              </a:rPr>
              <a:t>once for the duration of the application and the</a:t>
            </a:r>
          </a:p>
          <a:p>
            <a:r>
              <a:rPr lang="en-US" sz="1200" kern="1200" baseline="0" dirty="0" smtClean="0">
                <a:solidFill>
                  <a:schemeClr val="tx1"/>
                </a:solidFill>
                <a:latin typeface="Times New Roman" pitchFamily="1" charset="0"/>
                <a:ea typeface="+mn-ea"/>
                <a:cs typeface="+mn-cs"/>
              </a:rPr>
              <a:t>object is discarded when the application is shut down. This scope makes sense for</a:t>
            </a:r>
          </a:p>
          <a:p>
            <a:r>
              <a:rPr lang="en-US" sz="1200" kern="1200" baseline="0" dirty="0" smtClean="0">
                <a:solidFill>
                  <a:schemeClr val="tx1"/>
                </a:solidFill>
                <a:latin typeface="Times New Roman" pitchFamily="1" charset="0"/>
                <a:ea typeface="+mn-ea"/>
                <a:cs typeface="+mn-cs"/>
              </a:rPr>
              <a:t>service objects, helper APIs or objects that store data shared by the entire</a:t>
            </a:r>
          </a:p>
          <a:p>
            <a:r>
              <a:rPr lang="en-US" sz="1200" kern="1200" baseline="0" dirty="0" smtClean="0">
                <a:solidFill>
                  <a:schemeClr val="tx1"/>
                </a:solidFill>
                <a:latin typeface="Times New Roman" pitchFamily="1" charset="0"/>
                <a:ea typeface="+mn-ea"/>
                <a:cs typeface="+mn-cs"/>
              </a:rPr>
              <a:t>application.</a:t>
            </a:r>
          </a:p>
          <a:p>
            <a:r>
              <a:rPr lang="en-US" sz="1200" kern="1200" baseline="0" dirty="0" err="1" smtClean="0">
                <a:solidFill>
                  <a:schemeClr val="tx1"/>
                </a:solidFill>
                <a:latin typeface="Times New Roman" pitchFamily="1" charset="0"/>
                <a:ea typeface="+mn-ea"/>
                <a:cs typeface="+mn-cs"/>
              </a:rPr>
              <a:t>RequestScoped</a:t>
            </a:r>
            <a:r>
              <a:rPr lang="en-US" sz="1200" kern="1200" baseline="0" dirty="0" smtClean="0">
                <a:solidFill>
                  <a:schemeClr val="tx1"/>
                </a:solidFill>
                <a:latin typeface="Times New Roman" pitchFamily="1" charset="0"/>
                <a:ea typeface="+mn-ea"/>
                <a:cs typeface="+mn-cs"/>
              </a:rPr>
              <a:t> An object reference is created for the duration of the HTTP request and is</a:t>
            </a:r>
          </a:p>
          <a:p>
            <a:r>
              <a:rPr lang="en-US" sz="1200" kern="1200" baseline="0" dirty="0" smtClean="0">
                <a:solidFill>
                  <a:schemeClr val="tx1"/>
                </a:solidFill>
                <a:latin typeface="Times New Roman" pitchFamily="1" charset="0"/>
                <a:ea typeface="+mn-ea"/>
                <a:cs typeface="+mn-cs"/>
              </a:rPr>
              <a:t>discarded when the request ends. This makes sense for things like data transfer</a:t>
            </a:r>
          </a:p>
          <a:p>
            <a:r>
              <a:rPr lang="en-US" sz="1200" kern="1200" baseline="0" dirty="0" smtClean="0">
                <a:solidFill>
                  <a:schemeClr val="tx1"/>
                </a:solidFill>
                <a:latin typeface="Times New Roman" pitchFamily="1" charset="0"/>
                <a:ea typeface="+mn-ea"/>
                <a:cs typeface="+mn-cs"/>
              </a:rPr>
              <a:t>objects/models and JSF backing beans that are only needed for the duration of an</a:t>
            </a:r>
          </a:p>
          <a:p>
            <a:r>
              <a:rPr lang="en-US" sz="1200" kern="1200" baseline="0" dirty="0" smtClean="0">
                <a:solidFill>
                  <a:schemeClr val="tx1"/>
                </a:solidFill>
                <a:latin typeface="Times New Roman" pitchFamily="1" charset="0"/>
                <a:ea typeface="+mn-ea"/>
                <a:cs typeface="+mn-cs"/>
              </a:rPr>
              <a:t>HTTP request.</a:t>
            </a:r>
          </a:p>
          <a:p>
            <a:r>
              <a:rPr lang="en-US" sz="1200" kern="1200" baseline="0" dirty="0" err="1" smtClean="0">
                <a:solidFill>
                  <a:schemeClr val="tx1"/>
                </a:solidFill>
                <a:latin typeface="Times New Roman" pitchFamily="1" charset="0"/>
                <a:ea typeface="+mn-ea"/>
                <a:cs typeface="+mn-cs"/>
              </a:rPr>
              <a:t>SessionScoped</a:t>
            </a:r>
            <a:r>
              <a:rPr lang="en-US" sz="1200" kern="1200" baseline="0" dirty="0" smtClean="0">
                <a:solidFill>
                  <a:schemeClr val="tx1"/>
                </a:solidFill>
                <a:latin typeface="Times New Roman" pitchFamily="1" charset="0"/>
                <a:ea typeface="+mn-ea"/>
                <a:cs typeface="+mn-cs"/>
              </a:rPr>
              <a:t> An object reference is created for the duration of an HTTP session and is</a:t>
            </a:r>
          </a:p>
          <a:p>
            <a:r>
              <a:rPr lang="en-US" sz="1200" kern="1200" baseline="0" dirty="0" smtClean="0">
                <a:solidFill>
                  <a:schemeClr val="tx1"/>
                </a:solidFill>
                <a:latin typeface="Times New Roman" pitchFamily="1" charset="0"/>
                <a:ea typeface="+mn-ea"/>
                <a:cs typeface="+mn-cs"/>
              </a:rPr>
              <a:t>discarded when the session ends. This scope makes sense for objects that are</a:t>
            </a:r>
          </a:p>
          <a:p>
            <a:r>
              <a:rPr lang="en-US" sz="1200" kern="1200" baseline="0" dirty="0" smtClean="0">
                <a:solidFill>
                  <a:schemeClr val="tx1"/>
                </a:solidFill>
                <a:latin typeface="Times New Roman" pitchFamily="1" charset="0"/>
                <a:ea typeface="+mn-ea"/>
                <a:cs typeface="+mn-cs"/>
              </a:rPr>
              <a:t>needed throughout the session such as maybe user login credentials.</a:t>
            </a:r>
          </a:p>
          <a:p>
            <a:r>
              <a:rPr lang="en-US" sz="1200" kern="1200" baseline="0" dirty="0" smtClean="0">
                <a:solidFill>
                  <a:schemeClr val="tx1"/>
                </a:solidFill>
                <a:latin typeface="Times New Roman" pitchFamily="1" charset="0"/>
                <a:ea typeface="+mn-ea"/>
                <a:cs typeface="+mn-cs"/>
              </a:rPr>
              <a:t>ConversationScoped A conversation is a new concept introduced by CDI. It will be familiar to Seam</a:t>
            </a:r>
          </a:p>
          <a:p>
            <a:r>
              <a:rPr lang="en-US" sz="1200" kern="1200" baseline="0" dirty="0" smtClean="0">
                <a:solidFill>
                  <a:schemeClr val="tx1"/>
                </a:solidFill>
                <a:latin typeface="Times New Roman" pitchFamily="1" charset="0"/>
                <a:ea typeface="+mn-ea"/>
                <a:cs typeface="+mn-cs"/>
              </a:rPr>
              <a:t>users, but new to most others. A conversation is essentially a truncated session</a:t>
            </a:r>
          </a:p>
          <a:p>
            <a:r>
              <a:rPr lang="en-US" sz="1200" kern="1200" baseline="0" dirty="0" smtClean="0">
                <a:solidFill>
                  <a:schemeClr val="tx1"/>
                </a:solidFill>
                <a:latin typeface="Times New Roman" pitchFamily="1" charset="0"/>
                <a:ea typeface="+mn-ea"/>
                <a:cs typeface="+mn-cs"/>
              </a:rPr>
              <a:t>with start and end points determined by the application, as opposed to the session</a:t>
            </a:r>
          </a:p>
          <a:p>
            <a:r>
              <a:rPr lang="en-US" sz="1200" kern="1200" baseline="0" dirty="0" smtClean="0">
                <a:solidFill>
                  <a:schemeClr val="tx1"/>
                </a:solidFill>
                <a:latin typeface="Times New Roman" pitchFamily="1" charset="0"/>
                <a:ea typeface="+mn-ea"/>
                <a:cs typeface="+mn-cs"/>
              </a:rPr>
              <a:t>which is controlled by the browser, server and session timeout. There are two</a:t>
            </a:r>
          </a:p>
          <a:p>
            <a:r>
              <a:rPr lang="en-US" sz="1200" kern="1200" baseline="0" dirty="0" smtClean="0">
                <a:solidFill>
                  <a:schemeClr val="tx1"/>
                </a:solidFill>
                <a:latin typeface="Times New Roman" pitchFamily="1" charset="0"/>
                <a:ea typeface="+mn-ea"/>
                <a:cs typeface="+mn-cs"/>
              </a:rPr>
              <a:t>types of conversations in CDI -- </a:t>
            </a:r>
            <a:r>
              <a:rPr lang="en-US" sz="1200" i="1" kern="1200" baseline="0" dirty="0" smtClean="0">
                <a:solidFill>
                  <a:schemeClr val="tx1"/>
                </a:solidFill>
                <a:latin typeface="Times New Roman" pitchFamily="1" charset="0"/>
                <a:ea typeface="+mn-ea"/>
                <a:cs typeface="+mn-cs"/>
              </a:rPr>
              <a:t>transient which basically corresponds to a JSF</a:t>
            </a:r>
          </a:p>
          <a:p>
            <a:r>
              <a:rPr lang="en-US" sz="1200" kern="1200" baseline="0" dirty="0" smtClean="0">
                <a:solidFill>
                  <a:schemeClr val="tx1"/>
                </a:solidFill>
                <a:latin typeface="Times New Roman" pitchFamily="1" charset="0"/>
                <a:ea typeface="+mn-ea"/>
                <a:cs typeface="+mn-cs"/>
              </a:rPr>
              <a:t>request cycle and </a:t>
            </a:r>
            <a:r>
              <a:rPr lang="en-US" sz="1200" i="1" kern="1200" baseline="0" dirty="0" smtClean="0">
                <a:solidFill>
                  <a:schemeClr val="tx1"/>
                </a:solidFill>
                <a:latin typeface="Times New Roman" pitchFamily="1" charset="0"/>
                <a:ea typeface="+mn-ea"/>
                <a:cs typeface="+mn-cs"/>
              </a:rPr>
              <a:t>long-running which is controlled by you via the </a:t>
            </a:r>
            <a:r>
              <a:rPr lang="en-US" sz="1200" i="1" kern="1200" baseline="0" dirty="0" err="1" smtClean="0">
                <a:solidFill>
                  <a:schemeClr val="tx1"/>
                </a:solidFill>
                <a:latin typeface="Times New Roman" pitchFamily="1" charset="0"/>
                <a:ea typeface="+mn-ea"/>
                <a:cs typeface="+mn-cs"/>
              </a:rPr>
              <a:t>Conversion.begin</a:t>
            </a:r>
            <a:endParaRPr lang="en-US" sz="1200" i="1" kern="1200" baseline="0" dirty="0" smtClean="0">
              <a:solidFill>
                <a:schemeClr val="tx1"/>
              </a:solidFill>
              <a:latin typeface="Times New Roman" pitchFamily="1" charset="0"/>
              <a:ea typeface="+mn-ea"/>
              <a:cs typeface="+mn-cs"/>
            </a:endParaRPr>
          </a:p>
          <a:p>
            <a:r>
              <a:rPr lang="en-US" sz="1200" kern="1200" baseline="0" dirty="0" smtClean="0">
                <a:solidFill>
                  <a:schemeClr val="tx1"/>
                </a:solidFill>
                <a:latin typeface="Times New Roman" pitchFamily="1" charset="0"/>
                <a:ea typeface="+mn-ea"/>
                <a:cs typeface="+mn-cs"/>
              </a:rPr>
              <a:t>and </a:t>
            </a:r>
            <a:r>
              <a:rPr lang="en-US" sz="1200" kern="1200" baseline="0" dirty="0" err="1" smtClean="0">
                <a:solidFill>
                  <a:schemeClr val="tx1"/>
                </a:solidFill>
                <a:latin typeface="Times New Roman" pitchFamily="1" charset="0"/>
                <a:ea typeface="+mn-ea"/>
                <a:cs typeface="+mn-cs"/>
              </a:rPr>
              <a:t>Conversion.end</a:t>
            </a:r>
            <a:r>
              <a:rPr lang="en-US" sz="1200" kern="1200" baseline="0" dirty="0" smtClean="0">
                <a:solidFill>
                  <a:schemeClr val="tx1"/>
                </a:solidFill>
                <a:latin typeface="Times New Roman" pitchFamily="1" charset="0"/>
                <a:ea typeface="+mn-ea"/>
                <a:cs typeface="+mn-cs"/>
              </a:rPr>
              <a:t> calls. A transient conversation can be turned into a</a:t>
            </a:r>
          </a:p>
          <a:p>
            <a:r>
              <a:rPr lang="en-US" sz="1200" kern="1200" baseline="0" dirty="0" smtClean="0">
                <a:solidFill>
                  <a:schemeClr val="tx1"/>
                </a:solidFill>
                <a:latin typeface="Times New Roman" pitchFamily="1" charset="0"/>
                <a:ea typeface="+mn-ea"/>
                <a:cs typeface="+mn-cs"/>
              </a:rPr>
              <a:t>long-running one as needed. Conversations are very useful for objects that are</a:t>
            </a:r>
          </a:p>
          <a:p>
            <a:r>
              <a:rPr lang="en-US" sz="1200" kern="1200" baseline="0" dirty="0" smtClean="0">
                <a:solidFill>
                  <a:schemeClr val="tx1"/>
                </a:solidFill>
                <a:latin typeface="Times New Roman" pitchFamily="1" charset="0"/>
                <a:ea typeface="+mn-ea"/>
                <a:cs typeface="+mn-cs"/>
              </a:rPr>
              <a:t>used across multiple pages as part of a multi-step workflow. An order or shopping</a:t>
            </a:r>
          </a:p>
          <a:p>
            <a:r>
              <a:rPr lang="en-US" sz="1200" kern="1200" baseline="0" dirty="0" smtClean="0">
                <a:solidFill>
                  <a:schemeClr val="tx1"/>
                </a:solidFill>
                <a:latin typeface="Times New Roman" pitchFamily="1" charset="0"/>
                <a:ea typeface="+mn-ea"/>
                <a:cs typeface="+mn-cs"/>
              </a:rPr>
              <a:t>cart is a good example. Conversations deserve detailed discussion so we will take</a:t>
            </a:r>
          </a:p>
          <a:p>
            <a:r>
              <a:rPr lang="en-US" sz="1200" kern="1200" baseline="0" dirty="0" smtClean="0">
                <a:solidFill>
                  <a:schemeClr val="tx1"/>
                </a:solidFill>
                <a:latin typeface="Times New Roman" pitchFamily="1" charset="0"/>
                <a:ea typeface="+mn-ea"/>
                <a:cs typeface="+mn-cs"/>
              </a:rPr>
              <a:t>a much closer look at them in a later article in the series.</a:t>
            </a:r>
          </a:p>
          <a:p>
            <a:endParaRPr lang="en-US" dirty="0"/>
          </a:p>
        </p:txBody>
      </p:sp>
      <p:sp>
        <p:nvSpPr>
          <p:cNvPr id="4" name="Slide Number Placeholder 3"/>
          <p:cNvSpPr>
            <a:spLocks noGrp="1"/>
          </p:cNvSpPr>
          <p:nvPr>
            <p:ph type="sldNum" sz="quarter" idx="10"/>
          </p:nvPr>
        </p:nvSpPr>
        <p:spPr/>
        <p:txBody>
          <a:bodyPr/>
          <a:lstStyle/>
          <a:p>
            <a:pPr>
              <a:defRPr/>
            </a:pPr>
            <a:fld id="{77A527E9-EE27-4DF9-AF7F-7CCEC9235500}" type="slidenum">
              <a:rPr lang="en-US" smtClean="0"/>
              <a:pPr>
                <a:defRPr/>
              </a:pPr>
              <a:t>25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Times New Roman" pitchFamily="1" charset="0"/>
              <a:ea typeface="+mn-ea"/>
              <a:cs typeface="+mn-cs"/>
            </a:endParaRPr>
          </a:p>
          <a:p>
            <a:r>
              <a:rPr lang="en-US" sz="1200" kern="1200" baseline="0" dirty="0" smtClean="0">
                <a:solidFill>
                  <a:schemeClr val="tx1"/>
                </a:solidFill>
                <a:latin typeface="Times New Roman" pitchFamily="1" charset="0"/>
                <a:ea typeface="+mn-ea"/>
                <a:cs typeface="+mn-cs"/>
              </a:rPr>
              <a:t>Although it’s completely optional, beans may define an EL name that can be used for non-type safe access. One common usage of EL name is for binding components to </a:t>
            </a:r>
            <a:r>
              <a:rPr lang="en-US" sz="1200" kern="1200" baseline="0" dirty="0" err="1" smtClean="0">
                <a:solidFill>
                  <a:schemeClr val="tx1"/>
                </a:solidFill>
                <a:latin typeface="Times New Roman" pitchFamily="1" charset="0"/>
                <a:ea typeface="+mn-ea"/>
                <a:cs typeface="+mn-cs"/>
              </a:rPr>
              <a:t>JavaServer</a:t>
            </a:r>
            <a:r>
              <a:rPr lang="en-US" sz="1200" kern="1200" baseline="0" dirty="0" smtClean="0">
                <a:solidFill>
                  <a:schemeClr val="tx1"/>
                </a:solidFill>
                <a:latin typeface="Times New Roman" pitchFamily="1" charset="0"/>
                <a:ea typeface="+mn-ea"/>
                <a:cs typeface="+mn-cs"/>
              </a:rPr>
              <a:t> Faces (JSF) views.	</a:t>
            </a:r>
          </a:p>
          <a:p>
            <a:endParaRPr lang="en-US" dirty="0" smtClean="0"/>
          </a:p>
          <a:p>
            <a:r>
              <a:rPr lang="en-US" sz="1200" kern="1200" baseline="0" dirty="0" smtClean="0">
                <a:solidFill>
                  <a:schemeClr val="tx1"/>
                </a:solidFill>
                <a:latin typeface="Times New Roman" pitchFamily="1" charset="0"/>
                <a:ea typeface="+mn-ea"/>
                <a:cs typeface="+mn-cs"/>
              </a:rPr>
              <a:t>used in places where CDI’s type-based lookup is not possible. </a:t>
            </a:r>
            <a:endParaRPr lang="en-US" dirty="0"/>
          </a:p>
        </p:txBody>
      </p:sp>
      <p:sp>
        <p:nvSpPr>
          <p:cNvPr id="4" name="Slide Number Placeholder 3"/>
          <p:cNvSpPr>
            <a:spLocks noGrp="1"/>
          </p:cNvSpPr>
          <p:nvPr>
            <p:ph type="sldNum" sz="quarter" idx="10"/>
          </p:nvPr>
        </p:nvSpPr>
        <p:spPr/>
        <p:txBody>
          <a:bodyPr/>
          <a:lstStyle/>
          <a:p>
            <a:pPr>
              <a:defRPr/>
            </a:pPr>
            <a:fld id="{77A527E9-EE27-4DF9-AF7F-7CCEC9235500}" type="slidenum">
              <a:rPr lang="en-US" smtClean="0"/>
              <a:pPr>
                <a:defRPr/>
              </a:pPr>
              <a:t>26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http://www.javaworld.com/cgi-bin/mailto/x_java.cgi?pagetosend=/export/home/httpd/javaworld/javaworld/jw-01-2006/jw-0130-proxy.html&amp;pagename=/javaworld/jw-01-2006/jw-0130-proxy.html&amp;pageurl=http://www.javaworld.com/javaworld/jw-01-2006/jw-0130-proxy.html&amp;site=jw_core</a:t>
            </a:r>
            <a:endParaRPr lang="en-US" dirty="0" smtClean="0"/>
          </a:p>
          <a:p>
            <a:endParaRPr lang="en-US" dirty="0" smtClean="0"/>
          </a:p>
          <a:p>
            <a:r>
              <a:rPr lang="en-US" dirty="0" smtClean="0">
                <a:hlinkClick r:id="rId4"/>
              </a:rPr>
              <a:t>http://java.sys-con.com/node/38672</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7A527E9-EE27-4DF9-AF7F-7CCEC9235500}" type="slidenum">
              <a:rPr lang="en-US" smtClean="0"/>
              <a:pPr>
                <a:defRPr/>
              </a:pPr>
              <a:t>29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 charset="0"/>
                <a:ea typeface="+mn-ea"/>
                <a:cs typeface="+mn-cs"/>
              </a:rPr>
              <a:t>Alternatively, an alternative may be declared by annotating a bean, producer method or producer field with a stereotype</a:t>
            </a:r>
          </a:p>
          <a:p>
            <a:r>
              <a:rPr lang="en-US" sz="1200" kern="1200" baseline="0" dirty="0" smtClean="0">
                <a:solidFill>
                  <a:schemeClr val="tx1"/>
                </a:solidFill>
                <a:latin typeface="Times New Roman" pitchFamily="1" charset="0"/>
                <a:ea typeface="+mn-ea"/>
                <a:cs typeface="+mn-cs"/>
              </a:rPr>
              <a:t>that declares an @Alternative annotation.</a:t>
            </a:r>
          </a:p>
          <a:p>
            <a:r>
              <a:rPr lang="en-US" sz="1200" kern="1200" baseline="0" dirty="0" smtClean="0">
                <a:solidFill>
                  <a:schemeClr val="tx1"/>
                </a:solidFill>
                <a:latin typeface="Times New Roman" pitchFamily="1" charset="0"/>
                <a:ea typeface="+mn-ea"/>
                <a:cs typeface="+mn-cs"/>
              </a:rPr>
              <a:t>If an interceptor or decorator is an alternative, non-portable behavior results.</a:t>
            </a:r>
          </a:p>
          <a:p>
            <a:endParaRPr lang="en-US" sz="1200" kern="1200" baseline="0" dirty="0" smtClean="0">
              <a:solidFill>
                <a:schemeClr val="tx1"/>
              </a:solidFill>
              <a:latin typeface="Times New Roman" pitchFamily="1" charset="0"/>
              <a:ea typeface="+mn-ea"/>
              <a:cs typeface="+mn-cs"/>
            </a:endParaRPr>
          </a:p>
          <a:p>
            <a:endParaRPr lang="en-US" sz="1200" kern="1200" baseline="0" dirty="0" smtClean="0">
              <a:solidFill>
                <a:schemeClr val="tx1"/>
              </a:solidFill>
              <a:latin typeface="Times New Roman" pitchFamily="1" charset="0"/>
              <a:ea typeface="+mn-ea"/>
              <a:cs typeface="+mn-cs"/>
            </a:endParaRPr>
          </a:p>
          <a:p>
            <a:r>
              <a:rPr lang="en-US" sz="1200" kern="1200" baseline="0" dirty="0" smtClean="0">
                <a:solidFill>
                  <a:schemeClr val="tx1"/>
                </a:solidFill>
                <a:latin typeface="Times New Roman" pitchFamily="1" charset="0"/>
                <a:ea typeface="+mn-ea"/>
                <a:cs typeface="+mn-cs"/>
              </a:rPr>
              <a:t>Qualifiers allow class selection but require modification to</a:t>
            </a:r>
          </a:p>
          <a:p>
            <a:r>
              <a:rPr lang="en-US" sz="1200" kern="1200" baseline="0" dirty="0" smtClean="0">
                <a:solidFill>
                  <a:schemeClr val="tx1"/>
                </a:solidFill>
                <a:latin typeface="Times New Roman" pitchFamily="1" charset="0"/>
                <a:ea typeface="+mn-ea"/>
                <a:cs typeface="+mn-cs"/>
              </a:rPr>
              <a:t>source code and recompiling if they need to be changed</a:t>
            </a:r>
          </a:p>
          <a:p>
            <a:r>
              <a:rPr lang="en-US" sz="1200" kern="1200" baseline="0" dirty="0" smtClean="0">
                <a:solidFill>
                  <a:schemeClr val="tx1"/>
                </a:solidFill>
                <a:latin typeface="Times New Roman" pitchFamily="1" charset="0"/>
                <a:ea typeface="+mn-ea"/>
                <a:cs typeface="+mn-cs"/>
              </a:rPr>
              <a:t>● Alternatives allow CDI to alternate bean classes based on</a:t>
            </a:r>
          </a:p>
          <a:p>
            <a:r>
              <a:rPr lang="en-US" sz="1200" kern="1200" baseline="0" dirty="0" smtClean="0">
                <a:solidFill>
                  <a:schemeClr val="tx1"/>
                </a:solidFill>
                <a:latin typeface="Times New Roman" pitchFamily="1" charset="0"/>
                <a:ea typeface="+mn-ea"/>
                <a:cs typeface="+mn-cs"/>
              </a:rPr>
              <a:t>XML configuration data (beans.xml)</a:t>
            </a:r>
          </a:p>
          <a:p>
            <a:r>
              <a:rPr lang="en-US" sz="1200" kern="1200" baseline="0" dirty="0" smtClean="0">
                <a:solidFill>
                  <a:schemeClr val="tx1"/>
                </a:solidFill>
                <a:latin typeface="Times New Roman" pitchFamily="1" charset="0"/>
                <a:ea typeface="+mn-ea"/>
                <a:cs typeface="+mn-cs"/>
              </a:rPr>
              <a:t>● Alternative classes (annotated with @Alternative) are</a:t>
            </a:r>
          </a:p>
          <a:p>
            <a:r>
              <a:rPr lang="en-US" sz="1200" kern="1200" baseline="0" dirty="0" smtClean="0">
                <a:solidFill>
                  <a:schemeClr val="tx1"/>
                </a:solidFill>
                <a:latin typeface="Times New Roman" pitchFamily="1" charset="0"/>
                <a:ea typeface="+mn-ea"/>
                <a:cs typeface="+mn-cs"/>
              </a:rPr>
              <a:t>disabled by default</a:t>
            </a:r>
          </a:p>
          <a:p>
            <a:r>
              <a:rPr lang="en-US" sz="1200" kern="1200" baseline="0" dirty="0" smtClean="0">
                <a:solidFill>
                  <a:schemeClr val="tx1"/>
                </a:solidFill>
                <a:latin typeface="Times New Roman" pitchFamily="1" charset="0"/>
                <a:ea typeface="+mn-ea"/>
                <a:cs typeface="+mn-cs"/>
              </a:rPr>
              <a:t>● An enabled (via beans.xml) alternative class takes</a:t>
            </a:r>
          </a:p>
          <a:p>
            <a:r>
              <a:rPr lang="en-US" sz="1200" kern="1200" baseline="0" dirty="0" smtClean="0">
                <a:solidFill>
                  <a:schemeClr val="tx1"/>
                </a:solidFill>
                <a:latin typeface="Times New Roman" pitchFamily="1" charset="0"/>
                <a:ea typeface="+mn-ea"/>
                <a:cs typeface="+mn-cs"/>
              </a:rPr>
              <a:t>precedence over a non-alternative class</a:t>
            </a:r>
          </a:p>
          <a:p>
            <a:r>
              <a:rPr lang="en-US" sz="1200" kern="1200" baseline="0" dirty="0" smtClean="0">
                <a:solidFill>
                  <a:schemeClr val="tx1"/>
                </a:solidFill>
                <a:latin typeface="Times New Roman" pitchFamily="1" charset="0"/>
                <a:ea typeface="+mn-ea"/>
                <a:cs typeface="+mn-cs"/>
              </a:rPr>
              <a:t>● Two enabled alternative classes matching the same</a:t>
            </a:r>
          </a:p>
          <a:p>
            <a:r>
              <a:rPr lang="en-US" sz="1200" kern="1200" baseline="0" dirty="0" smtClean="0">
                <a:solidFill>
                  <a:schemeClr val="tx1"/>
                </a:solidFill>
                <a:latin typeface="Times New Roman" pitchFamily="1" charset="0"/>
                <a:ea typeface="+mn-ea"/>
                <a:cs typeface="+mn-cs"/>
              </a:rPr>
              <a:t>qualifiers on an injection point would result in an exception</a:t>
            </a:r>
            <a:endParaRPr lang="en-US" dirty="0"/>
          </a:p>
        </p:txBody>
      </p:sp>
      <p:sp>
        <p:nvSpPr>
          <p:cNvPr id="4" name="Slide Number Placeholder 3"/>
          <p:cNvSpPr>
            <a:spLocks noGrp="1"/>
          </p:cNvSpPr>
          <p:nvPr>
            <p:ph type="sldNum" sz="quarter" idx="10"/>
          </p:nvPr>
        </p:nvSpPr>
        <p:spPr/>
        <p:txBody>
          <a:bodyPr/>
          <a:lstStyle/>
          <a:p>
            <a:pPr>
              <a:defRPr/>
            </a:pPr>
            <a:fld id="{77A527E9-EE27-4DF9-AF7F-7CCEC9235500}" type="slidenum">
              <a:rPr lang="en-US" smtClean="0"/>
              <a:pPr>
                <a:defRPr/>
              </a:pPr>
              <a:t>31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 charset="0"/>
                <a:ea typeface="+mn-ea"/>
                <a:cs typeface="+mn-cs"/>
              </a:rPr>
              <a:t>Almost always use @Inject</a:t>
            </a:r>
          </a:p>
          <a:p>
            <a:r>
              <a:rPr lang="en-US" sz="1200" kern="1200" baseline="0" dirty="0" smtClean="0">
                <a:solidFill>
                  <a:schemeClr val="tx1"/>
                </a:solidFill>
                <a:latin typeface="Times New Roman" pitchFamily="1" charset="0"/>
                <a:ea typeface="+mn-ea"/>
                <a:cs typeface="+mn-cs"/>
              </a:rPr>
              <a:t>● Lets you use interceptors, delegates, scope based beans,</a:t>
            </a:r>
          </a:p>
          <a:p>
            <a:r>
              <a:rPr lang="en-US" sz="1200" kern="1200" baseline="0" dirty="0" smtClean="0">
                <a:solidFill>
                  <a:schemeClr val="tx1"/>
                </a:solidFill>
                <a:latin typeface="Times New Roman" pitchFamily="1" charset="0"/>
                <a:ea typeface="+mn-ea"/>
                <a:cs typeface="+mn-cs"/>
              </a:rPr>
              <a:t>qualifiers, etc</a:t>
            </a:r>
          </a:p>
          <a:p>
            <a:r>
              <a:rPr lang="en-US" sz="1200" kern="1200" baseline="0" dirty="0" smtClean="0">
                <a:solidFill>
                  <a:schemeClr val="tx1"/>
                </a:solidFill>
                <a:latin typeface="Times New Roman" pitchFamily="1" charset="0"/>
                <a:ea typeface="+mn-ea"/>
                <a:cs typeface="+mn-cs"/>
              </a:rPr>
              <a:t>● Can inject EJBs</a:t>
            </a:r>
          </a:p>
          <a:p>
            <a:r>
              <a:rPr lang="en-US" sz="1200" kern="1200" baseline="0" dirty="0" smtClean="0">
                <a:solidFill>
                  <a:schemeClr val="tx1"/>
                </a:solidFill>
                <a:latin typeface="Times New Roman" pitchFamily="1" charset="0"/>
                <a:ea typeface="+mn-ea"/>
                <a:cs typeface="+mn-cs"/>
              </a:rPr>
              <a:t>● @EJB is okay for remote session beans in some cases</a:t>
            </a:r>
          </a:p>
          <a:p>
            <a:r>
              <a:rPr lang="en-US" sz="1200" kern="1200" baseline="0" dirty="0" smtClean="0">
                <a:solidFill>
                  <a:schemeClr val="tx1"/>
                </a:solidFill>
                <a:latin typeface="Times New Roman" pitchFamily="1" charset="0"/>
                <a:ea typeface="+mn-ea"/>
                <a:cs typeface="+mn-cs"/>
              </a:rPr>
              <a:t>● Lets you specify a JNDI name</a:t>
            </a:r>
          </a:p>
          <a:p>
            <a:r>
              <a:rPr lang="en-US" sz="1200" kern="1200" baseline="0" dirty="0" smtClean="0">
                <a:solidFill>
                  <a:schemeClr val="tx1"/>
                </a:solidFill>
                <a:latin typeface="Times New Roman" pitchFamily="1" charset="0"/>
                <a:ea typeface="+mn-ea"/>
                <a:cs typeface="+mn-cs"/>
              </a:rPr>
              <a:t>● @Resource is seldom needed</a:t>
            </a:r>
          </a:p>
          <a:p>
            <a:r>
              <a:rPr lang="en-US" sz="1200" kern="1200" baseline="0" dirty="0" smtClean="0">
                <a:solidFill>
                  <a:schemeClr val="tx1"/>
                </a:solidFill>
                <a:latin typeface="Times New Roman" pitchFamily="1" charset="0"/>
                <a:ea typeface="+mn-ea"/>
                <a:cs typeface="+mn-cs"/>
              </a:rPr>
              <a:t>● Injecting a </a:t>
            </a:r>
            <a:r>
              <a:rPr lang="en-US" sz="1200" kern="1200" baseline="0" dirty="0" err="1" smtClean="0">
                <a:solidFill>
                  <a:schemeClr val="tx1"/>
                </a:solidFill>
                <a:latin typeface="Times New Roman" pitchFamily="1" charset="0"/>
                <a:ea typeface="+mn-ea"/>
                <a:cs typeface="+mn-cs"/>
              </a:rPr>
              <a:t>DataSource</a:t>
            </a:r>
            <a:endParaRPr lang="en-US" sz="1200" kern="1200" baseline="0" dirty="0" smtClean="0">
              <a:solidFill>
                <a:schemeClr val="tx1"/>
              </a:solidFill>
              <a:latin typeface="Times New Roman" pitchFamily="1" charset="0"/>
              <a:ea typeface="+mn-ea"/>
              <a:cs typeface="+mn-cs"/>
            </a:endParaRPr>
          </a:p>
          <a:p>
            <a:r>
              <a:rPr lang="en-US" sz="1200" kern="1200" baseline="0" dirty="0" smtClean="0">
                <a:solidFill>
                  <a:schemeClr val="tx1"/>
                </a:solidFill>
                <a:latin typeface="Times New Roman" pitchFamily="1" charset="0"/>
                <a:ea typeface="+mn-ea"/>
                <a:cs typeface="+mn-cs"/>
              </a:rPr>
              <a:t>● Producers can be used to enable @Inject based injection</a:t>
            </a:r>
          </a:p>
          <a:p>
            <a:r>
              <a:rPr lang="en-US" sz="1200" kern="1200" baseline="0" dirty="0" smtClean="0">
                <a:solidFill>
                  <a:schemeClr val="tx1"/>
                </a:solidFill>
                <a:latin typeface="Times New Roman" pitchFamily="1" charset="0"/>
                <a:ea typeface="+mn-ea"/>
                <a:cs typeface="+mn-cs"/>
              </a:rPr>
              <a:t>for @EJB and @Resource dependencies if needed</a:t>
            </a:r>
            <a:endParaRPr lang="en-US" dirty="0"/>
          </a:p>
        </p:txBody>
      </p:sp>
      <p:sp>
        <p:nvSpPr>
          <p:cNvPr id="4" name="Slide Number Placeholder 3"/>
          <p:cNvSpPr>
            <a:spLocks noGrp="1"/>
          </p:cNvSpPr>
          <p:nvPr>
            <p:ph type="sldNum" sz="quarter" idx="10"/>
          </p:nvPr>
        </p:nvSpPr>
        <p:spPr/>
        <p:txBody>
          <a:bodyPr/>
          <a:lstStyle/>
          <a:p>
            <a:pPr>
              <a:defRPr/>
            </a:pPr>
            <a:fld id="{77A527E9-EE27-4DF9-AF7F-7CCEC9235500}" type="slidenum">
              <a:rPr lang="en-US" smtClean="0"/>
              <a:pPr>
                <a:defRPr/>
              </a:pPr>
              <a:t>34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 charset="0"/>
                <a:ea typeface="+mn-ea"/>
                <a:cs typeface="+mn-cs"/>
              </a:rPr>
              <a:t>Any calls to the delegate object that correspond to a decorated type will be called on the decorator, which may in turn invoke the method directly on the delegate object.</a:t>
            </a:r>
            <a:endParaRPr lang="en-US" dirty="0"/>
          </a:p>
        </p:txBody>
      </p:sp>
      <p:sp>
        <p:nvSpPr>
          <p:cNvPr id="4" name="Slide Number Placeholder 3"/>
          <p:cNvSpPr>
            <a:spLocks noGrp="1"/>
          </p:cNvSpPr>
          <p:nvPr>
            <p:ph type="sldNum" sz="quarter" idx="10"/>
          </p:nvPr>
        </p:nvSpPr>
        <p:spPr/>
        <p:txBody>
          <a:bodyPr/>
          <a:lstStyle/>
          <a:p>
            <a:pPr>
              <a:defRPr/>
            </a:pPr>
            <a:fld id="{77A527E9-EE27-4DF9-AF7F-7CCEC9235500}" type="slidenum">
              <a:rPr lang="en-US" smtClean="0"/>
              <a:pPr>
                <a:defRPr/>
              </a:pPr>
              <a:t>35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hlinkClick r:id="rId3"/>
              </a:rPr>
              <a:t>http://www.dzone.com/links/r/decoupling_event_producers_and_consumers_in_jee6.html</a:t>
            </a:r>
            <a:endParaRPr lang="en-US" dirty="0" smtClean="0"/>
          </a:p>
          <a:p>
            <a:r>
              <a:rPr lang="en-US" dirty="0" smtClean="0">
                <a:hlinkClick r:id="rId4"/>
              </a:rPr>
              <a:t>http://www.adam-bien.com/roller/abien/entry/java_ee_6_observer_with</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Event Producer -&gt; Event Consumer(s) [foreground thread]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FF0000"/>
              </a:solidFill>
              <a:latin typeface="Bitstream Vera Sans Mono" pitchFamily="49"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latin typeface="Times New Roman" pitchFamily="1" charset="0"/>
                <a:ea typeface="+mn-ea"/>
                <a:cs typeface="+mn-cs"/>
              </a:rPr>
              <a:t>Event Producer -&gt; Event Sender -&gt; JMS Queue [foreground thread]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latin typeface="Times New Roman" pitchFamily="1" charset="0"/>
                <a:ea typeface="+mn-ea"/>
                <a:cs typeface="+mn-cs"/>
              </a:rPr>
              <a:t>JMS Queue -&gt; Event Dispatcher -&gt; Event Consumer [background thread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Times New Roman" pitchFamily="1" charset="0"/>
                <a:ea typeface="+mn-ea"/>
                <a:cs typeface="+mn-cs"/>
              </a:rPr>
              <a:t>If there are multiple observers for an event, the order that they are called in is not defined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FF0000"/>
              </a:solidFill>
              <a:latin typeface="Bitstream Vera Sans Mono" pitchFamily="49" charset="0"/>
            </a:endParaRPr>
          </a:p>
          <a:p>
            <a:endParaRPr lang="en-US" dirty="0" smtClean="0"/>
          </a:p>
          <a:p>
            <a:endParaRPr lang="en-US" dirty="0" smtClean="0"/>
          </a:p>
          <a:p>
            <a:pPr>
              <a:buNone/>
            </a:pPr>
            <a:r>
              <a:rPr lang="en-US" sz="1200" dirty="0" smtClean="0"/>
              <a:t>CDI will </a:t>
            </a:r>
            <a:r>
              <a:rPr lang="en-US" sz="1200" dirty="0" err="1" smtClean="0"/>
              <a:t>automagically</a:t>
            </a:r>
            <a:r>
              <a:rPr lang="en-US" sz="1200" dirty="0" smtClean="0"/>
              <a:t> wire EventProducer and EventConsumer</a:t>
            </a:r>
          </a:p>
          <a:p>
            <a:pPr>
              <a:buNone/>
            </a:pPr>
            <a:r>
              <a:rPr lang="en-US" sz="1200" dirty="0" smtClean="0"/>
              <a:t>	 so that when EventProducer fires the event, </a:t>
            </a:r>
            <a:r>
              <a:rPr lang="en-US" sz="1200" dirty="0" err="1" smtClean="0"/>
              <a:t>EventConsumer.afterMyEvent</a:t>
            </a:r>
            <a:r>
              <a:rPr lang="en-US" sz="1200" dirty="0" smtClean="0"/>
              <a:t> gets called</a:t>
            </a:r>
            <a:endParaRPr lang="en-US" sz="1200" dirty="0" smtClean="0">
              <a:solidFill>
                <a:srgbClr val="FF0000"/>
              </a:solidFill>
              <a:latin typeface="Bitstream Vera Sans Mono" pitchFamily="49" charset="0"/>
            </a:endParaRPr>
          </a:p>
          <a:p>
            <a:endParaRPr lang="en-US" dirty="0"/>
          </a:p>
        </p:txBody>
      </p:sp>
      <p:sp>
        <p:nvSpPr>
          <p:cNvPr id="4" name="Slide Number Placeholder 3"/>
          <p:cNvSpPr>
            <a:spLocks noGrp="1"/>
          </p:cNvSpPr>
          <p:nvPr>
            <p:ph type="sldNum" sz="quarter" idx="10"/>
          </p:nvPr>
        </p:nvSpPr>
        <p:spPr/>
        <p:txBody>
          <a:bodyPr/>
          <a:lstStyle/>
          <a:p>
            <a:pPr>
              <a:defRPr/>
            </a:pPr>
            <a:fld id="{77A527E9-EE27-4DF9-AF7F-7CCEC9235500}" type="slidenum">
              <a:rPr lang="en-US" smtClean="0"/>
              <a:pPr>
                <a:defRPr/>
              </a:pPr>
              <a:t>36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baseline="0" dirty="0" err="1" smtClean="0">
                <a:solidFill>
                  <a:schemeClr val="tx1"/>
                </a:solidFill>
                <a:latin typeface="Times New Roman" pitchFamily="1" charset="0"/>
                <a:ea typeface="+mn-ea"/>
                <a:cs typeface="+mn-cs"/>
              </a:rPr>
              <a:t>JBoss</a:t>
            </a:r>
            <a:r>
              <a:rPr lang="en-US" sz="1200" i="1" kern="1200" baseline="0" dirty="0" smtClean="0">
                <a:solidFill>
                  <a:schemeClr val="tx1"/>
                </a:solidFill>
                <a:latin typeface="Times New Roman" pitchFamily="1" charset="0"/>
                <a:ea typeface="+mn-ea"/>
                <a:cs typeface="+mn-cs"/>
              </a:rPr>
              <a:t> tools 3.2 has excellent CDI support. See http://docs.jboss.org/tools/whatsnew/cdi/cdi-news-3.1.0.CR2.html From various sources ... " CDI annotations are now supported in </a:t>
            </a:r>
            <a:r>
              <a:rPr lang="en-US" sz="1200" i="1" kern="1200" baseline="0" dirty="0" err="1" smtClean="0">
                <a:solidFill>
                  <a:schemeClr val="tx1"/>
                </a:solidFill>
                <a:latin typeface="Times New Roman" pitchFamily="1" charset="0"/>
                <a:ea typeface="+mn-ea"/>
                <a:cs typeface="+mn-cs"/>
              </a:rPr>
              <a:t>JBoss</a:t>
            </a:r>
            <a:r>
              <a:rPr lang="en-US" sz="1200" i="1" kern="1200" baseline="0" dirty="0" smtClean="0">
                <a:solidFill>
                  <a:schemeClr val="tx1"/>
                </a:solidFill>
                <a:latin typeface="Times New Roman" pitchFamily="1" charset="0"/>
                <a:ea typeface="+mn-ea"/>
                <a:cs typeface="+mn-cs"/>
              </a:rPr>
              <a:t> Tools 3.1, allowing CDI utilization on any Eclipse Java project.  Enabling CDI is as simple as going to the Configure menu and checking the box for CDI.  Code completion for @Named components along with the code completion, refactoring, and open-on navigation that was done for Seam also applies to CDI components.  In addition to the nice code completion for @Named beans, you can also easily navigate to @Injection sites using </a:t>
            </a:r>
            <a:r>
              <a:rPr lang="en-US" sz="1200" i="1" kern="1200" baseline="0" dirty="0" err="1" smtClean="0">
                <a:solidFill>
                  <a:schemeClr val="tx1"/>
                </a:solidFill>
                <a:latin typeface="Times New Roman" pitchFamily="1" charset="0"/>
                <a:ea typeface="+mn-ea"/>
                <a:cs typeface="+mn-cs"/>
              </a:rPr>
              <a:t>Ctrl+Click</a:t>
            </a:r>
            <a:r>
              <a:rPr lang="en-US" sz="1200" i="1" kern="1200" baseline="0" dirty="0" smtClean="0">
                <a:solidFill>
                  <a:schemeClr val="tx1"/>
                </a:solidFill>
                <a:latin typeface="Times New Roman" pitchFamily="1" charset="0"/>
                <a:ea typeface="+mn-ea"/>
                <a:cs typeface="+mn-cs"/>
              </a:rPr>
              <a:t> or by searching for all occurrences where named beans are used.  If you enable validation, the project will check for errors in your CDI constructs and give instant feedback.  Methods refactoring on CDI beans will be reflected in Eclipse expressions. New Contexts and Dependency Injection wizards help you create common annotation types such as Qualifiers, Stereotypes, Scope, and Interceptor Binding.  CDI construct validation has also been expended by covering around 60 TCK validations.  It also warns developers early on if things are not wired up correctly in the source code."</a:t>
            </a:r>
            <a:endParaRPr lang="en-US" dirty="0"/>
          </a:p>
        </p:txBody>
      </p:sp>
      <p:sp>
        <p:nvSpPr>
          <p:cNvPr id="4" name="Slide Number Placeholder 3"/>
          <p:cNvSpPr>
            <a:spLocks noGrp="1"/>
          </p:cNvSpPr>
          <p:nvPr>
            <p:ph type="sldNum" sz="quarter" idx="10"/>
          </p:nvPr>
        </p:nvSpPr>
        <p:spPr/>
        <p:txBody>
          <a:bodyPr/>
          <a:lstStyle/>
          <a:p>
            <a:pPr>
              <a:defRPr/>
            </a:pPr>
            <a:fld id="{77A527E9-EE27-4DF9-AF7F-7CCEC9235500}" type="slidenum">
              <a:rPr lang="en-US" smtClean="0"/>
              <a:pPr>
                <a:defRPr/>
              </a:pPr>
              <a:t>38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http://www.ibm.com/developerworks/websphere/library/techarticles/0707_barcia/0707_barcia.html</a:t>
            </a:r>
            <a:endParaRPr lang="en-US" dirty="0" smtClean="0"/>
          </a:p>
          <a:p>
            <a:r>
              <a:rPr lang="en-US" dirty="0" smtClean="0">
                <a:hlinkClick r:id="rId4"/>
              </a:rPr>
              <a:t>http://en.wikipedia.org/wiki/Java_EE_version_history</a:t>
            </a:r>
            <a:endParaRPr lang="en-US" dirty="0"/>
          </a:p>
        </p:txBody>
      </p:sp>
      <p:sp>
        <p:nvSpPr>
          <p:cNvPr id="4" name="Slide Number Placeholder 3"/>
          <p:cNvSpPr>
            <a:spLocks noGrp="1"/>
          </p:cNvSpPr>
          <p:nvPr>
            <p:ph type="sldNum" sz="quarter" idx="10"/>
          </p:nvPr>
        </p:nvSpPr>
        <p:spPr/>
        <p:txBody>
          <a:bodyPr/>
          <a:lstStyle/>
          <a:p>
            <a:pPr>
              <a:defRPr/>
            </a:pPr>
            <a:fld id="{77A527E9-EE27-4DF9-AF7F-7CCEC9235500}"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http://blogs.jetbrains.com/idea/tag/cdi/</a:t>
            </a:r>
            <a:endParaRPr lang="en-US" dirty="0"/>
          </a:p>
        </p:txBody>
      </p:sp>
      <p:sp>
        <p:nvSpPr>
          <p:cNvPr id="4" name="Slide Number Placeholder 3"/>
          <p:cNvSpPr>
            <a:spLocks noGrp="1"/>
          </p:cNvSpPr>
          <p:nvPr>
            <p:ph type="sldNum" sz="quarter" idx="10"/>
          </p:nvPr>
        </p:nvSpPr>
        <p:spPr/>
        <p:txBody>
          <a:bodyPr/>
          <a:lstStyle/>
          <a:p>
            <a:pPr>
              <a:defRPr/>
            </a:pPr>
            <a:fld id="{77A527E9-EE27-4DF9-AF7F-7CCEC9235500}" type="slidenum">
              <a:rPr lang="en-US" smtClean="0"/>
              <a:pPr>
                <a:defRPr/>
              </a:pPr>
              <a:t>39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FF0000"/>
                </a:solidFill>
                <a:latin typeface="Bitstream Vera Sans Mono" pitchFamily="49" charset="0"/>
              </a:rPr>
              <a:t>1.0.0 implements the latest API, passes the JSR-330 TCK and the JSR-299 standalone TCK.</a:t>
            </a:r>
            <a:endParaRPr lang="en-US" dirty="0"/>
          </a:p>
        </p:txBody>
      </p:sp>
      <p:sp>
        <p:nvSpPr>
          <p:cNvPr id="4" name="Slide Number Placeholder 3"/>
          <p:cNvSpPr>
            <a:spLocks noGrp="1"/>
          </p:cNvSpPr>
          <p:nvPr>
            <p:ph type="sldNum" sz="quarter" idx="10"/>
          </p:nvPr>
        </p:nvSpPr>
        <p:spPr/>
        <p:txBody>
          <a:bodyPr/>
          <a:lstStyle/>
          <a:p>
            <a:pPr>
              <a:defRPr/>
            </a:pPr>
            <a:fld id="{77A527E9-EE27-4DF9-AF7F-7CCEC9235500}" type="slidenum">
              <a:rPr lang="en-US" smtClean="0"/>
              <a:pPr>
                <a:defRPr/>
              </a:pPr>
              <a:t>40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hlinkClick r:id="rId3"/>
              </a:rPr>
              <a:t>http://ocpsoft.com/java/spring-to-java-ee-a-migration-guide-cdi-jsf-jpa-jta-ejb/</a:t>
            </a:r>
            <a:endParaRPr lang="en-US" dirty="0" smtClean="0"/>
          </a:p>
          <a:p>
            <a:endParaRPr lang="en-US" sz="1200" b="0" i="0" kern="1200" dirty="0" smtClean="0">
              <a:solidFill>
                <a:schemeClr val="tx1"/>
              </a:solidFill>
              <a:latin typeface="Times New Roman" pitchFamily="1" charset="0"/>
              <a:ea typeface="+mn-ea"/>
              <a:cs typeface="+mn-cs"/>
            </a:endParaRPr>
          </a:p>
          <a:p>
            <a:r>
              <a:rPr lang="en-US" sz="1200" b="0" i="0" kern="1200" dirty="0" smtClean="0">
                <a:solidFill>
                  <a:schemeClr val="tx1"/>
                </a:solidFill>
                <a:latin typeface="Times New Roman" pitchFamily="1" charset="0"/>
                <a:ea typeface="+mn-ea"/>
                <a:cs typeface="+mn-cs"/>
              </a:rPr>
              <a:t>JEE6 web profile vs. Spring 3 1. -Spring: not standards-based; introduces vendor lock-in 2. -Spring: AOP overkill; higher learning curve compared to JEE interceptors 3. -Spring: excessive XML </a:t>
            </a:r>
            <a:r>
              <a:rPr lang="en-US" sz="1200" b="0" i="0" kern="1200" dirty="0" err="1" smtClean="0">
                <a:solidFill>
                  <a:schemeClr val="tx1"/>
                </a:solidFill>
                <a:latin typeface="Times New Roman" pitchFamily="1" charset="0"/>
                <a:ea typeface="+mn-ea"/>
                <a:cs typeface="+mn-cs"/>
              </a:rPr>
              <a:t>configs</a:t>
            </a:r>
            <a:r>
              <a:rPr lang="en-US" sz="1200" b="0" i="0" kern="1200" dirty="0" smtClean="0">
                <a:solidFill>
                  <a:schemeClr val="tx1"/>
                </a:solidFill>
                <a:latin typeface="Times New Roman" pitchFamily="1" charset="0"/>
                <a:ea typeface="+mn-ea"/>
                <a:cs typeface="+mn-cs"/>
              </a:rPr>
              <a:t> (although this is not as relevant anymore) 4. Spring: selective adoption of EE6 specs such as Bean Validation, JSF 2.0, JPA 2.0 5. +EE6: standards-based; no vendor lock-in; multiple implementations of JSRs 6. +Spring: don’t need to upgrade to EE6 server (JSE5 is required) 7. Hot incremental deployment for development </a:t>
            </a:r>
            <a:r>
              <a:rPr lang="en-US" sz="1200" b="0" i="0" kern="1200" dirty="0" err="1" smtClean="0">
                <a:solidFill>
                  <a:schemeClr val="tx1"/>
                </a:solidFill>
                <a:latin typeface="Times New Roman" pitchFamily="1" charset="0"/>
                <a:ea typeface="+mn-ea"/>
                <a:cs typeface="+mn-cs"/>
              </a:rPr>
              <a:t>envmts</a:t>
            </a:r>
            <a:r>
              <a:rPr lang="en-US" sz="1200" b="0" i="0" kern="1200" dirty="0" smtClean="0">
                <a:solidFill>
                  <a:schemeClr val="tx1"/>
                </a:solidFill>
                <a:latin typeface="Times New Roman" pitchFamily="1" charset="0"/>
                <a:ea typeface="+mn-ea"/>
                <a:cs typeface="+mn-cs"/>
              </a:rPr>
              <a:t> (e.g. Tapestry 5 and Seam 2.x)? 8. Lightweight vs. heavyweight (considering the EE6 web profile) 9. +EE6: Portable extensions in CDI 10. +Spring: easier to find developers with Spring experience vs. developers with EE6 experience 11. -Spring: using OSIV, for handling LIEs whereas Seam has a more elegant solution via SMPC and Hibernate manual flush 12. -Spring: conversation support via Spring Web Flow but there's also JSF and Spring MVC to confuse you more? 13. +EE6: profile concept with full and web thus far 14. ++Spring: don't need to upgrade to EE6 server to use Spring3</a:t>
            </a:r>
          </a:p>
          <a:p>
            <a:endParaRPr lang="en-US" sz="1200" b="0" i="0" kern="1200" dirty="0" smtClean="0">
              <a:solidFill>
                <a:schemeClr val="tx1"/>
              </a:solidFill>
              <a:latin typeface="Times New Roman" pitchFamily="1" charset="0"/>
              <a:ea typeface="+mn-ea"/>
              <a:cs typeface="+mn-cs"/>
            </a:endParaRPr>
          </a:p>
          <a:p>
            <a:r>
              <a:rPr lang="en-US" dirty="0" smtClean="0">
                <a:hlinkClick r:id="rId4"/>
              </a:rPr>
              <a:t>http://jandiandme.blogspot.com/2010/10/spring-vs-java-ee-and-why-i-dont-care.html</a:t>
            </a:r>
            <a:endParaRPr lang="en-US" dirty="0" smtClean="0"/>
          </a:p>
          <a:p>
            <a:endParaRPr lang="en-US" sz="1200" b="0" i="0" kern="1200" dirty="0" smtClean="0">
              <a:solidFill>
                <a:schemeClr val="tx1"/>
              </a:solidFill>
              <a:latin typeface="Times New Roman" pitchFamily="1" charset="0"/>
              <a:ea typeface="+mn-ea"/>
              <a:cs typeface="+mn-cs"/>
            </a:endParaRPr>
          </a:p>
          <a:p>
            <a:r>
              <a:rPr lang="en-US" sz="1200" b="0" i="0" kern="1200" dirty="0" err="1" smtClean="0">
                <a:solidFill>
                  <a:schemeClr val="tx1"/>
                </a:solidFill>
                <a:latin typeface="Times New Roman" pitchFamily="1" charset="0"/>
                <a:ea typeface="+mn-ea"/>
                <a:cs typeface="+mn-cs"/>
              </a:rPr>
              <a:t>ava</a:t>
            </a:r>
            <a:r>
              <a:rPr lang="en-US" sz="1200" b="0" i="0" kern="1200" dirty="0" smtClean="0">
                <a:solidFill>
                  <a:schemeClr val="tx1"/>
                </a:solidFill>
                <a:latin typeface="Times New Roman" pitchFamily="1" charset="0"/>
                <a:ea typeface="+mn-ea"/>
                <a:cs typeface="+mn-cs"/>
              </a:rPr>
              <a:t> EE 6 and Spring 3 became very similar - at least the resulting architecture and even design will differ only in </a:t>
            </a:r>
            <a:r>
              <a:rPr lang="en-US" sz="1200" b="0" i="0" u="none" strike="noStrike" kern="1200" dirty="0" smtClean="0">
                <a:solidFill>
                  <a:schemeClr val="tx1"/>
                </a:solidFill>
                <a:latin typeface="Times New Roman" pitchFamily="1" charset="0"/>
                <a:ea typeface="+mn-ea"/>
                <a:cs typeface="+mn-cs"/>
                <a:hlinkClick r:id="rId5"/>
              </a:rPr>
              <a:t>details</a:t>
            </a:r>
            <a:r>
              <a:rPr lang="en-US" sz="1200" b="0" i="0" kern="1200" dirty="0" smtClean="0">
                <a:solidFill>
                  <a:schemeClr val="tx1"/>
                </a:solidFill>
                <a:latin typeface="Times New Roman" pitchFamily="1" charset="0"/>
                <a:ea typeface="+mn-ea"/>
                <a:cs typeface="+mn-cs"/>
              </a:rPr>
              <a:t> </a:t>
            </a:r>
            <a:r>
              <a:rPr lang="en-US" sz="1200" b="0" i="0" u="none" strike="noStrike" kern="1200" dirty="0" smtClean="0">
                <a:solidFill>
                  <a:schemeClr val="tx1"/>
                </a:solidFill>
                <a:latin typeface="Times New Roman" pitchFamily="1" charset="0"/>
                <a:ea typeface="+mn-ea"/>
                <a:cs typeface="+mn-cs"/>
                <a:hlinkClick r:id="rId6"/>
              </a:rPr>
              <a:t>(see also </a:t>
            </a:r>
            <a:r>
              <a:rPr lang="en-US" sz="1200" b="0" i="0" u="none" strike="noStrike" kern="1200" dirty="0" err="1" smtClean="0">
                <a:solidFill>
                  <a:schemeClr val="tx1"/>
                </a:solidFill>
                <a:latin typeface="Times New Roman" pitchFamily="1" charset="0"/>
                <a:ea typeface="+mn-ea"/>
                <a:cs typeface="+mn-cs"/>
                <a:hlinkClick r:id="rId6"/>
              </a:rPr>
              <a:t>Juergen</a:t>
            </a:r>
            <a:r>
              <a:rPr lang="en-US" sz="1200" b="0" i="0" u="none" strike="noStrike" kern="1200" dirty="0" smtClean="0">
                <a:solidFill>
                  <a:schemeClr val="tx1"/>
                </a:solidFill>
                <a:latin typeface="Times New Roman" pitchFamily="1" charset="0"/>
                <a:ea typeface="+mn-ea"/>
                <a:cs typeface="+mn-cs"/>
                <a:hlinkClick r:id="rId6"/>
              </a:rPr>
              <a:t> </a:t>
            </a:r>
            <a:r>
              <a:rPr lang="en-US" sz="1200" b="0" i="0" u="none" strike="noStrike" kern="1200" dirty="0" err="1" smtClean="0">
                <a:solidFill>
                  <a:schemeClr val="tx1"/>
                </a:solidFill>
                <a:latin typeface="Times New Roman" pitchFamily="1" charset="0"/>
                <a:ea typeface="+mn-ea"/>
                <a:cs typeface="+mn-cs"/>
                <a:hlinkClick r:id="rId6"/>
              </a:rPr>
              <a:t>Hoeller</a:t>
            </a:r>
            <a:r>
              <a:rPr lang="en-US" sz="1200" b="0" i="0" u="none" strike="noStrike" kern="1200" dirty="0" smtClean="0">
                <a:solidFill>
                  <a:schemeClr val="tx1"/>
                </a:solidFill>
                <a:latin typeface="Times New Roman" pitchFamily="1" charset="0"/>
                <a:ea typeface="+mn-ea"/>
                <a:cs typeface="+mn-cs"/>
                <a:hlinkClick r:id="rId6"/>
              </a:rPr>
              <a:t> comment)</a:t>
            </a:r>
            <a:r>
              <a:rPr lang="en-US" sz="1200" b="0" i="0" kern="1200" dirty="0" smtClean="0">
                <a:solidFill>
                  <a:schemeClr val="tx1"/>
                </a:solidFill>
                <a:latin typeface="Times New Roman" pitchFamily="1" charset="0"/>
                <a:ea typeface="+mn-ea"/>
                <a:cs typeface="+mn-cs"/>
              </a:rPr>
              <a:t>. I don't expect differences in development lifecycle either - e.g. Glassfish deployment (changing a JPA entity or a Session Bean) takes only a few hundred milliseconds - but you could achieve the same easily with Spring as well (there is no reason, why not).</a:t>
            </a:r>
          </a:p>
          <a:p>
            <a:r>
              <a:rPr lang="en-US" sz="1200" b="0" i="0" kern="1200" dirty="0" smtClean="0">
                <a:solidFill>
                  <a:schemeClr val="tx1"/>
                </a:solidFill>
                <a:latin typeface="Times New Roman" pitchFamily="1" charset="0"/>
                <a:ea typeface="+mn-ea"/>
                <a:cs typeface="+mn-cs"/>
              </a:rPr>
              <a:t>Spring also comes with own </a:t>
            </a:r>
            <a:r>
              <a:rPr lang="en-US" sz="1200" b="0" i="0" u="none" strike="noStrike" kern="1200" dirty="0" smtClean="0">
                <a:solidFill>
                  <a:schemeClr val="tx1"/>
                </a:solidFill>
                <a:latin typeface="Times New Roman" pitchFamily="1" charset="0"/>
                <a:ea typeface="+mn-ea"/>
                <a:cs typeface="+mn-cs"/>
                <a:hlinkClick r:id="rId7"/>
              </a:rPr>
              <a:t>server</a:t>
            </a:r>
            <a:r>
              <a:rPr lang="en-US" sz="1200" b="0" i="0" kern="1200" dirty="0" smtClean="0">
                <a:solidFill>
                  <a:schemeClr val="tx1"/>
                </a:solidFill>
                <a:latin typeface="Times New Roman" pitchFamily="1" charset="0"/>
                <a:ea typeface="+mn-ea"/>
                <a:cs typeface="+mn-cs"/>
              </a:rPr>
              <a:t>. Spring has (since October 7th, 2008) similar maintenance policies to </a:t>
            </a:r>
            <a:r>
              <a:rPr lang="en-US" sz="1200" b="0" i="0" kern="1200" dirty="0" err="1" smtClean="0">
                <a:solidFill>
                  <a:schemeClr val="tx1"/>
                </a:solidFill>
                <a:latin typeface="Times New Roman" pitchFamily="1" charset="0"/>
                <a:ea typeface="+mn-ea"/>
                <a:cs typeface="+mn-cs"/>
              </a:rPr>
              <a:t>opensource</a:t>
            </a:r>
            <a:r>
              <a:rPr lang="en-US" sz="1200" b="0" i="0" kern="1200" dirty="0" smtClean="0">
                <a:solidFill>
                  <a:schemeClr val="tx1"/>
                </a:solidFill>
                <a:latin typeface="Times New Roman" pitchFamily="1" charset="0"/>
                <a:ea typeface="+mn-ea"/>
                <a:cs typeface="+mn-cs"/>
              </a:rPr>
              <a:t> servers with commercial support. If you would like to have patches for an older Spring-version - you will have to buy </a:t>
            </a:r>
            <a:r>
              <a:rPr lang="en-US" sz="1200" b="0" i="0" u="none" strike="noStrike" kern="1200" dirty="0" smtClean="0">
                <a:solidFill>
                  <a:schemeClr val="tx1"/>
                </a:solidFill>
                <a:latin typeface="Times New Roman" pitchFamily="1" charset="0"/>
                <a:ea typeface="+mn-ea"/>
                <a:cs typeface="+mn-cs"/>
                <a:hlinkClick r:id="rId8"/>
              </a:rPr>
              <a:t>commercial support from </a:t>
            </a:r>
            <a:r>
              <a:rPr lang="en-US" sz="1200" b="0" i="0" u="none" strike="noStrike" kern="1200" dirty="0" err="1" smtClean="0">
                <a:solidFill>
                  <a:schemeClr val="tx1"/>
                </a:solidFill>
                <a:latin typeface="Times New Roman" pitchFamily="1" charset="0"/>
                <a:ea typeface="+mn-ea"/>
                <a:cs typeface="+mn-cs"/>
                <a:hlinkClick r:id="rId8"/>
              </a:rPr>
              <a:t>SpringSource</a:t>
            </a:r>
            <a:r>
              <a:rPr lang="en-US" sz="1200" b="0" i="0" u="none" strike="noStrike" kern="1200" dirty="0" smtClean="0">
                <a:solidFill>
                  <a:schemeClr val="tx1"/>
                </a:solidFill>
                <a:latin typeface="Times New Roman" pitchFamily="1" charset="0"/>
                <a:ea typeface="+mn-ea"/>
                <a:cs typeface="+mn-cs"/>
                <a:hlinkClick r:id="rId8"/>
              </a:rPr>
              <a:t> / </a:t>
            </a:r>
            <a:r>
              <a:rPr lang="en-US" sz="1200" b="0" i="0" u="none" strike="noStrike" kern="1200" dirty="0" err="1" smtClean="0">
                <a:solidFill>
                  <a:schemeClr val="tx1"/>
                </a:solidFill>
                <a:latin typeface="Times New Roman" pitchFamily="1" charset="0"/>
                <a:ea typeface="+mn-ea"/>
                <a:cs typeface="+mn-cs"/>
                <a:hlinkClick r:id="rId8"/>
              </a:rPr>
              <a:t>VMWare</a:t>
            </a:r>
            <a:r>
              <a:rPr lang="en-US" sz="1200" b="0" i="0" kern="1200" dirty="0" smtClean="0">
                <a:solidFill>
                  <a:schemeClr val="tx1"/>
                </a:solidFill>
                <a:latin typeface="Times New Roman" pitchFamily="1" charset="0"/>
                <a:ea typeface="+mn-ea"/>
                <a:cs typeface="+mn-cs"/>
              </a:rPr>
              <a:t>.</a:t>
            </a:r>
          </a:p>
          <a:p>
            <a:r>
              <a:rPr lang="en-US" sz="1200" b="0" i="0" kern="1200" dirty="0" smtClean="0">
                <a:solidFill>
                  <a:schemeClr val="tx1"/>
                </a:solidFill>
                <a:latin typeface="Times New Roman" pitchFamily="1" charset="0"/>
                <a:ea typeface="+mn-ea"/>
                <a:cs typeface="+mn-cs"/>
              </a:rPr>
              <a:t>For serious projects you will have to sign two maintenance and support contracts - one with your application server vendor and the another one with </a:t>
            </a:r>
            <a:r>
              <a:rPr lang="en-US" sz="1200" b="0" i="0" kern="1200" dirty="0" err="1" smtClean="0">
                <a:solidFill>
                  <a:schemeClr val="tx1"/>
                </a:solidFill>
                <a:latin typeface="Times New Roman" pitchFamily="1" charset="0"/>
                <a:ea typeface="+mn-ea"/>
                <a:cs typeface="+mn-cs"/>
              </a:rPr>
              <a:t>SpringSource</a:t>
            </a:r>
            <a:r>
              <a:rPr lang="en-US" sz="1200" b="0" i="0" kern="1200" dirty="0" smtClean="0">
                <a:solidFill>
                  <a:schemeClr val="tx1"/>
                </a:solidFill>
                <a:latin typeface="Times New Roman" pitchFamily="1" charset="0"/>
                <a:ea typeface="+mn-ea"/>
                <a:cs typeface="+mn-cs"/>
              </a:rPr>
              <a:t>. That is very hard to justify having Java EE 5 / 6 in place. In mid term I only see this two </a:t>
            </a:r>
            <a:r>
              <a:rPr lang="en-US" sz="1200" b="0" i="0" kern="1200" dirty="0" err="1" smtClean="0">
                <a:solidFill>
                  <a:schemeClr val="tx1"/>
                </a:solidFill>
                <a:latin typeface="Times New Roman" pitchFamily="1" charset="0"/>
                <a:ea typeface="+mn-ea"/>
                <a:cs typeface="+mn-cs"/>
              </a:rPr>
              <a:t>options:Deploying</a:t>
            </a:r>
            <a:r>
              <a:rPr lang="en-US" sz="1200" b="0" i="0" kern="1200" dirty="0" smtClean="0">
                <a:solidFill>
                  <a:schemeClr val="tx1"/>
                </a:solidFill>
                <a:latin typeface="Times New Roman" pitchFamily="1" charset="0"/>
                <a:ea typeface="+mn-ea"/>
                <a:cs typeface="+mn-cs"/>
              </a:rPr>
              <a:t> Spring on the "proprietary" </a:t>
            </a:r>
            <a:r>
              <a:rPr lang="en-US" sz="1200" b="0" i="0" kern="1200" dirty="0" err="1" smtClean="0">
                <a:solidFill>
                  <a:schemeClr val="tx1"/>
                </a:solidFill>
                <a:latin typeface="Times New Roman" pitchFamily="1" charset="0"/>
                <a:ea typeface="+mn-ea"/>
                <a:cs typeface="+mn-cs"/>
              </a:rPr>
              <a:t>tc</a:t>
            </a:r>
            <a:r>
              <a:rPr lang="en-US" sz="1200" b="0" i="0" kern="1200" dirty="0" smtClean="0">
                <a:solidFill>
                  <a:schemeClr val="tx1"/>
                </a:solidFill>
                <a:latin typeface="Times New Roman" pitchFamily="1" charset="0"/>
                <a:ea typeface="+mn-ea"/>
                <a:cs typeface="+mn-cs"/>
              </a:rPr>
              <a:t> Server</a:t>
            </a:r>
          </a:p>
          <a:p>
            <a:r>
              <a:rPr lang="en-US" sz="1200" b="0" i="0" kern="1200" dirty="0" smtClean="0">
                <a:solidFill>
                  <a:schemeClr val="tx1"/>
                </a:solidFill>
                <a:latin typeface="Times New Roman" pitchFamily="1" charset="0"/>
                <a:ea typeface="+mn-ea"/>
                <a:cs typeface="+mn-cs"/>
              </a:rPr>
              <a:t>Deploying Java EE 6 applications without Spring (you could build them with Spring support, but deployment to production will be the issue)</a:t>
            </a:r>
          </a:p>
          <a:p>
            <a:r>
              <a:rPr lang="en-US" sz="1200" b="0" i="0" kern="1200" dirty="0" smtClean="0">
                <a:solidFill>
                  <a:schemeClr val="tx1"/>
                </a:solidFill>
                <a:latin typeface="Times New Roman" pitchFamily="1" charset="0"/>
                <a:ea typeface="+mn-ea"/>
                <a:cs typeface="+mn-cs"/>
              </a:rPr>
              <a:t>All the migration projects will also have to make this decision, whether they will stick with Java EE, or migrate straight to Spring. This decision has nothing to do with technology - and a lot with business / strategy / politics. You could of course build Spring from source and deliver a binary by yourself. Delivering an uncertified, un-indemnified "custom" Spring-build would be impossible for "mission critical" and very hard for most commercial projects.</a:t>
            </a:r>
          </a:p>
          <a:p>
            <a:r>
              <a:rPr lang="en-US" sz="1200" b="0" i="0" kern="1200" dirty="0" smtClean="0">
                <a:solidFill>
                  <a:schemeClr val="tx1"/>
                </a:solidFill>
                <a:latin typeface="Times New Roman" pitchFamily="1" charset="0"/>
                <a:ea typeface="+mn-ea"/>
                <a:cs typeface="+mn-cs"/>
              </a:rPr>
              <a:t>The future of Enterprise Java is very clear - full stack Spring or full stack Java EE - but no mix any more.</a:t>
            </a:r>
            <a:endParaRPr lang="en-US" dirty="0"/>
          </a:p>
        </p:txBody>
      </p:sp>
      <p:sp>
        <p:nvSpPr>
          <p:cNvPr id="4" name="Slide Number Placeholder 3"/>
          <p:cNvSpPr>
            <a:spLocks noGrp="1"/>
          </p:cNvSpPr>
          <p:nvPr>
            <p:ph type="sldNum" sz="quarter" idx="10"/>
          </p:nvPr>
        </p:nvSpPr>
        <p:spPr/>
        <p:txBody>
          <a:bodyPr/>
          <a:lstStyle/>
          <a:p>
            <a:pPr>
              <a:defRPr/>
            </a:pPr>
            <a:fld id="{77A527E9-EE27-4DF9-AF7F-7CCEC9235500}" type="slidenum">
              <a:rPr lang="en-US" smtClean="0"/>
              <a:pPr>
                <a:defRPr/>
              </a:pPr>
              <a:t>44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http://techbus.safaribooksonline.com/9781933988344/ch01lev1sec4</a:t>
            </a:r>
          </a:p>
          <a:p>
            <a:endParaRPr lang="en-US" dirty="0"/>
          </a:p>
        </p:txBody>
      </p:sp>
      <p:sp>
        <p:nvSpPr>
          <p:cNvPr id="4" name="Slide Number Placeholder 3"/>
          <p:cNvSpPr>
            <a:spLocks noGrp="1"/>
          </p:cNvSpPr>
          <p:nvPr>
            <p:ph type="sldNum" sz="quarter" idx="10"/>
          </p:nvPr>
        </p:nvSpPr>
        <p:spPr/>
        <p:txBody>
          <a:bodyPr/>
          <a:lstStyle/>
          <a:p>
            <a:pPr>
              <a:defRPr/>
            </a:pPr>
            <a:fld id="{77A527E9-EE27-4DF9-AF7F-7CCEC9235500}"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hlinkClick r:id="rId3"/>
              </a:rPr>
              <a:t>http://www.slideshare.net/reverttoconsole/introduction-to-jboss-seam-21-1376155</a:t>
            </a:r>
            <a:endParaRPr lang="en-US" dirty="0" smtClean="0"/>
          </a:p>
          <a:p>
            <a:r>
              <a:rPr lang="en-US" dirty="0" smtClean="0">
                <a:hlinkClick r:id="rId4"/>
              </a:rPr>
              <a:t>http://www.slideshare.net/javablend/muir-seam-2-in-practice-presentation</a:t>
            </a:r>
            <a:endParaRPr lang="en-US" dirty="0" smtClean="0"/>
          </a:p>
          <a:p>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Container mgmt. of application state</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Conversation scoped Persistence Context</a:t>
            </a:r>
          </a:p>
          <a:p>
            <a:endParaRPr lang="en-US" dirty="0" smtClean="0"/>
          </a:p>
          <a:p>
            <a:r>
              <a:rPr lang="en-US" sz="1200" b="0" i="0" kern="1200" dirty="0" smtClean="0">
                <a:solidFill>
                  <a:schemeClr val="tx1"/>
                </a:solidFill>
                <a:latin typeface="Times New Roman" pitchFamily="1" charset="0"/>
                <a:ea typeface="+mn-ea"/>
                <a:cs typeface="+mn-cs"/>
              </a:rPr>
              <a:t>Here is a small sampling of the many improvements that Seam brings to the Java EE platform, all of which succeed in making the platform simpler:</a:t>
            </a:r>
          </a:p>
          <a:p>
            <a:r>
              <a:rPr lang="en-US" sz="1200" b="0" i="0" kern="1200" dirty="0" smtClean="0">
                <a:solidFill>
                  <a:schemeClr val="tx1"/>
                </a:solidFill>
                <a:latin typeface="Times New Roman" pitchFamily="1" charset="0"/>
                <a:ea typeface="+mn-ea"/>
                <a:cs typeface="+mn-cs"/>
              </a:rPr>
              <a:t>Eliminates the shortcomings in JSF that have been the subject of countless rants</a:t>
            </a:r>
          </a:p>
          <a:p>
            <a:r>
              <a:rPr lang="en-US" sz="1200" b="0" i="0" kern="1200" dirty="0" smtClean="0">
                <a:solidFill>
                  <a:schemeClr val="tx1"/>
                </a:solidFill>
                <a:latin typeface="Times New Roman" pitchFamily="1" charset="0"/>
                <a:ea typeface="+mn-ea"/>
                <a:cs typeface="+mn-cs"/>
              </a:rPr>
              <a:t>Mends the communication between JSF and transactional business components</a:t>
            </a:r>
          </a:p>
          <a:p>
            <a:r>
              <a:rPr lang="en-US" sz="1200" b="0" i="0" kern="1200" dirty="0" smtClean="0">
                <a:solidFill>
                  <a:schemeClr val="tx1"/>
                </a:solidFill>
                <a:latin typeface="Times New Roman" pitchFamily="1" charset="0"/>
                <a:ea typeface="+mn-ea"/>
                <a:cs typeface="+mn-cs"/>
              </a:rPr>
              <a:t>Collapses unnecessary layers and cuts out passive middle-man components</a:t>
            </a:r>
          </a:p>
          <a:p>
            <a:r>
              <a:rPr lang="en-US" sz="1200" b="0" i="0" kern="1200" dirty="0" smtClean="0">
                <a:solidFill>
                  <a:schemeClr val="tx1"/>
                </a:solidFill>
                <a:latin typeface="Times New Roman" pitchFamily="1" charset="0"/>
                <a:ea typeface="+mn-ea"/>
                <a:cs typeface="+mn-cs"/>
              </a:rPr>
              <a:t>Offers a solution for contextual state management, discouraging the use of the stateless architecture (i.e., procedural business logic)</a:t>
            </a:r>
          </a:p>
          <a:p>
            <a:r>
              <a:rPr lang="en-US" sz="1200" b="0" i="0" kern="1200" dirty="0" smtClean="0">
                <a:solidFill>
                  <a:schemeClr val="tx1"/>
                </a:solidFill>
                <a:latin typeface="Times New Roman" pitchFamily="1" charset="0"/>
                <a:ea typeface="+mn-ea"/>
                <a:cs typeface="+mn-cs"/>
              </a:rPr>
              <a:t>Manages the persistence context (Hibernate Session or JPA </a:t>
            </a:r>
            <a:r>
              <a:rPr lang="en-US" sz="1200" b="0" i="0" kern="1200" dirty="0" err="1" smtClean="0">
                <a:solidFill>
                  <a:schemeClr val="tx1"/>
                </a:solidFill>
                <a:latin typeface="Times New Roman" pitchFamily="1" charset="0"/>
                <a:ea typeface="+mn-ea"/>
                <a:cs typeface="+mn-cs"/>
              </a:rPr>
              <a:t>EntityManager</a:t>
            </a:r>
            <a:r>
              <a:rPr lang="en-US" sz="1200" b="0" i="0" kern="1200" dirty="0" smtClean="0">
                <a:solidFill>
                  <a:schemeClr val="tx1"/>
                </a:solidFill>
                <a:latin typeface="Times New Roman" pitchFamily="1" charset="0"/>
                <a:ea typeface="+mn-ea"/>
                <a:cs typeface="+mn-cs"/>
              </a:rPr>
              <a:t>) to avoid lazy initialization exceptions in the view and subsequent requests</a:t>
            </a:r>
          </a:p>
          <a:p>
            <a:r>
              <a:rPr lang="en-US" sz="1200" b="0" i="0" kern="1200" dirty="0" smtClean="0">
                <a:solidFill>
                  <a:schemeClr val="tx1"/>
                </a:solidFill>
                <a:latin typeface="Times New Roman" pitchFamily="1" charset="0"/>
                <a:ea typeface="+mn-ea"/>
                <a:cs typeface="+mn-cs"/>
              </a:rPr>
              <a:t>Provides a means for extending the persistence context for the duration of a use case</a:t>
            </a:r>
          </a:p>
          <a:p>
            <a:r>
              <a:rPr lang="en-US" sz="1200" b="0" i="0" kern="1200" dirty="0" smtClean="0">
                <a:solidFill>
                  <a:schemeClr val="tx1"/>
                </a:solidFill>
                <a:latin typeface="Times New Roman" pitchFamily="1" charset="0"/>
                <a:ea typeface="+mn-ea"/>
                <a:cs typeface="+mn-cs"/>
              </a:rPr>
              <a:t>Connects views together with </a:t>
            </a:r>
            <a:r>
              <a:rPr lang="en-US" sz="1200" b="0" i="0" kern="1200" dirty="0" err="1" smtClean="0">
                <a:solidFill>
                  <a:schemeClr val="tx1"/>
                </a:solidFill>
                <a:latin typeface="Times New Roman" pitchFamily="1" charset="0"/>
                <a:ea typeface="+mn-ea"/>
                <a:cs typeface="+mn-cs"/>
              </a:rPr>
              <a:t>stateful</a:t>
            </a:r>
            <a:r>
              <a:rPr lang="en-US" sz="1200" b="0" i="0" kern="1200" dirty="0" smtClean="0">
                <a:solidFill>
                  <a:schemeClr val="tx1"/>
                </a:solidFill>
                <a:latin typeface="Times New Roman" pitchFamily="1" charset="0"/>
                <a:ea typeface="+mn-ea"/>
                <a:cs typeface="+mn-cs"/>
              </a:rPr>
              <a:t> page flows</a:t>
            </a:r>
          </a:p>
          <a:p>
            <a:r>
              <a:rPr lang="en-US" sz="1200" b="0" i="0" kern="1200" dirty="0" smtClean="0">
                <a:solidFill>
                  <a:schemeClr val="tx1"/>
                </a:solidFill>
                <a:latin typeface="Times New Roman" pitchFamily="1" charset="0"/>
                <a:ea typeface="+mn-ea"/>
                <a:cs typeface="+mn-cs"/>
              </a:rPr>
              <a:t>Brings business processes to the web application world</a:t>
            </a:r>
          </a:p>
          <a:p>
            <a:r>
              <a:rPr lang="en-US" sz="1200" b="0" i="0" kern="1200" dirty="0" smtClean="0">
                <a:solidFill>
                  <a:schemeClr val="tx1"/>
                </a:solidFill>
                <a:latin typeface="Times New Roman" pitchFamily="1" charset="0"/>
                <a:ea typeface="+mn-ea"/>
                <a:cs typeface="+mn-cs"/>
              </a:rPr>
              <a:t>Plugs in a POJO-based authentication and authorization mechanism backed by JAAS that is enforced at the JSF view ID level, accessible via the EL, and can be extended using declarative rules and ACLs</a:t>
            </a:r>
          </a:p>
          <a:p>
            <a:r>
              <a:rPr lang="en-US" sz="1200" b="0" i="0" kern="1200" dirty="0" smtClean="0">
                <a:solidFill>
                  <a:schemeClr val="tx1"/>
                </a:solidFill>
                <a:latin typeface="Times New Roman" pitchFamily="1" charset="0"/>
                <a:ea typeface="+mn-ea"/>
                <a:cs typeface="+mn-cs"/>
              </a:rPr>
              <a:t>Provides an embedded container for testing in non-Java EE environments</a:t>
            </a:r>
          </a:p>
          <a:p>
            <a:r>
              <a:rPr lang="en-US" sz="1200" b="0" i="0" kern="1200" dirty="0" smtClean="0">
                <a:solidFill>
                  <a:schemeClr val="tx1"/>
                </a:solidFill>
                <a:latin typeface="Times New Roman" pitchFamily="1" charset="0"/>
                <a:ea typeface="+mn-ea"/>
                <a:cs typeface="+mn-cs"/>
              </a:rPr>
              <a:t>Delivers more than 30 reference examples with the distribution</a:t>
            </a:r>
          </a:p>
          <a:p>
            <a:endParaRPr lang="en-US" dirty="0"/>
          </a:p>
        </p:txBody>
      </p:sp>
      <p:sp>
        <p:nvSpPr>
          <p:cNvPr id="4" name="Slide Number Placeholder 3"/>
          <p:cNvSpPr>
            <a:spLocks noGrp="1"/>
          </p:cNvSpPr>
          <p:nvPr>
            <p:ph type="sldNum" sz="quarter" idx="10"/>
          </p:nvPr>
        </p:nvSpPr>
        <p:spPr/>
        <p:txBody>
          <a:bodyPr/>
          <a:lstStyle/>
          <a:p>
            <a:pPr>
              <a:defRPr/>
            </a:pPr>
            <a:fld id="{77A527E9-EE27-4DF9-AF7F-7CCEC9235500}"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1" kern="1200" dirty="0" smtClean="0">
                <a:solidFill>
                  <a:schemeClr val="tx1"/>
                </a:solidFill>
                <a:latin typeface="Times New Roman" pitchFamily="1" charset="0"/>
                <a:ea typeface="+mn-ea"/>
                <a:cs typeface="+mn-cs"/>
              </a:rPr>
              <a:t>Lightweight—</a:t>
            </a:r>
            <a:r>
              <a:rPr lang="en-US" sz="1200" b="0" i="0" kern="1200" dirty="0" smtClean="0">
                <a:solidFill>
                  <a:schemeClr val="tx1"/>
                </a:solidFill>
                <a:latin typeface="Times New Roman" pitchFamily="1" charset="0"/>
                <a:ea typeface="+mn-ea"/>
                <a:cs typeface="+mn-cs"/>
              </a:rPr>
              <a:t> Spring is lightweight in terms of both size and overhead. The bulk of the Spring Framework can be distributed in a single JAR file that weighs in at just over 2.5 MB. And the processing overhead required by Spring is negligible. What’s more, Spring is nonintrusive: objects in a Spring-enabled application often have no dependencies on Spring-specific classes.</a:t>
            </a:r>
          </a:p>
          <a:p>
            <a:r>
              <a:rPr lang="en-US" sz="1200" b="0" i="1" kern="1200" dirty="0" smtClean="0">
                <a:solidFill>
                  <a:schemeClr val="tx1"/>
                </a:solidFill>
                <a:latin typeface="Times New Roman" pitchFamily="1" charset="0"/>
                <a:ea typeface="+mn-ea"/>
                <a:cs typeface="+mn-cs"/>
              </a:rPr>
              <a:t>Dependency Injection—</a:t>
            </a:r>
            <a:r>
              <a:rPr lang="en-US" sz="1200" b="0" i="0" kern="1200" dirty="0" smtClean="0">
                <a:solidFill>
                  <a:schemeClr val="tx1"/>
                </a:solidFill>
                <a:latin typeface="Times New Roman" pitchFamily="1" charset="0"/>
                <a:ea typeface="+mn-ea"/>
                <a:cs typeface="+mn-cs"/>
              </a:rPr>
              <a:t> Spring promotes loose coupling through a technique known as dependency injection (DI). When DI is applied, objects are passively given their dependencies instead of creating or looking for dependent objects for themselves. You can think of DI as JNDI in reverse—instead of an object looking up dependencies from a container, the container gives the dependencies to the object at instantiation without waiting to be asked.</a:t>
            </a:r>
          </a:p>
          <a:p>
            <a:r>
              <a:rPr lang="en-US" sz="1200" b="0" i="1" kern="1200" dirty="0" smtClean="0">
                <a:solidFill>
                  <a:schemeClr val="tx1"/>
                </a:solidFill>
                <a:latin typeface="Times New Roman" pitchFamily="1" charset="0"/>
                <a:ea typeface="+mn-ea"/>
                <a:cs typeface="+mn-cs"/>
              </a:rPr>
              <a:t>Aspect-oriented—</a:t>
            </a:r>
            <a:r>
              <a:rPr lang="en-US" sz="1200" b="0" i="0" kern="1200" dirty="0" smtClean="0">
                <a:solidFill>
                  <a:schemeClr val="tx1"/>
                </a:solidFill>
                <a:latin typeface="Times New Roman" pitchFamily="1" charset="0"/>
                <a:ea typeface="+mn-ea"/>
                <a:cs typeface="+mn-cs"/>
              </a:rPr>
              <a:t> Spring comes with rich support for aspect-oriented programming (AOP) that enables cohesive development by separating application business logic from system services (such as auditing and transaction management). Application objects do what they’re supposed to do—perform business logic—and nothing more. They are not responsible for (or even aware of) other system concerns, such as logging or transactional support.</a:t>
            </a:r>
          </a:p>
          <a:p>
            <a:r>
              <a:rPr lang="en-US" sz="1200" b="0" i="1" kern="1200" dirty="0" smtClean="0">
                <a:solidFill>
                  <a:schemeClr val="tx1"/>
                </a:solidFill>
                <a:latin typeface="Times New Roman" pitchFamily="1" charset="0"/>
                <a:ea typeface="+mn-ea"/>
                <a:cs typeface="+mn-cs"/>
              </a:rPr>
              <a:t>Container—</a:t>
            </a:r>
            <a:r>
              <a:rPr lang="en-US" sz="1200" b="0" i="0" kern="1200" dirty="0" smtClean="0">
                <a:solidFill>
                  <a:schemeClr val="tx1"/>
                </a:solidFill>
                <a:latin typeface="Times New Roman" pitchFamily="1" charset="0"/>
                <a:ea typeface="+mn-ea"/>
                <a:cs typeface="+mn-cs"/>
              </a:rPr>
              <a:t> Spring is a container in the sense that it contains and manages the lifecycle and configuration of application objects. In Spring, you can declare how each of your application objects should be created, how they should be configured, and how they should be associated with each other.</a:t>
            </a:r>
          </a:p>
          <a:p>
            <a:r>
              <a:rPr lang="en-US" sz="1200" b="0" i="1" kern="1200" dirty="0" smtClean="0">
                <a:solidFill>
                  <a:schemeClr val="tx1"/>
                </a:solidFill>
                <a:latin typeface="Times New Roman" pitchFamily="1" charset="0"/>
                <a:ea typeface="+mn-ea"/>
                <a:cs typeface="+mn-cs"/>
              </a:rPr>
              <a:t>Framework—</a:t>
            </a:r>
            <a:r>
              <a:rPr lang="en-US" sz="1200" b="0" i="0" kern="1200" dirty="0" smtClean="0">
                <a:solidFill>
                  <a:schemeClr val="tx1"/>
                </a:solidFill>
                <a:latin typeface="Times New Roman" pitchFamily="1" charset="0"/>
                <a:ea typeface="+mn-ea"/>
                <a:cs typeface="+mn-cs"/>
              </a:rPr>
              <a:t> Spring makes it possible to configure and compose complex applications from simpler components. In Spring, application objects are composed declaratively, typically in an XML file. Spring also provides much infrastructure functionality (transaction management, persistence framework integration, etc.), leaving the development of application logic to you.</a:t>
            </a:r>
          </a:p>
          <a:p>
            <a:endParaRPr lang="en-US" dirty="0"/>
          </a:p>
        </p:txBody>
      </p:sp>
      <p:sp>
        <p:nvSpPr>
          <p:cNvPr id="4" name="Slide Number Placeholder 3"/>
          <p:cNvSpPr>
            <a:spLocks noGrp="1"/>
          </p:cNvSpPr>
          <p:nvPr>
            <p:ph type="sldNum" sz="quarter" idx="10"/>
          </p:nvPr>
        </p:nvSpPr>
        <p:spPr/>
        <p:txBody>
          <a:bodyPr/>
          <a:lstStyle/>
          <a:p>
            <a:pPr>
              <a:defRPr/>
            </a:pPr>
            <a:fld id="{77A527E9-EE27-4DF9-AF7F-7CCEC9235500}"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JSF</a:t>
            </a:r>
            <a:r>
              <a:rPr lang="en-US" baseline="0" dirty="0" smtClean="0"/>
              <a:t> fu articles</a:t>
            </a:r>
          </a:p>
          <a:p>
            <a:r>
              <a:rPr lang="en-US" dirty="0" smtClean="0">
                <a:hlinkClick r:id="rId3"/>
              </a:rPr>
              <a:t>http://www.ibm.com/developerworks/java/library/j-jsf1/?ca=drs-</a:t>
            </a:r>
            <a:endParaRPr lang="en-US" dirty="0" smtClean="0">
              <a:hlinkClick r:id="rId4"/>
            </a:endParaRPr>
          </a:p>
          <a:p>
            <a:r>
              <a:rPr lang="en-US" dirty="0" smtClean="0">
                <a:hlinkClick r:id="rId5"/>
              </a:rPr>
              <a:t>http://www.ibm.com/developerworks/java/library/j-jsf2fu1/index.html</a:t>
            </a:r>
            <a:endParaRPr lang="en-US" dirty="0" smtClean="0">
              <a:hlinkClick r:id="rId4"/>
            </a:endParaRPr>
          </a:p>
          <a:p>
            <a:r>
              <a:rPr lang="en-US" dirty="0" smtClean="0">
                <a:hlinkClick r:id="rId4"/>
              </a:rPr>
              <a:t>http://www.ibm.com/developerworks/java/library/j-jsf2fu2/index.html</a:t>
            </a:r>
            <a:endParaRPr lang="en-US" dirty="0" smtClean="0"/>
          </a:p>
          <a:p>
            <a:r>
              <a:rPr lang="en-US" dirty="0" smtClean="0">
                <a:hlinkClick r:id="rId6"/>
              </a:rPr>
              <a:t>http://www.ibm.com/developerworks/java/library/j-jsf2fu3/index.html?ca=drs-</a:t>
            </a:r>
            <a:endParaRPr lang="en-US" dirty="0" smtClean="0"/>
          </a:p>
          <a:p>
            <a:r>
              <a:rPr lang="en-US" dirty="0" smtClean="0">
                <a:hlinkClick r:id="rId7"/>
              </a:rPr>
              <a:t>http://www.ibm.com/developerworks/java/library/j-jsf2fu-0410/index.html?ca=drs-</a:t>
            </a:r>
            <a:endParaRPr lang="en-US" dirty="0" smtClean="0"/>
          </a:p>
          <a:p>
            <a:endParaRPr lang="en-US" baseline="0" dirty="0" smtClean="0"/>
          </a:p>
          <a:p>
            <a:r>
              <a:rPr lang="en-US" baseline="0" dirty="0" smtClean="0"/>
              <a:t>Beginning Java EE6 Platform from Antonio </a:t>
            </a:r>
            <a:r>
              <a:rPr lang="en-US" baseline="0" dirty="0" err="1" smtClean="0"/>
              <a:t>Goncalves</a:t>
            </a:r>
            <a:endParaRPr lang="en-US" dirty="0"/>
          </a:p>
        </p:txBody>
      </p:sp>
      <p:sp>
        <p:nvSpPr>
          <p:cNvPr id="4" name="Slide Number Placeholder 3"/>
          <p:cNvSpPr>
            <a:spLocks noGrp="1"/>
          </p:cNvSpPr>
          <p:nvPr>
            <p:ph type="sldNum" sz="quarter" idx="10"/>
          </p:nvPr>
        </p:nvSpPr>
        <p:spPr/>
        <p:txBody>
          <a:bodyPr/>
          <a:lstStyle/>
          <a:p>
            <a:pPr>
              <a:defRPr/>
            </a:pPr>
            <a:fld id="{77A527E9-EE27-4DF9-AF7F-7CCEC9235500}"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http://static.springsource.org/spring/docs/2.0.x/reference/introduction.html</a:t>
            </a:r>
            <a:endParaRPr lang="en-US" dirty="0"/>
          </a:p>
        </p:txBody>
      </p:sp>
      <p:sp>
        <p:nvSpPr>
          <p:cNvPr id="4" name="Slide Number Placeholder 3"/>
          <p:cNvSpPr>
            <a:spLocks noGrp="1"/>
          </p:cNvSpPr>
          <p:nvPr>
            <p:ph type="sldNum" sz="quarter" idx="10"/>
          </p:nvPr>
        </p:nvSpPr>
        <p:spPr/>
        <p:txBody>
          <a:bodyPr/>
          <a:lstStyle/>
          <a:p>
            <a:pPr>
              <a:defRPr/>
            </a:pPr>
            <a:fld id="{77A527E9-EE27-4DF9-AF7F-7CCEC9235500}"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http://blogs.sun.com/arungupta/entry/totd_129_managed_beans_1</a:t>
            </a:r>
            <a:r>
              <a:rPr lang="en-US" dirty="0" smtClean="0"/>
              <a:t>  </a:t>
            </a:r>
          </a:p>
          <a:p>
            <a:r>
              <a:rPr lang="en-US" sz="1200" kern="1200" baseline="0" dirty="0" smtClean="0">
                <a:solidFill>
                  <a:schemeClr val="tx1"/>
                </a:solidFill>
                <a:latin typeface="Times New Roman" pitchFamily="1" charset="0"/>
                <a:ea typeface="+mn-ea"/>
                <a:cs typeface="+mn-cs"/>
              </a:rPr>
              <a:t>The Managed Beans specification defines the basic programming model for application components managed by the Java</a:t>
            </a:r>
          </a:p>
          <a:p>
            <a:r>
              <a:rPr lang="en-US" sz="1200" kern="1200" baseline="0" dirty="0" smtClean="0">
                <a:solidFill>
                  <a:schemeClr val="tx1"/>
                </a:solidFill>
                <a:latin typeface="Times New Roman" pitchFamily="1" charset="0"/>
                <a:ea typeface="+mn-ea"/>
                <a:cs typeface="+mn-cs"/>
              </a:rPr>
              <a:t>EE container</a:t>
            </a:r>
            <a:endParaRPr lang="en-US" dirty="0"/>
          </a:p>
        </p:txBody>
      </p:sp>
      <p:sp>
        <p:nvSpPr>
          <p:cNvPr id="4" name="Slide Number Placeholder 3"/>
          <p:cNvSpPr>
            <a:spLocks noGrp="1"/>
          </p:cNvSpPr>
          <p:nvPr>
            <p:ph type="sldNum" sz="quarter" idx="10"/>
          </p:nvPr>
        </p:nvSpPr>
        <p:spPr/>
        <p:txBody>
          <a:bodyPr/>
          <a:lstStyle/>
          <a:p>
            <a:pPr>
              <a:defRPr/>
            </a:pPr>
            <a:fld id="{77A527E9-EE27-4DF9-AF7F-7CCEC9235500}" type="slidenum">
              <a:rPr lang="en-US" smtClean="0"/>
              <a:pPr>
                <a:defRPr/>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Times New Roman" pitchFamily="1" charset="0"/>
              <a:ea typeface="+mn-ea"/>
              <a:cs typeface="+mn-cs"/>
            </a:endParaRPr>
          </a:p>
          <a:p>
            <a:r>
              <a:rPr lang="en-US" sz="1200" kern="1200" baseline="0" dirty="0" smtClean="0">
                <a:solidFill>
                  <a:schemeClr val="tx1"/>
                </a:solidFill>
                <a:latin typeface="Times New Roman" pitchFamily="1" charset="0"/>
                <a:ea typeface="+mn-ea"/>
                <a:cs typeface="+mn-cs"/>
              </a:rPr>
              <a:t>Bean Type	The bean type is the set of Java types that the bean provides. CDI injection always uses type as the primary identifier for determining the bean that will provide an instance. Unless otherwise restricted, a bean’s type includes all the </a:t>
            </a:r>
            <a:r>
              <a:rPr lang="en-US" sz="1200" kern="1200" baseline="0" dirty="0" err="1" smtClean="0">
                <a:solidFill>
                  <a:schemeClr val="tx1"/>
                </a:solidFill>
                <a:latin typeface="Times New Roman" pitchFamily="1" charset="0"/>
                <a:ea typeface="+mn-ea"/>
                <a:cs typeface="+mn-cs"/>
              </a:rPr>
              <a:t>superclasses</a:t>
            </a:r>
            <a:r>
              <a:rPr lang="en-US" sz="1200" kern="1200" baseline="0" dirty="0" smtClean="0">
                <a:solidFill>
                  <a:schemeClr val="tx1"/>
                </a:solidFill>
                <a:latin typeface="Times New Roman" pitchFamily="1" charset="0"/>
                <a:ea typeface="+mn-ea"/>
                <a:cs typeface="+mn-cs"/>
              </a:rPr>
              <a:t> and interfaces in the Java type hierarchy.	</a:t>
            </a:r>
          </a:p>
          <a:p>
            <a:endParaRPr lang="en-US" dirty="0"/>
          </a:p>
        </p:txBody>
      </p:sp>
      <p:sp>
        <p:nvSpPr>
          <p:cNvPr id="4" name="Slide Number Placeholder 3"/>
          <p:cNvSpPr>
            <a:spLocks noGrp="1"/>
          </p:cNvSpPr>
          <p:nvPr>
            <p:ph type="sldNum" sz="quarter" idx="10"/>
          </p:nvPr>
        </p:nvSpPr>
        <p:spPr/>
        <p:txBody>
          <a:bodyPr/>
          <a:lstStyle/>
          <a:p>
            <a:pPr>
              <a:defRPr/>
            </a:pPr>
            <a:fld id="{77A527E9-EE27-4DF9-AF7F-7CCEC9235500}" type="slidenum">
              <a:rPr lang="en-US" smtClean="0"/>
              <a:pPr>
                <a:defRPr/>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371600" y="1447800"/>
            <a:ext cx="7315200" cy="1143000"/>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828800" y="3276600"/>
            <a:ext cx="6400800" cy="1752600"/>
          </a:xfrm>
        </p:spPr>
        <p:txBody>
          <a:bodyPr/>
          <a:lstStyle>
            <a:lvl1pPr marL="0" indent="0" algn="ctr">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7BAC233-EAA9-4280-8340-439FF7007C4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381000"/>
            <a:ext cx="18478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1000"/>
            <a:ext cx="53911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60CB173-9CEE-4C8E-AC54-54C8451189B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1B10B0-A6F4-480C-AC59-00C5C1021A9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F9C6F33-592D-4FEC-AD8F-365C8CBB5DE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371600"/>
            <a:ext cx="3619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371600"/>
            <a:ext cx="3619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30891B7-9F0D-4333-AF13-E3B6EA831E4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A31B51B-669F-4823-9CB5-27723E9EE10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171429B-019B-436D-A8A1-D4F65F4D9A8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054888C-38C0-455A-8875-0488E24FDA1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1F4AA8E-50FE-4B9E-A2F3-EDC2852FC7A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F17C22-F720-4439-B12E-C6E7C4E1452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381000"/>
            <a:ext cx="7391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95400" y="1371600"/>
            <a:ext cx="7391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bg1"/>
                </a:solidFill>
                <a:latin typeface="+mn-lt"/>
              </a:defRPr>
            </a:lvl1pPr>
          </a:lstStyle>
          <a:p>
            <a:pPr>
              <a:defRPr/>
            </a:pPr>
            <a:endParaRPr lang="en-US" dirty="0"/>
          </a:p>
        </p:txBody>
      </p:sp>
      <p:sp>
        <p:nvSpPr>
          <p:cNvPr id="1029" name="Rectangle 5"/>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bg1"/>
                </a:solidFill>
                <a:latin typeface="+mn-lt"/>
              </a:defRPr>
            </a:lvl1pPr>
          </a:lstStyle>
          <a:p>
            <a:pPr>
              <a:defRPr/>
            </a:pPr>
            <a:endParaRPr lang="en-US" dirty="0"/>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bg1"/>
                </a:solidFill>
                <a:latin typeface="+mn-lt"/>
              </a:defRPr>
            </a:lvl1pPr>
          </a:lstStyle>
          <a:p>
            <a:pPr>
              <a:defRPr/>
            </a:pPr>
            <a:fld id="{1B7167A2-FAE0-4740-A56B-64968221815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4400">
          <a:solidFill>
            <a:srgbClr val="276288"/>
          </a:solidFill>
          <a:latin typeface="+mj-lt"/>
          <a:ea typeface="+mj-ea"/>
          <a:cs typeface="+mj-cs"/>
        </a:defRPr>
      </a:lvl1pPr>
      <a:lvl2pPr algn="ctr" rtl="0" eaLnBrk="1" fontAlgn="base" hangingPunct="1">
        <a:spcBef>
          <a:spcPct val="0"/>
        </a:spcBef>
        <a:spcAft>
          <a:spcPct val="0"/>
        </a:spcAft>
        <a:defRPr sz="4400">
          <a:solidFill>
            <a:srgbClr val="276288"/>
          </a:solidFill>
          <a:latin typeface="Arial" charset="0"/>
        </a:defRPr>
      </a:lvl2pPr>
      <a:lvl3pPr algn="ctr" rtl="0" eaLnBrk="1" fontAlgn="base" hangingPunct="1">
        <a:spcBef>
          <a:spcPct val="0"/>
        </a:spcBef>
        <a:spcAft>
          <a:spcPct val="0"/>
        </a:spcAft>
        <a:defRPr sz="4400">
          <a:solidFill>
            <a:srgbClr val="276288"/>
          </a:solidFill>
          <a:latin typeface="Arial" charset="0"/>
        </a:defRPr>
      </a:lvl3pPr>
      <a:lvl4pPr algn="ctr" rtl="0" eaLnBrk="1" fontAlgn="base" hangingPunct="1">
        <a:spcBef>
          <a:spcPct val="0"/>
        </a:spcBef>
        <a:spcAft>
          <a:spcPct val="0"/>
        </a:spcAft>
        <a:defRPr sz="4400">
          <a:solidFill>
            <a:srgbClr val="276288"/>
          </a:solidFill>
          <a:latin typeface="Arial" charset="0"/>
        </a:defRPr>
      </a:lvl4pPr>
      <a:lvl5pPr algn="ctr" rtl="0" eaLnBrk="1" fontAlgn="base" hangingPunct="1">
        <a:spcBef>
          <a:spcPct val="0"/>
        </a:spcBef>
        <a:spcAft>
          <a:spcPct val="0"/>
        </a:spcAft>
        <a:defRPr sz="4400">
          <a:solidFill>
            <a:srgbClr val="276288"/>
          </a:solidFill>
          <a:latin typeface="Arial" charset="0"/>
        </a:defRPr>
      </a:lvl5pPr>
      <a:lvl6pPr marL="457200" algn="ctr" rtl="0" eaLnBrk="1" fontAlgn="base" hangingPunct="1">
        <a:spcBef>
          <a:spcPct val="0"/>
        </a:spcBef>
        <a:spcAft>
          <a:spcPct val="0"/>
        </a:spcAft>
        <a:defRPr sz="4400">
          <a:solidFill>
            <a:srgbClr val="276288"/>
          </a:solidFill>
          <a:latin typeface="Arial" charset="0"/>
        </a:defRPr>
      </a:lvl6pPr>
      <a:lvl7pPr marL="914400" algn="ctr" rtl="0" eaLnBrk="1" fontAlgn="base" hangingPunct="1">
        <a:spcBef>
          <a:spcPct val="0"/>
        </a:spcBef>
        <a:spcAft>
          <a:spcPct val="0"/>
        </a:spcAft>
        <a:defRPr sz="4400">
          <a:solidFill>
            <a:srgbClr val="276288"/>
          </a:solidFill>
          <a:latin typeface="Arial" charset="0"/>
        </a:defRPr>
      </a:lvl7pPr>
      <a:lvl8pPr marL="1371600" algn="ctr" rtl="0" eaLnBrk="1" fontAlgn="base" hangingPunct="1">
        <a:spcBef>
          <a:spcPct val="0"/>
        </a:spcBef>
        <a:spcAft>
          <a:spcPct val="0"/>
        </a:spcAft>
        <a:defRPr sz="4400">
          <a:solidFill>
            <a:srgbClr val="276288"/>
          </a:solidFill>
          <a:latin typeface="Arial" charset="0"/>
        </a:defRPr>
      </a:lvl8pPr>
      <a:lvl9pPr marL="1828800" algn="ctr" rtl="0" eaLnBrk="1" fontAlgn="base" hangingPunct="1">
        <a:spcBef>
          <a:spcPct val="0"/>
        </a:spcBef>
        <a:spcAft>
          <a:spcPct val="0"/>
        </a:spcAft>
        <a:defRPr sz="4400">
          <a:solidFill>
            <a:srgbClr val="276288"/>
          </a:solidFill>
          <a:latin typeface="Arial" charset="0"/>
        </a:defRPr>
      </a:lvl9pPr>
    </p:titleStyle>
    <p:bodyStyle>
      <a:lvl1pPr marL="342900" indent="-342900" algn="l" rtl="0" eaLnBrk="1" fontAlgn="base" hangingPunct="1">
        <a:spcBef>
          <a:spcPct val="20000"/>
        </a:spcBef>
        <a:spcAft>
          <a:spcPct val="0"/>
        </a:spcAft>
        <a:buChar char="•"/>
        <a:defRPr sz="3200">
          <a:solidFill>
            <a:srgbClr val="276288"/>
          </a:solidFill>
          <a:latin typeface="+mn-lt"/>
          <a:ea typeface="+mn-ea"/>
          <a:cs typeface="+mn-cs"/>
        </a:defRPr>
      </a:lvl1pPr>
      <a:lvl2pPr marL="742950" indent="-285750" algn="l" rtl="0" eaLnBrk="1" fontAlgn="base" hangingPunct="1">
        <a:spcBef>
          <a:spcPct val="20000"/>
        </a:spcBef>
        <a:spcAft>
          <a:spcPct val="0"/>
        </a:spcAft>
        <a:buChar char="–"/>
        <a:defRPr sz="2800">
          <a:solidFill>
            <a:srgbClr val="E77D23"/>
          </a:solidFill>
          <a:latin typeface="+mn-lt"/>
        </a:defRPr>
      </a:lvl2pPr>
      <a:lvl3pPr marL="1143000" indent="-228600" algn="l" rtl="0" eaLnBrk="1" fontAlgn="base" hangingPunct="1">
        <a:spcBef>
          <a:spcPct val="20000"/>
        </a:spcBef>
        <a:spcAft>
          <a:spcPct val="0"/>
        </a:spcAft>
        <a:buChar char="•"/>
        <a:defRPr sz="2400">
          <a:solidFill>
            <a:srgbClr val="276288"/>
          </a:solidFill>
          <a:latin typeface="+mn-lt"/>
        </a:defRPr>
      </a:lvl3pPr>
      <a:lvl4pPr marL="1600200" indent="-228600" algn="l" rtl="0" eaLnBrk="1" fontAlgn="base" hangingPunct="1">
        <a:spcBef>
          <a:spcPct val="20000"/>
        </a:spcBef>
        <a:spcAft>
          <a:spcPct val="0"/>
        </a:spcAft>
        <a:buChar char="–"/>
        <a:defRPr sz="2000">
          <a:solidFill>
            <a:srgbClr val="E77D23"/>
          </a:solidFill>
          <a:latin typeface="Times New Roman" pitchFamily="1" charset="0"/>
        </a:defRPr>
      </a:lvl4pPr>
      <a:lvl5pPr marL="2057400" indent="-228600" algn="l" rtl="0" eaLnBrk="1" fontAlgn="base" hangingPunct="1">
        <a:spcBef>
          <a:spcPct val="20000"/>
        </a:spcBef>
        <a:spcAft>
          <a:spcPct val="0"/>
        </a:spcAft>
        <a:buChar char="»"/>
        <a:defRPr sz="2000">
          <a:solidFill>
            <a:srgbClr val="276288"/>
          </a:solidFill>
          <a:latin typeface="Times New Roman" pitchFamily="1" charset="0"/>
        </a:defRPr>
      </a:lvl5pPr>
      <a:lvl6pPr marL="2514600" indent="-228600" algn="l" rtl="0" eaLnBrk="1" fontAlgn="base" hangingPunct="1">
        <a:spcBef>
          <a:spcPct val="20000"/>
        </a:spcBef>
        <a:spcAft>
          <a:spcPct val="0"/>
        </a:spcAft>
        <a:buChar char="»"/>
        <a:defRPr sz="2000">
          <a:solidFill>
            <a:srgbClr val="276288"/>
          </a:solidFill>
          <a:latin typeface="Times New Roman" pitchFamily="1" charset="0"/>
        </a:defRPr>
      </a:lvl6pPr>
      <a:lvl7pPr marL="2971800" indent="-228600" algn="l" rtl="0" eaLnBrk="1" fontAlgn="base" hangingPunct="1">
        <a:spcBef>
          <a:spcPct val="20000"/>
        </a:spcBef>
        <a:spcAft>
          <a:spcPct val="0"/>
        </a:spcAft>
        <a:buChar char="»"/>
        <a:defRPr sz="2000">
          <a:solidFill>
            <a:srgbClr val="276288"/>
          </a:solidFill>
          <a:latin typeface="Times New Roman" pitchFamily="1" charset="0"/>
        </a:defRPr>
      </a:lvl7pPr>
      <a:lvl8pPr marL="3429000" indent="-228600" algn="l" rtl="0" eaLnBrk="1" fontAlgn="base" hangingPunct="1">
        <a:spcBef>
          <a:spcPct val="20000"/>
        </a:spcBef>
        <a:spcAft>
          <a:spcPct val="0"/>
        </a:spcAft>
        <a:buChar char="»"/>
        <a:defRPr sz="2000">
          <a:solidFill>
            <a:srgbClr val="276288"/>
          </a:solidFill>
          <a:latin typeface="Times New Roman" pitchFamily="1" charset="0"/>
        </a:defRPr>
      </a:lvl8pPr>
      <a:lvl9pPr marL="3886200" indent="-228600" algn="l" rtl="0" eaLnBrk="1" fontAlgn="base" hangingPunct="1">
        <a:spcBef>
          <a:spcPct val="20000"/>
        </a:spcBef>
        <a:spcAft>
          <a:spcPct val="0"/>
        </a:spcAft>
        <a:buChar char="»"/>
        <a:defRPr sz="2000">
          <a:solidFill>
            <a:srgbClr val="276288"/>
          </a:solidFill>
          <a:latin typeface="Times New Roman"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witter.com/#!/rkel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linkedin.com/in/rohitkelapur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pache.org/dist/openwebbeans/1.0.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41.xml.rels><?xml version="1.0" encoding="UTF-8" standalone="yes"?>
<Relationships xmlns="http://schemas.openxmlformats.org/package/2006/relationships"><Relationship Id="rId3" Type="http://schemas.openxmlformats.org/officeDocument/2006/relationships/hyperlink" Target="http://java.dzone.com/articles/using-apache-openwebbeans" TargetMode="External"/><Relationship Id="rId2" Type="http://schemas.openxmlformats.org/officeDocument/2006/relationships/hyperlink" Target="http://m2eclipse.sonatype.org/sites/m2e" TargetMode="External"/><Relationship Id="rId1" Type="http://schemas.openxmlformats.org/officeDocument/2006/relationships/slideLayout" Target="../slideLayouts/slideLayout2.xml"/><Relationship Id="rId4" Type="http://schemas.openxmlformats.org/officeDocument/2006/relationships/hyperlink" Target="http://bit.ly/4VeDqV"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bit.ly/7mWtYO" TargetMode="External"/><Relationship Id="rId3" Type="http://schemas.openxmlformats.org/officeDocument/2006/relationships/hyperlink" Target="http://bit.ly/aLDxUS" TargetMode="External"/><Relationship Id="rId7" Type="http://schemas.openxmlformats.org/officeDocument/2006/relationships/hyperlink" Target="http://relation.to/" TargetMode="External"/><Relationship Id="rId2" Type="http://schemas.openxmlformats.org/officeDocument/2006/relationships/hyperlink" Target="http://bit.ly/cbh2Uj" TargetMode="External"/><Relationship Id="rId1" Type="http://schemas.openxmlformats.org/officeDocument/2006/relationships/slideLayout" Target="../slideLayouts/slideLayout2.xml"/><Relationship Id="rId6" Type="http://schemas.openxmlformats.org/officeDocument/2006/relationships/hyperlink" Target="http://bit.ly/b8fMLw" TargetMode="External"/><Relationship Id="rId5" Type="http://schemas.openxmlformats.org/officeDocument/2006/relationships/hyperlink" Target="http://bit.ly/aKozfM" TargetMode="External"/><Relationship Id="rId4" Type="http://schemas.openxmlformats.org/officeDocument/2006/relationships/hyperlink" Target="http://bit.ly/9pxXaQ" TargetMode="External"/><Relationship Id="rId9" Type="http://schemas.openxmlformats.org/officeDocument/2006/relationships/hyperlink" Target="http://slidesha.re/9nODL2"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cwiki.apache.org/EXTCDI/core-usage.html" TargetMode="External"/><Relationship Id="rId2" Type="http://schemas.openxmlformats.org/officeDocument/2006/relationships/hyperlink" Target="https://cwiki.apache.org/EXTCDI/" TargetMode="External"/><Relationship Id="rId1" Type="http://schemas.openxmlformats.org/officeDocument/2006/relationships/slideLayout" Target="../slideLayouts/slideLayout2.xml"/><Relationship Id="rId6" Type="http://schemas.openxmlformats.org/officeDocument/2006/relationships/hyperlink" Target="http://bit.ly/axmKob" TargetMode="External"/><Relationship Id="rId5" Type="http://schemas.openxmlformats.org/officeDocument/2006/relationships/hyperlink" Target="http://bit.ly/9cVdKg" TargetMode="External"/><Relationship Id="rId4" Type="http://schemas.openxmlformats.org/officeDocument/2006/relationships/hyperlink" Target="http://bit.ly/botJKZ"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6.gif"/><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dirty="0" smtClean="0"/>
              <a:t>Getting started with Java Contexts and Dependency Injection </a:t>
            </a:r>
            <a:r>
              <a:rPr lang="en-US" smtClean="0"/>
              <a:t>in </a:t>
            </a:r>
            <a:r>
              <a:rPr lang="en-US" smtClean="0"/>
              <a:t>Java EE6</a:t>
            </a:r>
            <a:endParaRPr lang="en-US" dirty="0" smtClean="0"/>
          </a:p>
        </p:txBody>
      </p:sp>
      <p:sp>
        <p:nvSpPr>
          <p:cNvPr id="3075" name="Rectangle 3"/>
          <p:cNvSpPr>
            <a:spLocks noGrp="1" noChangeArrowheads="1"/>
          </p:cNvSpPr>
          <p:nvPr>
            <p:ph type="subTitle" idx="1"/>
          </p:nvPr>
        </p:nvSpPr>
        <p:spPr>
          <a:xfrm>
            <a:off x="2590800" y="3962400"/>
            <a:ext cx="6400800" cy="1905000"/>
          </a:xfrm>
        </p:spPr>
        <p:txBody>
          <a:bodyPr/>
          <a:lstStyle/>
          <a:p>
            <a:pPr algn="r" eaLnBrk="1" hangingPunct="1"/>
            <a:r>
              <a:rPr lang="en-US" sz="2000" dirty="0" smtClean="0"/>
              <a:t>Rohit Kelapure</a:t>
            </a:r>
          </a:p>
          <a:p>
            <a:pPr algn="r" eaLnBrk="1" hangingPunct="1"/>
            <a:r>
              <a:rPr lang="en-US" sz="2000" dirty="0" smtClean="0"/>
              <a:t>Apache Open Web Beans</a:t>
            </a:r>
          </a:p>
          <a:p>
            <a:pPr algn="r" eaLnBrk="1" hangingPunct="1"/>
            <a:r>
              <a:rPr lang="en-US" sz="2000" dirty="0" smtClean="0"/>
              <a:t>IBM WebSphere Application Server</a:t>
            </a:r>
          </a:p>
          <a:p>
            <a:pPr algn="r"/>
            <a:r>
              <a:rPr lang="en-US" sz="2400" dirty="0" smtClean="0">
                <a:hlinkClick r:id="rId3"/>
              </a:rPr>
              <a:t>http://twitter.com/#!/rkela</a:t>
            </a:r>
            <a:endParaRPr lang="en-US" sz="2400" dirty="0" smtClean="0"/>
          </a:p>
          <a:p>
            <a:pPr algn="r"/>
            <a:r>
              <a:rPr lang="en-US" sz="2400" dirty="0" smtClean="0">
                <a:hlinkClick r:id="rId4"/>
              </a:rPr>
              <a:t>http://www.linkedin.com/in/rohitkelapure</a:t>
            </a:r>
            <a:endParaRPr lang="en-US" sz="2400" dirty="0" smtClean="0"/>
          </a:p>
          <a:p>
            <a:pPr algn="r" eaLnBrk="1" hangingPunct="1"/>
            <a:endParaRPr lang="en-US" sz="2400" dirty="0" smtClean="0">
              <a:hlinkClick r:id="rId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391400" cy="762000"/>
          </a:xfrm>
        </p:spPr>
        <p:txBody>
          <a:bodyPr>
            <a:normAutofit fontScale="90000"/>
          </a:bodyPr>
          <a:lstStyle/>
          <a:p>
            <a:r>
              <a:rPr lang="en-US" sz="3200" dirty="0" smtClean="0"/>
              <a:t>Java EE6 </a:t>
            </a:r>
            <a:r>
              <a:rPr lang="en-US" sz="3200" dirty="0" smtClean="0">
                <a:sym typeface="Wingdings" pitchFamily="2" charset="2"/>
              </a:rPr>
              <a:t></a:t>
            </a:r>
            <a:r>
              <a:rPr lang="en-US" sz="3200" dirty="0" smtClean="0"/>
              <a:t> Dependency Injection JSR 330</a:t>
            </a:r>
            <a:endParaRPr lang="en-US" sz="3200" dirty="0"/>
          </a:p>
        </p:txBody>
      </p:sp>
      <p:sp>
        <p:nvSpPr>
          <p:cNvPr id="3" name="Content Placeholder 2"/>
          <p:cNvSpPr>
            <a:spLocks noGrp="1"/>
          </p:cNvSpPr>
          <p:nvPr>
            <p:ph idx="1"/>
          </p:nvPr>
        </p:nvSpPr>
        <p:spPr>
          <a:xfrm>
            <a:off x="1219200" y="838200"/>
            <a:ext cx="7924800" cy="5257800"/>
          </a:xfrm>
        </p:spPr>
        <p:txBody>
          <a:bodyPr>
            <a:normAutofit fontScale="92500" lnSpcReduction="10000"/>
          </a:bodyPr>
          <a:lstStyle/>
          <a:p>
            <a:r>
              <a:rPr lang="en-US" sz="2800" dirty="0" smtClean="0"/>
              <a:t>Dependency Injection for Java</a:t>
            </a:r>
          </a:p>
          <a:p>
            <a:r>
              <a:rPr lang="en-US" sz="2800" dirty="0" smtClean="0"/>
              <a:t>Foundation for CDI</a:t>
            </a:r>
          </a:p>
          <a:p>
            <a:pPr lvl="1"/>
            <a:r>
              <a:rPr lang="en-US" sz="2400" dirty="0" smtClean="0"/>
              <a:t>CDI provides EE context to Injection</a:t>
            </a:r>
          </a:p>
          <a:p>
            <a:r>
              <a:rPr lang="en-US" sz="2800" dirty="0" smtClean="0"/>
              <a:t>Standardizes annotations</a:t>
            </a:r>
          </a:p>
          <a:p>
            <a:pPr lvl="1"/>
            <a:r>
              <a:rPr lang="en-US" sz="2400" dirty="0" smtClean="0"/>
              <a:t>@Inject, @Named, @Qualifier, @Scope, @Singleton</a:t>
            </a:r>
          </a:p>
          <a:p>
            <a:r>
              <a:rPr lang="en-US" sz="2800" dirty="0" smtClean="0"/>
              <a:t>Abstract</a:t>
            </a:r>
          </a:p>
          <a:p>
            <a:pPr lvl="1"/>
            <a:r>
              <a:rPr lang="en-US" sz="2400" dirty="0" smtClean="0"/>
              <a:t>Does NOT specify how applications are configured</a:t>
            </a:r>
          </a:p>
          <a:p>
            <a:r>
              <a:rPr lang="en-US" sz="2800" dirty="0" smtClean="0"/>
              <a:t>Implementations</a:t>
            </a:r>
          </a:p>
          <a:p>
            <a:pPr lvl="1"/>
            <a:r>
              <a:rPr lang="en-US" sz="1900" dirty="0" smtClean="0"/>
              <a:t>Apache Geronimo</a:t>
            </a:r>
          </a:p>
          <a:p>
            <a:pPr lvl="1"/>
            <a:r>
              <a:rPr lang="en-US" sz="1900" dirty="0" smtClean="0"/>
              <a:t>Spring Source </a:t>
            </a:r>
            <a:r>
              <a:rPr lang="en-US" sz="1900" dirty="0" err="1" smtClean="0"/>
              <a:t>tc</a:t>
            </a:r>
            <a:r>
              <a:rPr lang="en-US" sz="1900" dirty="0" smtClean="0"/>
              <a:t> Server</a:t>
            </a:r>
          </a:p>
          <a:p>
            <a:pPr lvl="1"/>
            <a:r>
              <a:rPr lang="en-US" sz="1900" dirty="0" smtClean="0"/>
              <a:t>Google Guice (Java SE)</a:t>
            </a:r>
          </a:p>
          <a:p>
            <a:pPr lvl="1"/>
            <a:r>
              <a:rPr lang="en-US" sz="2200" dirty="0" smtClean="0"/>
              <a:t>Apache Open Web Beans (Java EE &amp; SE)</a:t>
            </a:r>
          </a:p>
          <a:p>
            <a:pPr lvl="1"/>
            <a:r>
              <a:rPr lang="en-US" sz="2200" dirty="0" err="1" smtClean="0"/>
              <a:t>JBoss</a:t>
            </a:r>
            <a:r>
              <a:rPr lang="en-US" sz="2200" dirty="0" smtClean="0"/>
              <a:t> Weld (Java EE &amp; SE)</a:t>
            </a:r>
          </a:p>
          <a:p>
            <a:pPr lvl="1"/>
            <a:r>
              <a:rPr lang="en-US" sz="2200" dirty="0" smtClean="0"/>
              <a:t>Resin </a:t>
            </a:r>
            <a:r>
              <a:rPr lang="en-US" sz="2200" dirty="0" err="1" smtClean="0"/>
              <a:t>CanDI</a:t>
            </a:r>
            <a:r>
              <a:rPr lang="en-US" sz="2200" dirty="0" smtClean="0"/>
              <a:t> (Java EE &amp; SE)</a:t>
            </a:r>
          </a:p>
          <a:p>
            <a:pPr lvl="1"/>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391400" cy="762000"/>
          </a:xfrm>
        </p:spPr>
        <p:txBody>
          <a:bodyPr/>
          <a:lstStyle/>
          <a:p>
            <a:r>
              <a:rPr lang="en-US" sz="3200" dirty="0" smtClean="0"/>
              <a:t>Example  Generic Injection JSR330</a:t>
            </a:r>
            <a:endParaRPr lang="en-US" sz="3200" dirty="0"/>
          </a:p>
        </p:txBody>
      </p:sp>
      <p:sp>
        <p:nvSpPr>
          <p:cNvPr id="3" name="Content Placeholder 2"/>
          <p:cNvSpPr>
            <a:spLocks noGrp="1"/>
          </p:cNvSpPr>
          <p:nvPr>
            <p:ph idx="1"/>
          </p:nvPr>
        </p:nvSpPr>
        <p:spPr>
          <a:xfrm>
            <a:off x="1676400" y="762000"/>
            <a:ext cx="6858000" cy="5105400"/>
          </a:xfrm>
        </p:spPr>
        <p:txBody>
          <a:bodyPr>
            <a:normAutofit fontScale="62500" lnSpcReduction="20000"/>
          </a:bodyPr>
          <a:lstStyle/>
          <a:p>
            <a:pPr>
              <a:buNone/>
            </a:pPr>
            <a:r>
              <a:rPr lang="en-US" sz="2300" dirty="0" smtClean="0">
                <a:latin typeface="Bitstream Vera Sans Mono" pitchFamily="49" charset="0"/>
              </a:rPr>
              <a:t>// injection-point; no get/set needed...</a:t>
            </a:r>
          </a:p>
          <a:p>
            <a:pPr>
              <a:buNone/>
            </a:pPr>
            <a:r>
              <a:rPr lang="en-US" sz="2300" dirty="0" smtClean="0">
                <a:latin typeface="Bitstream Vera Sans Mono" pitchFamily="49" charset="0"/>
              </a:rPr>
              <a:t>@Inject private </a:t>
            </a:r>
            <a:r>
              <a:rPr lang="en-US" sz="2300" dirty="0" err="1" smtClean="0">
                <a:latin typeface="Bitstream Vera Sans Mono" pitchFamily="49" charset="0"/>
              </a:rPr>
              <a:t>BusinessService</a:t>
            </a:r>
            <a:r>
              <a:rPr lang="en-US" sz="2300" dirty="0" smtClean="0">
                <a:latin typeface="Bitstream Vera Sans Mono" pitchFamily="49" charset="0"/>
              </a:rPr>
              <a:t> service;</a:t>
            </a:r>
          </a:p>
          <a:p>
            <a:pPr>
              <a:buNone/>
            </a:pPr>
            <a:endParaRPr lang="en-US" sz="2300" dirty="0" smtClean="0">
              <a:latin typeface="Bitstream Vera Sans Mono" pitchFamily="49" charset="0"/>
            </a:endParaRPr>
          </a:p>
          <a:p>
            <a:pPr>
              <a:buNone/>
            </a:pPr>
            <a:endParaRPr lang="en-US" sz="2300" dirty="0" smtClean="0">
              <a:latin typeface="Bitstream Vera Sans Mono" pitchFamily="49" charset="0"/>
            </a:endParaRPr>
          </a:p>
          <a:p>
            <a:pPr>
              <a:buNone/>
            </a:pPr>
            <a:r>
              <a:rPr lang="en-US" sz="2300" dirty="0" smtClean="0">
                <a:latin typeface="Bitstream Vera Sans Mono" pitchFamily="49" charset="0"/>
              </a:rPr>
              <a:t>// Provide an implementation</a:t>
            </a:r>
          </a:p>
          <a:p>
            <a:pPr>
              <a:buNone/>
            </a:pPr>
            <a:r>
              <a:rPr lang="en-US" sz="2300" dirty="0" smtClean="0">
                <a:latin typeface="Bitstream Vera Sans Mono" pitchFamily="49" charset="0"/>
              </a:rPr>
              <a:t>public class </a:t>
            </a:r>
            <a:r>
              <a:rPr lang="en-US" sz="2300" dirty="0" err="1" smtClean="0">
                <a:latin typeface="Bitstream Vera Sans Mono" pitchFamily="49" charset="0"/>
              </a:rPr>
              <a:t>DefaultBusinessService</a:t>
            </a:r>
            <a:r>
              <a:rPr lang="en-US" sz="2300" dirty="0" smtClean="0">
                <a:latin typeface="Bitstream Vera Sans Mono" pitchFamily="49" charset="0"/>
              </a:rPr>
              <a:t> implements </a:t>
            </a:r>
            <a:r>
              <a:rPr lang="en-US" sz="2300" dirty="0" err="1" smtClean="0">
                <a:latin typeface="Bitstream Vera Sans Mono" pitchFamily="49" charset="0"/>
              </a:rPr>
              <a:t>BusinessService</a:t>
            </a:r>
            <a:r>
              <a:rPr lang="en-US" sz="2300" dirty="0" smtClean="0">
                <a:latin typeface="Bitstream Vera Sans Mono" pitchFamily="49" charset="0"/>
              </a:rPr>
              <a:t>{</a:t>
            </a:r>
          </a:p>
          <a:p>
            <a:pPr>
              <a:buNone/>
            </a:pPr>
            <a:r>
              <a:rPr lang="en-US" sz="2300" dirty="0" smtClean="0">
                <a:latin typeface="Bitstream Vera Sans Mono" pitchFamily="49" charset="0"/>
              </a:rPr>
              <a:t>	… 	</a:t>
            </a:r>
          </a:p>
          <a:p>
            <a:pPr>
              <a:buNone/>
            </a:pPr>
            <a:r>
              <a:rPr lang="en-US" sz="2300" dirty="0" smtClean="0">
                <a:latin typeface="Bitstream Vera Sans Mono" pitchFamily="49" charset="0"/>
              </a:rPr>
              <a:t>}</a:t>
            </a:r>
          </a:p>
          <a:p>
            <a:pPr>
              <a:buNone/>
            </a:pPr>
            <a:endParaRPr lang="en-US" sz="2300" dirty="0" smtClean="0">
              <a:latin typeface="Bitstream Vera Sans Mono" pitchFamily="49" charset="0"/>
            </a:endParaRPr>
          </a:p>
          <a:p>
            <a:pPr>
              <a:buNone/>
            </a:pPr>
            <a:r>
              <a:rPr lang="en-US" sz="2300" dirty="0" smtClean="0">
                <a:latin typeface="Bitstream Vera Sans Mono" pitchFamily="49" charset="0"/>
              </a:rPr>
              <a:t>import static </a:t>
            </a:r>
            <a:r>
              <a:rPr lang="en-US" sz="2300" dirty="0" err="1" smtClean="0">
                <a:latin typeface="Bitstream Vera Sans Mono" pitchFamily="49" charset="0"/>
              </a:rPr>
              <a:t>java.lang.annotation.ElementType</a:t>
            </a:r>
            <a:r>
              <a:rPr lang="en-US" sz="2300" dirty="0" smtClean="0">
                <a:latin typeface="Bitstream Vera Sans Mono" pitchFamily="49" charset="0"/>
              </a:rPr>
              <a:t>.*</a:t>
            </a:r>
          </a:p>
          <a:p>
            <a:pPr>
              <a:buNone/>
            </a:pPr>
            <a:r>
              <a:rPr lang="en-US" sz="2300" dirty="0" smtClean="0">
                <a:latin typeface="Bitstream Vera Sans Mono" pitchFamily="49" charset="0"/>
              </a:rPr>
              <a:t>import </a:t>
            </a:r>
            <a:r>
              <a:rPr lang="en-US" sz="2300" dirty="0" err="1" smtClean="0">
                <a:latin typeface="Bitstream Vera Sans Mono" pitchFamily="49" charset="0"/>
              </a:rPr>
              <a:t>java.lang.annotation</a:t>
            </a:r>
            <a:r>
              <a:rPr lang="en-US" sz="2300" dirty="0" smtClean="0">
                <a:latin typeface="Bitstream Vera Sans Mono" pitchFamily="49" charset="0"/>
              </a:rPr>
              <a:t>.*;</a:t>
            </a:r>
          </a:p>
          <a:p>
            <a:pPr>
              <a:buNone/>
            </a:pPr>
            <a:r>
              <a:rPr lang="en-US" sz="2300" dirty="0" smtClean="0">
                <a:latin typeface="Bitstream Vera Sans Mono" pitchFamily="49" charset="0"/>
              </a:rPr>
              <a:t>import </a:t>
            </a:r>
            <a:r>
              <a:rPr lang="en-US" sz="2300" dirty="0" err="1" smtClean="0">
                <a:latin typeface="Bitstream Vera Sans Mono" pitchFamily="49" charset="0"/>
              </a:rPr>
              <a:t>javax.inject.Qualifier</a:t>
            </a:r>
            <a:r>
              <a:rPr lang="en-US" sz="2300" dirty="0" smtClean="0">
                <a:latin typeface="Bitstream Vera Sans Mono" pitchFamily="49" charset="0"/>
              </a:rPr>
              <a:t>;</a:t>
            </a:r>
          </a:p>
          <a:p>
            <a:pPr>
              <a:buNone/>
            </a:pPr>
            <a:r>
              <a:rPr lang="en-US" sz="2300" dirty="0" smtClean="0">
                <a:latin typeface="Bitstream Vera Sans Mono" pitchFamily="49" charset="0"/>
              </a:rPr>
              <a:t>@Qualifier</a:t>
            </a:r>
          </a:p>
          <a:p>
            <a:pPr>
              <a:buNone/>
            </a:pPr>
            <a:r>
              <a:rPr lang="en-US" sz="2300" dirty="0" smtClean="0">
                <a:latin typeface="Bitstream Vera Sans Mono" pitchFamily="49" charset="0"/>
              </a:rPr>
              <a:t>@Target( { TYPE, METHOD, FIELD })</a:t>
            </a:r>
          </a:p>
          <a:p>
            <a:pPr>
              <a:buNone/>
            </a:pPr>
            <a:r>
              <a:rPr lang="en-US" sz="2300" dirty="0" smtClean="0">
                <a:latin typeface="Bitstream Vera Sans Mono" pitchFamily="49" charset="0"/>
              </a:rPr>
              <a:t>@Retention(RUNTIME)</a:t>
            </a:r>
          </a:p>
          <a:p>
            <a:pPr>
              <a:buNone/>
            </a:pPr>
            <a:r>
              <a:rPr lang="en-US" sz="2300" dirty="0" smtClean="0">
                <a:latin typeface="Bitstream Vera Sans Mono" pitchFamily="49" charset="0"/>
              </a:rPr>
              <a:t>public @interface </a:t>
            </a:r>
            <a:r>
              <a:rPr lang="en-US" sz="2300" dirty="0" err="1" smtClean="0">
                <a:latin typeface="Bitstream Vera Sans Mono" pitchFamily="49" charset="0"/>
              </a:rPr>
              <a:t>FancyService</a:t>
            </a:r>
            <a:endParaRPr lang="en-US" sz="2300" dirty="0" smtClean="0">
              <a:latin typeface="Bitstream Vera Sans Mono" pitchFamily="49" charset="0"/>
            </a:endParaRPr>
          </a:p>
          <a:p>
            <a:pPr>
              <a:buNone/>
            </a:pPr>
            <a:r>
              <a:rPr lang="en-US" sz="2300" dirty="0" smtClean="0">
                <a:latin typeface="Bitstream Vera Sans Mono" pitchFamily="49" charset="0"/>
              </a:rPr>
              <a:t>{ }</a:t>
            </a:r>
          </a:p>
          <a:p>
            <a:pPr>
              <a:buNone/>
            </a:pPr>
            <a:endParaRPr lang="en-US" sz="2300" dirty="0" smtClean="0">
              <a:latin typeface="Bitstream Vera Sans Mono" pitchFamily="49" charset="0"/>
            </a:endParaRPr>
          </a:p>
          <a:p>
            <a:pPr>
              <a:buNone/>
            </a:pPr>
            <a:endParaRPr lang="en-US" sz="2300" dirty="0" smtClean="0">
              <a:latin typeface="Bitstream Vera Sans Mono" pitchFamily="49" charset="0"/>
            </a:endParaRPr>
          </a:p>
          <a:p>
            <a:pPr>
              <a:buNone/>
            </a:pPr>
            <a:r>
              <a:rPr lang="en-US" sz="2300" dirty="0" smtClean="0">
                <a:latin typeface="Bitstream Vera Sans Mono" pitchFamily="49" charset="0"/>
              </a:rPr>
              <a:t>// Use Qualifier to inject a more meaningful </a:t>
            </a:r>
            <a:r>
              <a:rPr lang="en-US" sz="2300" dirty="0" err="1" smtClean="0">
                <a:latin typeface="Bitstream Vera Sans Mono" pitchFamily="49" charset="0"/>
              </a:rPr>
              <a:t>implementaion</a:t>
            </a:r>
            <a:r>
              <a:rPr lang="en-US" sz="2300" dirty="0" smtClean="0">
                <a:latin typeface="Bitstream Vera Sans Mono" pitchFamily="49" charset="0"/>
              </a:rPr>
              <a:t> of the service:</a:t>
            </a:r>
          </a:p>
          <a:p>
            <a:pPr>
              <a:buNone/>
            </a:pPr>
            <a:r>
              <a:rPr lang="en-US" sz="2300" dirty="0" smtClean="0">
                <a:latin typeface="Bitstream Vera Sans Mono" pitchFamily="49" charset="0"/>
              </a:rPr>
              <a:t>@Inject @</a:t>
            </a:r>
            <a:r>
              <a:rPr lang="en-US" sz="2300" dirty="0" err="1" smtClean="0">
                <a:latin typeface="Bitstream Vera Sans Mono" pitchFamily="49" charset="0"/>
              </a:rPr>
              <a:t>FancyService</a:t>
            </a:r>
            <a:r>
              <a:rPr lang="en-US" sz="2300" dirty="0" smtClean="0">
                <a:latin typeface="Bitstream Vera Sans Mono" pitchFamily="49" charset="0"/>
              </a:rPr>
              <a:t> private </a:t>
            </a:r>
            <a:r>
              <a:rPr lang="en-US" sz="2300" dirty="0" err="1" smtClean="0">
                <a:latin typeface="Bitstream Vera Sans Mono" pitchFamily="49" charset="0"/>
              </a:rPr>
              <a:t>BusinessService</a:t>
            </a:r>
            <a:r>
              <a:rPr lang="en-US" sz="2300" dirty="0" smtClean="0">
                <a:latin typeface="Bitstream Vera Sans Mono" pitchFamily="49" charset="0"/>
              </a:rPr>
              <a:t> </a:t>
            </a:r>
            <a:r>
              <a:rPr lang="en-US" sz="2300" dirty="0" err="1" smtClean="0">
                <a:latin typeface="Bitstream Vera Sans Mono" pitchFamily="49" charset="0"/>
              </a:rPr>
              <a:t>fancyService</a:t>
            </a:r>
            <a:r>
              <a:rPr lang="en-US" sz="2300" dirty="0" smtClean="0">
                <a:latin typeface="Bitstream Vera Sans Mono" pitchFamily="49" charset="0"/>
              </a:rPr>
              <a:t>;</a:t>
            </a:r>
          </a:p>
          <a:p>
            <a:pPr>
              <a:buNone/>
            </a:pPr>
            <a:endParaRPr lang="en-US" sz="2300" dirty="0" smtClean="0">
              <a:latin typeface="Bitstream Vera Sans Mono" pitchFamily="49" charset="0"/>
            </a:endParaRPr>
          </a:p>
          <a:p>
            <a:pPr>
              <a:buNone/>
            </a:pPr>
            <a:endParaRPr lang="en-US" sz="2300" dirty="0" smtClean="0">
              <a:latin typeface="Bitstream Vera Sans Mono" pitchFamily="49" charset="0"/>
            </a:endParaRPr>
          </a:p>
          <a:p>
            <a:pPr>
              <a:buNone/>
            </a:pPr>
            <a:endParaRPr lang="en-US" sz="2300" dirty="0" smtClean="0">
              <a:latin typeface="Bitstream Vera Sans Mono" pitchFamily="49" charset="0"/>
            </a:endParaRPr>
          </a:p>
          <a:p>
            <a:pPr>
              <a:buNone/>
            </a:pPr>
            <a:endParaRPr lang="en-US" sz="1600" dirty="0" smtClean="0">
              <a:latin typeface="Bitstream Vera Sans Mono" pitchFamily="49" charset="0"/>
            </a:endParaRPr>
          </a:p>
          <a:p>
            <a:pPr>
              <a:buNone/>
            </a:pPr>
            <a:endParaRPr lang="en-US" sz="1600" dirty="0">
              <a:latin typeface="Bitstream Vera Sans Mono" pitchFamily="49"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391400" cy="762000"/>
          </a:xfrm>
        </p:spPr>
        <p:txBody>
          <a:bodyPr/>
          <a:lstStyle/>
          <a:p>
            <a:r>
              <a:rPr lang="en-US" sz="3200" dirty="0" smtClean="0"/>
              <a:t>Java EE6 </a:t>
            </a:r>
            <a:r>
              <a:rPr lang="en-US" sz="3200" dirty="0" smtClean="0">
                <a:sym typeface="Wingdings" pitchFamily="2" charset="2"/>
              </a:rPr>
              <a:t></a:t>
            </a:r>
            <a:r>
              <a:rPr lang="en-US" sz="3200" dirty="0" smtClean="0"/>
              <a:t>Managed Beans 1.0 spec. </a:t>
            </a:r>
            <a:br>
              <a:rPr lang="en-US" sz="3200" dirty="0" smtClean="0"/>
            </a:br>
            <a:endParaRPr lang="en-US" sz="3200" dirty="0"/>
          </a:p>
        </p:txBody>
      </p:sp>
      <p:sp>
        <p:nvSpPr>
          <p:cNvPr id="3" name="Content Placeholder 2"/>
          <p:cNvSpPr>
            <a:spLocks noGrp="1"/>
          </p:cNvSpPr>
          <p:nvPr>
            <p:ph idx="1"/>
          </p:nvPr>
        </p:nvSpPr>
        <p:spPr>
          <a:xfrm>
            <a:off x="1219200" y="685800"/>
            <a:ext cx="7924800" cy="5410200"/>
          </a:xfrm>
        </p:spPr>
        <p:txBody>
          <a:bodyPr>
            <a:normAutofit fontScale="92500" lnSpcReduction="10000"/>
          </a:bodyPr>
          <a:lstStyle/>
          <a:p>
            <a:pPr>
              <a:lnSpc>
                <a:spcPct val="110000"/>
              </a:lnSpc>
            </a:pPr>
            <a:r>
              <a:rPr lang="en-US" sz="2000" dirty="0" smtClean="0"/>
              <a:t>Common Bean Definition </a:t>
            </a:r>
          </a:p>
          <a:p>
            <a:pPr lvl="1">
              <a:lnSpc>
                <a:spcPct val="110000"/>
              </a:lnSpc>
            </a:pPr>
            <a:r>
              <a:rPr lang="en-US" sz="1600" dirty="0" smtClean="0"/>
              <a:t>POJO that is treated as managed component by the Java EE container </a:t>
            </a:r>
          </a:p>
          <a:p>
            <a:pPr>
              <a:lnSpc>
                <a:spcPct val="110000"/>
              </a:lnSpc>
            </a:pPr>
            <a:r>
              <a:rPr lang="en-US" sz="2000" dirty="0" smtClean="0"/>
              <a:t>Annotating POJOs with @</a:t>
            </a:r>
            <a:r>
              <a:rPr lang="en-US" sz="2000" dirty="0" err="1" smtClean="0"/>
              <a:t>javax.annotation,ManagedBean</a:t>
            </a:r>
            <a:endParaRPr lang="en-US" sz="2000" dirty="0" smtClean="0"/>
          </a:p>
          <a:p>
            <a:pPr>
              <a:lnSpc>
                <a:spcPct val="110000"/>
              </a:lnSpc>
            </a:pPr>
            <a:r>
              <a:rPr lang="en-US" sz="2000" dirty="0" smtClean="0"/>
              <a:t>Standard annotations @</a:t>
            </a:r>
            <a:r>
              <a:rPr lang="en-US" sz="2000" dirty="0" err="1" smtClean="0"/>
              <a:t>PostConstruct</a:t>
            </a:r>
            <a:r>
              <a:rPr lang="en-US" sz="2000" dirty="0" smtClean="0"/>
              <a:t> &amp; @</a:t>
            </a:r>
            <a:r>
              <a:rPr lang="en-US" sz="2000" dirty="0" err="1" smtClean="0"/>
              <a:t>PreDestroy</a:t>
            </a:r>
            <a:r>
              <a:rPr lang="en-US" sz="2000" dirty="0" smtClean="0"/>
              <a:t> can be applied to methods in managed bean </a:t>
            </a:r>
          </a:p>
          <a:p>
            <a:pPr lvl="1">
              <a:lnSpc>
                <a:spcPct val="110000"/>
              </a:lnSpc>
            </a:pPr>
            <a:r>
              <a:rPr lang="en-US" sz="1600" dirty="0" smtClean="0"/>
              <a:t>perform resource initialization, cleanup etc</a:t>
            </a:r>
          </a:p>
          <a:p>
            <a:pPr>
              <a:lnSpc>
                <a:spcPct val="110000"/>
              </a:lnSpc>
            </a:pPr>
            <a:r>
              <a:rPr lang="en-US" sz="2000" dirty="0" smtClean="0"/>
              <a:t>Bean can be injected in Servlet or managed JEE component</a:t>
            </a:r>
          </a:p>
          <a:p>
            <a:pPr lvl="1">
              <a:lnSpc>
                <a:spcPct val="110000"/>
              </a:lnSpc>
            </a:pPr>
            <a:r>
              <a:rPr lang="en-US" sz="1600" dirty="0" smtClean="0"/>
              <a:t>Using @Resource, @Inject , InitialContext.lookup(“</a:t>
            </a:r>
            <a:r>
              <a:rPr lang="en-US" sz="1600" dirty="0" err="1" smtClean="0"/>
              <a:t>java:module</a:t>
            </a:r>
            <a:r>
              <a:rPr lang="en-US" sz="1600" dirty="0" smtClean="0"/>
              <a:t>/”)</a:t>
            </a:r>
          </a:p>
          <a:p>
            <a:pPr>
              <a:lnSpc>
                <a:spcPct val="110000"/>
              </a:lnSpc>
            </a:pPr>
            <a:r>
              <a:rPr lang="en-US" sz="2000" dirty="0" smtClean="0"/>
              <a:t>Component specs (EJB, CDI, JSF, JAX-RS ) add characteristics to managed bean.</a:t>
            </a:r>
          </a:p>
          <a:p>
            <a:pPr>
              <a:lnSpc>
                <a:spcPct val="110000"/>
              </a:lnSpc>
            </a:pPr>
            <a:r>
              <a:rPr lang="en-US" sz="2000" dirty="0" smtClean="0"/>
              <a:t>EJB, CDI are defined as managed beans too and so; are implicitly managed beans as well</a:t>
            </a:r>
          </a:p>
          <a:p>
            <a:pPr>
              <a:buNone/>
            </a:pPr>
            <a:endParaRPr lang="en-US" sz="1800" dirty="0" smtClean="0">
              <a:latin typeface="Bitstream Vera Sans Mono" pitchFamily="49" charset="0"/>
            </a:endParaRPr>
          </a:p>
          <a:p>
            <a:pPr>
              <a:buNone/>
            </a:pPr>
            <a:r>
              <a:rPr lang="en-US" sz="1800" dirty="0" smtClean="0">
                <a:latin typeface="Bitstream Vera Sans Mono" pitchFamily="49" charset="0"/>
              </a:rPr>
              <a:t>@</a:t>
            </a:r>
            <a:r>
              <a:rPr lang="en-US" sz="1800" dirty="0" err="1" smtClean="0">
                <a:latin typeface="Bitstream Vera Sans Mono" pitchFamily="49" charset="0"/>
              </a:rPr>
              <a:t>javax.annotation.ManagedBean</a:t>
            </a:r>
            <a:r>
              <a:rPr lang="en-US" sz="1800" dirty="0" smtClean="0">
                <a:latin typeface="Bitstream Vera Sans Mono" pitchFamily="49" charset="0"/>
              </a:rPr>
              <a:t>(value="</a:t>
            </a:r>
            <a:r>
              <a:rPr lang="en-US" sz="1800" dirty="0" err="1" smtClean="0">
                <a:latin typeface="Bitstream Vera Sans Mono" pitchFamily="49" charset="0"/>
              </a:rPr>
              <a:t>mybean</a:t>
            </a:r>
            <a:r>
              <a:rPr lang="en-US" sz="1800" dirty="0" smtClean="0">
                <a:latin typeface="Bitstream Vera Sans Mono" pitchFamily="49" charset="0"/>
              </a:rPr>
              <a:t>")</a:t>
            </a:r>
          </a:p>
          <a:p>
            <a:pPr>
              <a:buNone/>
            </a:pPr>
            <a:r>
              <a:rPr lang="en-US" sz="1800" dirty="0" smtClean="0">
                <a:latin typeface="Bitstream Vera Sans Mono" pitchFamily="49" charset="0"/>
              </a:rPr>
              <a:t>public class </a:t>
            </a:r>
            <a:r>
              <a:rPr lang="en-US" sz="1800" dirty="0" err="1" smtClean="0">
                <a:latin typeface="Bitstream Vera Sans Mono" pitchFamily="49" charset="0"/>
              </a:rPr>
              <a:t>MyManagedBean</a:t>
            </a:r>
            <a:r>
              <a:rPr lang="en-US" sz="1800" dirty="0" smtClean="0">
                <a:latin typeface="Bitstream Vera Sans Mono" pitchFamily="49" charset="0"/>
              </a:rPr>
              <a:t> {</a:t>
            </a:r>
          </a:p>
          <a:p>
            <a:pPr>
              <a:buNone/>
            </a:pPr>
            <a:r>
              <a:rPr lang="en-US" sz="1800" dirty="0" smtClean="0">
                <a:latin typeface="Bitstream Vera Sans Mono" pitchFamily="49" charset="0"/>
              </a:rPr>
              <a:t>  ...</a:t>
            </a:r>
          </a:p>
          <a:p>
            <a:pPr>
              <a:buNone/>
            </a:pPr>
            <a:r>
              <a:rPr lang="en-US" sz="1800" dirty="0" smtClean="0">
                <a:latin typeface="Bitstream Vera Sans Mono" pitchFamily="49" charset="0"/>
              </a:rPr>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762000"/>
          </a:xfrm>
        </p:spPr>
        <p:txBody>
          <a:bodyPr>
            <a:noAutofit/>
          </a:bodyPr>
          <a:lstStyle/>
          <a:p>
            <a:r>
              <a:rPr lang="en-US" sz="3000" dirty="0" smtClean="0">
                <a:sym typeface="Wingdings" pitchFamily="2" charset="2"/>
              </a:rPr>
              <a:t>Contextual Dependency Injection JSR299 </a:t>
            </a:r>
            <a:endParaRPr lang="en-US" sz="3000" dirty="0"/>
          </a:p>
        </p:txBody>
      </p:sp>
      <p:sp>
        <p:nvSpPr>
          <p:cNvPr id="3" name="Content Placeholder 2"/>
          <p:cNvSpPr>
            <a:spLocks noGrp="1"/>
          </p:cNvSpPr>
          <p:nvPr>
            <p:ph idx="1"/>
          </p:nvPr>
        </p:nvSpPr>
        <p:spPr>
          <a:xfrm>
            <a:off x="1371600" y="762000"/>
            <a:ext cx="7772400" cy="5486400"/>
          </a:xfrm>
        </p:spPr>
        <p:txBody>
          <a:bodyPr>
            <a:normAutofit/>
          </a:bodyPr>
          <a:lstStyle/>
          <a:p>
            <a:r>
              <a:rPr lang="en-US" sz="2400" dirty="0" smtClean="0"/>
              <a:t>Future of JEE</a:t>
            </a:r>
          </a:p>
          <a:p>
            <a:r>
              <a:rPr lang="en-US" sz="2400" dirty="0" smtClean="0"/>
              <a:t>Loose Coupling </a:t>
            </a:r>
          </a:p>
          <a:p>
            <a:pPr lvl="1"/>
            <a:r>
              <a:rPr lang="en-US" sz="2000" dirty="0" smtClean="0"/>
              <a:t>Server &amp; Client, Components, Concerns &amp; Events</a:t>
            </a:r>
          </a:p>
          <a:p>
            <a:r>
              <a:rPr lang="en-US" sz="2400" dirty="0" smtClean="0"/>
              <a:t>Design pattern </a:t>
            </a:r>
            <a:r>
              <a:rPr lang="en-US" sz="1600" i="1" dirty="0" smtClean="0"/>
              <a:t>Specific type of </a:t>
            </a:r>
            <a:r>
              <a:rPr lang="en-US" sz="1600" i="1" dirty="0" err="1" smtClean="0"/>
              <a:t>IoC</a:t>
            </a:r>
            <a:r>
              <a:rPr lang="en-US" sz="1600" i="1" dirty="0" smtClean="0"/>
              <a:t> </a:t>
            </a:r>
          </a:p>
          <a:p>
            <a:pPr lvl="1"/>
            <a:r>
              <a:rPr lang="en-US" sz="2000" dirty="0" smtClean="0"/>
              <a:t>Don’t call us, we will call you</a:t>
            </a:r>
          </a:p>
          <a:p>
            <a:pPr lvl="1"/>
            <a:r>
              <a:rPr lang="en-US" sz="2000" dirty="0" smtClean="0"/>
              <a:t>No hard coded dependencies</a:t>
            </a:r>
          </a:p>
          <a:p>
            <a:r>
              <a:rPr lang="en-US" sz="2400" dirty="0" smtClean="0"/>
              <a:t>Inspirations SEAM, Spring, Guice</a:t>
            </a:r>
          </a:p>
          <a:p>
            <a:r>
              <a:rPr lang="en-US" sz="2400" dirty="0" smtClean="0"/>
              <a:t>Spec. lead SEAM Gavin King </a:t>
            </a:r>
          </a:p>
          <a:p>
            <a:pPr lvl="1"/>
            <a:r>
              <a:rPr lang="en-US" sz="2000" dirty="0" smtClean="0"/>
              <a:t>Reference Implementation Weld</a:t>
            </a:r>
          </a:p>
          <a:p>
            <a:r>
              <a:rPr lang="en-US" sz="2400" dirty="0" smtClean="0"/>
              <a:t>Dramatic reduction in LOC</a:t>
            </a:r>
          </a:p>
          <a:p>
            <a:r>
              <a:rPr lang="en-US" sz="2400" dirty="0" smtClean="0"/>
              <a:t>Goes far beyond what was possible with </a:t>
            </a:r>
            <a:r>
              <a:rPr lang="en-US" sz="2400" dirty="0" smtClean="0"/>
              <a:t>Java EE5</a:t>
            </a:r>
            <a:endParaRPr lang="en-US" sz="2400" dirty="0" smtClean="0"/>
          </a:p>
          <a:p>
            <a:r>
              <a:rPr lang="en-US" sz="2400" dirty="0" smtClean="0"/>
              <a:t>Not only an API but also a SPI</a:t>
            </a:r>
          </a:p>
          <a:p>
            <a:pPr lvl="1"/>
            <a:r>
              <a:rPr lang="en-US" sz="2000" dirty="0" smtClean="0"/>
              <a:t>Seam 3 to be released as CDI extensions</a:t>
            </a:r>
          </a:p>
          <a:p>
            <a:pPr lvl="1"/>
            <a:endParaRPr lang="en-US" dirty="0" smtClean="0"/>
          </a:p>
          <a:p>
            <a:pPr lvl="1"/>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391400" cy="762000"/>
          </a:xfrm>
        </p:spPr>
        <p:txBody>
          <a:bodyPr/>
          <a:lstStyle/>
          <a:p>
            <a:r>
              <a:rPr lang="en-US" sz="3200" dirty="0" smtClean="0"/>
              <a:t>CDI Services</a:t>
            </a:r>
            <a:endParaRPr lang="en-US" sz="3200" dirty="0"/>
          </a:p>
        </p:txBody>
      </p:sp>
      <p:sp>
        <p:nvSpPr>
          <p:cNvPr id="3" name="Content Placeholder 2"/>
          <p:cNvSpPr>
            <a:spLocks noGrp="1"/>
          </p:cNvSpPr>
          <p:nvPr>
            <p:ph idx="1"/>
          </p:nvPr>
        </p:nvSpPr>
        <p:spPr>
          <a:xfrm>
            <a:off x="1143000" y="762000"/>
            <a:ext cx="8077200" cy="5257800"/>
          </a:xfrm>
        </p:spPr>
        <p:txBody>
          <a:bodyPr>
            <a:normAutofit fontScale="92500" lnSpcReduction="10000"/>
          </a:bodyPr>
          <a:lstStyle/>
          <a:p>
            <a:r>
              <a:rPr lang="en-US" sz="2800" b="1" dirty="0" smtClean="0"/>
              <a:t>Contextual</a:t>
            </a:r>
            <a:r>
              <a:rPr lang="en-US" sz="2800" dirty="0" smtClean="0"/>
              <a:t> State and lifecycle mgmt. </a:t>
            </a:r>
          </a:p>
          <a:p>
            <a:r>
              <a:rPr lang="en-US" sz="2800" b="1" dirty="0" smtClean="0"/>
              <a:t>Typesafe</a:t>
            </a:r>
            <a:r>
              <a:rPr lang="en-US" sz="2800" dirty="0" smtClean="0"/>
              <a:t> dependency injection</a:t>
            </a:r>
          </a:p>
          <a:p>
            <a:r>
              <a:rPr lang="en-US" sz="2800" dirty="0" smtClean="0"/>
              <a:t>Interceptors and decorators</a:t>
            </a:r>
          </a:p>
          <a:p>
            <a:pPr lvl="1"/>
            <a:r>
              <a:rPr lang="en-US" sz="2400" b="1" dirty="0" smtClean="0"/>
              <a:t>extend</a:t>
            </a:r>
            <a:r>
              <a:rPr lang="en-US" sz="2400" dirty="0" smtClean="0"/>
              <a:t> behavior with typesafe interceptor bindings</a:t>
            </a:r>
          </a:p>
          <a:p>
            <a:r>
              <a:rPr lang="en-US" sz="2800" dirty="0" smtClean="0"/>
              <a:t>SPI enables portable extensions </a:t>
            </a:r>
          </a:p>
          <a:p>
            <a:pPr lvl="1"/>
            <a:r>
              <a:rPr lang="en-US" sz="2400" dirty="0" smtClean="0"/>
              <a:t>integrates</a:t>
            </a:r>
            <a:r>
              <a:rPr lang="en-US" dirty="0" smtClean="0">
                <a:solidFill>
                  <a:srgbClr val="E77D23"/>
                </a:solidFill>
              </a:rPr>
              <a:t> </a:t>
            </a:r>
            <a:r>
              <a:rPr lang="en-US" sz="2400" dirty="0" smtClean="0"/>
              <a:t>cleanly with Java EE</a:t>
            </a:r>
          </a:p>
          <a:p>
            <a:r>
              <a:rPr lang="en-US" sz="2800" dirty="0" smtClean="0"/>
              <a:t>Adds the Web conversation context </a:t>
            </a:r>
          </a:p>
          <a:p>
            <a:pPr lvl="1"/>
            <a:r>
              <a:rPr lang="en-US" sz="2400" dirty="0" smtClean="0"/>
              <a:t>+ to standard contexts (request, session, application)</a:t>
            </a:r>
          </a:p>
          <a:p>
            <a:r>
              <a:rPr lang="en-US" sz="2800" dirty="0" smtClean="0"/>
              <a:t>Unified component model</a:t>
            </a:r>
          </a:p>
          <a:p>
            <a:pPr lvl="1"/>
            <a:r>
              <a:rPr lang="en-US" sz="2400" dirty="0" smtClean="0"/>
              <a:t>Integration with the Unified EL </a:t>
            </a:r>
          </a:p>
          <a:p>
            <a:pPr lvl="2"/>
            <a:r>
              <a:rPr lang="en-US" sz="2100" dirty="0" smtClean="0"/>
              <a:t>Enables use of EJB 3.0 components as JSF managed beans</a:t>
            </a:r>
          </a:p>
          <a:p>
            <a:r>
              <a:rPr lang="en-US" sz="2800" dirty="0" smtClean="0"/>
              <a:t>Events </a:t>
            </a:r>
            <a:r>
              <a:rPr lang="en-US" sz="2100" b="1" dirty="0" smtClean="0"/>
              <a:t>decouple</a:t>
            </a:r>
            <a:r>
              <a:rPr lang="en-US" sz="2100" dirty="0" smtClean="0"/>
              <a:t> producers and consumers</a:t>
            </a:r>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ute_dogs_2.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762000"/>
          </a:xfrm>
        </p:spPr>
        <p:txBody>
          <a:bodyPr/>
          <a:lstStyle/>
          <a:p>
            <a:r>
              <a:rPr lang="en-US" sz="3200" dirty="0" smtClean="0"/>
              <a:t>Relationship to other Java EE Specs</a:t>
            </a:r>
            <a:endParaRPr lang="en-US" sz="3200" dirty="0"/>
          </a:p>
        </p:txBody>
      </p:sp>
      <p:sp>
        <p:nvSpPr>
          <p:cNvPr id="3" name="Content Placeholder 2"/>
          <p:cNvSpPr>
            <a:spLocks noGrp="1"/>
          </p:cNvSpPr>
          <p:nvPr>
            <p:ph idx="1"/>
          </p:nvPr>
        </p:nvSpPr>
        <p:spPr>
          <a:xfrm>
            <a:off x="1143000" y="685800"/>
            <a:ext cx="8001000" cy="5257800"/>
          </a:xfrm>
        </p:spPr>
        <p:txBody>
          <a:bodyPr>
            <a:normAutofit fontScale="92500" lnSpcReduction="10000"/>
          </a:bodyPr>
          <a:lstStyle/>
          <a:p>
            <a:pPr>
              <a:lnSpc>
                <a:spcPct val="150000"/>
              </a:lnSpc>
            </a:pPr>
            <a:r>
              <a:rPr lang="en-US" sz="2400" dirty="0" smtClean="0"/>
              <a:t>Contextual lifecycle mgmt. for </a:t>
            </a:r>
            <a:r>
              <a:rPr lang="en-US" sz="2400" i="1" dirty="0" smtClean="0"/>
              <a:t>EJBs</a:t>
            </a:r>
          </a:p>
          <a:p>
            <a:pPr lvl="1">
              <a:lnSpc>
                <a:spcPct val="150000"/>
              </a:lnSpc>
            </a:pPr>
            <a:r>
              <a:rPr lang="en-US" sz="1800" dirty="0" smtClean="0"/>
              <a:t>Session bean instances obtained via DI are contextual</a:t>
            </a:r>
          </a:p>
          <a:p>
            <a:pPr lvl="2">
              <a:lnSpc>
                <a:spcPct val="150000"/>
              </a:lnSpc>
            </a:pPr>
            <a:r>
              <a:rPr lang="en-US" sz="1600" dirty="0" smtClean="0"/>
              <a:t>Bound to a lifecycle context </a:t>
            </a:r>
          </a:p>
          <a:p>
            <a:pPr lvl="2">
              <a:lnSpc>
                <a:spcPct val="150000"/>
              </a:lnSpc>
            </a:pPr>
            <a:r>
              <a:rPr lang="en-US" sz="1600" dirty="0" smtClean="0"/>
              <a:t>Available to others that execute in that context</a:t>
            </a:r>
          </a:p>
          <a:p>
            <a:pPr lvl="2">
              <a:lnSpc>
                <a:spcPct val="150000"/>
              </a:lnSpc>
            </a:pPr>
            <a:r>
              <a:rPr lang="en-US" sz="1600" dirty="0" smtClean="0"/>
              <a:t>Container creates instance when needed </a:t>
            </a:r>
          </a:p>
          <a:p>
            <a:pPr lvl="2">
              <a:lnSpc>
                <a:spcPct val="150000"/>
              </a:lnSpc>
            </a:pPr>
            <a:r>
              <a:rPr lang="en-US" sz="1600" dirty="0" smtClean="0"/>
              <a:t>Container Destroys instance when context ends</a:t>
            </a:r>
          </a:p>
          <a:p>
            <a:pPr>
              <a:lnSpc>
                <a:spcPct val="150000"/>
              </a:lnSpc>
            </a:pPr>
            <a:r>
              <a:rPr lang="en-US" sz="2400" dirty="0" smtClean="0"/>
              <a:t>Contextual lifecycle mgmt. for </a:t>
            </a:r>
            <a:r>
              <a:rPr lang="en-US" sz="2400" i="1" dirty="0" smtClean="0"/>
              <a:t>Managed Beans</a:t>
            </a:r>
          </a:p>
          <a:p>
            <a:pPr>
              <a:lnSpc>
                <a:spcPct val="150000"/>
              </a:lnSpc>
            </a:pPr>
            <a:r>
              <a:rPr lang="en-US" sz="2400" dirty="0" smtClean="0"/>
              <a:t>Associate </a:t>
            </a:r>
            <a:r>
              <a:rPr lang="en-US" sz="2400" i="1" dirty="0" smtClean="0"/>
              <a:t>Interceptors</a:t>
            </a:r>
            <a:r>
              <a:rPr lang="en-US" sz="2400" dirty="0" smtClean="0"/>
              <a:t> with beans using typesafe interceptor bindings</a:t>
            </a:r>
          </a:p>
          <a:p>
            <a:pPr>
              <a:lnSpc>
                <a:spcPct val="150000"/>
              </a:lnSpc>
            </a:pPr>
            <a:r>
              <a:rPr lang="en-US" sz="2400" dirty="0" smtClean="0"/>
              <a:t>Enhances </a:t>
            </a:r>
            <a:r>
              <a:rPr lang="en-US" sz="2400" i="1" dirty="0" smtClean="0"/>
              <a:t>JSF </a:t>
            </a:r>
            <a:r>
              <a:rPr lang="en-US" sz="2400" dirty="0" smtClean="0"/>
              <a:t>with a sophisticated context &amp; DI model</a:t>
            </a:r>
          </a:p>
          <a:p>
            <a:pPr lvl="1">
              <a:lnSpc>
                <a:spcPct val="150000"/>
              </a:lnSpc>
            </a:pPr>
            <a:r>
              <a:rPr lang="en-US" sz="2000" dirty="0" smtClean="0"/>
              <a:t>Allows any bean to be assigned an unique EL name</a:t>
            </a:r>
          </a:p>
          <a:p>
            <a:pPr lvl="1">
              <a:lnSpc>
                <a:spcPct val="150000"/>
              </a:lnSpc>
              <a:buNone/>
            </a:pPr>
            <a:endParaRPr lang="en-US" sz="2000" dirty="0" smtClean="0"/>
          </a:p>
          <a:p>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391400" cy="762000"/>
          </a:xfrm>
        </p:spPr>
        <p:txBody>
          <a:bodyPr/>
          <a:lstStyle/>
          <a:p>
            <a:r>
              <a:rPr lang="en-US" sz="3200" dirty="0" smtClean="0"/>
              <a:t>What is a CDI Managed Bean</a:t>
            </a:r>
            <a:endParaRPr lang="en-US" sz="3200" dirty="0"/>
          </a:p>
        </p:txBody>
      </p:sp>
      <p:sp>
        <p:nvSpPr>
          <p:cNvPr id="3" name="Content Placeholder 2"/>
          <p:cNvSpPr>
            <a:spLocks noGrp="1"/>
          </p:cNvSpPr>
          <p:nvPr>
            <p:ph idx="1"/>
          </p:nvPr>
        </p:nvSpPr>
        <p:spPr>
          <a:xfrm>
            <a:off x="1524000" y="838200"/>
            <a:ext cx="7696200" cy="5334000"/>
          </a:xfrm>
        </p:spPr>
        <p:txBody>
          <a:bodyPr>
            <a:normAutofit fontScale="85000" lnSpcReduction="20000"/>
          </a:bodyPr>
          <a:lstStyle/>
          <a:p>
            <a:pPr>
              <a:lnSpc>
                <a:spcPct val="110000"/>
              </a:lnSpc>
            </a:pPr>
            <a:r>
              <a:rPr lang="en-US" sz="2400" dirty="0" smtClean="0"/>
              <a:t>Concrete POJO</a:t>
            </a:r>
          </a:p>
          <a:p>
            <a:pPr lvl="1">
              <a:lnSpc>
                <a:spcPct val="110000"/>
              </a:lnSpc>
            </a:pPr>
            <a:r>
              <a:rPr lang="en-US" sz="2100" dirty="0" smtClean="0"/>
              <a:t>No argument constructor</a:t>
            </a:r>
          </a:p>
          <a:p>
            <a:pPr lvl="1">
              <a:lnSpc>
                <a:spcPct val="110000"/>
              </a:lnSpc>
            </a:pPr>
            <a:r>
              <a:rPr lang="en-US" sz="2100" dirty="0" smtClean="0"/>
              <a:t>Constructor </a:t>
            </a:r>
            <a:r>
              <a:rPr lang="en-US" sz="2100" dirty="0" smtClean="0"/>
              <a:t>annotated with @Inject</a:t>
            </a:r>
          </a:p>
          <a:p>
            <a:pPr>
              <a:lnSpc>
                <a:spcPct val="110000"/>
              </a:lnSpc>
            </a:pPr>
            <a:r>
              <a:rPr lang="en-US" sz="2400" dirty="0" smtClean="0"/>
              <a:t>Objects returned by producers</a:t>
            </a:r>
          </a:p>
          <a:p>
            <a:pPr>
              <a:lnSpc>
                <a:spcPct val="110000"/>
              </a:lnSpc>
            </a:pPr>
            <a:r>
              <a:rPr lang="en-US" sz="2400" dirty="0" smtClean="0"/>
              <a:t>Additional types defined by CDI SPI</a:t>
            </a:r>
          </a:p>
          <a:p>
            <a:pPr>
              <a:lnSpc>
                <a:spcPct val="110000"/>
              </a:lnSpc>
            </a:pPr>
            <a:r>
              <a:rPr lang="en-US" sz="2400" dirty="0" smtClean="0"/>
              <a:t>Defined to be a managed bean by its EE specification</a:t>
            </a:r>
          </a:p>
          <a:p>
            <a:pPr lvl="1">
              <a:lnSpc>
                <a:spcPct val="110000"/>
              </a:lnSpc>
            </a:pPr>
            <a:r>
              <a:rPr lang="en-US" sz="2100" dirty="0" smtClean="0"/>
              <a:t>EJB session beans (local or remote)</a:t>
            </a:r>
          </a:p>
          <a:p>
            <a:pPr lvl="1">
              <a:lnSpc>
                <a:spcPct val="110000"/>
              </a:lnSpc>
            </a:pPr>
            <a:r>
              <a:rPr lang="en-US" sz="2100" dirty="0" smtClean="0"/>
              <a:t>Message Driven Beans</a:t>
            </a:r>
          </a:p>
          <a:p>
            <a:pPr lvl="1">
              <a:lnSpc>
                <a:spcPct val="110000"/>
              </a:lnSpc>
            </a:pPr>
            <a:r>
              <a:rPr lang="en-US" sz="2100" dirty="0" smtClean="0"/>
              <a:t>JEE Resources (DataSources, JMS Destinations)</a:t>
            </a:r>
          </a:p>
          <a:p>
            <a:pPr lvl="1">
              <a:lnSpc>
                <a:spcPct val="110000"/>
              </a:lnSpc>
            </a:pPr>
            <a:r>
              <a:rPr lang="en-US" sz="2100" dirty="0" smtClean="0"/>
              <a:t>Persistent Unit, Persistent Contexts</a:t>
            </a:r>
          </a:p>
          <a:p>
            <a:pPr lvl="1">
              <a:lnSpc>
                <a:spcPct val="110000"/>
              </a:lnSpc>
            </a:pPr>
            <a:r>
              <a:rPr lang="en-US" sz="2100" dirty="0" smtClean="0"/>
              <a:t>Web Service References</a:t>
            </a:r>
          </a:p>
          <a:p>
            <a:pPr lvl="1">
              <a:lnSpc>
                <a:spcPct val="110000"/>
              </a:lnSpc>
            </a:pPr>
            <a:r>
              <a:rPr lang="en-US" sz="2100" dirty="0" smtClean="0"/>
              <a:t>Servlets, Filters, JSF Managed Beans, Tag Libraries …</a:t>
            </a:r>
          </a:p>
          <a:p>
            <a:pPr>
              <a:lnSpc>
                <a:spcPct val="110000"/>
              </a:lnSpc>
            </a:pPr>
            <a:r>
              <a:rPr lang="en-US" sz="2400" dirty="0" smtClean="0"/>
              <a:t>Built-in Beans</a:t>
            </a:r>
          </a:p>
          <a:p>
            <a:pPr marL="742950" lvl="2" indent="-342900">
              <a:lnSpc>
                <a:spcPct val="110000"/>
              </a:lnSpc>
            </a:pPr>
            <a:r>
              <a:rPr lang="en-US" sz="2100" dirty="0" smtClean="0">
                <a:solidFill>
                  <a:srgbClr val="E77D23"/>
                </a:solidFill>
              </a:rPr>
              <a:t>JTA User Transaction</a:t>
            </a:r>
          </a:p>
          <a:p>
            <a:pPr lvl="1">
              <a:lnSpc>
                <a:spcPct val="110000"/>
              </a:lnSpc>
            </a:pPr>
            <a:r>
              <a:rPr lang="en-US" sz="2100" dirty="0" smtClean="0"/>
              <a:t>Security Principal representing caller identity</a:t>
            </a:r>
          </a:p>
          <a:p>
            <a:pPr lvl="1">
              <a:lnSpc>
                <a:spcPct val="110000"/>
              </a:lnSpc>
            </a:pPr>
            <a:r>
              <a:rPr lang="en-US" sz="2100" dirty="0" smtClean="0"/>
              <a:t>Bean Validator &amp; Validation Factory</a:t>
            </a:r>
            <a:endParaRPr lang="en-US" sz="2400"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391400" cy="762000"/>
          </a:xfrm>
        </p:spPr>
        <p:txBody>
          <a:bodyPr/>
          <a:lstStyle/>
          <a:p>
            <a:r>
              <a:rPr lang="en-US" sz="3200" dirty="0" smtClean="0"/>
              <a:t>CDI Packaging</a:t>
            </a:r>
            <a:endParaRPr lang="en-US" sz="3200" dirty="0"/>
          </a:p>
        </p:txBody>
      </p:sp>
      <p:sp>
        <p:nvSpPr>
          <p:cNvPr id="3" name="Content Placeholder 2"/>
          <p:cNvSpPr>
            <a:spLocks noGrp="1"/>
          </p:cNvSpPr>
          <p:nvPr>
            <p:ph idx="1"/>
          </p:nvPr>
        </p:nvSpPr>
        <p:spPr>
          <a:xfrm>
            <a:off x="1066800" y="838200"/>
            <a:ext cx="7772400" cy="2590800"/>
          </a:xfrm>
        </p:spPr>
        <p:txBody>
          <a:bodyPr>
            <a:normAutofit fontScale="92500"/>
          </a:bodyPr>
          <a:lstStyle/>
          <a:p>
            <a:r>
              <a:rPr lang="en-US" sz="2400" dirty="0" smtClean="0"/>
              <a:t>Bean classes packaged in a Bean Deployment Archive</a:t>
            </a:r>
          </a:p>
          <a:p>
            <a:r>
              <a:rPr lang="en-US" sz="2400" dirty="0" smtClean="0"/>
              <a:t>To activate CDI  create a beans.xml file </a:t>
            </a:r>
            <a:r>
              <a:rPr lang="en-US" sz="2100" i="1" dirty="0" smtClean="0"/>
              <a:t>(can be empty)</a:t>
            </a:r>
            <a:endParaRPr lang="en-US" sz="2400" i="1" dirty="0" smtClean="0"/>
          </a:p>
          <a:p>
            <a:pPr lvl="1"/>
            <a:r>
              <a:rPr lang="en-US" sz="2000" dirty="0" smtClean="0"/>
              <a:t>META-INF </a:t>
            </a:r>
          </a:p>
          <a:p>
            <a:pPr lvl="1"/>
            <a:r>
              <a:rPr lang="en-US" sz="2000" dirty="0" smtClean="0"/>
              <a:t>WEB-INF/classes</a:t>
            </a:r>
            <a:endParaRPr lang="en-US" sz="2000" dirty="0" smtClean="0"/>
          </a:p>
          <a:p>
            <a:r>
              <a:rPr lang="en-US" sz="2400" dirty="0" smtClean="0"/>
              <a:t> Container searches for beans in all bean archives in  application classpath</a:t>
            </a:r>
          </a:p>
          <a:p>
            <a:r>
              <a:rPr lang="en-US" sz="1900" i="1" dirty="0" smtClean="0">
                <a:solidFill>
                  <a:schemeClr val="accent2"/>
                </a:solidFill>
                <a:latin typeface="Bitstream Vera Sans Mono" pitchFamily="49" charset="0"/>
              </a:rPr>
              <a:t>http://java.sun.com/xml/ns/javaee/beans_1_0.xsd</a:t>
            </a:r>
          </a:p>
        </p:txBody>
      </p:sp>
      <p:pic>
        <p:nvPicPr>
          <p:cNvPr id="1027" name="Picture 3"/>
          <p:cNvPicPr>
            <a:picLocks noChangeAspect="1" noChangeArrowheads="1"/>
          </p:cNvPicPr>
          <p:nvPr/>
        </p:nvPicPr>
        <p:blipFill>
          <a:blip r:embed="rId2"/>
          <a:srcRect/>
          <a:stretch>
            <a:fillRect/>
          </a:stretch>
        </p:blipFill>
        <p:spPr bwMode="auto">
          <a:xfrm>
            <a:off x="1905000" y="3403238"/>
            <a:ext cx="5257800" cy="2387962"/>
          </a:xfrm>
          <a:prstGeom prst="rect">
            <a:avLst/>
          </a:prstGeom>
          <a:noFill/>
          <a:ln w="9525">
            <a:noFill/>
            <a:miter lim="800000"/>
            <a:headEnd/>
            <a:tailEnd/>
          </a:ln>
        </p:spPr>
      </p:pic>
      <p:sp>
        <p:nvSpPr>
          <p:cNvPr id="6" name="TextBox 5"/>
          <p:cNvSpPr txBox="1"/>
          <p:nvPr/>
        </p:nvSpPr>
        <p:spPr>
          <a:xfrm>
            <a:off x="6251862" y="6477000"/>
            <a:ext cx="2892138" cy="307777"/>
          </a:xfrm>
          <a:prstGeom prst="rect">
            <a:avLst/>
          </a:prstGeom>
          <a:noFill/>
        </p:spPr>
        <p:txBody>
          <a:bodyPr wrap="none" rtlCol="0">
            <a:spAutoFit/>
          </a:bodyPr>
          <a:lstStyle/>
          <a:p>
            <a:r>
              <a:rPr lang="en-US" sz="1400" dirty="0" smtClean="0"/>
              <a:t>* Picture source Norman Richards</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91400" cy="762000"/>
          </a:xfrm>
        </p:spPr>
        <p:txBody>
          <a:bodyPr/>
          <a:lstStyle/>
          <a:p>
            <a:r>
              <a:rPr lang="en-US" sz="3200" smtClean="0"/>
              <a:t>Types </a:t>
            </a:r>
            <a:r>
              <a:rPr lang="en-US" sz="3200" dirty="0" smtClean="0"/>
              <a:t>of CDI Injection</a:t>
            </a:r>
            <a:endParaRPr lang="en-US" sz="3200" dirty="0"/>
          </a:p>
        </p:txBody>
      </p:sp>
      <p:sp>
        <p:nvSpPr>
          <p:cNvPr id="3" name="Content Placeholder 2"/>
          <p:cNvSpPr>
            <a:spLocks noGrp="1"/>
          </p:cNvSpPr>
          <p:nvPr>
            <p:ph idx="1"/>
          </p:nvPr>
        </p:nvSpPr>
        <p:spPr>
          <a:xfrm>
            <a:off x="1295400" y="914400"/>
            <a:ext cx="7848600" cy="5181600"/>
          </a:xfrm>
        </p:spPr>
        <p:txBody>
          <a:bodyPr>
            <a:normAutofit/>
          </a:bodyPr>
          <a:lstStyle/>
          <a:p>
            <a:r>
              <a:rPr lang="en-US" sz="2400" dirty="0" smtClean="0"/>
              <a:t>Field Injection</a:t>
            </a:r>
          </a:p>
          <a:p>
            <a:r>
              <a:rPr lang="en-US" sz="2400" dirty="0" smtClean="0"/>
              <a:t>Parameter Injection</a:t>
            </a:r>
          </a:p>
          <a:p>
            <a:pPr lvl="1"/>
            <a:r>
              <a:rPr lang="en-US" sz="2000" dirty="0" smtClean="0"/>
              <a:t>Observer</a:t>
            </a:r>
            <a:r>
              <a:rPr lang="en-US" sz="2000" dirty="0" smtClean="0"/>
              <a:t>, producer &amp; disposer methods</a:t>
            </a:r>
          </a:p>
          <a:p>
            <a:pPr lvl="1"/>
            <a:r>
              <a:rPr lang="en-US" sz="2000" dirty="0" smtClean="0"/>
              <a:t>Initializer methods</a:t>
            </a:r>
            <a:endParaRPr lang="en-US" sz="2000" dirty="0" smtClean="0"/>
          </a:p>
          <a:p>
            <a:pPr>
              <a:buNone/>
            </a:pPr>
            <a:endParaRPr lang="en-US" sz="2000" dirty="0" smtClean="0">
              <a:solidFill>
                <a:srgbClr val="FF0000"/>
              </a:solidFill>
              <a:latin typeface="Bitstream Vera Sans Mono" pitchFamily="49" charset="0"/>
            </a:endParaRPr>
          </a:p>
          <a:p>
            <a:pPr>
              <a:buNone/>
            </a:pPr>
            <a:r>
              <a:rPr lang="en-US" sz="1600" dirty="0" smtClean="0">
                <a:solidFill>
                  <a:srgbClr val="FF0000"/>
                </a:solidFill>
                <a:latin typeface="Bitstream Vera Sans Mono" pitchFamily="49" charset="0"/>
              </a:rPr>
              <a:t>@ConversationScoped</a:t>
            </a:r>
          </a:p>
          <a:p>
            <a:pPr>
              <a:buNone/>
            </a:pPr>
            <a:r>
              <a:rPr lang="en-US" sz="1600" dirty="0" smtClean="0">
                <a:solidFill>
                  <a:srgbClr val="FF0000"/>
                </a:solidFill>
                <a:latin typeface="Bitstream Vera Sans Mono" pitchFamily="49" charset="0"/>
              </a:rPr>
              <a:t>public class Order {</a:t>
            </a:r>
          </a:p>
          <a:p>
            <a:pPr>
              <a:buNone/>
            </a:pPr>
            <a:r>
              <a:rPr lang="en-US" sz="1600" dirty="0" smtClean="0">
                <a:solidFill>
                  <a:srgbClr val="FF0000"/>
                </a:solidFill>
                <a:latin typeface="Bitstream Vera Sans Mono" pitchFamily="49" charset="0"/>
              </a:rPr>
              <a:t>	@Inject @Selected Product product; </a:t>
            </a:r>
            <a:r>
              <a:rPr lang="en-US" sz="1600" dirty="0" smtClean="0">
                <a:solidFill>
                  <a:schemeClr val="accent1">
                    <a:lumMod val="50000"/>
                  </a:schemeClr>
                </a:solidFill>
                <a:latin typeface="Bitstream Vera Sans Mono" pitchFamily="49" charset="0"/>
              </a:rPr>
              <a:t>//field injection</a:t>
            </a:r>
          </a:p>
          <a:p>
            <a:pPr>
              <a:buNone/>
            </a:pPr>
            <a:r>
              <a:rPr lang="en-US" sz="1600" dirty="0" smtClean="0">
                <a:solidFill>
                  <a:srgbClr val="FF0000"/>
                </a:solidFill>
                <a:latin typeface="Bitstream Vera Sans Mono" pitchFamily="49" charset="0"/>
              </a:rPr>
              <a:t>	@Inject  </a:t>
            </a:r>
            <a:r>
              <a:rPr lang="en-US" sz="1600" dirty="0" smtClean="0">
                <a:solidFill>
                  <a:schemeClr val="accent1">
                    <a:lumMod val="50000"/>
                  </a:schemeClr>
                </a:solidFill>
                <a:latin typeface="Bitstream Vera Sans Mono" pitchFamily="49" charset="0"/>
              </a:rPr>
              <a:t>//Initializer method</a:t>
            </a:r>
          </a:p>
          <a:p>
            <a:pPr>
              <a:buNone/>
            </a:pPr>
            <a:r>
              <a:rPr lang="en-US" sz="1600" dirty="0" smtClean="0">
                <a:solidFill>
                  <a:srgbClr val="FF0000"/>
                </a:solidFill>
                <a:latin typeface="Bitstream Vera Sans Mono" pitchFamily="49" charset="0"/>
              </a:rPr>
              <a:t>	void setProduct(@Selected Product product) {</a:t>
            </a:r>
          </a:p>
          <a:p>
            <a:pPr>
              <a:buNone/>
            </a:pPr>
            <a:r>
              <a:rPr lang="en-US" sz="1600" dirty="0" smtClean="0">
                <a:solidFill>
                  <a:srgbClr val="FF0000"/>
                </a:solidFill>
                <a:latin typeface="Bitstream Vera Sans Mono" pitchFamily="49" charset="0"/>
              </a:rPr>
              <a:t>		this.product = product;</a:t>
            </a:r>
          </a:p>
          <a:p>
            <a:pPr>
              <a:buNone/>
            </a:pPr>
            <a:r>
              <a:rPr lang="en-US" sz="1600" dirty="0" smtClean="0">
                <a:solidFill>
                  <a:srgbClr val="FF0000"/>
                </a:solidFill>
                <a:latin typeface="Bitstream Vera Sans Mono" pitchFamily="49" charset="0"/>
              </a:rPr>
              <a:t>	}</a:t>
            </a:r>
          </a:p>
          <a:p>
            <a:pPr>
              <a:buNone/>
            </a:pPr>
            <a:r>
              <a:rPr lang="en-US" sz="1600" dirty="0" smtClean="0">
                <a:solidFill>
                  <a:srgbClr val="FF0000"/>
                </a:solidFill>
                <a:latin typeface="Bitstream Vera Sans Mono" pitchFamily="49"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391400" cy="762000"/>
          </a:xfrm>
        </p:spPr>
        <p:txBody>
          <a:bodyPr/>
          <a:lstStyle/>
          <a:p>
            <a:r>
              <a:rPr lang="en-US" sz="2800" dirty="0" smtClean="0"/>
              <a:t>History of J2EE /Java EE</a:t>
            </a:r>
            <a:endParaRPr lang="en-US" sz="2800" dirty="0"/>
          </a:p>
        </p:txBody>
      </p:sp>
      <p:graphicFrame>
        <p:nvGraphicFramePr>
          <p:cNvPr id="8" name="Content Placeholder 7"/>
          <p:cNvGraphicFramePr>
            <a:graphicFrameLocks noGrp="1"/>
          </p:cNvGraphicFramePr>
          <p:nvPr>
            <p:ph idx="1"/>
          </p:nvPr>
        </p:nvGraphicFramePr>
        <p:xfrm>
          <a:off x="304800" y="457200"/>
          <a:ext cx="8991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6705600" y="6324600"/>
            <a:ext cx="2287806" cy="369332"/>
          </a:xfrm>
          <a:prstGeom prst="rect">
            <a:avLst/>
          </a:prstGeom>
          <a:noFill/>
        </p:spPr>
        <p:txBody>
          <a:bodyPr wrap="none" rtlCol="0">
            <a:spAutoFit/>
          </a:bodyPr>
          <a:lstStyle/>
          <a:p>
            <a:r>
              <a:rPr lang="en-US" sz="1800" i="1" dirty="0" smtClean="0"/>
              <a:t>* Introduced in spec.</a:t>
            </a:r>
            <a:endParaRPr lang="en-US" sz="18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762000"/>
          </a:xfrm>
        </p:spPr>
        <p:txBody>
          <a:bodyPr/>
          <a:lstStyle/>
          <a:p>
            <a:r>
              <a:rPr lang="en-US" sz="3200" dirty="0" smtClean="0"/>
              <a:t>Bean Definition</a:t>
            </a:r>
            <a:endParaRPr lang="en-US" sz="3200" dirty="0"/>
          </a:p>
        </p:txBody>
      </p:sp>
      <p:graphicFrame>
        <p:nvGraphicFramePr>
          <p:cNvPr id="4" name="Content Placeholder 3"/>
          <p:cNvGraphicFramePr>
            <a:graphicFrameLocks noGrp="1"/>
          </p:cNvGraphicFramePr>
          <p:nvPr>
            <p:ph idx="1"/>
          </p:nvPr>
        </p:nvGraphicFramePr>
        <p:xfrm>
          <a:off x="1219200" y="838200"/>
          <a:ext cx="7467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762000"/>
          </a:xfrm>
        </p:spPr>
        <p:txBody>
          <a:bodyPr/>
          <a:lstStyle/>
          <a:p>
            <a:r>
              <a:rPr lang="en-US" sz="3200" dirty="0" smtClean="0"/>
              <a:t>Bean  Type: </a:t>
            </a:r>
            <a:r>
              <a:rPr lang="en-US" sz="2400" i="1" dirty="0" smtClean="0"/>
              <a:t>Set of Java Types a Bean Provides</a:t>
            </a:r>
            <a:endParaRPr lang="en-US" sz="2400" i="1" dirty="0"/>
          </a:p>
        </p:txBody>
      </p:sp>
      <p:sp>
        <p:nvSpPr>
          <p:cNvPr id="3" name="Content Placeholder 2"/>
          <p:cNvSpPr>
            <a:spLocks noGrp="1"/>
          </p:cNvSpPr>
          <p:nvPr>
            <p:ph idx="1"/>
          </p:nvPr>
        </p:nvSpPr>
        <p:spPr>
          <a:xfrm>
            <a:off x="1295400" y="914400"/>
            <a:ext cx="7848600" cy="5105400"/>
          </a:xfrm>
        </p:spPr>
        <p:txBody>
          <a:bodyPr>
            <a:normAutofit fontScale="92500" lnSpcReduction="10000"/>
          </a:bodyPr>
          <a:lstStyle/>
          <a:p>
            <a:pPr>
              <a:buNone/>
            </a:pPr>
            <a:r>
              <a:rPr lang="en-US" sz="1600" dirty="0" smtClean="0">
                <a:solidFill>
                  <a:srgbClr val="FF0000"/>
                </a:solidFill>
                <a:latin typeface="Bitstream Vera Sans Mono" pitchFamily="49" charset="0"/>
              </a:rPr>
              <a:t>public </a:t>
            </a:r>
            <a:r>
              <a:rPr lang="en-US" sz="1600" dirty="0" smtClean="0">
                <a:solidFill>
                  <a:srgbClr val="FF0000"/>
                </a:solidFill>
                <a:latin typeface="Bitstream Vera Sans Mono" pitchFamily="49" charset="0"/>
              </a:rPr>
              <a:t>class BookShop </a:t>
            </a:r>
          </a:p>
          <a:p>
            <a:pPr>
              <a:buNone/>
            </a:pPr>
            <a:r>
              <a:rPr lang="en-US" sz="1600" dirty="0" smtClean="0">
                <a:solidFill>
                  <a:srgbClr val="FF0000"/>
                </a:solidFill>
                <a:latin typeface="Bitstream Vera Sans Mono" pitchFamily="49" charset="0"/>
              </a:rPr>
              <a:t>	extends Business implements Shop&lt;Book&gt;{</a:t>
            </a:r>
          </a:p>
          <a:p>
            <a:pPr>
              <a:buNone/>
            </a:pPr>
            <a:r>
              <a:rPr lang="en-US" sz="1600" dirty="0" smtClean="0">
                <a:solidFill>
                  <a:srgbClr val="FF0000"/>
                </a:solidFill>
                <a:latin typeface="Bitstream Vera Sans Mono" pitchFamily="49" charset="0"/>
              </a:rPr>
              <a:t>...</a:t>
            </a:r>
          </a:p>
          <a:p>
            <a:pPr>
              <a:buNone/>
            </a:pPr>
            <a:r>
              <a:rPr lang="en-US" sz="1600" dirty="0" smtClean="0">
                <a:solidFill>
                  <a:srgbClr val="FF0000"/>
                </a:solidFill>
                <a:latin typeface="Bitstream Vera Sans Mono" pitchFamily="49" charset="0"/>
              </a:rPr>
              <a:t>}</a:t>
            </a:r>
          </a:p>
          <a:p>
            <a:r>
              <a:rPr lang="en-US" sz="2200" dirty="0" smtClean="0"/>
              <a:t>Client visi</a:t>
            </a:r>
            <a:r>
              <a:rPr lang="en-US" sz="2200" dirty="0" smtClean="0"/>
              <a:t>ble </a:t>
            </a:r>
            <a:r>
              <a:rPr lang="en-US" sz="2200" dirty="0" smtClean="0"/>
              <a:t>Bean </a:t>
            </a:r>
            <a:r>
              <a:rPr lang="en-US" sz="2200" dirty="0" smtClean="0"/>
              <a:t>types </a:t>
            </a:r>
          </a:p>
          <a:p>
            <a:pPr lvl="1"/>
            <a:r>
              <a:rPr lang="en-US" sz="1800" dirty="0" smtClean="0"/>
              <a:t> </a:t>
            </a:r>
            <a:r>
              <a:rPr lang="en-US" sz="1800" dirty="0" smtClean="0">
                <a:solidFill>
                  <a:srgbClr val="FF0000"/>
                </a:solidFill>
              </a:rPr>
              <a:t>BookShop,  Business,  Shop&lt;Book&gt;,  Object</a:t>
            </a:r>
            <a:r>
              <a:rPr lang="en-US" sz="1200" dirty="0" smtClean="0">
                <a:solidFill>
                  <a:srgbClr val="FF0000"/>
                </a:solidFill>
                <a:latin typeface="Bitstream Vera Sans Mono" pitchFamily="49" charset="0"/>
              </a:rPr>
              <a:t>.</a:t>
            </a:r>
          </a:p>
          <a:p>
            <a:endParaRPr lang="en-US" sz="1600" dirty="0" smtClean="0">
              <a:latin typeface="Bitstream Vera Sans Mono" pitchFamily="49" charset="0"/>
            </a:endParaRPr>
          </a:p>
          <a:p>
            <a:pPr>
              <a:buNone/>
            </a:pPr>
            <a:r>
              <a:rPr lang="en-US" sz="1600" dirty="0" smtClean="0">
                <a:solidFill>
                  <a:srgbClr val="FF0000"/>
                </a:solidFill>
                <a:latin typeface="Bitstream Vera Sans Mono" pitchFamily="49" charset="0"/>
              </a:rPr>
              <a:t>@Stateful </a:t>
            </a:r>
          </a:p>
          <a:p>
            <a:pPr>
              <a:buNone/>
            </a:pPr>
            <a:r>
              <a:rPr lang="en-US" sz="1600" dirty="0" smtClean="0">
                <a:solidFill>
                  <a:srgbClr val="FF0000"/>
                </a:solidFill>
                <a:latin typeface="Bitstream Vera Sans Mono" pitchFamily="49" charset="0"/>
              </a:rPr>
              <a:t>public class BookShopBean extends Business</a:t>
            </a:r>
          </a:p>
          <a:p>
            <a:pPr>
              <a:buNone/>
            </a:pPr>
            <a:r>
              <a:rPr lang="en-US" sz="1600" dirty="0" smtClean="0">
                <a:solidFill>
                  <a:srgbClr val="FF0000"/>
                </a:solidFill>
                <a:latin typeface="Bitstream Vera Sans Mono" pitchFamily="49" charset="0"/>
              </a:rPr>
              <a:t>	implements BookShop, Auditable {</a:t>
            </a:r>
          </a:p>
          <a:p>
            <a:pPr>
              <a:buNone/>
            </a:pPr>
            <a:r>
              <a:rPr lang="en-US" sz="1600" dirty="0" smtClean="0">
                <a:solidFill>
                  <a:srgbClr val="FF0000"/>
                </a:solidFill>
                <a:latin typeface="Bitstream Vera Sans Mono" pitchFamily="49" charset="0"/>
              </a:rPr>
              <a:t>...</a:t>
            </a:r>
          </a:p>
          <a:p>
            <a:pPr>
              <a:buNone/>
            </a:pPr>
            <a:r>
              <a:rPr lang="en-US" sz="1600" dirty="0" smtClean="0">
                <a:solidFill>
                  <a:srgbClr val="FF0000"/>
                </a:solidFill>
                <a:latin typeface="Bitstream Vera Sans Mono" pitchFamily="49" charset="0"/>
              </a:rPr>
              <a:t>}</a:t>
            </a:r>
          </a:p>
          <a:p>
            <a:r>
              <a:rPr lang="en-US" sz="2200" dirty="0" smtClean="0"/>
              <a:t>Bean types</a:t>
            </a:r>
          </a:p>
          <a:p>
            <a:pPr lvl="1"/>
            <a:r>
              <a:rPr lang="en-US" sz="1800" dirty="0" smtClean="0">
                <a:solidFill>
                  <a:srgbClr val="FF0000"/>
                </a:solidFill>
              </a:rPr>
              <a:t>BookShop,  Auditable ,  Object</a:t>
            </a:r>
          </a:p>
          <a:p>
            <a:pPr lvl="1"/>
            <a:endParaRPr lang="en-US" sz="1800" dirty="0" smtClean="0">
              <a:solidFill>
                <a:srgbClr val="FF0000"/>
              </a:solidFill>
            </a:endParaRPr>
          </a:p>
          <a:p>
            <a:r>
              <a:rPr lang="en-US" sz="2200" dirty="0" smtClean="0"/>
              <a:t>Restricted using the @Typed annotation </a:t>
            </a:r>
          </a:p>
          <a:p>
            <a:pPr lvl="1"/>
            <a:r>
              <a:rPr lang="en-US" sz="1800" dirty="0" smtClean="0">
                <a:solidFill>
                  <a:srgbClr val="FF0000"/>
                </a:solidFill>
              </a:rPr>
              <a:t>@Typed(</a:t>
            </a:r>
            <a:r>
              <a:rPr lang="en-US" sz="1800" dirty="0" err="1" smtClean="0">
                <a:solidFill>
                  <a:srgbClr val="FF0000"/>
                </a:solidFill>
              </a:rPr>
              <a:t>Shop.class</a:t>
            </a:r>
            <a:r>
              <a:rPr lang="en-US" sz="1800" dirty="0" smtClean="0">
                <a:solidFill>
                  <a:srgbClr val="FF0000"/>
                </a:solidFill>
              </a:rPr>
              <a:t>)  public class BookShop</a:t>
            </a:r>
          </a:p>
          <a:p>
            <a:pPr>
              <a:buNone/>
            </a:pPr>
            <a:endParaRPr lang="en-US" sz="1600" dirty="0" smtClean="0">
              <a:latin typeface="Bitstream Vera Sans Mono" pitchFamily="49" charset="0"/>
            </a:endParaRPr>
          </a:p>
          <a:p>
            <a:pPr>
              <a:buNone/>
            </a:pPr>
            <a:endParaRPr lang="en-US" sz="1600" dirty="0" smtClean="0">
              <a:latin typeface="Bitstream Vera Sans Mono" pitchFamily="49"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848600" cy="762000"/>
          </a:xfrm>
        </p:spPr>
        <p:txBody>
          <a:bodyPr>
            <a:normAutofit fontScale="90000"/>
          </a:bodyPr>
          <a:lstStyle/>
          <a:p>
            <a:r>
              <a:rPr lang="en-US" sz="3200" dirty="0" smtClean="0"/>
              <a:t>Qualifiers</a:t>
            </a:r>
            <a:br>
              <a:rPr lang="en-US" sz="3200" dirty="0" smtClean="0"/>
            </a:br>
            <a:r>
              <a:rPr lang="en-US" sz="2700" i="1" dirty="0" smtClean="0"/>
              <a:t>Distinguish </a:t>
            </a:r>
            <a:r>
              <a:rPr lang="en-US" sz="2700" i="1" dirty="0" smtClean="0"/>
              <a:t>between beans of the same Type</a:t>
            </a:r>
            <a:r>
              <a:rPr lang="en-US" sz="2000" i="1" dirty="0" smtClean="0"/>
              <a:t> </a:t>
            </a:r>
            <a:endParaRPr lang="en-US" sz="2400" i="1" dirty="0"/>
          </a:p>
        </p:txBody>
      </p:sp>
      <p:sp>
        <p:nvSpPr>
          <p:cNvPr id="3" name="Content Placeholder 2"/>
          <p:cNvSpPr>
            <a:spLocks noGrp="1"/>
          </p:cNvSpPr>
          <p:nvPr>
            <p:ph idx="1"/>
          </p:nvPr>
        </p:nvSpPr>
        <p:spPr>
          <a:xfrm>
            <a:off x="1828800" y="838200"/>
            <a:ext cx="7924800" cy="5715000"/>
          </a:xfrm>
        </p:spPr>
        <p:txBody>
          <a:bodyPr>
            <a:normAutofit lnSpcReduction="10000"/>
          </a:bodyPr>
          <a:lstStyle/>
          <a:p>
            <a:pPr>
              <a:buNone/>
            </a:pPr>
            <a:r>
              <a:rPr lang="en-US" sz="1600" dirty="0" smtClean="0">
                <a:solidFill>
                  <a:srgbClr val="FF0000"/>
                </a:solidFill>
                <a:latin typeface="Bitstream Vera Sans Mono" pitchFamily="49" charset="0"/>
              </a:rPr>
              <a:t>@</a:t>
            </a:r>
            <a:r>
              <a:rPr lang="en-US" sz="1600" dirty="0" err="1" smtClean="0">
                <a:solidFill>
                  <a:srgbClr val="FF0000"/>
                </a:solidFill>
                <a:latin typeface="Bitstream Vera Sans Mono" pitchFamily="49" charset="0"/>
              </a:rPr>
              <a:t>ASynchronous</a:t>
            </a:r>
            <a:endParaRPr lang="en-US" sz="1600" dirty="0" smtClean="0">
              <a:solidFill>
                <a:srgbClr val="FF0000"/>
              </a:solidFill>
              <a:latin typeface="Bitstream Vera Sans Mono" pitchFamily="49" charset="0"/>
            </a:endParaRPr>
          </a:p>
          <a:p>
            <a:pPr>
              <a:buNone/>
            </a:pPr>
            <a:r>
              <a:rPr lang="en-US" sz="1600" dirty="0" smtClean="0">
                <a:solidFill>
                  <a:srgbClr val="FF0000"/>
                </a:solidFill>
                <a:latin typeface="Bitstream Vera Sans Mono" pitchFamily="49" charset="0"/>
              </a:rPr>
              <a:t>class </a:t>
            </a:r>
            <a:r>
              <a:rPr lang="en-US" sz="1600" dirty="0" err="1" smtClean="0">
                <a:solidFill>
                  <a:srgbClr val="FF0000"/>
                </a:solidFill>
                <a:latin typeface="Bitstream Vera Sans Mono" pitchFamily="49" charset="0"/>
              </a:rPr>
              <a:t>AsynchronousPaymentProcessor</a:t>
            </a:r>
            <a:endParaRPr lang="en-US" sz="1600" dirty="0" smtClean="0">
              <a:solidFill>
                <a:srgbClr val="FF0000"/>
              </a:solidFill>
              <a:latin typeface="Bitstream Vera Sans Mono" pitchFamily="49" charset="0"/>
            </a:endParaRPr>
          </a:p>
          <a:p>
            <a:pPr>
              <a:buNone/>
            </a:pPr>
            <a:r>
              <a:rPr lang="en-US" sz="1600" dirty="0" smtClean="0">
                <a:solidFill>
                  <a:srgbClr val="FF0000"/>
                </a:solidFill>
                <a:latin typeface="Bitstream Vera Sans Mono" pitchFamily="49" charset="0"/>
              </a:rPr>
              <a:t>implements PaymentProcessor {</a:t>
            </a:r>
          </a:p>
          <a:p>
            <a:pPr>
              <a:buNone/>
            </a:pPr>
            <a:r>
              <a:rPr lang="en-US" sz="1600" dirty="0" smtClean="0">
                <a:solidFill>
                  <a:srgbClr val="FF0000"/>
                </a:solidFill>
                <a:latin typeface="Bitstream Vera Sans Mono" pitchFamily="49" charset="0"/>
              </a:rPr>
              <a:t>...</a:t>
            </a:r>
          </a:p>
          <a:p>
            <a:pPr>
              <a:buNone/>
            </a:pPr>
            <a:r>
              <a:rPr lang="en-US" sz="1600" dirty="0" smtClean="0">
                <a:solidFill>
                  <a:srgbClr val="FF0000"/>
                </a:solidFill>
                <a:latin typeface="Bitstream Vera Sans Mono" pitchFamily="49" charset="0"/>
              </a:rPr>
              <a:t>}</a:t>
            </a:r>
          </a:p>
          <a:p>
            <a:pPr>
              <a:buNone/>
            </a:pPr>
            <a:endParaRPr lang="en-US" sz="600" dirty="0" smtClean="0">
              <a:solidFill>
                <a:srgbClr val="FF0000"/>
              </a:solidFill>
              <a:latin typeface="Bitstream Vera Sans Mono" pitchFamily="49" charset="0"/>
            </a:endParaRPr>
          </a:p>
          <a:p>
            <a:pPr>
              <a:buNone/>
            </a:pPr>
            <a:r>
              <a:rPr lang="en-US" sz="1600" dirty="0" smtClean="0">
                <a:solidFill>
                  <a:srgbClr val="FF0000"/>
                </a:solidFill>
                <a:latin typeface="Bitstream Vera Sans Mono" pitchFamily="49" charset="0"/>
              </a:rPr>
              <a:t>@Synchronous</a:t>
            </a:r>
            <a:endParaRPr lang="en-US" sz="1600" dirty="0" smtClean="0">
              <a:solidFill>
                <a:srgbClr val="FF0000"/>
              </a:solidFill>
              <a:latin typeface="Bitstream Vera Sans Mono" pitchFamily="49" charset="0"/>
            </a:endParaRPr>
          </a:p>
          <a:p>
            <a:pPr>
              <a:buNone/>
            </a:pPr>
            <a:r>
              <a:rPr lang="en-US" sz="1600" dirty="0" smtClean="0">
                <a:solidFill>
                  <a:srgbClr val="FF0000"/>
                </a:solidFill>
                <a:latin typeface="Bitstream Vera Sans Mono" pitchFamily="49" charset="0"/>
              </a:rPr>
              <a:t>class </a:t>
            </a:r>
            <a:r>
              <a:rPr lang="en-US" sz="1600" dirty="0" err="1" smtClean="0">
                <a:solidFill>
                  <a:srgbClr val="FF0000"/>
                </a:solidFill>
                <a:latin typeface="Bitstream Vera Sans Mono" pitchFamily="49" charset="0"/>
              </a:rPr>
              <a:t>SynchronousPaymentProcessor</a:t>
            </a:r>
            <a:endParaRPr lang="en-US" sz="1600" dirty="0" smtClean="0">
              <a:solidFill>
                <a:srgbClr val="FF0000"/>
              </a:solidFill>
              <a:latin typeface="Bitstream Vera Sans Mono" pitchFamily="49" charset="0"/>
            </a:endParaRPr>
          </a:p>
          <a:p>
            <a:pPr>
              <a:buNone/>
            </a:pPr>
            <a:r>
              <a:rPr lang="en-US" sz="1600" dirty="0" smtClean="0">
                <a:solidFill>
                  <a:srgbClr val="FF0000"/>
                </a:solidFill>
                <a:latin typeface="Bitstream Vera Sans Mono" pitchFamily="49" charset="0"/>
              </a:rPr>
              <a:t>	implements PaymentProcessor {</a:t>
            </a:r>
          </a:p>
          <a:p>
            <a:pPr>
              <a:buNone/>
            </a:pPr>
            <a:r>
              <a:rPr lang="en-US" sz="1600" dirty="0" smtClean="0">
                <a:solidFill>
                  <a:srgbClr val="FF0000"/>
                </a:solidFill>
                <a:latin typeface="Bitstream Vera Sans Mono" pitchFamily="49" charset="0"/>
              </a:rPr>
              <a:t>...</a:t>
            </a:r>
          </a:p>
          <a:p>
            <a:pPr>
              <a:buNone/>
            </a:pPr>
            <a:r>
              <a:rPr lang="en-US" sz="1600" dirty="0" smtClean="0">
                <a:solidFill>
                  <a:srgbClr val="FF0000"/>
                </a:solidFill>
                <a:latin typeface="Bitstream Vera Sans Mono" pitchFamily="49" charset="0"/>
              </a:rPr>
              <a:t>}</a:t>
            </a:r>
          </a:p>
          <a:p>
            <a:pPr>
              <a:buNone/>
            </a:pPr>
            <a:endParaRPr lang="en-US" sz="1600" dirty="0" smtClean="0">
              <a:solidFill>
                <a:srgbClr val="FF0000"/>
              </a:solidFill>
              <a:latin typeface="Bitstream Vera Sans Mono" pitchFamily="49" charset="0"/>
            </a:endParaRPr>
          </a:p>
          <a:p>
            <a:pPr>
              <a:buNone/>
            </a:pPr>
            <a:r>
              <a:rPr lang="en-US" sz="1600" dirty="0" smtClean="0">
                <a:solidFill>
                  <a:srgbClr val="FF0000"/>
                </a:solidFill>
                <a:latin typeface="Bitstream Vera Sans Mono" pitchFamily="49" charset="0"/>
              </a:rPr>
              <a:t>//Qualifier type </a:t>
            </a:r>
          </a:p>
          <a:p>
            <a:pPr>
              <a:buNone/>
            </a:pPr>
            <a:r>
              <a:rPr lang="en-US" sz="1600" b="1" dirty="0" smtClean="0">
                <a:solidFill>
                  <a:srgbClr val="FF0000"/>
                </a:solidFill>
                <a:latin typeface="Bitstream Vera Sans Mono" pitchFamily="49" charset="0"/>
              </a:rPr>
              <a:t>@Qualifier  </a:t>
            </a:r>
          </a:p>
          <a:p>
            <a:pPr>
              <a:buNone/>
            </a:pPr>
            <a:r>
              <a:rPr lang="en-US" sz="1600" dirty="0" smtClean="0">
                <a:solidFill>
                  <a:srgbClr val="FF0000"/>
                </a:solidFill>
                <a:latin typeface="Bitstream Vera Sans Mono" pitchFamily="49" charset="0"/>
              </a:rPr>
              <a:t>@Target({TYPE, METHOD, PARAMETER, FIELD})</a:t>
            </a:r>
          </a:p>
          <a:p>
            <a:pPr>
              <a:buNone/>
            </a:pPr>
            <a:r>
              <a:rPr lang="en-US" sz="1600" dirty="0" smtClean="0">
                <a:solidFill>
                  <a:srgbClr val="FF0000"/>
                </a:solidFill>
                <a:latin typeface="Bitstream Vera Sans Mono" pitchFamily="49" charset="0"/>
              </a:rPr>
              <a:t>@Retention(RUNTIME)</a:t>
            </a:r>
          </a:p>
          <a:p>
            <a:pPr>
              <a:buNone/>
            </a:pPr>
            <a:r>
              <a:rPr lang="en-US" sz="1600" dirty="0" smtClean="0">
                <a:solidFill>
                  <a:srgbClr val="FF0000"/>
                </a:solidFill>
                <a:latin typeface="Bitstream Vera Sans Mono" pitchFamily="49" charset="0"/>
              </a:rPr>
              <a:t>public @interface Synchronous{}</a:t>
            </a:r>
          </a:p>
          <a:p>
            <a:pPr>
              <a:buNone/>
            </a:pPr>
            <a:endParaRPr lang="en-US" sz="1600" dirty="0" smtClean="0">
              <a:solidFill>
                <a:srgbClr val="FF0000"/>
              </a:solidFill>
              <a:latin typeface="Bitstream Vera Sans Mono" pitchFamily="49" charset="0"/>
            </a:endParaRPr>
          </a:p>
          <a:p>
            <a:pPr>
              <a:buNone/>
            </a:pPr>
            <a:r>
              <a:rPr lang="en-US" sz="2400" dirty="0" smtClean="0"/>
              <a:t>Specifying qualifiers on an injected bean aka Client</a:t>
            </a:r>
          </a:p>
          <a:p>
            <a:r>
              <a:rPr lang="en-US" sz="1600" dirty="0" smtClean="0">
                <a:solidFill>
                  <a:srgbClr val="FF0000"/>
                </a:solidFill>
                <a:latin typeface="Bitstream Vera Sans Mono" pitchFamily="49" charset="0"/>
              </a:rPr>
              <a:t>@Inject </a:t>
            </a:r>
            <a:r>
              <a:rPr lang="en-US" sz="1600" b="1" dirty="0" smtClean="0">
                <a:solidFill>
                  <a:srgbClr val="FF0000"/>
                </a:solidFill>
                <a:latin typeface="Bitstream Vera Sans Mono" pitchFamily="49" charset="0"/>
              </a:rPr>
              <a:t>@Synchronous </a:t>
            </a:r>
            <a:r>
              <a:rPr lang="en-US" sz="1600" dirty="0" smtClean="0">
                <a:solidFill>
                  <a:srgbClr val="FF0000"/>
                </a:solidFill>
                <a:latin typeface="Bitstream Vera Sans Mono" pitchFamily="49" charset="0"/>
              </a:rPr>
              <a:t>PaymentProcessor </a:t>
            </a:r>
            <a:r>
              <a:rPr lang="en-US" sz="1600" dirty="0" err="1" smtClean="0">
                <a:solidFill>
                  <a:srgbClr val="FF0000"/>
                </a:solidFill>
                <a:latin typeface="Bitstream Vera Sans Mono" pitchFamily="49" charset="0"/>
              </a:rPr>
              <a:t>paymentProcessor</a:t>
            </a:r>
            <a:endParaRPr lang="en-US" sz="1600" dirty="0" smtClean="0">
              <a:solidFill>
                <a:srgbClr val="FF0000"/>
              </a:solidFill>
              <a:latin typeface="Bitstream Vera Sans Mono" pitchFamily="49" charset="0"/>
            </a:endParaRPr>
          </a:p>
          <a:p>
            <a:pPr>
              <a:buNone/>
            </a:pPr>
            <a:endParaRPr lang="en-US" sz="1500" dirty="0" smtClean="0">
              <a:solidFill>
                <a:srgbClr val="FF0000"/>
              </a:solidFill>
              <a:latin typeface="Bitstream Vera Sans Mono" pitchFamily="49" charset="0"/>
            </a:endParaRPr>
          </a:p>
          <a:p>
            <a:pPr>
              <a:buNone/>
            </a:pPr>
            <a:endParaRPr lang="en-US" sz="1500" dirty="0" smtClean="0">
              <a:solidFill>
                <a:srgbClr val="FF0000"/>
              </a:solidFill>
              <a:latin typeface="Bitstream Vera Sans Mono" pitchFamily="49" charset="0"/>
            </a:endParaRPr>
          </a:p>
          <a:p>
            <a:pPr>
              <a:buNone/>
            </a:pPr>
            <a:endParaRPr lang="en-US" sz="1500" dirty="0" smtClean="0">
              <a:solidFill>
                <a:srgbClr val="FF0000"/>
              </a:solidFill>
              <a:latin typeface="Bitstream Vera Sans Mono" pitchFamily="49" charset="0"/>
            </a:endParaRPr>
          </a:p>
          <a:p>
            <a:pPr>
              <a:buNone/>
            </a:pPr>
            <a:endParaRPr lang="en-US" sz="1500" dirty="0" smtClean="0">
              <a:solidFill>
                <a:srgbClr val="FF0000"/>
              </a:solidFill>
              <a:latin typeface="Bitstream Vera Sans Mono" pitchFamily="49" charset="0"/>
            </a:endParaRPr>
          </a:p>
          <a:p>
            <a:pPr>
              <a:buNone/>
            </a:pPr>
            <a:endParaRPr lang="en-US" sz="1500" dirty="0" smtClean="0">
              <a:solidFill>
                <a:srgbClr val="FF0000"/>
              </a:solidFill>
              <a:latin typeface="Bitstream Vera Sans Mono" pitchFamily="49" charset="0"/>
            </a:endParaRPr>
          </a:p>
          <a:p>
            <a:pPr>
              <a:buNone/>
            </a:pPr>
            <a:endParaRPr lang="en-US" sz="1500" dirty="0" smtClean="0">
              <a:solidFill>
                <a:srgbClr val="FF0000"/>
              </a:solidFill>
              <a:latin typeface="Bitstream Vera Sans Mono" pitchFamily="49"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762000"/>
          </a:xfrm>
        </p:spPr>
        <p:txBody>
          <a:bodyPr/>
          <a:lstStyle/>
          <a:p>
            <a:r>
              <a:rPr lang="en-US" sz="3200" dirty="0" smtClean="0"/>
              <a:t>Qualifiers </a:t>
            </a:r>
            <a:endParaRPr lang="en-US" sz="3200" dirty="0"/>
          </a:p>
        </p:txBody>
      </p:sp>
      <p:sp>
        <p:nvSpPr>
          <p:cNvPr id="3" name="Content Placeholder 2"/>
          <p:cNvSpPr>
            <a:spLocks noGrp="1"/>
          </p:cNvSpPr>
          <p:nvPr>
            <p:ph idx="1"/>
          </p:nvPr>
        </p:nvSpPr>
        <p:spPr>
          <a:xfrm>
            <a:off x="1447800" y="685800"/>
            <a:ext cx="7696200" cy="5486400"/>
          </a:xfrm>
        </p:spPr>
        <p:txBody>
          <a:bodyPr>
            <a:normAutofit lnSpcReduction="10000"/>
          </a:bodyPr>
          <a:lstStyle/>
          <a:p>
            <a:r>
              <a:rPr lang="en-US" sz="2200" dirty="0" smtClean="0"/>
              <a:t>Bean can define multiple qualifier types</a:t>
            </a:r>
          </a:p>
          <a:p>
            <a:pPr lvl="1"/>
            <a:r>
              <a:rPr lang="en-US" sz="1800" dirty="0" smtClean="0"/>
              <a:t>Injection Point only needs enough qualifiers to uniquely identify a bean</a:t>
            </a:r>
            <a:endParaRPr lang="en-US" sz="2200" dirty="0" smtClean="0"/>
          </a:p>
          <a:p>
            <a:r>
              <a:rPr lang="en-US" sz="2200" dirty="0" smtClean="0"/>
              <a:t>Every bean </a:t>
            </a:r>
          </a:p>
          <a:p>
            <a:pPr lvl="1"/>
            <a:r>
              <a:rPr lang="en-US" sz="1800" dirty="0" smtClean="0"/>
              <a:t>Built-in qualifier @Any</a:t>
            </a:r>
          </a:p>
          <a:p>
            <a:pPr lvl="1"/>
            <a:r>
              <a:rPr lang="en-US" sz="1800" dirty="0" smtClean="0"/>
              <a:t>Default  qualifier @Default when one is not explicitly declared</a:t>
            </a:r>
          </a:p>
          <a:p>
            <a:r>
              <a:rPr lang="en-US" sz="2200" dirty="0" smtClean="0"/>
              <a:t>Producer methods and fields can also use qualifiers</a:t>
            </a:r>
          </a:p>
          <a:p>
            <a:pPr>
              <a:buNone/>
            </a:pPr>
            <a:r>
              <a:rPr lang="en-US" sz="1400" dirty="0" smtClean="0">
                <a:solidFill>
                  <a:srgbClr val="FF0000"/>
                </a:solidFill>
                <a:latin typeface="Bitstream Vera Sans Mono" pitchFamily="49" charset="0"/>
              </a:rPr>
              <a:t>@Produces @Asynchronous </a:t>
            </a:r>
          </a:p>
          <a:p>
            <a:pPr>
              <a:buNone/>
            </a:pPr>
            <a:r>
              <a:rPr lang="en-US" sz="1400" dirty="0" smtClean="0">
                <a:solidFill>
                  <a:srgbClr val="FF0000"/>
                </a:solidFill>
                <a:latin typeface="Bitstream Vera Sans Mono" pitchFamily="49" charset="0"/>
              </a:rPr>
              <a:t>public </a:t>
            </a:r>
            <a:r>
              <a:rPr lang="en-US" sz="1400" dirty="0" err="1" smtClean="0">
                <a:solidFill>
                  <a:srgbClr val="FF0000"/>
                </a:solidFill>
                <a:latin typeface="Bitstream Vera Sans Mono" pitchFamily="49" charset="0"/>
              </a:rPr>
              <a:t>PaymentProcessor</a:t>
            </a:r>
            <a:r>
              <a:rPr lang="en-US" sz="1400" dirty="0" smtClean="0">
                <a:solidFill>
                  <a:srgbClr val="FF0000"/>
                </a:solidFill>
                <a:latin typeface="Bitstream Vera Sans Mono" pitchFamily="49" charset="0"/>
              </a:rPr>
              <a:t> </a:t>
            </a:r>
            <a:r>
              <a:rPr lang="en-US" sz="1400" dirty="0" err="1" smtClean="0">
                <a:solidFill>
                  <a:srgbClr val="FF0000"/>
                </a:solidFill>
                <a:latin typeface="Bitstream Vera Sans Mono" pitchFamily="49" charset="0"/>
              </a:rPr>
              <a:t>createAsynchronousProcessor</a:t>
            </a:r>
            <a:r>
              <a:rPr lang="en-US" sz="1400" dirty="0" smtClean="0">
                <a:solidFill>
                  <a:srgbClr val="FF0000"/>
                </a:solidFill>
                <a:latin typeface="Bitstream Vera Sans Mono" pitchFamily="49" charset="0"/>
              </a:rPr>
              <a:t>() { </a:t>
            </a:r>
          </a:p>
          <a:p>
            <a:pPr>
              <a:buNone/>
            </a:pPr>
            <a:r>
              <a:rPr lang="en-US" sz="1400" dirty="0" smtClean="0">
                <a:solidFill>
                  <a:srgbClr val="FF0000"/>
                </a:solidFill>
                <a:latin typeface="Bitstream Vera Sans Mono" pitchFamily="49" charset="0"/>
              </a:rPr>
              <a:t>	return new </a:t>
            </a:r>
            <a:r>
              <a:rPr lang="en-US" sz="1400" dirty="0" err="1" smtClean="0">
                <a:solidFill>
                  <a:srgbClr val="FF0000"/>
                </a:solidFill>
                <a:latin typeface="Bitstream Vera Sans Mono" pitchFamily="49" charset="0"/>
              </a:rPr>
              <a:t>AsynchronousPaymentProcessor</a:t>
            </a:r>
            <a:r>
              <a:rPr lang="en-US" sz="1400" dirty="0" smtClean="0">
                <a:solidFill>
                  <a:srgbClr val="FF0000"/>
                </a:solidFill>
                <a:latin typeface="Bitstream Vera Sans Mono" pitchFamily="49" charset="0"/>
              </a:rPr>
              <a:t>(); </a:t>
            </a:r>
          </a:p>
          <a:p>
            <a:pPr>
              <a:buNone/>
            </a:pPr>
            <a:r>
              <a:rPr lang="en-US" sz="1400" dirty="0" smtClean="0">
                <a:solidFill>
                  <a:srgbClr val="FF0000"/>
                </a:solidFill>
                <a:latin typeface="Bitstream Vera Sans Mono" pitchFamily="49" charset="0"/>
              </a:rPr>
              <a:t>} </a:t>
            </a:r>
            <a:r>
              <a:rPr lang="en-US" sz="1600" dirty="0" smtClean="0">
                <a:solidFill>
                  <a:srgbClr val="FF0000"/>
                </a:solidFill>
                <a:latin typeface="Bitstream Vera Sans Mono" pitchFamily="49" charset="0"/>
              </a:rPr>
              <a:t>	</a:t>
            </a:r>
          </a:p>
          <a:p>
            <a:r>
              <a:rPr lang="en-US" sz="2200" dirty="0" smtClean="0"/>
              <a:t>Qualifiers with members</a:t>
            </a:r>
          </a:p>
          <a:p>
            <a:pPr marL="342900" lvl="1" indent="-342900">
              <a:buNone/>
            </a:pPr>
            <a:r>
              <a:rPr lang="en-US" sz="1400" smtClean="0">
                <a:solidFill>
                  <a:srgbClr val="FF0000"/>
                </a:solidFill>
                <a:latin typeface="Bitstream Vera Sans Mono" pitchFamily="49" charset="0"/>
                <a:ea typeface="+mn-ea"/>
                <a:cs typeface="+mn-cs"/>
              </a:rPr>
              <a:t>@Target({FIELD, PARAMETER}) @Retention(RUNTIME) </a:t>
            </a:r>
          </a:p>
          <a:p>
            <a:pPr marL="342900" lvl="1" indent="-342900">
              <a:buNone/>
            </a:pPr>
            <a:r>
              <a:rPr lang="en-US" sz="1400" smtClean="0">
                <a:solidFill>
                  <a:srgbClr val="FF0000"/>
                </a:solidFill>
                <a:latin typeface="Bitstream Vera Sans Mono" pitchFamily="49" charset="0"/>
                <a:ea typeface="+mn-ea"/>
                <a:cs typeface="+mn-cs"/>
              </a:rPr>
              <a:t>@Qualifier </a:t>
            </a:r>
          </a:p>
          <a:p>
            <a:pPr marL="342900" lvl="1" indent="-342900">
              <a:buNone/>
            </a:pPr>
            <a:r>
              <a:rPr lang="en-US" sz="1400" smtClean="0">
                <a:solidFill>
                  <a:srgbClr val="FF0000"/>
                </a:solidFill>
                <a:latin typeface="Bitstream Vera Sans Mono" pitchFamily="49" charset="0"/>
                <a:ea typeface="+mn-ea"/>
                <a:cs typeface="+mn-cs"/>
              </a:rPr>
              <a:t>public @interface Currency { </a:t>
            </a:r>
          </a:p>
          <a:p>
            <a:pPr marL="342900" lvl="1" indent="-342900">
              <a:buNone/>
            </a:pPr>
            <a:r>
              <a:rPr lang="en-US" sz="1400" smtClean="0">
                <a:solidFill>
                  <a:srgbClr val="FF0000"/>
                </a:solidFill>
                <a:latin typeface="Bitstream Vera Sans Mono" pitchFamily="49" charset="0"/>
                <a:ea typeface="+mn-ea"/>
                <a:cs typeface="+mn-cs"/>
              </a:rPr>
              <a:t>	public String code(); </a:t>
            </a:r>
          </a:p>
          <a:p>
            <a:pPr marL="342900" lvl="1" indent="-342900">
              <a:buNone/>
            </a:pPr>
            <a:r>
              <a:rPr lang="en-US" sz="1400" smtClean="0">
                <a:solidFill>
                  <a:srgbClr val="FF0000"/>
                </a:solidFill>
                <a:latin typeface="Bitstream Vera Sans Mono" pitchFamily="49" charset="0"/>
                <a:ea typeface="+mn-ea"/>
                <a:cs typeface="+mn-cs"/>
              </a:rPr>
              <a:t>} 	</a:t>
            </a:r>
          </a:p>
          <a:p>
            <a:pPr marL="342900" lvl="1" indent="-342900">
              <a:buNone/>
            </a:pPr>
            <a:r>
              <a:rPr lang="en-US" sz="1400" smtClean="0">
                <a:solidFill>
                  <a:srgbClr val="FF0000"/>
                </a:solidFill>
                <a:latin typeface="Bitstream Vera Sans Mono" pitchFamily="49" charset="0"/>
                <a:ea typeface="+mn-ea"/>
                <a:cs typeface="+mn-cs"/>
              </a:rPr>
              <a:t>// client </a:t>
            </a:r>
          </a:p>
          <a:p>
            <a:pPr marL="342900" lvl="1" indent="-342900">
              <a:buNone/>
            </a:pPr>
            <a:r>
              <a:rPr lang="en-US" sz="1400" smtClean="0">
                <a:solidFill>
                  <a:srgbClr val="FF0000"/>
                </a:solidFill>
                <a:latin typeface="Bitstream Vera Sans Mono" pitchFamily="49" charset="0"/>
                <a:ea typeface="+mn-ea"/>
                <a:cs typeface="+mn-cs"/>
              </a:rPr>
              <a:t>@Inject @Currency(code=“USD”) PaymentProcessor processor; 	</a:t>
            </a:r>
          </a:p>
          <a:p>
            <a:pPr marL="342900" lvl="1" indent="-342900">
              <a:buNone/>
            </a:pPr>
            <a:endParaRPr lang="en-US" sz="1600" smtClean="0">
              <a:solidFill>
                <a:srgbClr val="FF0000"/>
              </a:solidFill>
              <a:latin typeface="Bitstream Vera Sans Mono" pitchFamily="49" charset="0"/>
              <a:ea typeface="+mn-ea"/>
              <a:cs typeface="+mn-cs"/>
            </a:endParaRPr>
          </a:p>
          <a:p>
            <a:pPr lvl="1"/>
            <a:endParaRPr lang="en-US" sz="1800" smtClean="0"/>
          </a:p>
          <a:p>
            <a:endParaRPr lang="en-US" sz="2200" smtClean="0"/>
          </a:p>
          <a:p>
            <a:endParaRPr lang="en-US" sz="220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762000"/>
          </a:xfrm>
        </p:spPr>
        <p:txBody>
          <a:bodyPr/>
          <a:lstStyle/>
          <a:p>
            <a:r>
              <a:rPr lang="en-US" sz="3200" dirty="0" smtClean="0"/>
              <a:t>Scope: </a:t>
            </a:r>
            <a:r>
              <a:rPr lang="en-US" sz="2400" i="1" dirty="0" smtClean="0"/>
              <a:t>Lifecycle &amp; Visibility of Instances</a:t>
            </a:r>
            <a:endParaRPr lang="en-US" sz="2400" i="1" dirty="0"/>
          </a:p>
        </p:txBody>
      </p:sp>
      <p:sp>
        <p:nvSpPr>
          <p:cNvPr id="3" name="Content Placeholder 2"/>
          <p:cNvSpPr>
            <a:spLocks noGrp="1"/>
          </p:cNvSpPr>
          <p:nvPr>
            <p:ph idx="1"/>
          </p:nvPr>
        </p:nvSpPr>
        <p:spPr>
          <a:xfrm>
            <a:off x="1371600" y="762000"/>
            <a:ext cx="7543800" cy="5334000"/>
          </a:xfrm>
        </p:spPr>
        <p:txBody>
          <a:bodyPr>
            <a:normAutofit/>
          </a:bodyPr>
          <a:lstStyle/>
          <a:p>
            <a:r>
              <a:rPr lang="en-US" sz="2200" dirty="0" smtClean="0"/>
              <a:t>Scoped Objects exist a lifecycle context</a:t>
            </a:r>
          </a:p>
          <a:p>
            <a:pPr lvl="1"/>
            <a:r>
              <a:rPr lang="en-US" sz="1800" dirty="0" smtClean="0"/>
              <a:t>Each bean aka contextual instance is a singleton in that context</a:t>
            </a:r>
          </a:p>
          <a:p>
            <a:pPr lvl="1"/>
            <a:r>
              <a:rPr lang="en-US" sz="1800" dirty="0" smtClean="0"/>
              <a:t>Contextual instance of the bean shared by all objects that execute in the same context</a:t>
            </a:r>
          </a:p>
          <a:p>
            <a:pPr>
              <a:buNone/>
            </a:pPr>
            <a:endParaRPr lang="en-US" sz="1000" dirty="0" smtClean="0">
              <a:solidFill>
                <a:srgbClr val="FF0000"/>
              </a:solidFill>
              <a:latin typeface="Bitstream Vera Sans Mono" pitchFamily="49" charset="0"/>
            </a:endParaRPr>
          </a:p>
          <a:p>
            <a:pPr>
              <a:buNone/>
            </a:pPr>
            <a:r>
              <a:rPr lang="en-US" sz="1600" dirty="0" smtClean="0">
                <a:solidFill>
                  <a:srgbClr val="FF0000"/>
                </a:solidFill>
                <a:latin typeface="Bitstream Vera Sans Mono" pitchFamily="49" charset="0"/>
              </a:rPr>
              <a:t>// Session scoped bean shared by all requests </a:t>
            </a:r>
          </a:p>
          <a:p>
            <a:pPr>
              <a:buNone/>
            </a:pPr>
            <a:r>
              <a:rPr lang="en-US" sz="1600" dirty="0" smtClean="0">
                <a:solidFill>
                  <a:srgbClr val="FF0000"/>
                </a:solidFill>
                <a:latin typeface="Bitstream Vera Sans Mono" pitchFamily="49" charset="0"/>
              </a:rPr>
              <a:t>// that execute in the context of that session</a:t>
            </a:r>
          </a:p>
          <a:p>
            <a:pPr>
              <a:buNone/>
            </a:pPr>
            <a:r>
              <a:rPr lang="en-US" sz="1600" dirty="0" smtClean="0">
                <a:solidFill>
                  <a:srgbClr val="FF0000"/>
                </a:solidFill>
                <a:latin typeface="Bitstream Vera Sans Mono" pitchFamily="49" charset="0"/>
              </a:rPr>
              <a:t>public @</a:t>
            </a:r>
            <a:r>
              <a:rPr lang="en-US" sz="1600" dirty="0" err="1" smtClean="0">
                <a:solidFill>
                  <a:srgbClr val="FF0000"/>
                </a:solidFill>
                <a:latin typeface="Bitstream Vera Sans Mono" pitchFamily="49" charset="0"/>
              </a:rPr>
              <a:t>SessionScoped</a:t>
            </a:r>
            <a:r>
              <a:rPr lang="en-US" sz="1600" dirty="0" smtClean="0">
                <a:solidFill>
                  <a:srgbClr val="FF0000"/>
                </a:solidFill>
                <a:latin typeface="Bitstream Vera Sans Mono" pitchFamily="49" charset="0"/>
              </a:rPr>
              <a:t> class </a:t>
            </a:r>
            <a:r>
              <a:rPr lang="en-US" sz="1600" dirty="0" err="1" smtClean="0">
                <a:solidFill>
                  <a:srgbClr val="FF0000"/>
                </a:solidFill>
                <a:latin typeface="Bitstream Vera Sans Mono" pitchFamily="49" charset="0"/>
              </a:rPr>
              <a:t>ShoppingCart</a:t>
            </a:r>
            <a:r>
              <a:rPr lang="en-US" sz="1600" dirty="0" smtClean="0">
                <a:solidFill>
                  <a:srgbClr val="FF0000"/>
                </a:solidFill>
                <a:latin typeface="Bitstream Vera Sans Mono" pitchFamily="49" charset="0"/>
              </a:rPr>
              <a:t> implements </a:t>
            </a:r>
            <a:r>
              <a:rPr lang="en-US" sz="1600" dirty="0" err="1" smtClean="0">
                <a:solidFill>
                  <a:srgbClr val="FF0000"/>
                </a:solidFill>
                <a:latin typeface="Bitstream Vera Sans Mono" pitchFamily="49" charset="0"/>
              </a:rPr>
              <a:t>Serializable</a:t>
            </a:r>
            <a:r>
              <a:rPr lang="en-US" sz="1600" dirty="0" smtClean="0">
                <a:solidFill>
                  <a:srgbClr val="FF0000"/>
                </a:solidFill>
                <a:latin typeface="Bitstream Vera Sans Mono" pitchFamily="49" charset="0"/>
              </a:rPr>
              <a:t> { ... }</a:t>
            </a:r>
          </a:p>
          <a:p>
            <a:pPr>
              <a:buNone/>
            </a:pPr>
            <a:endParaRPr lang="en-US" sz="1600" dirty="0" smtClean="0">
              <a:solidFill>
                <a:srgbClr val="FF0000"/>
              </a:solidFill>
              <a:latin typeface="Bitstream Vera Sans Mono" pitchFamily="49" charset="0"/>
            </a:endParaRPr>
          </a:p>
          <a:p>
            <a:pPr>
              <a:buNone/>
            </a:pPr>
            <a:r>
              <a:rPr lang="en-US" sz="1600" dirty="0" smtClean="0">
                <a:solidFill>
                  <a:srgbClr val="FF0000"/>
                </a:solidFill>
                <a:latin typeface="Bitstream Vera Sans Mono" pitchFamily="49" charset="0"/>
              </a:rPr>
              <a:t>@Produces @</a:t>
            </a:r>
            <a:r>
              <a:rPr lang="en-US" sz="1600" dirty="0" err="1" smtClean="0">
                <a:solidFill>
                  <a:srgbClr val="FF0000"/>
                </a:solidFill>
                <a:latin typeface="Bitstream Vera Sans Mono" pitchFamily="49" charset="0"/>
              </a:rPr>
              <a:t>RequestScoped</a:t>
            </a:r>
            <a:r>
              <a:rPr lang="en-US" sz="1600" dirty="0" smtClean="0">
                <a:solidFill>
                  <a:srgbClr val="FF0000"/>
                </a:solidFill>
                <a:latin typeface="Bitstream Vera Sans Mono" pitchFamily="49" charset="0"/>
              </a:rPr>
              <a:t> @Named("orders")</a:t>
            </a:r>
          </a:p>
          <a:p>
            <a:pPr>
              <a:buNone/>
            </a:pPr>
            <a:r>
              <a:rPr lang="en-US" sz="1600" dirty="0" smtClean="0">
                <a:solidFill>
                  <a:srgbClr val="FF0000"/>
                </a:solidFill>
                <a:latin typeface="Bitstream Vera Sans Mono" pitchFamily="49" charset="0"/>
              </a:rPr>
              <a:t>List&lt;Order&gt; </a:t>
            </a:r>
            <a:r>
              <a:rPr lang="en-US" sz="1600" dirty="0" err="1" smtClean="0">
                <a:solidFill>
                  <a:srgbClr val="FF0000"/>
                </a:solidFill>
                <a:latin typeface="Bitstream Vera Sans Mono" pitchFamily="49" charset="0"/>
              </a:rPr>
              <a:t>getOrderSearchResults</a:t>
            </a:r>
            <a:r>
              <a:rPr lang="en-US" sz="1600" dirty="0" smtClean="0">
                <a:solidFill>
                  <a:srgbClr val="FF0000"/>
                </a:solidFill>
                <a:latin typeface="Bitstream Vera Sans Mono" pitchFamily="49" charset="0"/>
              </a:rPr>
              <a:t>() { ... }</a:t>
            </a:r>
          </a:p>
          <a:p>
            <a:pPr>
              <a:buNone/>
            </a:pPr>
            <a:endParaRPr lang="en-US" sz="1600" dirty="0" smtClean="0">
              <a:solidFill>
                <a:srgbClr val="FF0000"/>
              </a:solidFill>
              <a:latin typeface="Bitstream Vera Sans Mono" pitchFamily="49" charset="0"/>
            </a:endParaRPr>
          </a:p>
          <a:p>
            <a:pPr>
              <a:buNone/>
            </a:pPr>
            <a:r>
              <a:rPr lang="en-US" sz="1600" dirty="0" smtClean="0">
                <a:solidFill>
                  <a:srgbClr val="FF0000"/>
                </a:solidFill>
                <a:latin typeface="Bitstream Vera Sans Mono" pitchFamily="49" charset="0"/>
              </a:rPr>
              <a:t>@ConversationScoped public class Order { ... }</a:t>
            </a:r>
          </a:p>
          <a:p>
            <a:pPr>
              <a:buNone/>
            </a:pPr>
            <a:endParaRPr lang="en-US" sz="1600" dirty="0" smtClean="0">
              <a:solidFill>
                <a:srgbClr val="FF0000"/>
              </a:solidFill>
              <a:latin typeface="Bitstream Vera Sans Mono" pitchFamily="49" charset="0"/>
            </a:endParaRPr>
          </a:p>
          <a:p>
            <a:pPr>
              <a:buNone/>
            </a:pPr>
            <a:r>
              <a:rPr lang="en-US" sz="1600" dirty="0" smtClean="0">
                <a:solidFill>
                  <a:srgbClr val="FF0000"/>
                </a:solidFill>
                <a:latin typeface="Bitstream Vera Sans Mono" pitchFamily="49" charset="0"/>
              </a:rPr>
              <a:t>@Produces @</a:t>
            </a:r>
            <a:r>
              <a:rPr lang="en-US" sz="1600" dirty="0" err="1" smtClean="0">
                <a:solidFill>
                  <a:srgbClr val="FF0000"/>
                </a:solidFill>
                <a:latin typeface="Bitstream Vera Sans Mono" pitchFamily="49" charset="0"/>
              </a:rPr>
              <a:t>SessionScoped</a:t>
            </a:r>
            <a:r>
              <a:rPr lang="en-US" sz="1600" dirty="0" smtClean="0">
                <a:solidFill>
                  <a:srgbClr val="FF0000"/>
                </a:solidFill>
                <a:latin typeface="Bitstream Vera Sans Mono" pitchFamily="49" charset="0"/>
              </a:rPr>
              <a:t> User </a:t>
            </a:r>
            <a:r>
              <a:rPr lang="en-US" sz="1600" dirty="0" err="1" smtClean="0">
                <a:solidFill>
                  <a:srgbClr val="FF0000"/>
                </a:solidFill>
                <a:latin typeface="Bitstream Vera Sans Mono" pitchFamily="49" charset="0"/>
              </a:rPr>
              <a:t>getCurrentUser</a:t>
            </a:r>
            <a:r>
              <a:rPr lang="en-US" sz="1600" dirty="0" smtClean="0">
                <a:solidFill>
                  <a:srgbClr val="FF0000"/>
                </a:solidFill>
                <a:latin typeface="Bitstream Vera Sans Mono" pitchFamily="49" charset="0"/>
              </a:rPr>
              <a:t>() { ...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762000"/>
          </a:xfrm>
        </p:spPr>
        <p:txBody>
          <a:bodyPr/>
          <a:lstStyle/>
          <a:p>
            <a:r>
              <a:rPr lang="en-US" sz="3200" dirty="0" smtClean="0"/>
              <a:t>Scope: </a:t>
            </a:r>
            <a:r>
              <a:rPr lang="en-US" sz="2400" i="1" dirty="0" smtClean="0"/>
              <a:t>Lifecycle &amp; Visibility of Instances</a:t>
            </a:r>
            <a:endParaRPr lang="en-US" sz="2400" i="1" dirty="0"/>
          </a:p>
        </p:txBody>
      </p:sp>
      <p:sp>
        <p:nvSpPr>
          <p:cNvPr id="3" name="Content Placeholder 2"/>
          <p:cNvSpPr>
            <a:spLocks noGrp="1"/>
          </p:cNvSpPr>
          <p:nvPr>
            <p:ph idx="1"/>
          </p:nvPr>
        </p:nvSpPr>
        <p:spPr>
          <a:xfrm>
            <a:off x="1143000" y="609600"/>
            <a:ext cx="7848600" cy="5638800"/>
          </a:xfrm>
        </p:spPr>
        <p:txBody>
          <a:bodyPr>
            <a:normAutofit fontScale="92500"/>
          </a:bodyPr>
          <a:lstStyle/>
          <a:p>
            <a:r>
              <a:rPr lang="en-US" sz="2600" dirty="0" smtClean="0"/>
              <a:t>Normal Scopes </a:t>
            </a:r>
          </a:p>
          <a:p>
            <a:pPr lvl="1"/>
            <a:r>
              <a:rPr lang="en-US" sz="1900" dirty="0" smtClean="0"/>
              <a:t>@</a:t>
            </a:r>
            <a:r>
              <a:rPr lang="en-US" sz="1900" dirty="0" err="1" smtClean="0"/>
              <a:t>RequestScoped</a:t>
            </a:r>
            <a:r>
              <a:rPr lang="en-US" sz="1900" dirty="0" smtClean="0"/>
              <a:t>        	</a:t>
            </a:r>
            <a:r>
              <a:rPr lang="en-US" sz="1900" i="1" dirty="0" smtClean="0"/>
              <a:t>DTO/Models, JSF Backing beans</a:t>
            </a:r>
          </a:p>
          <a:p>
            <a:pPr lvl="1"/>
            <a:r>
              <a:rPr lang="en-US" sz="1900" dirty="0" smtClean="0"/>
              <a:t>@ConversationScoped	</a:t>
            </a:r>
            <a:r>
              <a:rPr lang="en-US" sz="1900" i="1" dirty="0" smtClean="0"/>
              <a:t>Multi-step workflow, Shopping Cart</a:t>
            </a:r>
          </a:p>
          <a:p>
            <a:pPr lvl="1"/>
            <a:r>
              <a:rPr lang="en-US" sz="1900" dirty="0" smtClean="0"/>
              <a:t>@</a:t>
            </a:r>
            <a:r>
              <a:rPr lang="en-US" sz="1900" dirty="0" err="1" smtClean="0"/>
              <a:t>SessionScoped</a:t>
            </a:r>
            <a:r>
              <a:rPr lang="en-US" sz="1900" dirty="0" smtClean="0"/>
              <a:t> 		</a:t>
            </a:r>
            <a:r>
              <a:rPr lang="en-US" sz="1900" i="1" dirty="0" smtClean="0"/>
              <a:t>User login credentials</a:t>
            </a:r>
          </a:p>
          <a:p>
            <a:pPr lvl="1"/>
            <a:r>
              <a:rPr lang="en-US" sz="1900" dirty="0" smtClean="0"/>
              <a:t>@</a:t>
            </a:r>
            <a:r>
              <a:rPr lang="en-US" sz="1900" dirty="0" err="1" smtClean="0"/>
              <a:t>ApplicationScoped</a:t>
            </a:r>
            <a:r>
              <a:rPr lang="en-US" sz="1900" dirty="0" smtClean="0"/>
              <a:t>	</a:t>
            </a:r>
            <a:r>
              <a:rPr lang="en-US" sz="1900" i="1" dirty="0" smtClean="0"/>
              <a:t>Data shared by entire app, Cache</a:t>
            </a:r>
          </a:p>
          <a:p>
            <a:r>
              <a:rPr lang="en-US" sz="2600" dirty="0" smtClean="0"/>
              <a:t>Pseudo scope</a:t>
            </a:r>
            <a:r>
              <a:rPr lang="en-US" sz="1900" dirty="0" smtClean="0"/>
              <a:t> </a:t>
            </a:r>
          </a:p>
          <a:p>
            <a:pPr lvl="1"/>
            <a:r>
              <a:rPr lang="en-US" sz="1800" dirty="0" smtClean="0"/>
              <a:t>@Dependent (</a:t>
            </a:r>
            <a:r>
              <a:rPr lang="en-US" sz="1500" i="1" dirty="0" smtClean="0"/>
              <a:t>default scope) makes sense for majority</a:t>
            </a:r>
            <a:endParaRPr lang="en-US" sz="1800" i="1" dirty="0" smtClean="0"/>
          </a:p>
          <a:p>
            <a:pPr lvl="2"/>
            <a:r>
              <a:rPr lang="en-US" sz="2200" dirty="0" smtClean="0"/>
              <a:t>Bound to the lifecycle of the object they were injected </a:t>
            </a:r>
          </a:p>
          <a:p>
            <a:r>
              <a:rPr lang="en-US" sz="3000" dirty="0" smtClean="0"/>
              <a:t>Qualifier </a:t>
            </a:r>
          </a:p>
          <a:p>
            <a:pPr lvl="1"/>
            <a:r>
              <a:rPr lang="en-US" sz="1900" dirty="0" smtClean="0"/>
              <a:t>@New </a:t>
            </a:r>
            <a:r>
              <a:rPr lang="en-US" sz="1900" dirty="0" smtClean="0">
                <a:solidFill>
                  <a:srgbClr val="276288"/>
                </a:solidFill>
                <a:ea typeface="+mn-ea"/>
                <a:cs typeface="+mn-cs"/>
              </a:rPr>
              <a:t>(new instance will be created)</a:t>
            </a:r>
          </a:p>
          <a:p>
            <a:pPr lvl="2"/>
            <a:r>
              <a:rPr lang="en-US" sz="2200" dirty="0" smtClean="0"/>
              <a:t>Not bound to the declared scope</a:t>
            </a:r>
          </a:p>
          <a:p>
            <a:pPr lvl="2"/>
            <a:r>
              <a:rPr lang="en-US" sz="2200" dirty="0" smtClean="0"/>
              <a:t>Has had DI performed </a:t>
            </a:r>
          </a:p>
          <a:p>
            <a:r>
              <a:rPr lang="en-US" sz="2600" dirty="0" smtClean="0"/>
              <a:t>Custom scopes provided by Extensions</a:t>
            </a:r>
          </a:p>
          <a:p>
            <a:pPr lvl="1"/>
            <a:r>
              <a:rPr lang="en-US" sz="1900" dirty="0" err="1" smtClean="0"/>
              <a:t>OpenWebBeans</a:t>
            </a:r>
            <a:r>
              <a:rPr lang="en-US" sz="1900" dirty="0" smtClean="0"/>
              <a:t>  provides @ViewScoped through the Jsf2ScopesExtension </a:t>
            </a:r>
          </a:p>
          <a:p>
            <a:pPr lvl="1"/>
            <a:endParaRPr lang="en-US" sz="22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762000"/>
          </a:xfrm>
        </p:spPr>
        <p:txBody>
          <a:bodyPr/>
          <a:lstStyle/>
          <a:p>
            <a:r>
              <a:rPr lang="en-US" sz="3200" dirty="0" smtClean="0"/>
              <a:t>EL Name: </a:t>
            </a:r>
            <a:r>
              <a:rPr lang="en-US" sz="2400" i="1" dirty="0" smtClean="0"/>
              <a:t>Lookup beans in Unified EL</a:t>
            </a:r>
            <a:endParaRPr lang="en-US" sz="2400" i="1" dirty="0"/>
          </a:p>
        </p:txBody>
      </p:sp>
      <p:sp>
        <p:nvSpPr>
          <p:cNvPr id="3" name="Content Placeholder 2"/>
          <p:cNvSpPr>
            <a:spLocks noGrp="1"/>
          </p:cNvSpPr>
          <p:nvPr>
            <p:ph idx="1"/>
          </p:nvPr>
        </p:nvSpPr>
        <p:spPr>
          <a:xfrm>
            <a:off x="1219200" y="914400"/>
            <a:ext cx="7924800" cy="5105400"/>
          </a:xfrm>
        </p:spPr>
        <p:txBody>
          <a:bodyPr>
            <a:normAutofit/>
          </a:bodyPr>
          <a:lstStyle/>
          <a:p>
            <a:r>
              <a:rPr lang="en-US" sz="2200" dirty="0" smtClean="0"/>
              <a:t>Binding components  to JSF Views</a:t>
            </a:r>
          </a:p>
          <a:p>
            <a:pPr>
              <a:buNone/>
            </a:pPr>
            <a:endParaRPr lang="en-US" sz="400" dirty="0" smtClean="0"/>
          </a:p>
          <a:p>
            <a:pPr>
              <a:buNone/>
            </a:pPr>
            <a:r>
              <a:rPr lang="en-US" sz="2200" dirty="0" smtClean="0"/>
              <a:t>Specified using the @Named annotation</a:t>
            </a:r>
          </a:p>
          <a:p>
            <a:endParaRPr lang="en-US" sz="400" dirty="0" smtClean="0"/>
          </a:p>
          <a:p>
            <a:pPr>
              <a:buNone/>
            </a:pPr>
            <a:r>
              <a:rPr lang="en-US" sz="1600" dirty="0" smtClean="0">
                <a:solidFill>
                  <a:srgbClr val="FF0000"/>
                </a:solidFill>
                <a:latin typeface="Bitstream Vera Sans Mono" pitchFamily="49" charset="0"/>
              </a:rPr>
              <a:t>public @</a:t>
            </a:r>
            <a:r>
              <a:rPr lang="en-US" sz="1600" dirty="0" err="1" smtClean="0">
                <a:solidFill>
                  <a:srgbClr val="FF0000"/>
                </a:solidFill>
                <a:latin typeface="Bitstream Vera Sans Mono" pitchFamily="49" charset="0"/>
              </a:rPr>
              <a:t>SessionScoped</a:t>
            </a:r>
            <a:r>
              <a:rPr lang="en-US" sz="1600" dirty="0" smtClean="0">
                <a:solidFill>
                  <a:srgbClr val="FF0000"/>
                </a:solidFill>
                <a:latin typeface="Bitstream Vera Sans Mono" pitchFamily="49" charset="0"/>
              </a:rPr>
              <a:t> @Named("cart“) class </a:t>
            </a:r>
            <a:r>
              <a:rPr lang="en-US" sz="1600" dirty="0" err="1" smtClean="0">
                <a:solidFill>
                  <a:srgbClr val="FF0000"/>
                </a:solidFill>
                <a:latin typeface="Bitstream Vera Sans Mono" pitchFamily="49" charset="0"/>
              </a:rPr>
              <a:t>ShoppingCart</a:t>
            </a:r>
            <a:r>
              <a:rPr lang="en-US" sz="1600" dirty="0" smtClean="0">
                <a:solidFill>
                  <a:srgbClr val="FF0000"/>
                </a:solidFill>
                <a:latin typeface="Bitstream Vera Sans Mono" pitchFamily="49" charset="0"/>
              </a:rPr>
              <a:t> implements </a:t>
            </a:r>
            <a:r>
              <a:rPr lang="en-US" sz="1600" dirty="0" err="1" smtClean="0">
                <a:solidFill>
                  <a:srgbClr val="FF0000"/>
                </a:solidFill>
                <a:latin typeface="Bitstream Vera Sans Mono" pitchFamily="49" charset="0"/>
              </a:rPr>
              <a:t>Serializable</a:t>
            </a:r>
            <a:r>
              <a:rPr lang="en-US" sz="1600" dirty="0" smtClean="0">
                <a:solidFill>
                  <a:srgbClr val="FF0000"/>
                </a:solidFill>
                <a:latin typeface="Bitstream Vera Sans Mono" pitchFamily="49" charset="0"/>
              </a:rPr>
              <a:t> { </a:t>
            </a:r>
          </a:p>
          <a:p>
            <a:pPr>
              <a:buNone/>
            </a:pPr>
            <a:r>
              <a:rPr lang="en-US" sz="1600" dirty="0" smtClean="0">
                <a:solidFill>
                  <a:srgbClr val="FF0000"/>
                </a:solidFill>
                <a:latin typeface="Bitstream Vera Sans Mono" pitchFamily="49" charset="0"/>
              </a:rPr>
              <a:t>	... </a:t>
            </a:r>
          </a:p>
          <a:p>
            <a:pPr>
              <a:buNone/>
            </a:pPr>
            <a:r>
              <a:rPr lang="en-US" sz="1600" dirty="0" smtClean="0">
                <a:solidFill>
                  <a:srgbClr val="FF0000"/>
                </a:solidFill>
                <a:latin typeface="Bitstream Vera Sans Mono" pitchFamily="49" charset="0"/>
              </a:rPr>
              <a:t>}</a:t>
            </a:r>
          </a:p>
          <a:p>
            <a:pPr>
              <a:buNone/>
            </a:pPr>
            <a:endParaRPr lang="en-US" sz="400" dirty="0" smtClean="0">
              <a:solidFill>
                <a:srgbClr val="FF0000"/>
              </a:solidFill>
              <a:latin typeface="Bitstream Vera Sans Mono" pitchFamily="49" charset="0"/>
            </a:endParaRPr>
          </a:p>
          <a:p>
            <a:pPr>
              <a:buNone/>
            </a:pPr>
            <a:r>
              <a:rPr lang="en-US" sz="2200" dirty="0" smtClean="0"/>
              <a:t>Now we can easily use the bean in any JSF or JSP page</a:t>
            </a:r>
          </a:p>
          <a:p>
            <a:pPr>
              <a:buNone/>
            </a:pPr>
            <a:r>
              <a:rPr lang="en-US" sz="1600" dirty="0" smtClean="0">
                <a:solidFill>
                  <a:srgbClr val="FF0000"/>
                </a:solidFill>
                <a:latin typeface="Bitstream Vera Sans Mono" pitchFamily="49" charset="0"/>
              </a:rPr>
              <a:t>&lt;h:dataTable value="#{</a:t>
            </a:r>
            <a:r>
              <a:rPr lang="en-US" sz="1600" dirty="0" err="1" smtClean="0">
                <a:solidFill>
                  <a:srgbClr val="FF0000"/>
                </a:solidFill>
                <a:latin typeface="Bitstream Vera Sans Mono" pitchFamily="49" charset="0"/>
              </a:rPr>
              <a:t>cart.lineItems</a:t>
            </a:r>
            <a:r>
              <a:rPr lang="en-US" sz="1600" dirty="0" smtClean="0">
                <a:solidFill>
                  <a:srgbClr val="FF0000"/>
                </a:solidFill>
                <a:latin typeface="Bitstream Vera Sans Mono" pitchFamily="49" charset="0"/>
              </a:rPr>
              <a:t>}" </a:t>
            </a:r>
            <a:r>
              <a:rPr lang="en-US" sz="1600" dirty="0" err="1" smtClean="0">
                <a:solidFill>
                  <a:srgbClr val="FF0000"/>
                </a:solidFill>
                <a:latin typeface="Bitstream Vera Sans Mono" pitchFamily="49" charset="0"/>
              </a:rPr>
              <a:t>var</a:t>
            </a:r>
            <a:r>
              <a:rPr lang="en-US" sz="1600" dirty="0" smtClean="0">
                <a:solidFill>
                  <a:srgbClr val="FF0000"/>
                </a:solidFill>
                <a:latin typeface="Bitstream Vera Sans Mono" pitchFamily="49" charset="0"/>
              </a:rPr>
              <a:t>="item"&gt;</a:t>
            </a:r>
          </a:p>
          <a:p>
            <a:pPr>
              <a:buNone/>
            </a:pPr>
            <a:r>
              <a:rPr lang="en-US" sz="1600" dirty="0" smtClean="0">
                <a:solidFill>
                  <a:srgbClr val="FF0000"/>
                </a:solidFill>
                <a:latin typeface="Bitstream Vera Sans Mono" pitchFamily="49" charset="0"/>
              </a:rPr>
              <a:t>...</a:t>
            </a:r>
          </a:p>
          <a:p>
            <a:pPr>
              <a:buNone/>
            </a:pPr>
            <a:r>
              <a:rPr lang="en-US" sz="1600" dirty="0" smtClean="0">
                <a:solidFill>
                  <a:srgbClr val="FF0000"/>
                </a:solidFill>
                <a:latin typeface="Bitstream Vera Sans Mono" pitchFamily="49" charset="0"/>
              </a:rPr>
              <a:t>&lt;/h:dataTable&gt;</a:t>
            </a:r>
          </a:p>
          <a:p>
            <a:pPr>
              <a:buNone/>
            </a:pPr>
            <a:endParaRPr lang="en-US" sz="400" dirty="0" smtClean="0">
              <a:solidFill>
                <a:srgbClr val="FF0000"/>
              </a:solidFill>
              <a:latin typeface="Bitstream Vera Sans Mono" pitchFamily="49" charset="0"/>
            </a:endParaRPr>
          </a:p>
          <a:p>
            <a:r>
              <a:rPr lang="en-US" sz="2200" dirty="0" smtClean="0"/>
              <a:t>Container derives default name in absence of @Named</a:t>
            </a:r>
          </a:p>
          <a:p>
            <a:pPr lvl="1"/>
            <a:r>
              <a:rPr lang="en-US" sz="1800" dirty="0" smtClean="0"/>
              <a:t>Unqualified </a:t>
            </a:r>
            <a:r>
              <a:rPr lang="en-US" sz="1800" dirty="0" smtClean="0"/>
              <a:t> short class </a:t>
            </a:r>
            <a:r>
              <a:rPr lang="en-US" sz="1800" dirty="0" smtClean="0"/>
              <a:t>name of the bean </a:t>
            </a:r>
            <a:r>
              <a:rPr lang="en-US" sz="1800" dirty="0" smtClean="0"/>
              <a:t>class</a:t>
            </a:r>
            <a:endParaRPr lang="en-US" sz="1800" dirty="0" smtClean="0"/>
          </a:p>
          <a:p>
            <a:r>
              <a:rPr lang="en-US" sz="2200" dirty="0" smtClean="0"/>
              <a:t>@Named is a built-in Qualifier</a:t>
            </a:r>
          </a:p>
          <a:p>
            <a:pPr>
              <a:buNone/>
            </a:pPr>
            <a:endParaRPr lang="en-US" sz="1600" dirty="0" smtClean="0">
              <a:solidFill>
                <a:srgbClr val="FF0000"/>
              </a:solidFill>
              <a:latin typeface="Bitstream Vera Sans Mono" pitchFamily="49" charset="0"/>
            </a:endParaRPr>
          </a:p>
          <a:p>
            <a:pPr>
              <a:buNone/>
            </a:pPr>
            <a:endParaRPr lang="en-US" sz="1600" dirty="0" smtClean="0">
              <a:solidFill>
                <a:srgbClr val="FF0000"/>
              </a:solidFill>
              <a:latin typeface="Bitstream Vera Sans Mono" pitchFamily="49"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762000"/>
          </a:xfrm>
        </p:spPr>
        <p:txBody>
          <a:bodyPr/>
          <a:lstStyle/>
          <a:p>
            <a:r>
              <a:rPr lang="en-US" sz="3200" dirty="0" smtClean="0"/>
              <a:t>Interceptors</a:t>
            </a:r>
            <a:endParaRPr lang="en-US" sz="3200" dirty="0"/>
          </a:p>
        </p:txBody>
      </p:sp>
      <p:sp>
        <p:nvSpPr>
          <p:cNvPr id="3" name="Content Placeholder 2"/>
          <p:cNvSpPr>
            <a:spLocks noGrp="1"/>
          </p:cNvSpPr>
          <p:nvPr>
            <p:ph idx="1"/>
          </p:nvPr>
        </p:nvSpPr>
        <p:spPr>
          <a:xfrm>
            <a:off x="1524000" y="685800"/>
            <a:ext cx="8839200" cy="5867400"/>
          </a:xfrm>
        </p:spPr>
        <p:txBody>
          <a:bodyPr>
            <a:normAutofit fontScale="70000" lnSpcReduction="20000"/>
          </a:bodyPr>
          <a:lstStyle/>
          <a:p>
            <a:r>
              <a:rPr lang="en-US" sz="2600" dirty="0" smtClean="0"/>
              <a:t>Separate cross-cutting concerns from business logic</a:t>
            </a:r>
          </a:p>
          <a:p>
            <a:r>
              <a:rPr lang="en-US" sz="2600" dirty="0" smtClean="0"/>
              <a:t>Associate Interceptors to managed beans using Interceptor Bindings</a:t>
            </a:r>
          </a:p>
          <a:p>
            <a:endParaRPr lang="en-US" sz="600" dirty="0" smtClean="0"/>
          </a:p>
          <a:p>
            <a:endParaRPr lang="en-US" sz="700" dirty="0" smtClean="0"/>
          </a:p>
          <a:p>
            <a:pPr>
              <a:buNone/>
            </a:pPr>
            <a:r>
              <a:rPr lang="fr-FR" sz="2300" dirty="0" smtClean="0">
                <a:solidFill>
                  <a:srgbClr val="FF0000"/>
                </a:solidFill>
                <a:latin typeface="Bitstream Vera Sans Mono" pitchFamily="49" charset="0"/>
              </a:rPr>
              <a:t>@</a:t>
            </a:r>
            <a:r>
              <a:rPr lang="fr-FR" sz="2300" dirty="0" err="1" smtClean="0">
                <a:solidFill>
                  <a:srgbClr val="FF0000"/>
                </a:solidFill>
                <a:latin typeface="Bitstream Vera Sans Mono" pitchFamily="49" charset="0"/>
              </a:rPr>
              <a:t>Inherited</a:t>
            </a:r>
            <a:r>
              <a:rPr lang="fr-FR" sz="2300" dirty="0" smtClean="0">
                <a:solidFill>
                  <a:srgbClr val="FF0000"/>
                </a:solidFill>
                <a:latin typeface="Bitstream Vera Sans Mono" pitchFamily="49" charset="0"/>
              </a:rPr>
              <a:t> </a:t>
            </a:r>
          </a:p>
          <a:p>
            <a:pPr>
              <a:buNone/>
            </a:pPr>
            <a:r>
              <a:rPr lang="fr-FR" sz="2300" b="1" dirty="0" smtClean="0">
                <a:solidFill>
                  <a:srgbClr val="FF0000"/>
                </a:solidFill>
                <a:latin typeface="Bitstream Vera Sans Mono" pitchFamily="49" charset="0"/>
              </a:rPr>
              <a:t>@</a:t>
            </a:r>
            <a:r>
              <a:rPr lang="fr-FR" sz="2300" b="1" dirty="0" err="1" smtClean="0">
                <a:solidFill>
                  <a:srgbClr val="FF0000"/>
                </a:solidFill>
                <a:latin typeface="Bitstream Vera Sans Mono" pitchFamily="49" charset="0"/>
              </a:rPr>
              <a:t>InterceptorBinding</a:t>
            </a:r>
            <a:r>
              <a:rPr lang="fr-FR" sz="2300" b="1" dirty="0" smtClean="0">
                <a:solidFill>
                  <a:srgbClr val="FF0000"/>
                </a:solidFill>
                <a:latin typeface="Bitstream Vera Sans Mono" pitchFamily="49" charset="0"/>
              </a:rPr>
              <a:t>  </a:t>
            </a:r>
            <a:r>
              <a:rPr lang="fr-FR" sz="2300" b="1" dirty="0" smtClean="0">
                <a:solidFill>
                  <a:srgbClr val="FF0000"/>
                </a:solidFill>
                <a:latin typeface="Bitstream Vera Sans Mono" pitchFamily="49" charset="0"/>
              </a:rPr>
              <a:t> </a:t>
            </a:r>
            <a:r>
              <a:rPr lang="fr-FR" sz="2300" dirty="0" smtClean="0">
                <a:latin typeface="Bitstream Vera Sans Mono" pitchFamily="49" charset="0"/>
              </a:rPr>
              <a:t>//</a:t>
            </a:r>
            <a:r>
              <a:rPr lang="fr-FR" sz="2300" dirty="0" err="1" smtClean="0">
                <a:latin typeface="Bitstream Vera Sans Mono" pitchFamily="49" charset="0"/>
              </a:rPr>
              <a:t>Interceptor</a:t>
            </a:r>
            <a:r>
              <a:rPr lang="fr-FR" sz="2300" dirty="0" smtClean="0">
                <a:latin typeface="Bitstream Vera Sans Mono" pitchFamily="49" charset="0"/>
              </a:rPr>
              <a:t> </a:t>
            </a:r>
            <a:r>
              <a:rPr lang="fr-FR" sz="2300" dirty="0" err="1" smtClean="0">
                <a:latin typeface="Bitstream Vera Sans Mono" pitchFamily="49" charset="0"/>
              </a:rPr>
              <a:t>Binding</a:t>
            </a:r>
            <a:r>
              <a:rPr lang="fr-FR" sz="2300" dirty="0" smtClean="0">
                <a:latin typeface="Bitstream Vera Sans Mono" pitchFamily="49" charset="0"/>
              </a:rPr>
              <a:t> Type </a:t>
            </a:r>
            <a:r>
              <a:rPr lang="fr-FR" sz="2300" dirty="0" err="1" smtClean="0">
                <a:latin typeface="Bitstream Vera Sans Mono" pitchFamily="49" charset="0"/>
              </a:rPr>
              <a:t>definition</a:t>
            </a:r>
            <a:endParaRPr lang="fr-FR" sz="2300" dirty="0" smtClean="0">
              <a:latin typeface="Bitstream Vera Sans Mono" pitchFamily="49" charset="0"/>
            </a:endParaRPr>
          </a:p>
          <a:p>
            <a:pPr>
              <a:buNone/>
            </a:pPr>
            <a:r>
              <a:rPr lang="fr-FR" sz="2300" dirty="0" smtClean="0">
                <a:solidFill>
                  <a:srgbClr val="FF0000"/>
                </a:solidFill>
                <a:latin typeface="Bitstream Vera Sans Mono" pitchFamily="49" charset="0"/>
              </a:rPr>
              <a:t>@Target({TYPE, METHOD})</a:t>
            </a:r>
          </a:p>
          <a:p>
            <a:pPr>
              <a:buNone/>
            </a:pPr>
            <a:r>
              <a:rPr lang="fr-FR" sz="2300" dirty="0" smtClean="0">
                <a:solidFill>
                  <a:srgbClr val="FF0000"/>
                </a:solidFill>
                <a:latin typeface="Bitstream Vera Sans Mono" pitchFamily="49" charset="0"/>
              </a:rPr>
              <a:t>@</a:t>
            </a:r>
            <a:r>
              <a:rPr lang="fr-FR" sz="2300" dirty="0" err="1" smtClean="0">
                <a:solidFill>
                  <a:srgbClr val="FF0000"/>
                </a:solidFill>
                <a:latin typeface="Bitstream Vera Sans Mono" pitchFamily="49" charset="0"/>
              </a:rPr>
              <a:t>Retention</a:t>
            </a:r>
            <a:r>
              <a:rPr lang="fr-FR" sz="2300" dirty="0" smtClean="0">
                <a:solidFill>
                  <a:srgbClr val="FF0000"/>
                </a:solidFill>
                <a:latin typeface="Bitstream Vera Sans Mono" pitchFamily="49" charset="0"/>
              </a:rPr>
              <a:t>(RUNTIME)</a:t>
            </a:r>
          </a:p>
          <a:p>
            <a:pPr>
              <a:buNone/>
            </a:pPr>
            <a:r>
              <a:rPr lang="fr-FR" sz="2300" dirty="0" smtClean="0">
                <a:solidFill>
                  <a:srgbClr val="FF0000"/>
                </a:solidFill>
                <a:latin typeface="Bitstream Vera Sans Mono" pitchFamily="49" charset="0"/>
              </a:rPr>
              <a:t>public @interface </a:t>
            </a:r>
            <a:r>
              <a:rPr lang="fr-FR" sz="2300" dirty="0" err="1" smtClean="0">
                <a:solidFill>
                  <a:schemeClr val="accent2"/>
                </a:solidFill>
                <a:latin typeface="Bitstream Vera Sans Mono" pitchFamily="49" charset="0"/>
              </a:rPr>
              <a:t>Transactional</a:t>
            </a:r>
            <a:r>
              <a:rPr lang="fr-FR" sz="2300" dirty="0" smtClean="0">
                <a:solidFill>
                  <a:srgbClr val="FF0000"/>
                </a:solidFill>
                <a:latin typeface="Bitstream Vera Sans Mono" pitchFamily="49" charset="0"/>
              </a:rPr>
              <a:t> {}</a:t>
            </a:r>
          </a:p>
          <a:p>
            <a:pPr>
              <a:buNone/>
            </a:pPr>
            <a:endParaRPr lang="fr-FR" sz="2300" dirty="0" smtClean="0">
              <a:solidFill>
                <a:srgbClr val="FF0000"/>
              </a:solidFill>
              <a:latin typeface="Bitstream Vera Sans Mono" pitchFamily="49" charset="0"/>
            </a:endParaRPr>
          </a:p>
          <a:p>
            <a:pPr>
              <a:buNone/>
            </a:pPr>
            <a:r>
              <a:rPr lang="fr-FR" sz="2300" dirty="0" smtClean="0">
                <a:latin typeface="Bitstream Vera Sans Mono" pitchFamily="49" charset="0"/>
              </a:rPr>
              <a:t>//</a:t>
            </a:r>
            <a:r>
              <a:rPr lang="fr-FR" sz="2300" dirty="0" err="1" smtClean="0">
                <a:latin typeface="Bitstream Vera Sans Mono" pitchFamily="49" charset="0"/>
              </a:rPr>
              <a:t>Declaring</a:t>
            </a:r>
            <a:r>
              <a:rPr lang="fr-FR" sz="2300" dirty="0" smtClean="0">
                <a:latin typeface="Bitstream Vera Sans Mono" pitchFamily="49" charset="0"/>
              </a:rPr>
              <a:t> </a:t>
            </a:r>
            <a:r>
              <a:rPr lang="fr-FR" sz="2300" dirty="0" err="1" smtClean="0">
                <a:latin typeface="Bitstream Vera Sans Mono" pitchFamily="49" charset="0"/>
              </a:rPr>
              <a:t>Interceptor</a:t>
            </a:r>
            <a:r>
              <a:rPr lang="fr-FR" sz="2300" dirty="0" smtClean="0">
                <a:latin typeface="Bitstream Vera Sans Mono" pitchFamily="49" charset="0"/>
              </a:rPr>
              <a:t> </a:t>
            </a:r>
            <a:r>
              <a:rPr lang="fr-FR" sz="2300" dirty="0" err="1" smtClean="0">
                <a:latin typeface="Bitstream Vera Sans Mono" pitchFamily="49" charset="0"/>
              </a:rPr>
              <a:t>Bindings</a:t>
            </a:r>
            <a:r>
              <a:rPr lang="fr-FR" sz="2300" dirty="0" smtClean="0">
                <a:latin typeface="Bitstream Vera Sans Mono" pitchFamily="49" charset="0"/>
              </a:rPr>
              <a:t> of an </a:t>
            </a:r>
            <a:r>
              <a:rPr lang="fr-FR" sz="2300" dirty="0" err="1" smtClean="0">
                <a:latin typeface="Bitstream Vera Sans Mono" pitchFamily="49" charset="0"/>
              </a:rPr>
              <a:t>Interceptor</a:t>
            </a:r>
            <a:endParaRPr lang="fr-FR" sz="2300" dirty="0" smtClean="0">
              <a:latin typeface="Bitstream Vera Sans Mono" pitchFamily="49" charset="0"/>
            </a:endParaRPr>
          </a:p>
          <a:p>
            <a:pPr>
              <a:buNone/>
            </a:pPr>
            <a:r>
              <a:rPr lang="en-US" sz="2300" dirty="0" smtClean="0">
                <a:solidFill>
                  <a:schemeClr val="accent2"/>
                </a:solidFill>
                <a:latin typeface="Bitstream Vera Sans Mono" pitchFamily="49" charset="0"/>
              </a:rPr>
              <a:t>@Transactional </a:t>
            </a:r>
            <a:r>
              <a:rPr lang="en-US" sz="2300" i="1" dirty="0" smtClean="0">
                <a:solidFill>
                  <a:srgbClr val="FF0000"/>
                </a:solidFill>
                <a:latin typeface="Bitstream Vera Sans Mono" pitchFamily="49" charset="0"/>
              </a:rPr>
              <a:t>@javax.interceptor.Interceptor</a:t>
            </a:r>
          </a:p>
          <a:p>
            <a:pPr>
              <a:buNone/>
            </a:pPr>
            <a:r>
              <a:rPr lang="en-US" sz="2300" dirty="0" smtClean="0">
                <a:solidFill>
                  <a:srgbClr val="FF0000"/>
                </a:solidFill>
                <a:latin typeface="Bitstream Vera Sans Mono" pitchFamily="49" charset="0"/>
              </a:rPr>
              <a:t>public class TransactionInterceptor {</a:t>
            </a:r>
          </a:p>
          <a:p>
            <a:pPr>
              <a:buNone/>
            </a:pPr>
            <a:r>
              <a:rPr lang="en-US" sz="2300" dirty="0" smtClean="0">
                <a:solidFill>
                  <a:srgbClr val="FF0000"/>
                </a:solidFill>
                <a:latin typeface="Bitstream Vera Sans Mono" pitchFamily="49" charset="0"/>
              </a:rPr>
              <a:t>@</a:t>
            </a:r>
            <a:r>
              <a:rPr lang="en-US" sz="2300" dirty="0" err="1" smtClean="0">
                <a:solidFill>
                  <a:srgbClr val="FF0000"/>
                </a:solidFill>
                <a:latin typeface="Bitstream Vera Sans Mono" pitchFamily="49" charset="0"/>
              </a:rPr>
              <a:t>AroundInvoke</a:t>
            </a:r>
            <a:endParaRPr lang="en-US" sz="2300" dirty="0" smtClean="0">
              <a:solidFill>
                <a:srgbClr val="FF0000"/>
              </a:solidFill>
              <a:latin typeface="Bitstream Vera Sans Mono" pitchFamily="49" charset="0"/>
            </a:endParaRPr>
          </a:p>
          <a:p>
            <a:pPr>
              <a:buNone/>
            </a:pPr>
            <a:r>
              <a:rPr lang="en-US" sz="2300" dirty="0" smtClean="0">
                <a:solidFill>
                  <a:srgbClr val="FF0000"/>
                </a:solidFill>
                <a:latin typeface="Bitstream Vera Sans Mono" pitchFamily="49" charset="0"/>
              </a:rPr>
              <a:t>public Object </a:t>
            </a:r>
            <a:r>
              <a:rPr lang="en-US" sz="2300" dirty="0" err="1" smtClean="0">
                <a:solidFill>
                  <a:srgbClr val="FF0000"/>
                </a:solidFill>
                <a:latin typeface="Bitstream Vera Sans Mono" pitchFamily="49" charset="0"/>
              </a:rPr>
              <a:t>manageTransaction</a:t>
            </a:r>
            <a:r>
              <a:rPr lang="en-US" sz="2300" dirty="0" smtClean="0">
                <a:solidFill>
                  <a:srgbClr val="FF0000"/>
                </a:solidFill>
                <a:latin typeface="Bitstream Vera Sans Mono" pitchFamily="49" charset="0"/>
              </a:rPr>
              <a:t>(</a:t>
            </a:r>
            <a:r>
              <a:rPr lang="en-US" sz="2300" dirty="0" err="1" smtClean="0">
                <a:solidFill>
                  <a:srgbClr val="FF0000"/>
                </a:solidFill>
                <a:latin typeface="Bitstream Vera Sans Mono" pitchFamily="49" charset="0"/>
              </a:rPr>
              <a:t>InvocationContext</a:t>
            </a:r>
            <a:r>
              <a:rPr lang="en-US" sz="2300" dirty="0" smtClean="0">
                <a:solidFill>
                  <a:srgbClr val="FF0000"/>
                </a:solidFill>
                <a:latin typeface="Bitstream Vera Sans Mono" pitchFamily="49" charset="0"/>
              </a:rPr>
              <a:t> </a:t>
            </a:r>
            <a:r>
              <a:rPr lang="en-US" sz="2300" dirty="0" err="1" smtClean="0">
                <a:solidFill>
                  <a:srgbClr val="FF0000"/>
                </a:solidFill>
                <a:latin typeface="Bitstream Vera Sans Mono" pitchFamily="49" charset="0"/>
              </a:rPr>
              <a:t>ctx</a:t>
            </a:r>
            <a:r>
              <a:rPr lang="en-US" sz="2300" dirty="0" smtClean="0">
                <a:solidFill>
                  <a:srgbClr val="FF0000"/>
                </a:solidFill>
                <a:latin typeface="Bitstream Vera Sans Mono" pitchFamily="49" charset="0"/>
              </a:rPr>
              <a:t>) </a:t>
            </a:r>
          </a:p>
          <a:p>
            <a:pPr>
              <a:buNone/>
            </a:pPr>
            <a:r>
              <a:rPr lang="en-US" sz="2300" dirty="0" smtClean="0">
                <a:solidFill>
                  <a:srgbClr val="FF0000"/>
                </a:solidFill>
                <a:latin typeface="Bitstream Vera Sans Mono" pitchFamily="49" charset="0"/>
              </a:rPr>
              <a:t>	throws Exception { ... }</a:t>
            </a:r>
          </a:p>
          <a:p>
            <a:pPr>
              <a:buNone/>
            </a:pPr>
            <a:r>
              <a:rPr lang="en-US" sz="2300" dirty="0" smtClean="0">
                <a:solidFill>
                  <a:srgbClr val="FF0000"/>
                </a:solidFill>
                <a:latin typeface="Bitstream Vera Sans Mono" pitchFamily="49" charset="0"/>
              </a:rPr>
              <a:t>}</a:t>
            </a:r>
          </a:p>
          <a:p>
            <a:pPr>
              <a:buNone/>
            </a:pPr>
            <a:endParaRPr lang="en-US" sz="2300" dirty="0" smtClean="0">
              <a:solidFill>
                <a:srgbClr val="FF0000"/>
              </a:solidFill>
              <a:latin typeface="Bitstream Vera Sans Mono" pitchFamily="49" charset="0"/>
            </a:endParaRPr>
          </a:p>
          <a:p>
            <a:pPr>
              <a:buNone/>
            </a:pPr>
            <a:r>
              <a:rPr lang="en-US" sz="2300" dirty="0" smtClean="0">
                <a:latin typeface="Bitstream Vera Sans Mono" pitchFamily="49" charset="0"/>
              </a:rPr>
              <a:t>//Binding </a:t>
            </a:r>
            <a:r>
              <a:rPr lang="en-US" sz="2300" dirty="0" smtClean="0">
                <a:latin typeface="Bitstream Vera Sans Mono" pitchFamily="49" charset="0"/>
              </a:rPr>
              <a:t>Interceptor to Bean</a:t>
            </a:r>
          </a:p>
          <a:p>
            <a:pPr>
              <a:buNone/>
            </a:pPr>
            <a:r>
              <a:rPr lang="en-US" sz="2300" dirty="0" smtClean="0">
                <a:solidFill>
                  <a:schemeClr val="accent2"/>
                </a:solidFill>
                <a:latin typeface="Bitstream Vera Sans Mono" pitchFamily="49" charset="0"/>
              </a:rPr>
              <a:t>@Transactional </a:t>
            </a:r>
            <a:r>
              <a:rPr lang="en-US" sz="2300" dirty="0" smtClean="0">
                <a:solidFill>
                  <a:srgbClr val="FF0000"/>
                </a:solidFill>
                <a:latin typeface="Bitstream Vera Sans Mono" pitchFamily="49" charset="0"/>
              </a:rPr>
              <a:t>public class </a:t>
            </a:r>
            <a:r>
              <a:rPr lang="en-US" sz="2300" dirty="0" err="1" smtClean="0">
                <a:solidFill>
                  <a:srgbClr val="FF0000"/>
                </a:solidFill>
                <a:latin typeface="Bitstream Vera Sans Mono" pitchFamily="49" charset="0"/>
              </a:rPr>
              <a:t>ShoppingCart</a:t>
            </a:r>
            <a:r>
              <a:rPr lang="en-US" sz="2300" dirty="0" smtClean="0">
                <a:solidFill>
                  <a:srgbClr val="FF0000"/>
                </a:solidFill>
                <a:latin typeface="Bitstream Vera Sans Mono" pitchFamily="49" charset="0"/>
              </a:rPr>
              <a:t> { ... }</a:t>
            </a:r>
          </a:p>
          <a:p>
            <a:pPr>
              <a:buNone/>
            </a:pPr>
            <a:r>
              <a:rPr lang="en-US" sz="2300" dirty="0" smtClean="0">
                <a:solidFill>
                  <a:srgbClr val="FF0000"/>
                </a:solidFill>
                <a:latin typeface="Bitstream Vera Sans Mono" pitchFamily="49" charset="0"/>
              </a:rPr>
              <a:t>public class </a:t>
            </a:r>
            <a:r>
              <a:rPr lang="en-US" sz="2300" dirty="0" err="1" smtClean="0">
                <a:solidFill>
                  <a:srgbClr val="FF0000"/>
                </a:solidFill>
                <a:latin typeface="Bitstream Vera Sans Mono" pitchFamily="49" charset="0"/>
              </a:rPr>
              <a:t>ShoppingCart</a:t>
            </a:r>
            <a:r>
              <a:rPr lang="en-US" sz="2300" dirty="0" smtClean="0">
                <a:solidFill>
                  <a:srgbClr val="FF0000"/>
                </a:solidFill>
                <a:latin typeface="Bitstream Vera Sans Mono" pitchFamily="49" charset="0"/>
              </a:rPr>
              <a:t> {</a:t>
            </a:r>
          </a:p>
          <a:p>
            <a:pPr>
              <a:buNone/>
            </a:pPr>
            <a:r>
              <a:rPr lang="en-US" sz="2300" dirty="0" smtClean="0">
                <a:solidFill>
                  <a:srgbClr val="FF0000"/>
                </a:solidFill>
                <a:latin typeface="Bitstream Vera Sans Mono" pitchFamily="49" charset="0"/>
              </a:rPr>
              <a:t>	</a:t>
            </a:r>
            <a:r>
              <a:rPr lang="en-US" sz="2300" dirty="0" smtClean="0">
                <a:solidFill>
                  <a:schemeClr val="accent2"/>
                </a:solidFill>
                <a:latin typeface="Bitstream Vera Sans Mono" pitchFamily="49" charset="0"/>
              </a:rPr>
              <a:t>@Transactional</a:t>
            </a:r>
          </a:p>
          <a:p>
            <a:pPr>
              <a:buNone/>
            </a:pPr>
            <a:r>
              <a:rPr lang="en-US" sz="2300" dirty="0" smtClean="0">
                <a:solidFill>
                  <a:srgbClr val="FF0000"/>
                </a:solidFill>
                <a:latin typeface="Bitstream Vera Sans Mono" pitchFamily="49" charset="0"/>
              </a:rPr>
              <a:t>	public void </a:t>
            </a:r>
            <a:r>
              <a:rPr lang="en-US" sz="2300" dirty="0" err="1" smtClean="0">
                <a:solidFill>
                  <a:srgbClr val="FF0000"/>
                </a:solidFill>
                <a:latin typeface="Bitstream Vera Sans Mono" pitchFamily="49" charset="0"/>
              </a:rPr>
              <a:t>placeOrder</a:t>
            </a:r>
            <a:r>
              <a:rPr lang="en-US" sz="2300" dirty="0" smtClean="0">
                <a:solidFill>
                  <a:srgbClr val="FF0000"/>
                </a:solidFill>
                <a:latin typeface="Bitstream Vera Sans Mono" pitchFamily="49" charset="0"/>
              </a:rPr>
              <a:t>() { ... }</a:t>
            </a:r>
          </a:p>
          <a:p>
            <a:pPr>
              <a:buNone/>
            </a:pPr>
            <a:r>
              <a:rPr lang="en-US" sz="2300" dirty="0" smtClean="0">
                <a:solidFill>
                  <a:srgbClr val="FF0000"/>
                </a:solidFill>
                <a:latin typeface="Bitstream Vera Sans Mono" pitchFamily="49" charset="0"/>
              </a:rPr>
              <a:t>}</a:t>
            </a:r>
          </a:p>
          <a:p>
            <a:pPr>
              <a:buNone/>
            </a:pPr>
            <a:endParaRPr lang="en-US" sz="1600" dirty="0">
              <a:solidFill>
                <a:srgbClr val="FF0000"/>
              </a:solidFill>
              <a:latin typeface="Bitstream Vera Sans Mono" pitchFamily="49"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391400" cy="762000"/>
          </a:xfrm>
        </p:spPr>
        <p:txBody>
          <a:bodyPr/>
          <a:lstStyle/>
          <a:p>
            <a:r>
              <a:rPr lang="en-US" sz="4000" dirty="0" smtClean="0"/>
              <a:t>Interceptors</a:t>
            </a:r>
            <a:endParaRPr lang="en-US" sz="4000" dirty="0"/>
          </a:p>
        </p:txBody>
      </p:sp>
      <p:sp>
        <p:nvSpPr>
          <p:cNvPr id="3" name="Content Placeholder 2"/>
          <p:cNvSpPr>
            <a:spLocks noGrp="1"/>
          </p:cNvSpPr>
          <p:nvPr>
            <p:ph idx="1"/>
          </p:nvPr>
        </p:nvSpPr>
        <p:spPr>
          <a:xfrm>
            <a:off x="1143000" y="1066800"/>
            <a:ext cx="8001000" cy="4495800"/>
          </a:xfrm>
        </p:spPr>
        <p:txBody>
          <a:bodyPr>
            <a:normAutofit/>
          </a:bodyPr>
          <a:lstStyle/>
          <a:p>
            <a:r>
              <a:rPr lang="en-US" sz="3000" dirty="0" smtClean="0"/>
              <a:t>Enabled manually  in the beans.xml</a:t>
            </a:r>
          </a:p>
          <a:p>
            <a:r>
              <a:rPr lang="en-US" sz="3000" dirty="0" smtClean="0"/>
              <a:t>Order defined in beans.xml</a:t>
            </a:r>
          </a:p>
          <a:p>
            <a:r>
              <a:rPr lang="en-US" sz="3000" dirty="0" smtClean="0"/>
              <a:t>@Dependent object of the object it intercepts</a:t>
            </a:r>
          </a:p>
          <a:p>
            <a:endParaRPr lang="en-US" sz="400" dirty="0" smtClean="0"/>
          </a:p>
          <a:p>
            <a:pPr>
              <a:buNone/>
            </a:pPr>
            <a:r>
              <a:rPr lang="en-US" sz="1900" dirty="0" smtClean="0">
                <a:solidFill>
                  <a:srgbClr val="FF0000"/>
                </a:solidFill>
                <a:latin typeface="Bitstream Vera Sans Mono" pitchFamily="49" charset="0"/>
              </a:rPr>
              <a:t>&lt;beans&gt;</a:t>
            </a:r>
          </a:p>
          <a:p>
            <a:pPr>
              <a:buNone/>
            </a:pPr>
            <a:r>
              <a:rPr lang="en-US" sz="1900" dirty="0" smtClean="0">
                <a:solidFill>
                  <a:srgbClr val="FF0000"/>
                </a:solidFill>
                <a:latin typeface="Bitstream Vera Sans Mono" pitchFamily="49" charset="0"/>
              </a:rPr>
              <a:t>&lt;interceptors&gt;</a:t>
            </a:r>
          </a:p>
          <a:p>
            <a:pPr>
              <a:buNone/>
            </a:pPr>
            <a:r>
              <a:rPr lang="en-US" sz="1900" dirty="0" smtClean="0">
                <a:solidFill>
                  <a:srgbClr val="FF0000"/>
                </a:solidFill>
                <a:latin typeface="Bitstream Vera Sans Mono" pitchFamily="49" charset="0"/>
              </a:rPr>
              <a:t>&lt;class&gt;</a:t>
            </a:r>
            <a:r>
              <a:rPr lang="en-US" sz="1900" dirty="0" err="1" smtClean="0">
                <a:solidFill>
                  <a:srgbClr val="FF0000"/>
                </a:solidFill>
                <a:latin typeface="Bitstream Vera Sans Mono" pitchFamily="49" charset="0"/>
              </a:rPr>
              <a:t>org.mycompany.TransactionInterceptor</a:t>
            </a:r>
            <a:r>
              <a:rPr lang="en-US" sz="1900" dirty="0" smtClean="0">
                <a:solidFill>
                  <a:srgbClr val="FF0000"/>
                </a:solidFill>
                <a:latin typeface="Bitstream Vera Sans Mono" pitchFamily="49" charset="0"/>
              </a:rPr>
              <a:t>&lt;/class&gt;</a:t>
            </a:r>
          </a:p>
          <a:p>
            <a:pPr>
              <a:buNone/>
            </a:pPr>
            <a:r>
              <a:rPr lang="en-US" sz="1900" dirty="0" smtClean="0">
                <a:solidFill>
                  <a:srgbClr val="FF0000"/>
                </a:solidFill>
                <a:latin typeface="Bitstream Vera Sans Mono" pitchFamily="49" charset="0"/>
              </a:rPr>
              <a:t>&lt;class&gt;</a:t>
            </a:r>
            <a:r>
              <a:rPr lang="en-US" sz="1900" dirty="0" err="1" smtClean="0">
                <a:solidFill>
                  <a:srgbClr val="FF0000"/>
                </a:solidFill>
                <a:latin typeface="Bitstream Vera Sans Mono" pitchFamily="49" charset="0"/>
              </a:rPr>
              <a:t>org.mycompany.LoggingInterceptor</a:t>
            </a:r>
            <a:r>
              <a:rPr lang="en-US" sz="1900" dirty="0" smtClean="0">
                <a:solidFill>
                  <a:srgbClr val="FF0000"/>
                </a:solidFill>
                <a:latin typeface="Bitstream Vera Sans Mono" pitchFamily="49" charset="0"/>
              </a:rPr>
              <a:t>&lt;/class&gt;</a:t>
            </a:r>
          </a:p>
          <a:p>
            <a:pPr>
              <a:buNone/>
            </a:pPr>
            <a:r>
              <a:rPr lang="en-US" sz="1900" dirty="0" smtClean="0">
                <a:solidFill>
                  <a:srgbClr val="FF0000"/>
                </a:solidFill>
                <a:latin typeface="Bitstream Vera Sans Mono" pitchFamily="49" charset="0"/>
              </a:rPr>
              <a:t>&lt;/interceptors&gt;</a:t>
            </a:r>
          </a:p>
          <a:p>
            <a:pPr>
              <a:buNone/>
            </a:pPr>
            <a:r>
              <a:rPr lang="en-US" sz="1900" dirty="0" smtClean="0">
                <a:solidFill>
                  <a:srgbClr val="FF0000"/>
                </a:solidFill>
                <a:latin typeface="Bitstream Vera Sans Mono" pitchFamily="49" charset="0"/>
              </a:rPr>
              <a:t>&lt;/beans&gt;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391400" cy="762000"/>
          </a:xfrm>
        </p:spPr>
        <p:txBody>
          <a:bodyPr>
            <a:normAutofit/>
          </a:bodyPr>
          <a:lstStyle/>
          <a:p>
            <a:r>
              <a:rPr lang="en-US" sz="3200" dirty="0" smtClean="0"/>
              <a:t>Implementation &amp; Design Patterns</a:t>
            </a:r>
            <a:endParaRPr lang="en-US" sz="3200" dirty="0"/>
          </a:p>
        </p:txBody>
      </p:sp>
      <p:sp>
        <p:nvSpPr>
          <p:cNvPr id="3" name="Content Placeholder 2"/>
          <p:cNvSpPr>
            <a:spLocks noGrp="1"/>
          </p:cNvSpPr>
          <p:nvPr>
            <p:ph idx="1"/>
          </p:nvPr>
        </p:nvSpPr>
        <p:spPr>
          <a:xfrm>
            <a:off x="1524000" y="762000"/>
            <a:ext cx="8153400" cy="5410200"/>
          </a:xfrm>
        </p:spPr>
        <p:txBody>
          <a:bodyPr>
            <a:normAutofit fontScale="85000" lnSpcReduction="20000"/>
          </a:bodyPr>
          <a:lstStyle/>
          <a:p>
            <a:r>
              <a:rPr lang="en-US" dirty="0" smtClean="0"/>
              <a:t>Bean Implementation provided by</a:t>
            </a:r>
          </a:p>
          <a:p>
            <a:pPr lvl="1"/>
            <a:r>
              <a:rPr lang="en-US" dirty="0" smtClean="0"/>
              <a:t>Developer … Java class</a:t>
            </a:r>
          </a:p>
          <a:p>
            <a:pPr lvl="1"/>
            <a:r>
              <a:rPr lang="en-US" dirty="0" smtClean="0"/>
              <a:t>Container … Java EE env. Resource beans</a:t>
            </a:r>
          </a:p>
          <a:p>
            <a:endParaRPr lang="en-US" sz="500" dirty="0" smtClean="0"/>
          </a:p>
          <a:p>
            <a:r>
              <a:rPr lang="en-US" dirty="0" smtClean="0"/>
              <a:t>Contextual Singleton</a:t>
            </a:r>
          </a:p>
          <a:p>
            <a:r>
              <a:rPr lang="en-US" dirty="0" smtClean="0"/>
              <a:t>All Normal scoped beans are proxied</a:t>
            </a:r>
          </a:p>
          <a:p>
            <a:pPr lvl="1"/>
            <a:r>
              <a:rPr lang="en-US" dirty="0" smtClean="0"/>
              <a:t>Contextual Reference implies a proxy for a contextual instance</a:t>
            </a:r>
          </a:p>
          <a:p>
            <a:r>
              <a:rPr lang="en-US" dirty="0" smtClean="0"/>
              <a:t>Dynamic Proxies </a:t>
            </a:r>
          </a:p>
          <a:p>
            <a:pPr lvl="1"/>
            <a:r>
              <a:rPr lang="en-US" dirty="0" smtClean="0"/>
              <a:t>Passivation of contextual instances</a:t>
            </a:r>
          </a:p>
          <a:p>
            <a:pPr lvl="1"/>
            <a:r>
              <a:rPr lang="en-US" dirty="0" smtClean="0"/>
              <a:t>Scope Management</a:t>
            </a:r>
          </a:p>
          <a:p>
            <a:pPr lvl="2"/>
            <a:r>
              <a:rPr lang="en-US" dirty="0" smtClean="0"/>
              <a:t>Narrower scope injected into a wider scope</a:t>
            </a:r>
          </a:p>
          <a:p>
            <a:r>
              <a:rPr lang="en-US" dirty="0" smtClean="0"/>
              <a:t>Chaining of Dynamic Proxies</a:t>
            </a:r>
          </a:p>
          <a:p>
            <a:pPr lvl="1"/>
            <a:r>
              <a:rPr lang="en-US" dirty="0" smtClean="0"/>
              <a:t>Interceptor and Decorator chaining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JSF 1.2</a:t>
            </a:r>
            <a:r>
              <a:rPr lang="en-US" sz="2400" i="1" dirty="0" smtClean="0"/>
              <a:t> </a:t>
            </a:r>
            <a:r>
              <a:rPr lang="en-US" dirty="0" smtClean="0"/>
              <a:t>Shortcomings</a:t>
            </a:r>
            <a:endParaRPr lang="en-US" dirty="0"/>
          </a:p>
        </p:txBody>
      </p:sp>
      <p:sp>
        <p:nvSpPr>
          <p:cNvPr id="3" name="Content Placeholder 2"/>
          <p:cNvSpPr>
            <a:spLocks noGrp="1"/>
          </p:cNvSpPr>
          <p:nvPr>
            <p:ph idx="1"/>
          </p:nvPr>
        </p:nvSpPr>
        <p:spPr>
          <a:xfrm>
            <a:off x="1295400" y="1371600"/>
            <a:ext cx="7696200" cy="4648200"/>
          </a:xfrm>
        </p:spPr>
        <p:txBody>
          <a:bodyPr>
            <a:normAutofit fontScale="92500" lnSpcReduction="20000"/>
          </a:bodyPr>
          <a:lstStyle/>
          <a:p>
            <a:r>
              <a:rPr lang="en-US" dirty="0" smtClean="0"/>
              <a:t>No integration with EJBs</a:t>
            </a:r>
          </a:p>
          <a:p>
            <a:r>
              <a:rPr lang="en-US" dirty="0" smtClean="0"/>
              <a:t>No templating support </a:t>
            </a:r>
            <a:r>
              <a:rPr lang="en-US" sz="2000" i="1" dirty="0" smtClean="0"/>
              <a:t>(before JSF 1.2)</a:t>
            </a:r>
            <a:r>
              <a:rPr lang="en-US" dirty="0" smtClean="0"/>
              <a:t> </a:t>
            </a:r>
          </a:p>
          <a:p>
            <a:r>
              <a:rPr lang="en-US" dirty="0" smtClean="0"/>
              <a:t>Transparent to HTTP Requests</a:t>
            </a:r>
          </a:p>
          <a:p>
            <a:r>
              <a:rPr lang="en-US" dirty="0" smtClean="0"/>
              <a:t>Difficult to create custom components</a:t>
            </a:r>
          </a:p>
          <a:p>
            <a:r>
              <a:rPr lang="en-US" dirty="0" smtClean="0"/>
              <a:t>Lacks </a:t>
            </a:r>
          </a:p>
          <a:p>
            <a:pPr lvl="1"/>
            <a:r>
              <a:rPr lang="en-US" dirty="0" smtClean="0"/>
              <a:t>conversation scope</a:t>
            </a:r>
          </a:p>
          <a:p>
            <a:pPr lvl="1"/>
            <a:r>
              <a:rPr lang="en-US" dirty="0" smtClean="0"/>
              <a:t>advanced components </a:t>
            </a:r>
            <a:r>
              <a:rPr lang="en-US" sz="1900" i="1" dirty="0" smtClean="0"/>
              <a:t>(tabbed panes, menus, trees)</a:t>
            </a:r>
          </a:p>
          <a:p>
            <a:r>
              <a:rPr lang="en-US" dirty="0" smtClean="0"/>
              <a:t>Weak page oriented support</a:t>
            </a:r>
          </a:p>
          <a:p>
            <a:r>
              <a:rPr lang="en-US" dirty="0" smtClean="0"/>
              <a:t>Overly complex lifecycle</a:t>
            </a:r>
          </a:p>
          <a:p>
            <a:r>
              <a:rPr lang="en-US" dirty="0" smtClean="0"/>
              <a:t>JSP &amp; JSF inherent mismatch</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te-cat.jpg"/>
          <p:cNvPicPr>
            <a:picLocks noGrp="1" noChangeAspect="1"/>
          </p:cNvPicPr>
          <p:nvPr>
            <p:ph idx="1"/>
          </p:nvPr>
        </p:nvPicPr>
        <p:blipFill>
          <a:blip r:embed="rId2"/>
          <a:stretch>
            <a:fillRect/>
          </a:stretch>
        </p:blipFill>
        <p:spPr>
          <a:xfrm>
            <a:off x="2362200" y="0"/>
            <a:ext cx="5257800" cy="6215102"/>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772"/>
            <a:ext cx="7391400" cy="762000"/>
          </a:xfrm>
        </p:spPr>
        <p:txBody>
          <a:bodyPr/>
          <a:lstStyle/>
          <a:p>
            <a:r>
              <a:rPr lang="en-US" sz="3200" dirty="0" smtClean="0"/>
              <a:t>Alternatives</a:t>
            </a:r>
            <a:endParaRPr lang="en-US" sz="3200" dirty="0"/>
          </a:p>
        </p:txBody>
      </p:sp>
      <p:sp>
        <p:nvSpPr>
          <p:cNvPr id="3" name="Content Placeholder 2"/>
          <p:cNvSpPr>
            <a:spLocks noGrp="1"/>
          </p:cNvSpPr>
          <p:nvPr>
            <p:ph idx="1"/>
          </p:nvPr>
        </p:nvSpPr>
        <p:spPr>
          <a:xfrm>
            <a:off x="1219200" y="914400"/>
            <a:ext cx="8001000" cy="5334000"/>
          </a:xfrm>
        </p:spPr>
        <p:txBody>
          <a:bodyPr/>
          <a:lstStyle/>
          <a:p>
            <a:r>
              <a:rPr lang="en-US" sz="2200" dirty="0" smtClean="0"/>
              <a:t>Deploy time selection of bean implementation</a:t>
            </a:r>
          </a:p>
          <a:p>
            <a:r>
              <a:rPr lang="en-US" sz="2200" dirty="0" smtClean="0"/>
              <a:t>Alternate implementation of bean </a:t>
            </a:r>
          </a:p>
          <a:p>
            <a:pPr lvl="1"/>
            <a:r>
              <a:rPr lang="en-US" sz="1800" dirty="0" smtClean="0"/>
              <a:t>Explicitly enabled in the beans.xml</a:t>
            </a:r>
          </a:p>
          <a:p>
            <a:pPr lvl="1"/>
            <a:r>
              <a:rPr lang="en-US" sz="1800" dirty="0" smtClean="0"/>
              <a:t>Overrides the original bean</a:t>
            </a:r>
          </a:p>
          <a:p>
            <a:pPr>
              <a:lnSpc>
                <a:spcPct val="90000"/>
              </a:lnSpc>
              <a:buNone/>
            </a:pPr>
            <a:r>
              <a:rPr lang="en-US" sz="1600" dirty="0" smtClean="0">
                <a:solidFill>
                  <a:srgbClr val="FF0000"/>
                </a:solidFill>
                <a:latin typeface="Bitstream Vera Sans Mono" pitchFamily="49" charset="0"/>
              </a:rPr>
              <a:t>	@Alternative  </a:t>
            </a:r>
            <a:r>
              <a:rPr lang="en-US" sz="1600" dirty="0" smtClean="0"/>
              <a:t>// annotate bean class, producer method or field</a:t>
            </a:r>
            <a:endParaRPr lang="en-US" sz="1600" dirty="0" smtClean="0">
              <a:solidFill>
                <a:srgbClr val="FF0000"/>
              </a:solidFill>
              <a:latin typeface="Bitstream Vera Sans Mono" pitchFamily="49" charset="0"/>
            </a:endParaRPr>
          </a:p>
          <a:p>
            <a:pPr>
              <a:lnSpc>
                <a:spcPct val="90000"/>
              </a:lnSpc>
              <a:buNone/>
            </a:pPr>
            <a:r>
              <a:rPr lang="en-US" sz="1600" dirty="0" smtClean="0">
                <a:solidFill>
                  <a:srgbClr val="FF0000"/>
                </a:solidFill>
                <a:latin typeface="Bitstream Vera Sans Mono" pitchFamily="49" charset="0"/>
              </a:rPr>
              <a:t>	@Specializes</a:t>
            </a:r>
          </a:p>
          <a:p>
            <a:pPr>
              <a:lnSpc>
                <a:spcPct val="90000"/>
              </a:lnSpc>
              <a:buNone/>
            </a:pPr>
            <a:r>
              <a:rPr lang="en-US" sz="1600" dirty="0" smtClean="0">
                <a:solidFill>
                  <a:srgbClr val="FF0000"/>
                </a:solidFill>
                <a:latin typeface="Bitstream Vera Sans Mono" pitchFamily="49" charset="0"/>
              </a:rPr>
              <a:t>	public class </a:t>
            </a:r>
            <a:r>
              <a:rPr lang="en-US" sz="1600" dirty="0" err="1" smtClean="0">
                <a:solidFill>
                  <a:srgbClr val="FF0000"/>
                </a:solidFill>
                <a:latin typeface="Bitstream Vera Sans Mono" pitchFamily="49" charset="0"/>
              </a:rPr>
              <a:t>MockOrder</a:t>
            </a:r>
            <a:r>
              <a:rPr lang="en-US" sz="1600" dirty="0" smtClean="0">
                <a:solidFill>
                  <a:srgbClr val="FF0000"/>
                </a:solidFill>
                <a:latin typeface="Bitstream Vera Sans Mono" pitchFamily="49" charset="0"/>
              </a:rPr>
              <a:t> extends Order { </a:t>
            </a:r>
          </a:p>
          <a:p>
            <a:pPr>
              <a:lnSpc>
                <a:spcPct val="90000"/>
              </a:lnSpc>
              <a:buNone/>
            </a:pPr>
            <a:r>
              <a:rPr lang="en-US" sz="1600" dirty="0" smtClean="0">
                <a:solidFill>
                  <a:srgbClr val="FF0000"/>
                </a:solidFill>
                <a:latin typeface="Bitstream Vera Sans Mono" pitchFamily="49" charset="0"/>
              </a:rPr>
              <a:t>		...  </a:t>
            </a:r>
            <a:r>
              <a:rPr lang="en-US" sz="1600" dirty="0" smtClean="0"/>
              <a:t>// alternative implementation</a:t>
            </a:r>
          </a:p>
          <a:p>
            <a:pPr>
              <a:lnSpc>
                <a:spcPct val="90000"/>
              </a:lnSpc>
              <a:buNone/>
            </a:pPr>
            <a:r>
              <a:rPr lang="en-US" sz="1600" dirty="0" smtClean="0">
                <a:solidFill>
                  <a:srgbClr val="FF0000"/>
                </a:solidFill>
                <a:latin typeface="Bitstream Vera Sans Mono" pitchFamily="49" charset="0"/>
              </a:rPr>
              <a:t>	}</a:t>
            </a:r>
          </a:p>
          <a:p>
            <a:pPr>
              <a:lnSpc>
                <a:spcPct val="90000"/>
              </a:lnSpc>
              <a:buNone/>
            </a:pPr>
            <a:r>
              <a:rPr lang="en-US" sz="1600" dirty="0" smtClean="0">
                <a:solidFill>
                  <a:srgbClr val="FF0000"/>
                </a:solidFill>
                <a:latin typeface="Bitstream Vera Sans Mono" pitchFamily="49" charset="0"/>
              </a:rPr>
              <a:t>	&lt;beans&gt; </a:t>
            </a:r>
          </a:p>
          <a:p>
            <a:pPr>
              <a:lnSpc>
                <a:spcPct val="90000"/>
              </a:lnSpc>
              <a:buNone/>
            </a:pPr>
            <a:r>
              <a:rPr lang="en-US" sz="1600" dirty="0" smtClean="0">
                <a:solidFill>
                  <a:srgbClr val="FF0000"/>
                </a:solidFill>
                <a:latin typeface="Bitstream Vera Sans Mono" pitchFamily="49" charset="0"/>
              </a:rPr>
              <a:t>		&lt;alternatives&gt;</a:t>
            </a:r>
          </a:p>
          <a:p>
            <a:pPr>
              <a:lnSpc>
                <a:spcPct val="90000"/>
              </a:lnSpc>
              <a:buNone/>
            </a:pPr>
            <a:r>
              <a:rPr lang="en-US" sz="1600" dirty="0" smtClean="0">
                <a:solidFill>
                  <a:srgbClr val="FF0000"/>
                </a:solidFill>
                <a:latin typeface="Bitstream Vera Sans Mono" pitchFamily="49" charset="0"/>
              </a:rPr>
              <a:t>			&lt;class&gt;</a:t>
            </a:r>
            <a:r>
              <a:rPr lang="en-US" sz="1600" dirty="0" err="1" smtClean="0">
                <a:solidFill>
                  <a:srgbClr val="FF0000"/>
                </a:solidFill>
                <a:latin typeface="Bitstream Vera Sans Mono" pitchFamily="49" charset="0"/>
              </a:rPr>
              <a:t>org.example.MockOrder</a:t>
            </a:r>
            <a:r>
              <a:rPr lang="en-US" sz="1600" dirty="0" smtClean="0">
                <a:solidFill>
                  <a:srgbClr val="FF0000"/>
                </a:solidFill>
                <a:latin typeface="Bitstream Vera Sans Mono" pitchFamily="49" charset="0"/>
              </a:rPr>
              <a:t>&lt;/class&gt;</a:t>
            </a:r>
          </a:p>
          <a:p>
            <a:pPr>
              <a:lnSpc>
                <a:spcPct val="90000"/>
              </a:lnSpc>
              <a:buNone/>
            </a:pPr>
            <a:r>
              <a:rPr lang="en-US" sz="1600" dirty="0" smtClean="0">
                <a:solidFill>
                  <a:srgbClr val="FF0000"/>
                </a:solidFill>
                <a:latin typeface="Bitstream Vera Sans Mono" pitchFamily="49" charset="0"/>
              </a:rPr>
              <a:t>		&lt;/alternatives&gt; </a:t>
            </a:r>
          </a:p>
          <a:p>
            <a:pPr>
              <a:lnSpc>
                <a:spcPct val="90000"/>
              </a:lnSpc>
              <a:buNone/>
            </a:pPr>
            <a:r>
              <a:rPr lang="en-US" sz="1600" dirty="0" smtClean="0">
                <a:solidFill>
                  <a:srgbClr val="FF0000"/>
                </a:solidFill>
                <a:latin typeface="Bitstream Vera Sans Mono" pitchFamily="49" charset="0"/>
              </a:rPr>
              <a:t>	&lt;/beans&gt;</a:t>
            </a:r>
          </a:p>
          <a:p>
            <a:pPr>
              <a:lnSpc>
                <a:spcPct val="90000"/>
              </a:lnSpc>
            </a:pPr>
            <a:r>
              <a:rPr lang="en-US" sz="2200" dirty="0" smtClean="0"/>
              <a:t>@Specializes </a:t>
            </a:r>
          </a:p>
          <a:p>
            <a:pPr lvl="1">
              <a:lnSpc>
                <a:spcPct val="90000"/>
              </a:lnSpc>
            </a:pPr>
            <a:r>
              <a:rPr lang="en-US" sz="1800" dirty="0" smtClean="0"/>
              <a:t>Alternate  inherits the metadata (name, qualifiers ) etc of the parent</a:t>
            </a:r>
          </a:p>
          <a:p>
            <a:pPr>
              <a:buNone/>
            </a:pPr>
            <a:endParaRPr lang="en-US" sz="22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391400" cy="762000"/>
          </a:xfrm>
        </p:spPr>
        <p:txBody>
          <a:bodyPr/>
          <a:lstStyle/>
          <a:p>
            <a:r>
              <a:rPr lang="en-US" sz="3200" dirty="0" smtClean="0"/>
              <a:t>Stereotypes</a:t>
            </a:r>
            <a:endParaRPr lang="en-US" sz="3200" dirty="0"/>
          </a:p>
        </p:txBody>
      </p:sp>
      <p:sp>
        <p:nvSpPr>
          <p:cNvPr id="3" name="Content Placeholder 2"/>
          <p:cNvSpPr>
            <a:spLocks noGrp="1"/>
          </p:cNvSpPr>
          <p:nvPr>
            <p:ph idx="1"/>
          </p:nvPr>
        </p:nvSpPr>
        <p:spPr>
          <a:xfrm>
            <a:off x="1066800" y="685800"/>
            <a:ext cx="8077200" cy="5029200"/>
          </a:xfrm>
        </p:spPr>
        <p:txBody>
          <a:bodyPr numCol="2">
            <a:normAutofit/>
          </a:bodyPr>
          <a:lstStyle/>
          <a:p>
            <a:r>
              <a:rPr lang="en-US" sz="2200" dirty="0" smtClean="0"/>
              <a:t>Meta-annotation that bundles multiple annotations</a:t>
            </a:r>
          </a:p>
          <a:p>
            <a:r>
              <a:rPr lang="en-US" sz="2200" dirty="0" smtClean="0"/>
              <a:t>Stereotype bundles</a:t>
            </a:r>
          </a:p>
          <a:p>
            <a:pPr lvl="1"/>
            <a:r>
              <a:rPr lang="en-US" sz="1800" dirty="0" smtClean="0"/>
              <a:t>Scope </a:t>
            </a:r>
          </a:p>
          <a:p>
            <a:pPr lvl="1"/>
            <a:r>
              <a:rPr lang="en-US" sz="1800" dirty="0" smtClean="0"/>
              <a:t>Interceptor Bindings </a:t>
            </a:r>
          </a:p>
          <a:p>
            <a:pPr lvl="1"/>
            <a:r>
              <a:rPr lang="en-US" sz="1800" dirty="0" smtClean="0"/>
              <a:t>@Named </a:t>
            </a:r>
          </a:p>
          <a:p>
            <a:pPr lvl="1"/>
            <a:r>
              <a:rPr lang="en-US" sz="1800" dirty="0" smtClean="0"/>
              <a:t>@Alternative</a:t>
            </a:r>
          </a:p>
          <a:p>
            <a:r>
              <a:rPr lang="en-US" sz="2200" dirty="0" smtClean="0"/>
              <a:t>Bean annotated with a stereotype inherits all annotations of the stereotype</a:t>
            </a:r>
          </a:p>
          <a:p>
            <a:pPr>
              <a:buNone/>
            </a:pPr>
            <a:r>
              <a:rPr lang="en-US" sz="1700" dirty="0" smtClean="0">
                <a:solidFill>
                  <a:srgbClr val="FF0000"/>
                </a:solidFill>
                <a:latin typeface="Bitstream Vera Sans Mono" pitchFamily="49" charset="0"/>
              </a:rPr>
              <a:t>@</a:t>
            </a:r>
            <a:r>
              <a:rPr lang="en-US" sz="1700" dirty="0" err="1" smtClean="0">
                <a:solidFill>
                  <a:srgbClr val="FF0000"/>
                </a:solidFill>
                <a:latin typeface="Bitstream Vera Sans Mono" pitchFamily="49" charset="0"/>
              </a:rPr>
              <a:t>RequestScoped</a:t>
            </a:r>
            <a:r>
              <a:rPr lang="en-US" sz="1700" dirty="0" smtClean="0">
                <a:solidFill>
                  <a:srgbClr val="FF0000"/>
                </a:solidFill>
                <a:latin typeface="Bitstream Vera Sans Mono" pitchFamily="49" charset="0"/>
              </a:rPr>
              <a:t> </a:t>
            </a:r>
          </a:p>
          <a:p>
            <a:pPr>
              <a:buNone/>
            </a:pPr>
            <a:r>
              <a:rPr lang="en-US" sz="1700" dirty="0" smtClean="0">
                <a:solidFill>
                  <a:srgbClr val="FF0000"/>
                </a:solidFill>
                <a:latin typeface="Bitstream Vera Sans Mono" pitchFamily="49" charset="0"/>
              </a:rPr>
              <a:t>@Secure </a:t>
            </a:r>
          </a:p>
          <a:p>
            <a:pPr>
              <a:buNone/>
            </a:pPr>
            <a:r>
              <a:rPr lang="en-US" sz="1700" dirty="0" smtClean="0">
                <a:solidFill>
                  <a:srgbClr val="FF0000"/>
                </a:solidFill>
                <a:latin typeface="Bitstream Vera Sans Mono" pitchFamily="49" charset="0"/>
              </a:rPr>
              <a:t>@Transactional </a:t>
            </a:r>
          </a:p>
          <a:p>
            <a:pPr>
              <a:buNone/>
            </a:pPr>
            <a:r>
              <a:rPr lang="en-US" sz="1700" dirty="0" smtClean="0">
                <a:solidFill>
                  <a:srgbClr val="FF0000"/>
                </a:solidFill>
                <a:latin typeface="Bitstream Vera Sans Mono" pitchFamily="49" charset="0"/>
              </a:rPr>
              <a:t>@Named </a:t>
            </a:r>
          </a:p>
          <a:p>
            <a:pPr>
              <a:buNone/>
            </a:pPr>
            <a:r>
              <a:rPr lang="en-US" sz="1700" dirty="0" smtClean="0">
                <a:solidFill>
                  <a:srgbClr val="FF0000"/>
                </a:solidFill>
                <a:latin typeface="Bitstream Vera Sans Mono" pitchFamily="49" charset="0"/>
              </a:rPr>
              <a:t>@Stereotype </a:t>
            </a:r>
          </a:p>
          <a:p>
            <a:pPr>
              <a:buNone/>
            </a:pPr>
            <a:r>
              <a:rPr lang="en-US" sz="1700" dirty="0" smtClean="0">
                <a:solidFill>
                  <a:srgbClr val="FF0000"/>
                </a:solidFill>
                <a:latin typeface="Bitstream Vera Sans Mono" pitchFamily="49" charset="0"/>
              </a:rPr>
              <a:t>@Target(TYPE) </a:t>
            </a:r>
          </a:p>
          <a:p>
            <a:pPr>
              <a:buNone/>
            </a:pPr>
            <a:r>
              <a:rPr lang="en-US" sz="1700" dirty="0" smtClean="0">
                <a:solidFill>
                  <a:srgbClr val="FF0000"/>
                </a:solidFill>
                <a:latin typeface="Bitstream Vera Sans Mono" pitchFamily="49" charset="0"/>
              </a:rPr>
              <a:t>@Retention(RUNTIME) </a:t>
            </a:r>
          </a:p>
          <a:p>
            <a:pPr>
              <a:buNone/>
            </a:pPr>
            <a:r>
              <a:rPr lang="en-US" sz="1700" dirty="0" smtClean="0">
                <a:solidFill>
                  <a:srgbClr val="FF0000"/>
                </a:solidFill>
                <a:latin typeface="Bitstream Vera Sans Mono" pitchFamily="49" charset="0"/>
              </a:rPr>
              <a:t>public @interface Action {}	</a:t>
            </a:r>
          </a:p>
          <a:p>
            <a:pPr>
              <a:buNone/>
            </a:pPr>
            <a:endParaRPr lang="en-US" sz="1700" dirty="0" smtClean="0">
              <a:solidFill>
                <a:srgbClr val="FF0000"/>
              </a:solidFill>
              <a:latin typeface="Bitstream Vera Sans Mono" pitchFamily="49" charset="0"/>
            </a:endParaRPr>
          </a:p>
          <a:p>
            <a:r>
              <a:rPr lang="en-US" sz="2200" dirty="0" smtClean="0"/>
              <a:t>Built-in Stereotypes</a:t>
            </a:r>
          </a:p>
          <a:p>
            <a:pPr lvl="1"/>
            <a:r>
              <a:rPr lang="en-US" sz="1800" dirty="0" smtClean="0"/>
              <a:t>@Model</a:t>
            </a:r>
          </a:p>
          <a:p>
            <a:pPr lvl="1"/>
            <a:r>
              <a:rPr lang="en-US" sz="1800" dirty="0" smtClean="0"/>
              <a:t>@Decorator</a:t>
            </a:r>
          </a:p>
          <a:p>
            <a:pPr lvl="1"/>
            <a:r>
              <a:rPr lang="en-US" sz="1800" dirty="0" smtClean="0"/>
              <a:t>@Interceptor</a:t>
            </a:r>
          </a:p>
          <a:p>
            <a:r>
              <a:rPr lang="en-US" sz="2200" dirty="0" smtClean="0"/>
              <a:t>@Alternative applied to a stereotype </a:t>
            </a:r>
          </a:p>
          <a:p>
            <a:pPr lvl="1"/>
            <a:r>
              <a:rPr lang="en-US" sz="1800" dirty="0" smtClean="0"/>
              <a:t>ALL beans with that stereotype are enabled/disabled as a group</a:t>
            </a:r>
            <a:endParaRPr lang="en-US" sz="1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762000"/>
          </a:xfrm>
        </p:spPr>
        <p:txBody>
          <a:bodyPr/>
          <a:lstStyle/>
          <a:p>
            <a:r>
              <a:rPr lang="en-US" sz="3200" dirty="0" smtClean="0"/>
              <a:t>Producers</a:t>
            </a:r>
            <a:endParaRPr lang="en-US" sz="3200" dirty="0"/>
          </a:p>
        </p:txBody>
      </p:sp>
      <p:sp>
        <p:nvSpPr>
          <p:cNvPr id="3" name="Content Placeholder 2"/>
          <p:cNvSpPr>
            <a:spLocks noGrp="1"/>
          </p:cNvSpPr>
          <p:nvPr>
            <p:ph idx="1"/>
          </p:nvPr>
        </p:nvSpPr>
        <p:spPr>
          <a:xfrm>
            <a:off x="1371600" y="762000"/>
            <a:ext cx="7924800" cy="5486400"/>
          </a:xfrm>
        </p:spPr>
        <p:txBody>
          <a:bodyPr>
            <a:normAutofit fontScale="92500" lnSpcReduction="10000"/>
          </a:bodyPr>
          <a:lstStyle/>
          <a:p>
            <a:r>
              <a:rPr lang="en-US" sz="2400" dirty="0" smtClean="0"/>
              <a:t>Application control of bean instance creation &amp; destruction</a:t>
            </a:r>
          </a:p>
          <a:p>
            <a:r>
              <a:rPr lang="en-US" sz="2400" dirty="0" smtClean="0"/>
              <a:t>Producer Fields</a:t>
            </a:r>
          </a:p>
          <a:p>
            <a:pPr>
              <a:buNone/>
            </a:pPr>
            <a:r>
              <a:rPr lang="en-US" sz="1600" dirty="0" smtClean="0">
                <a:solidFill>
                  <a:srgbClr val="FF0000"/>
                </a:solidFill>
                <a:latin typeface="Bitstream Vera Sans Mono" pitchFamily="49" charset="0"/>
              </a:rPr>
              <a:t>public class Shop {</a:t>
            </a:r>
          </a:p>
          <a:p>
            <a:pPr>
              <a:buNone/>
            </a:pPr>
            <a:r>
              <a:rPr lang="en-US" sz="1600" dirty="0" smtClean="0">
                <a:solidFill>
                  <a:srgbClr val="FF0000"/>
                </a:solidFill>
                <a:latin typeface="Bitstream Vera Sans Mono" pitchFamily="49" charset="0"/>
              </a:rPr>
              <a:t>	@Produces @</a:t>
            </a:r>
            <a:r>
              <a:rPr lang="en-US" sz="1600" dirty="0" err="1" smtClean="0">
                <a:solidFill>
                  <a:srgbClr val="FF0000"/>
                </a:solidFill>
                <a:latin typeface="Bitstream Vera Sans Mono" pitchFamily="49" charset="0"/>
              </a:rPr>
              <a:t>ApplicationScoped</a:t>
            </a:r>
            <a:r>
              <a:rPr lang="en-US" sz="1600" dirty="0" smtClean="0">
                <a:solidFill>
                  <a:srgbClr val="FF0000"/>
                </a:solidFill>
                <a:latin typeface="Bitstream Vera Sans Mono" pitchFamily="49" charset="0"/>
              </a:rPr>
              <a:t> @Catalog @Named("catalog")</a:t>
            </a:r>
          </a:p>
          <a:p>
            <a:pPr>
              <a:buNone/>
            </a:pPr>
            <a:r>
              <a:rPr lang="en-US" sz="1600" dirty="0" smtClean="0">
                <a:solidFill>
                  <a:srgbClr val="FF0000"/>
                </a:solidFill>
                <a:latin typeface="Bitstream Vera Sans Mono" pitchFamily="49" charset="0"/>
              </a:rPr>
              <a:t>	List&lt;Product&gt; products = ....;</a:t>
            </a:r>
          </a:p>
          <a:p>
            <a:pPr>
              <a:buNone/>
            </a:pPr>
            <a:r>
              <a:rPr lang="en-US" sz="1600" dirty="0" smtClean="0">
                <a:solidFill>
                  <a:srgbClr val="FF0000"/>
                </a:solidFill>
                <a:latin typeface="Bitstream Vera Sans Mono" pitchFamily="49" charset="0"/>
              </a:rPr>
              <a:t>}</a:t>
            </a:r>
          </a:p>
          <a:p>
            <a:r>
              <a:rPr lang="en-US" sz="2400" dirty="0" smtClean="0"/>
              <a:t>Producer Methods</a:t>
            </a:r>
          </a:p>
          <a:p>
            <a:pPr>
              <a:buNone/>
            </a:pPr>
            <a:r>
              <a:rPr lang="en-US" sz="1600" dirty="0" smtClean="0">
                <a:solidFill>
                  <a:srgbClr val="FF0000"/>
                </a:solidFill>
                <a:latin typeface="Bitstream Vera Sans Mono" pitchFamily="49" charset="0"/>
              </a:rPr>
              <a:t>public class Shop {</a:t>
            </a:r>
          </a:p>
          <a:p>
            <a:pPr>
              <a:buNone/>
            </a:pPr>
            <a:r>
              <a:rPr lang="en-US" sz="1600" dirty="0" smtClean="0">
                <a:solidFill>
                  <a:srgbClr val="FF0000"/>
                </a:solidFill>
                <a:latin typeface="Bitstream Vera Sans Mono" pitchFamily="49" charset="0"/>
              </a:rPr>
              <a:t>	@Produces @</a:t>
            </a:r>
            <a:r>
              <a:rPr lang="en-US" sz="1600" dirty="0" err="1" smtClean="0">
                <a:solidFill>
                  <a:srgbClr val="FF0000"/>
                </a:solidFill>
                <a:latin typeface="Bitstream Vera Sans Mono" pitchFamily="49" charset="0"/>
              </a:rPr>
              <a:t>ApplicationScoped</a:t>
            </a:r>
            <a:r>
              <a:rPr lang="en-US" sz="1600" dirty="0" smtClean="0">
                <a:solidFill>
                  <a:srgbClr val="FF0000"/>
                </a:solidFill>
                <a:latin typeface="Bitstream Vera Sans Mono" pitchFamily="49" charset="0"/>
              </a:rPr>
              <a:t> @Catalog @Named("catalog")</a:t>
            </a:r>
          </a:p>
          <a:p>
            <a:pPr>
              <a:buNone/>
            </a:pPr>
            <a:r>
              <a:rPr lang="en-US" sz="1600" dirty="0" smtClean="0">
                <a:solidFill>
                  <a:srgbClr val="FF0000"/>
                </a:solidFill>
                <a:latin typeface="Bitstream Vera Sans Mono" pitchFamily="49" charset="0"/>
              </a:rPr>
              <a:t>	List&lt;Product&gt; </a:t>
            </a:r>
            <a:r>
              <a:rPr lang="en-US" sz="1600" dirty="0" err="1" smtClean="0">
                <a:solidFill>
                  <a:srgbClr val="FF0000"/>
                </a:solidFill>
                <a:latin typeface="Bitstream Vera Sans Mono" pitchFamily="49" charset="0"/>
              </a:rPr>
              <a:t>getProducts</a:t>
            </a:r>
            <a:r>
              <a:rPr lang="en-US" sz="1600" dirty="0" smtClean="0">
                <a:solidFill>
                  <a:srgbClr val="FF0000"/>
                </a:solidFill>
                <a:latin typeface="Bitstream Vera Sans Mono" pitchFamily="49" charset="0"/>
              </a:rPr>
              <a:t>(</a:t>
            </a:r>
            <a:r>
              <a:rPr lang="en-US" sz="1600" dirty="0" err="1" smtClean="0">
                <a:solidFill>
                  <a:srgbClr val="FF0000"/>
                </a:solidFill>
                <a:latin typeface="Bitstream Vera Sans Mono" pitchFamily="49" charset="0"/>
              </a:rPr>
              <a:t>CatalogID</a:t>
            </a:r>
            <a:r>
              <a:rPr lang="en-US" sz="1600" dirty="0" smtClean="0">
                <a:solidFill>
                  <a:srgbClr val="FF0000"/>
                </a:solidFill>
                <a:latin typeface="Bitstream Vera Sans Mono" pitchFamily="49" charset="0"/>
              </a:rPr>
              <a:t> </a:t>
            </a:r>
            <a:r>
              <a:rPr lang="en-US" sz="1600" dirty="0" err="1" smtClean="0">
                <a:solidFill>
                  <a:srgbClr val="FF0000"/>
                </a:solidFill>
                <a:latin typeface="Bitstream Vera Sans Mono" pitchFamily="49" charset="0"/>
              </a:rPr>
              <a:t>cID</a:t>
            </a:r>
            <a:r>
              <a:rPr lang="en-US" sz="1600" dirty="0" smtClean="0">
                <a:solidFill>
                  <a:srgbClr val="FF0000"/>
                </a:solidFill>
                <a:latin typeface="Bitstream Vera Sans Mono" pitchFamily="49" charset="0"/>
              </a:rPr>
              <a:t>) { ... }</a:t>
            </a:r>
          </a:p>
          <a:p>
            <a:pPr>
              <a:buNone/>
            </a:pPr>
            <a:r>
              <a:rPr lang="en-US" sz="1600" dirty="0" smtClean="0">
                <a:solidFill>
                  <a:srgbClr val="FF0000"/>
                </a:solidFill>
                <a:latin typeface="Bitstream Vera Sans Mono" pitchFamily="49" charset="0"/>
              </a:rPr>
              <a:t>}</a:t>
            </a:r>
          </a:p>
          <a:p>
            <a:r>
              <a:rPr lang="en-US" sz="2400" dirty="0" smtClean="0"/>
              <a:t>Disposer Methods</a:t>
            </a:r>
          </a:p>
          <a:p>
            <a:pPr lvl="1"/>
            <a:r>
              <a:rPr lang="en-US" sz="2000" dirty="0" smtClean="0"/>
              <a:t>Customized cleanup of object returned by a producer method</a:t>
            </a:r>
          </a:p>
          <a:p>
            <a:pPr>
              <a:buNone/>
            </a:pPr>
            <a:r>
              <a:rPr lang="en-US" sz="1600" dirty="0" smtClean="0">
                <a:solidFill>
                  <a:srgbClr val="FF0000"/>
                </a:solidFill>
                <a:latin typeface="Bitstream Vera Sans Mono" pitchFamily="49" charset="0"/>
              </a:rPr>
              <a:t>public class Shop {</a:t>
            </a:r>
          </a:p>
          <a:p>
            <a:pPr>
              <a:buNone/>
            </a:pPr>
            <a:r>
              <a:rPr lang="fr-FR" sz="1600" dirty="0" smtClean="0">
                <a:solidFill>
                  <a:srgbClr val="FF0000"/>
                </a:solidFill>
                <a:latin typeface="Bitstream Vera Sans Mono" pitchFamily="49" charset="0"/>
              </a:rPr>
              <a:t>	public </a:t>
            </a:r>
            <a:r>
              <a:rPr lang="fr-FR" sz="1600" dirty="0" err="1" smtClean="0">
                <a:solidFill>
                  <a:srgbClr val="FF0000"/>
                </a:solidFill>
                <a:latin typeface="Bitstream Vera Sans Mono" pitchFamily="49" charset="0"/>
              </a:rPr>
              <a:t>void</a:t>
            </a:r>
            <a:r>
              <a:rPr lang="fr-FR" sz="1600" dirty="0" smtClean="0">
                <a:solidFill>
                  <a:srgbClr val="FF0000"/>
                </a:solidFill>
                <a:latin typeface="Bitstream Vera Sans Mono" pitchFamily="49" charset="0"/>
              </a:rPr>
              <a:t> close(@Disposes </a:t>
            </a:r>
            <a:r>
              <a:rPr lang="en-US" sz="1600" dirty="0" smtClean="0">
                <a:solidFill>
                  <a:srgbClr val="FF0000"/>
                </a:solidFill>
                <a:latin typeface="Bitstream Vera Sans Mono" pitchFamily="49" charset="0"/>
              </a:rPr>
              <a:t>@Catalog</a:t>
            </a:r>
            <a:r>
              <a:rPr lang="fr-FR" sz="1600" dirty="0" smtClean="0">
                <a:solidFill>
                  <a:srgbClr val="FF0000"/>
                </a:solidFill>
                <a:latin typeface="Bitstream Vera Sans Mono" pitchFamily="49" charset="0"/>
              </a:rPr>
              <a:t> </a:t>
            </a:r>
            <a:r>
              <a:rPr lang="en-US" sz="1600" dirty="0" smtClean="0">
                <a:solidFill>
                  <a:srgbClr val="FF0000"/>
                </a:solidFill>
                <a:latin typeface="Bitstream Vera Sans Mono" pitchFamily="49" charset="0"/>
              </a:rPr>
              <a:t>List&lt;Product&gt;</a:t>
            </a:r>
            <a:r>
              <a:rPr lang="fr-FR" sz="1600" dirty="0" smtClean="0">
                <a:solidFill>
                  <a:srgbClr val="FF0000"/>
                </a:solidFill>
                <a:latin typeface="Bitstream Vera Sans Mono" pitchFamily="49" charset="0"/>
              </a:rPr>
              <a:t> products) {</a:t>
            </a:r>
          </a:p>
          <a:p>
            <a:pPr>
              <a:buNone/>
            </a:pPr>
            <a:r>
              <a:rPr lang="fr-FR" sz="1600" dirty="0" smtClean="0">
                <a:solidFill>
                  <a:srgbClr val="FF0000"/>
                </a:solidFill>
                <a:latin typeface="Bitstream Vera Sans Mono" pitchFamily="49" charset="0"/>
              </a:rPr>
              <a:t>		</a:t>
            </a:r>
            <a:r>
              <a:rPr lang="fr-FR" sz="1600" dirty="0" err="1" smtClean="0">
                <a:solidFill>
                  <a:srgbClr val="FF0000"/>
                </a:solidFill>
                <a:latin typeface="Bitstream Vera Sans Mono" pitchFamily="49" charset="0"/>
              </a:rPr>
              <a:t>products.clear</a:t>
            </a:r>
            <a:r>
              <a:rPr lang="fr-FR" sz="1600" dirty="0" smtClean="0">
                <a:solidFill>
                  <a:srgbClr val="FF0000"/>
                </a:solidFill>
                <a:latin typeface="Bitstream Vera Sans Mono" pitchFamily="49" charset="0"/>
              </a:rPr>
              <a:t>();</a:t>
            </a:r>
          </a:p>
          <a:p>
            <a:pPr>
              <a:buNone/>
            </a:pPr>
            <a:r>
              <a:rPr lang="en-US" sz="1600" dirty="0" smtClean="0">
                <a:solidFill>
                  <a:srgbClr val="FF0000"/>
                </a:solidFill>
                <a:latin typeface="Bitstream Vera Sans Mono" pitchFamily="49" charset="0"/>
              </a:rPr>
              <a:t>	}</a:t>
            </a:r>
          </a:p>
          <a:p>
            <a:pPr>
              <a:buNone/>
            </a:pPr>
            <a:r>
              <a:rPr lang="en-US" sz="1600" dirty="0" smtClean="0">
                <a:solidFill>
                  <a:srgbClr val="FF0000"/>
                </a:solidFill>
                <a:latin typeface="Bitstream Vera Sans Mono" pitchFamily="49" charset="0"/>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762000"/>
          </a:xfrm>
        </p:spPr>
        <p:txBody>
          <a:bodyPr>
            <a:normAutofit/>
          </a:bodyPr>
          <a:lstStyle/>
          <a:p>
            <a:r>
              <a:rPr lang="en-US" sz="3200" dirty="0" smtClean="0"/>
              <a:t>Injecting Java EE Resources</a:t>
            </a:r>
            <a:endParaRPr lang="en-US" sz="3200" dirty="0"/>
          </a:p>
        </p:txBody>
      </p:sp>
      <p:sp>
        <p:nvSpPr>
          <p:cNvPr id="3" name="Content Placeholder 2"/>
          <p:cNvSpPr>
            <a:spLocks noGrp="1"/>
          </p:cNvSpPr>
          <p:nvPr>
            <p:ph idx="1"/>
          </p:nvPr>
        </p:nvSpPr>
        <p:spPr>
          <a:xfrm>
            <a:off x="1143000" y="1143000"/>
            <a:ext cx="8001000" cy="4419600"/>
          </a:xfrm>
        </p:spPr>
        <p:txBody>
          <a:bodyPr/>
          <a:lstStyle/>
          <a:p>
            <a:r>
              <a:rPr lang="en-US" sz="2400" dirty="0" smtClean="0"/>
              <a:t>When injecting EJBs </a:t>
            </a:r>
          </a:p>
          <a:p>
            <a:pPr lvl="1"/>
            <a:r>
              <a:rPr lang="en-US" sz="2000" dirty="0" smtClean="0"/>
              <a:t>Use @Inject to get Contextual Injection</a:t>
            </a:r>
          </a:p>
          <a:p>
            <a:pPr lvl="1"/>
            <a:r>
              <a:rPr lang="en-US" sz="2000" dirty="0" smtClean="0"/>
              <a:t>Use @EJB ONLY for remote session beans</a:t>
            </a:r>
          </a:p>
          <a:p>
            <a:r>
              <a:rPr lang="en-US" sz="2400" dirty="0" smtClean="0"/>
              <a:t>Define producers making EE types available for injection… non contextual injection</a:t>
            </a:r>
          </a:p>
          <a:p>
            <a:pPr>
              <a:buNone/>
            </a:pPr>
            <a:r>
              <a:rPr lang="en-US" sz="1500" dirty="0" smtClean="0">
                <a:solidFill>
                  <a:srgbClr val="FF0000"/>
                </a:solidFill>
                <a:latin typeface="Bitstream Vera Sans Mono" pitchFamily="49" charset="0"/>
              </a:rPr>
              <a:t>@Produces @</a:t>
            </a:r>
            <a:r>
              <a:rPr lang="en-US" sz="1500" dirty="0" err="1" smtClean="0">
                <a:solidFill>
                  <a:srgbClr val="FF0000"/>
                </a:solidFill>
                <a:latin typeface="Bitstream Vera Sans Mono" pitchFamily="49" charset="0"/>
              </a:rPr>
              <a:t>WebServiceRef</a:t>
            </a:r>
            <a:r>
              <a:rPr lang="en-US" sz="1500" dirty="0" smtClean="0">
                <a:solidFill>
                  <a:srgbClr val="FF0000"/>
                </a:solidFill>
                <a:latin typeface="Bitstream Vera Sans Mono" pitchFamily="49" charset="0"/>
              </a:rPr>
              <a:t>(lookup="</a:t>
            </a:r>
            <a:r>
              <a:rPr lang="en-US" sz="1500" dirty="0" err="1" smtClean="0">
                <a:solidFill>
                  <a:srgbClr val="FF0000"/>
                </a:solidFill>
                <a:latin typeface="Bitstream Vera Sans Mono" pitchFamily="49" charset="0"/>
              </a:rPr>
              <a:t>java:app</a:t>
            </a:r>
            <a:r>
              <a:rPr lang="en-US" sz="1500" dirty="0" smtClean="0">
                <a:solidFill>
                  <a:srgbClr val="FF0000"/>
                </a:solidFill>
                <a:latin typeface="Bitstream Vera Sans Mono" pitchFamily="49" charset="0"/>
              </a:rPr>
              <a:t>/service/</a:t>
            </a:r>
            <a:r>
              <a:rPr lang="en-US" sz="1500" dirty="0" err="1" smtClean="0">
                <a:solidFill>
                  <a:srgbClr val="FF0000"/>
                </a:solidFill>
                <a:latin typeface="Bitstream Vera Sans Mono" pitchFamily="49" charset="0"/>
              </a:rPr>
              <a:t>PaymentService</a:t>
            </a:r>
            <a:r>
              <a:rPr lang="en-US" sz="1500" dirty="0" smtClean="0">
                <a:solidFill>
                  <a:srgbClr val="FF0000"/>
                </a:solidFill>
                <a:latin typeface="Bitstream Vera Sans Mono" pitchFamily="49" charset="0"/>
              </a:rPr>
              <a:t>")</a:t>
            </a:r>
          </a:p>
          <a:p>
            <a:pPr>
              <a:buNone/>
            </a:pPr>
            <a:r>
              <a:rPr lang="en-US" sz="1500" dirty="0" err="1" smtClean="0">
                <a:solidFill>
                  <a:srgbClr val="FF0000"/>
                </a:solidFill>
                <a:latin typeface="Bitstream Vera Sans Mono" pitchFamily="49" charset="0"/>
              </a:rPr>
              <a:t>PaymentService</a:t>
            </a:r>
            <a:r>
              <a:rPr lang="en-US" sz="1500" dirty="0" smtClean="0">
                <a:solidFill>
                  <a:srgbClr val="FF0000"/>
                </a:solidFill>
                <a:latin typeface="Bitstream Vera Sans Mono" pitchFamily="49" charset="0"/>
              </a:rPr>
              <a:t> </a:t>
            </a:r>
            <a:r>
              <a:rPr lang="en-US" sz="1500" dirty="0" err="1" smtClean="0">
                <a:solidFill>
                  <a:srgbClr val="FF0000"/>
                </a:solidFill>
                <a:latin typeface="Bitstream Vera Sans Mono" pitchFamily="49" charset="0"/>
              </a:rPr>
              <a:t>paymentService</a:t>
            </a:r>
            <a:r>
              <a:rPr lang="en-US" sz="1500" dirty="0" smtClean="0">
                <a:solidFill>
                  <a:srgbClr val="FF0000"/>
                </a:solidFill>
                <a:latin typeface="Bitstream Vera Sans Mono" pitchFamily="49" charset="0"/>
              </a:rPr>
              <a:t>;</a:t>
            </a:r>
          </a:p>
          <a:p>
            <a:pPr>
              <a:buNone/>
            </a:pPr>
            <a:endParaRPr lang="en-US" sz="400" dirty="0" smtClean="0">
              <a:solidFill>
                <a:srgbClr val="FF0000"/>
              </a:solidFill>
              <a:latin typeface="Bitstream Vera Sans Mono" pitchFamily="49" charset="0"/>
            </a:endParaRPr>
          </a:p>
          <a:p>
            <a:pPr>
              <a:buNone/>
            </a:pPr>
            <a:r>
              <a:rPr lang="en-US" sz="1500" dirty="0" smtClean="0">
                <a:solidFill>
                  <a:srgbClr val="FF0000"/>
                </a:solidFill>
                <a:latin typeface="Bitstream Vera Sans Mono" pitchFamily="49" charset="0"/>
              </a:rPr>
              <a:t>@Produces @</a:t>
            </a:r>
            <a:r>
              <a:rPr lang="en-US" sz="1500" dirty="0" err="1" smtClean="0">
                <a:solidFill>
                  <a:srgbClr val="FF0000"/>
                </a:solidFill>
                <a:latin typeface="Bitstream Vera Sans Mono" pitchFamily="49" charset="0"/>
              </a:rPr>
              <a:t>PersistenceContext</a:t>
            </a:r>
            <a:r>
              <a:rPr lang="en-US" sz="1500" dirty="0" smtClean="0">
                <a:solidFill>
                  <a:srgbClr val="FF0000"/>
                </a:solidFill>
                <a:latin typeface="Bitstream Vera Sans Mono" pitchFamily="49" charset="0"/>
              </a:rPr>
              <a:t>(</a:t>
            </a:r>
            <a:r>
              <a:rPr lang="en-US" sz="1500" dirty="0" err="1" smtClean="0">
                <a:solidFill>
                  <a:srgbClr val="FF0000"/>
                </a:solidFill>
                <a:latin typeface="Bitstream Vera Sans Mono" pitchFamily="49" charset="0"/>
              </a:rPr>
              <a:t>unitName</a:t>
            </a:r>
            <a:r>
              <a:rPr lang="en-US" sz="1500" dirty="0" smtClean="0">
                <a:solidFill>
                  <a:srgbClr val="FF0000"/>
                </a:solidFill>
                <a:latin typeface="Bitstream Vera Sans Mono" pitchFamily="49" charset="0"/>
              </a:rPr>
              <a:t>="</a:t>
            </a:r>
            <a:r>
              <a:rPr lang="en-US" sz="1500" dirty="0" err="1" smtClean="0">
                <a:solidFill>
                  <a:srgbClr val="FF0000"/>
                </a:solidFill>
                <a:latin typeface="Bitstream Vera Sans Mono" pitchFamily="49" charset="0"/>
              </a:rPr>
              <a:t>CustomerDatabase</a:t>
            </a:r>
            <a:r>
              <a:rPr lang="en-US" sz="1500" dirty="0" smtClean="0">
                <a:solidFill>
                  <a:srgbClr val="FF0000"/>
                </a:solidFill>
                <a:latin typeface="Bitstream Vera Sans Mono" pitchFamily="49" charset="0"/>
              </a:rPr>
              <a:t>")</a:t>
            </a:r>
          </a:p>
          <a:p>
            <a:pPr>
              <a:buNone/>
            </a:pPr>
            <a:r>
              <a:rPr lang="en-US" sz="1500" dirty="0" smtClean="0">
                <a:solidFill>
                  <a:srgbClr val="FF0000"/>
                </a:solidFill>
                <a:latin typeface="Bitstream Vera Sans Mono" pitchFamily="49" charset="0"/>
              </a:rPr>
              <a:t>@</a:t>
            </a:r>
            <a:r>
              <a:rPr lang="en-US" sz="1500" dirty="0" err="1" smtClean="0">
                <a:solidFill>
                  <a:srgbClr val="FF0000"/>
                </a:solidFill>
                <a:latin typeface="Bitstream Vera Sans Mono" pitchFamily="49" charset="0"/>
              </a:rPr>
              <a:t>CustomerDatabase</a:t>
            </a:r>
            <a:r>
              <a:rPr lang="en-US" sz="1500" dirty="0" smtClean="0">
                <a:solidFill>
                  <a:srgbClr val="FF0000"/>
                </a:solidFill>
                <a:latin typeface="Bitstream Vera Sans Mono" pitchFamily="49" charset="0"/>
              </a:rPr>
              <a:t> </a:t>
            </a:r>
            <a:r>
              <a:rPr lang="en-US" sz="1500" dirty="0" err="1" smtClean="0">
                <a:solidFill>
                  <a:srgbClr val="FF0000"/>
                </a:solidFill>
                <a:latin typeface="Bitstream Vera Sans Mono" pitchFamily="49" charset="0"/>
              </a:rPr>
              <a:t>EntityManager</a:t>
            </a:r>
            <a:r>
              <a:rPr lang="en-US" sz="1500" dirty="0" smtClean="0">
                <a:solidFill>
                  <a:srgbClr val="FF0000"/>
                </a:solidFill>
                <a:latin typeface="Bitstream Vera Sans Mono" pitchFamily="49" charset="0"/>
              </a:rPr>
              <a:t> </a:t>
            </a:r>
            <a:r>
              <a:rPr lang="en-US" sz="1500" dirty="0" err="1" smtClean="0">
                <a:solidFill>
                  <a:srgbClr val="FF0000"/>
                </a:solidFill>
                <a:latin typeface="Bitstream Vera Sans Mono" pitchFamily="49" charset="0"/>
              </a:rPr>
              <a:t>customerDatabasePersistenceContext</a:t>
            </a:r>
            <a:r>
              <a:rPr lang="en-US" sz="1500" dirty="0" smtClean="0">
                <a:solidFill>
                  <a:srgbClr val="FF0000"/>
                </a:solidFill>
                <a:latin typeface="Bitstream Vera Sans Mono" pitchFamily="49" charset="0"/>
              </a:rPr>
              <a:t>;</a:t>
            </a:r>
          </a:p>
          <a:p>
            <a:r>
              <a:rPr lang="en-US" sz="2400" dirty="0" smtClean="0"/>
              <a:t>Consume the Injected types in other CDI Beans</a:t>
            </a:r>
          </a:p>
          <a:p>
            <a:pPr>
              <a:buNone/>
            </a:pPr>
            <a:r>
              <a:rPr lang="en-US" sz="1500" dirty="0" smtClean="0">
                <a:solidFill>
                  <a:srgbClr val="FF0000"/>
                </a:solidFill>
                <a:latin typeface="Bitstream Vera Sans Mono" pitchFamily="49" charset="0"/>
              </a:rPr>
              <a:t>@Inject @</a:t>
            </a:r>
            <a:r>
              <a:rPr lang="en-US" sz="1500" dirty="0" err="1" smtClean="0">
                <a:solidFill>
                  <a:srgbClr val="FF0000"/>
                </a:solidFill>
                <a:latin typeface="Bitstream Vera Sans Mono" pitchFamily="49" charset="0"/>
              </a:rPr>
              <a:t>CustomerDatabase</a:t>
            </a:r>
            <a:r>
              <a:rPr lang="en-US" sz="1500" dirty="0" smtClean="0">
                <a:solidFill>
                  <a:srgbClr val="FF0000"/>
                </a:solidFill>
                <a:latin typeface="Bitstream Vera Sans Mono" pitchFamily="49" charset="0"/>
              </a:rPr>
              <a:t> </a:t>
            </a:r>
            <a:r>
              <a:rPr lang="en-US" sz="1500" dirty="0" err="1" smtClean="0">
                <a:solidFill>
                  <a:srgbClr val="FF0000"/>
                </a:solidFill>
                <a:latin typeface="Bitstream Vera Sans Mono" pitchFamily="49" charset="0"/>
              </a:rPr>
              <a:t>EntityManager</a:t>
            </a:r>
            <a:r>
              <a:rPr lang="en-US" sz="1500" dirty="0" smtClean="0">
                <a:solidFill>
                  <a:srgbClr val="FF0000"/>
                </a:solidFill>
                <a:latin typeface="Bitstream Vera Sans Mono" pitchFamily="49" charset="0"/>
              </a:rPr>
              <a:t> </a:t>
            </a:r>
            <a:r>
              <a:rPr lang="en-US" sz="1500" dirty="0" err="1" smtClean="0">
                <a:solidFill>
                  <a:srgbClr val="FF0000"/>
                </a:solidFill>
                <a:latin typeface="Bitstream Vera Sans Mono" pitchFamily="49" charset="0"/>
              </a:rPr>
              <a:t>myEntityManager</a:t>
            </a:r>
            <a:endParaRPr lang="en-US" sz="1500" dirty="0" smtClean="0">
              <a:solidFill>
                <a:srgbClr val="FF0000"/>
              </a:solidFill>
              <a:latin typeface="Bitstream Vera Sans Mono" pitchFamily="49" charset="0"/>
            </a:endParaRPr>
          </a:p>
          <a:p>
            <a:pPr>
              <a:buNone/>
            </a:pPr>
            <a:r>
              <a:rPr lang="en-US" sz="1500" dirty="0" smtClean="0">
                <a:solidFill>
                  <a:srgbClr val="FF0000"/>
                </a:solidFill>
                <a:latin typeface="Bitstream Vera Sans Mono" pitchFamily="49" charset="0"/>
              </a:rPr>
              <a:t>@Inject </a:t>
            </a:r>
            <a:r>
              <a:rPr lang="en-US" sz="1500" dirty="0" err="1" smtClean="0">
                <a:solidFill>
                  <a:srgbClr val="FF0000"/>
                </a:solidFill>
                <a:latin typeface="Bitstream Vera Sans Mono" pitchFamily="49" charset="0"/>
              </a:rPr>
              <a:t>PaymentService</a:t>
            </a:r>
            <a:r>
              <a:rPr lang="en-US" sz="1500" dirty="0" smtClean="0">
                <a:solidFill>
                  <a:srgbClr val="FF0000"/>
                </a:solidFill>
                <a:latin typeface="Bitstream Vera Sans Mono" pitchFamily="49" charset="0"/>
              </a:rPr>
              <a:t> </a:t>
            </a:r>
            <a:r>
              <a:rPr lang="en-US" sz="1500" dirty="0" err="1" smtClean="0">
                <a:solidFill>
                  <a:srgbClr val="FF0000"/>
                </a:solidFill>
                <a:latin typeface="Bitstream Vera Sans Mono" pitchFamily="49" charset="0"/>
              </a:rPr>
              <a:t>myPaymentService</a:t>
            </a:r>
            <a:endParaRPr lang="en-US" sz="1500" dirty="0" smtClean="0">
              <a:solidFill>
                <a:srgbClr val="FF0000"/>
              </a:solidFill>
              <a:latin typeface="Bitstream Vera Sans Mono" pitchFamily="49"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391400" cy="762000"/>
          </a:xfrm>
        </p:spPr>
        <p:txBody>
          <a:bodyPr/>
          <a:lstStyle/>
          <a:p>
            <a:r>
              <a:rPr lang="en-US" sz="3200" dirty="0" smtClean="0"/>
              <a:t>Decorators</a:t>
            </a:r>
            <a:endParaRPr lang="en-US" sz="3200" dirty="0"/>
          </a:p>
        </p:txBody>
      </p:sp>
      <p:sp>
        <p:nvSpPr>
          <p:cNvPr id="3" name="Content Placeholder 2"/>
          <p:cNvSpPr>
            <a:spLocks noGrp="1"/>
          </p:cNvSpPr>
          <p:nvPr>
            <p:ph idx="1"/>
          </p:nvPr>
        </p:nvSpPr>
        <p:spPr>
          <a:xfrm>
            <a:off x="1143000" y="685800"/>
            <a:ext cx="8458200" cy="5791200"/>
          </a:xfrm>
        </p:spPr>
        <p:txBody>
          <a:bodyPr>
            <a:normAutofit fontScale="92500" lnSpcReduction="10000"/>
          </a:bodyPr>
          <a:lstStyle/>
          <a:p>
            <a:r>
              <a:rPr lang="en-US" sz="2400" dirty="0" smtClean="0"/>
              <a:t>Implements one or more bean types</a:t>
            </a:r>
          </a:p>
          <a:p>
            <a:pPr lvl="1"/>
            <a:r>
              <a:rPr lang="en-US" sz="2000" dirty="0" smtClean="0"/>
              <a:t>Can be abstract</a:t>
            </a:r>
          </a:p>
          <a:p>
            <a:pPr lvl="1"/>
            <a:r>
              <a:rPr lang="en-US" sz="2000" dirty="0" smtClean="0"/>
              <a:t>Implements the interface it is decorating</a:t>
            </a:r>
          </a:p>
          <a:p>
            <a:r>
              <a:rPr lang="en-US" sz="2400" dirty="0" smtClean="0"/>
              <a:t>Extend bean types with function specific to that type</a:t>
            </a:r>
          </a:p>
          <a:p>
            <a:r>
              <a:rPr lang="en-US" sz="2400" dirty="0" smtClean="0"/>
              <a:t>Called after interceptors</a:t>
            </a:r>
          </a:p>
          <a:p>
            <a:r>
              <a:rPr lang="en-US" sz="2400" dirty="0" smtClean="0"/>
              <a:t>Explicitly enabled in the beans.xml</a:t>
            </a:r>
          </a:p>
          <a:p>
            <a:pPr>
              <a:buNone/>
            </a:pPr>
            <a:endParaRPr lang="en-US" sz="1600" dirty="0" smtClean="0">
              <a:solidFill>
                <a:srgbClr val="FF0000"/>
              </a:solidFill>
              <a:latin typeface="Bitstream Vera Sans Mono" pitchFamily="49" charset="0"/>
            </a:endParaRPr>
          </a:p>
          <a:p>
            <a:pPr>
              <a:buNone/>
            </a:pPr>
            <a:r>
              <a:rPr lang="en-US" sz="1600" dirty="0" smtClean="0">
                <a:solidFill>
                  <a:srgbClr val="FF0000"/>
                </a:solidFill>
                <a:latin typeface="Bitstream Vera Sans Mono" pitchFamily="49" charset="0"/>
              </a:rPr>
              <a:t>public interface Htmlable { String toHtml(); } </a:t>
            </a:r>
            <a:r>
              <a:rPr lang="en-US" sz="1600" dirty="0" smtClean="0"/>
              <a:t>//interface</a:t>
            </a:r>
          </a:p>
          <a:p>
            <a:pPr>
              <a:buNone/>
            </a:pPr>
            <a:endParaRPr lang="en-US" sz="1600" dirty="0" smtClean="0">
              <a:solidFill>
                <a:srgbClr val="FF0000"/>
              </a:solidFill>
              <a:latin typeface="Bitstream Vera Sans Mono" pitchFamily="49" charset="0"/>
            </a:endParaRPr>
          </a:p>
          <a:p>
            <a:pPr>
              <a:buNone/>
            </a:pPr>
            <a:r>
              <a:rPr lang="en-US" sz="1600" dirty="0" smtClean="0">
                <a:solidFill>
                  <a:srgbClr val="FF0000"/>
                </a:solidFill>
                <a:latin typeface="Bitstream Vera Sans Mono" pitchFamily="49" charset="0"/>
              </a:rPr>
              <a:t>public class HtmlDate extends Date implements Htmlable { </a:t>
            </a:r>
          </a:p>
          <a:p>
            <a:pPr>
              <a:buNone/>
            </a:pPr>
            <a:r>
              <a:rPr lang="en-US" sz="1600" dirty="0" smtClean="0">
                <a:solidFill>
                  <a:srgbClr val="FF0000"/>
                </a:solidFill>
                <a:latin typeface="Bitstream Vera Sans Mono" pitchFamily="49" charset="0"/>
              </a:rPr>
              <a:t>	public String toHtml() { </a:t>
            </a:r>
            <a:r>
              <a:rPr lang="en-US" sz="1600" dirty="0" smtClean="0"/>
              <a:t>//date class that knows its HTML representation</a:t>
            </a:r>
            <a:endParaRPr lang="en-US" sz="1600" dirty="0" smtClean="0">
              <a:solidFill>
                <a:srgbClr val="FF0000"/>
              </a:solidFill>
              <a:latin typeface="Bitstream Vera Sans Mono" pitchFamily="49" charset="0"/>
            </a:endParaRPr>
          </a:p>
          <a:p>
            <a:pPr>
              <a:buNone/>
            </a:pPr>
            <a:r>
              <a:rPr lang="en-US" sz="1600" dirty="0" smtClean="0">
                <a:solidFill>
                  <a:srgbClr val="FF0000"/>
                </a:solidFill>
                <a:latin typeface="Bitstream Vera Sans Mono" pitchFamily="49" charset="0"/>
              </a:rPr>
              <a:t>		return toString(); </a:t>
            </a:r>
          </a:p>
          <a:p>
            <a:pPr>
              <a:buNone/>
            </a:pPr>
            <a:r>
              <a:rPr lang="en-US" sz="1600" dirty="0" smtClean="0">
                <a:solidFill>
                  <a:srgbClr val="FF0000"/>
                </a:solidFill>
                <a:latin typeface="Bitstream Vera Sans Mono" pitchFamily="49" charset="0"/>
              </a:rPr>
              <a:t>	} </a:t>
            </a:r>
          </a:p>
          <a:p>
            <a:pPr>
              <a:buNone/>
            </a:pPr>
            <a:r>
              <a:rPr lang="en-US" sz="1600" dirty="0" smtClean="0">
                <a:solidFill>
                  <a:srgbClr val="FF0000"/>
                </a:solidFill>
                <a:latin typeface="Bitstream Vera Sans Mono" pitchFamily="49" charset="0"/>
              </a:rPr>
              <a:t>}</a:t>
            </a:r>
            <a:r>
              <a:rPr lang="en-US" sz="1400" dirty="0" smtClean="0">
                <a:solidFill>
                  <a:srgbClr val="FF0000"/>
                </a:solidFill>
                <a:latin typeface="Bitstream Vera Sans Mono" pitchFamily="49" charset="0"/>
              </a:rPr>
              <a:t>	</a:t>
            </a:r>
          </a:p>
          <a:p>
            <a:pPr>
              <a:buNone/>
            </a:pPr>
            <a:r>
              <a:rPr lang="en-US" sz="1600" dirty="0" smtClean="0">
                <a:solidFill>
                  <a:srgbClr val="FF0000"/>
                </a:solidFill>
                <a:latin typeface="Bitstream Vera Sans Mono" pitchFamily="49" charset="0"/>
              </a:rPr>
              <a:t>@Decorator public class StrongDecorator implements Htmlable { </a:t>
            </a:r>
          </a:p>
          <a:p>
            <a:pPr>
              <a:buNone/>
            </a:pPr>
            <a:r>
              <a:rPr lang="en-US" sz="1600" dirty="0" smtClean="0">
                <a:solidFill>
                  <a:srgbClr val="FF0000"/>
                </a:solidFill>
                <a:latin typeface="Bitstream Vera Sans Mono" pitchFamily="49" charset="0"/>
              </a:rPr>
              <a:t>	@Inject @Delegate @Any private Htmlable html;</a:t>
            </a:r>
          </a:p>
          <a:p>
            <a:pPr>
              <a:buNone/>
            </a:pPr>
            <a:r>
              <a:rPr lang="en-US" sz="1600" dirty="0" smtClean="0">
                <a:solidFill>
                  <a:srgbClr val="FF0000"/>
                </a:solidFill>
                <a:latin typeface="Bitstream Vera Sans Mono" pitchFamily="49" charset="0"/>
              </a:rPr>
              <a:t>	 public String toHtml() { //</a:t>
            </a:r>
            <a:r>
              <a:rPr lang="en-US" sz="1600" dirty="0" smtClean="0"/>
              <a:t>decorator that puts the HTML inside &lt;strong&gt; tags</a:t>
            </a:r>
            <a:endParaRPr lang="en-US" sz="1600" dirty="0" smtClean="0">
              <a:solidFill>
                <a:srgbClr val="FF0000"/>
              </a:solidFill>
              <a:latin typeface="Bitstream Vera Sans Mono" pitchFamily="49" charset="0"/>
            </a:endParaRPr>
          </a:p>
          <a:p>
            <a:pPr>
              <a:buNone/>
            </a:pPr>
            <a:r>
              <a:rPr lang="en-US" sz="1600" dirty="0" smtClean="0">
                <a:solidFill>
                  <a:srgbClr val="FF0000"/>
                </a:solidFill>
                <a:latin typeface="Bitstream Vera Sans Mono" pitchFamily="49" charset="0"/>
              </a:rPr>
              <a:t>		return "&lt;strong&gt;" + </a:t>
            </a:r>
            <a:r>
              <a:rPr lang="en-US" sz="1600" dirty="0" err="1" smtClean="0">
                <a:solidFill>
                  <a:srgbClr val="FF0000"/>
                </a:solidFill>
                <a:latin typeface="Bitstream Vera Sans Mono" pitchFamily="49" charset="0"/>
              </a:rPr>
              <a:t>html.toHtml</a:t>
            </a:r>
            <a:r>
              <a:rPr lang="en-US" sz="1600" dirty="0" smtClean="0">
                <a:solidFill>
                  <a:srgbClr val="FF0000"/>
                </a:solidFill>
                <a:latin typeface="Bitstream Vera Sans Mono" pitchFamily="49" charset="0"/>
              </a:rPr>
              <a:t>() + "&lt;/strong&gt;"; </a:t>
            </a:r>
          </a:p>
          <a:p>
            <a:pPr>
              <a:buNone/>
            </a:pPr>
            <a:r>
              <a:rPr lang="en-US" sz="1600" dirty="0" smtClean="0">
                <a:solidFill>
                  <a:srgbClr val="FF0000"/>
                </a:solidFill>
                <a:latin typeface="Bitstream Vera Sans Mono" pitchFamily="49" charset="0"/>
              </a:rPr>
              <a:t>	} </a:t>
            </a:r>
          </a:p>
          <a:p>
            <a:pPr>
              <a:buNone/>
            </a:pPr>
            <a:r>
              <a:rPr lang="en-US" sz="1600" dirty="0" smtClean="0">
                <a:solidFill>
                  <a:srgbClr val="FF0000"/>
                </a:solidFill>
                <a:latin typeface="Bitstream Vera Sans Mono" pitchFamily="49" charset="0"/>
              </a:rPr>
              <a:t>}</a:t>
            </a:r>
            <a:endParaRPr lang="en-US" sz="24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762000"/>
          </a:xfrm>
        </p:spPr>
        <p:txBody>
          <a:bodyPr/>
          <a:lstStyle/>
          <a:p>
            <a:r>
              <a:rPr lang="en-US" sz="3200" dirty="0" smtClean="0"/>
              <a:t>Events:  Observer Pattern </a:t>
            </a:r>
            <a:endParaRPr lang="en-US" sz="3200" dirty="0"/>
          </a:p>
        </p:txBody>
      </p:sp>
      <p:sp>
        <p:nvSpPr>
          <p:cNvPr id="3" name="Content Placeholder 2"/>
          <p:cNvSpPr>
            <a:spLocks noGrp="1"/>
          </p:cNvSpPr>
          <p:nvPr>
            <p:ph idx="1"/>
          </p:nvPr>
        </p:nvSpPr>
        <p:spPr>
          <a:xfrm>
            <a:off x="1524000" y="685800"/>
            <a:ext cx="7543800" cy="5486400"/>
          </a:xfrm>
        </p:spPr>
        <p:txBody>
          <a:bodyPr>
            <a:normAutofit fontScale="92500" lnSpcReduction="10000"/>
          </a:bodyPr>
          <a:lstStyle/>
          <a:p>
            <a:pPr>
              <a:buNone/>
            </a:pPr>
            <a:r>
              <a:rPr lang="en-US" sz="1400" dirty="0" smtClean="0">
                <a:solidFill>
                  <a:schemeClr val="accent5">
                    <a:lumMod val="50000"/>
                  </a:schemeClr>
                </a:solidFill>
                <a:latin typeface="Bitstream Vera Sans Mono" pitchFamily="49" charset="0"/>
              </a:rPr>
              <a:t>// Event is a POJO</a:t>
            </a:r>
          </a:p>
          <a:p>
            <a:pPr>
              <a:buNone/>
            </a:pPr>
            <a:r>
              <a:rPr lang="en-US" sz="1400" dirty="0" smtClean="0">
                <a:solidFill>
                  <a:srgbClr val="FF0000"/>
                </a:solidFill>
                <a:latin typeface="Bitstream Vera Sans Mono" pitchFamily="49" charset="0"/>
              </a:rPr>
              <a:t>public class MyEvent { String data; Date </a:t>
            </a:r>
            <a:r>
              <a:rPr lang="en-US" sz="1400" dirty="0" err="1" smtClean="0">
                <a:solidFill>
                  <a:srgbClr val="FF0000"/>
                </a:solidFill>
                <a:latin typeface="Bitstream Vera Sans Mono" pitchFamily="49" charset="0"/>
              </a:rPr>
              <a:t>eventTime</a:t>
            </a:r>
            <a:r>
              <a:rPr lang="en-US" sz="1400" dirty="0" smtClean="0">
                <a:solidFill>
                  <a:srgbClr val="FF0000"/>
                </a:solidFill>
                <a:latin typeface="Bitstream Vera Sans Mono" pitchFamily="49" charset="0"/>
              </a:rPr>
              <a:t>; .... }</a:t>
            </a:r>
          </a:p>
          <a:p>
            <a:pPr>
              <a:buNone/>
            </a:pPr>
            <a:endParaRPr lang="en-US" sz="1400" dirty="0" smtClean="0">
              <a:solidFill>
                <a:srgbClr val="FF0000"/>
              </a:solidFill>
              <a:latin typeface="Bitstream Vera Sans Mono" pitchFamily="49" charset="0"/>
            </a:endParaRPr>
          </a:p>
          <a:p>
            <a:pPr>
              <a:buNone/>
            </a:pPr>
            <a:r>
              <a:rPr lang="en-US" sz="1400" dirty="0" smtClean="0">
                <a:solidFill>
                  <a:schemeClr val="accent5">
                    <a:lumMod val="50000"/>
                  </a:schemeClr>
                </a:solidFill>
                <a:latin typeface="Bitstream Vera Sans Mono" pitchFamily="49" charset="0"/>
              </a:rPr>
              <a:t>// Event&lt;MyEvent&gt; is injected automatically by the container </a:t>
            </a:r>
          </a:p>
          <a:p>
            <a:pPr>
              <a:buNone/>
            </a:pPr>
            <a:r>
              <a:rPr lang="en-US" sz="1400" dirty="0" smtClean="0">
                <a:solidFill>
                  <a:srgbClr val="FF0000"/>
                </a:solidFill>
                <a:latin typeface="Bitstream Vera Sans Mono" pitchFamily="49" charset="0"/>
              </a:rPr>
              <a:t>@Stateless @Named (“producer”)</a:t>
            </a:r>
          </a:p>
          <a:p>
            <a:pPr>
              <a:buNone/>
            </a:pPr>
            <a:r>
              <a:rPr lang="en-US" sz="1400" dirty="0" smtClean="0">
                <a:solidFill>
                  <a:srgbClr val="FF0000"/>
                </a:solidFill>
                <a:latin typeface="Bitstream Vera Sans Mono" pitchFamily="49" charset="0"/>
              </a:rPr>
              <a:t>public class EventProducer {</a:t>
            </a:r>
          </a:p>
          <a:p>
            <a:pPr>
              <a:buNone/>
            </a:pPr>
            <a:r>
              <a:rPr lang="en-US" sz="1400" dirty="0" smtClean="0">
                <a:solidFill>
                  <a:srgbClr val="FF0000"/>
                </a:solidFill>
                <a:latin typeface="Bitstream Vera Sans Mono" pitchFamily="49" charset="0"/>
              </a:rPr>
              <a:t> 	@Inject @My Event&lt;MyEvent&gt; event;  </a:t>
            </a:r>
            <a:r>
              <a:rPr lang="en-US" sz="1400" dirty="0" smtClean="0">
                <a:solidFill>
                  <a:schemeClr val="accent5">
                    <a:lumMod val="50000"/>
                  </a:schemeClr>
                </a:solidFill>
                <a:latin typeface="Bitstream Vera Sans Mono" pitchFamily="49" charset="0"/>
              </a:rPr>
              <a:t>//@My is a Qualifier</a:t>
            </a:r>
          </a:p>
          <a:p>
            <a:pPr>
              <a:buNone/>
            </a:pPr>
            <a:r>
              <a:rPr lang="en-US" sz="1400" dirty="0" smtClean="0">
                <a:solidFill>
                  <a:schemeClr val="accent5">
                    <a:lumMod val="50000"/>
                  </a:schemeClr>
                </a:solidFill>
                <a:latin typeface="Bitstream Vera Sans Mono" pitchFamily="49" charset="0"/>
              </a:rPr>
              <a:t>   </a:t>
            </a:r>
            <a:r>
              <a:rPr lang="en-US" sz="1400" dirty="0" smtClean="0">
                <a:solidFill>
                  <a:srgbClr val="FF0000"/>
                </a:solidFill>
                <a:latin typeface="Bitstream Vera Sans Mono" pitchFamily="49" charset="0"/>
              </a:rPr>
              <a:t>                </a:t>
            </a:r>
          </a:p>
          <a:p>
            <a:pPr>
              <a:buNone/>
            </a:pPr>
            <a:r>
              <a:rPr lang="en-US" sz="1400" dirty="0" smtClean="0">
                <a:solidFill>
                  <a:srgbClr val="FF0000"/>
                </a:solidFill>
                <a:latin typeface="Bitstream Vera Sans Mono" pitchFamily="49" charset="0"/>
              </a:rPr>
              <a:t> 	public void doSomething() { </a:t>
            </a:r>
          </a:p>
          <a:p>
            <a:pPr>
              <a:buNone/>
            </a:pPr>
            <a:r>
              <a:rPr lang="en-US" sz="1400" dirty="0" smtClean="0">
                <a:solidFill>
                  <a:srgbClr val="FF0000"/>
                </a:solidFill>
                <a:latin typeface="Bitstream Vera Sans Mono" pitchFamily="49" charset="0"/>
              </a:rPr>
              <a:t>		event.fire(new MyEvent());</a:t>
            </a:r>
          </a:p>
          <a:p>
            <a:pPr>
              <a:buNone/>
            </a:pPr>
            <a:r>
              <a:rPr lang="en-US" sz="1400" dirty="0" smtClean="0">
                <a:solidFill>
                  <a:srgbClr val="FF0000"/>
                </a:solidFill>
                <a:latin typeface="Bitstream Vera Sans Mono" pitchFamily="49" charset="0"/>
              </a:rPr>
              <a:t> 	} </a:t>
            </a:r>
          </a:p>
          <a:p>
            <a:pPr>
              <a:buNone/>
            </a:pPr>
            <a:r>
              <a:rPr lang="en-US" sz="1400" dirty="0" smtClean="0">
                <a:solidFill>
                  <a:srgbClr val="FF0000"/>
                </a:solidFill>
                <a:latin typeface="Bitstream Vera Sans Mono" pitchFamily="49" charset="0"/>
              </a:rPr>
              <a:t>}</a:t>
            </a:r>
          </a:p>
          <a:p>
            <a:pPr>
              <a:buNone/>
            </a:pPr>
            <a:endParaRPr lang="en-US" sz="400" dirty="0" smtClean="0">
              <a:solidFill>
                <a:srgbClr val="FF0000"/>
              </a:solidFill>
              <a:latin typeface="Bitstream Vera Sans Mono" pitchFamily="49" charset="0"/>
            </a:endParaRPr>
          </a:p>
          <a:p>
            <a:pPr>
              <a:buNone/>
            </a:pPr>
            <a:r>
              <a:rPr lang="en-US" sz="1400" dirty="0" smtClean="0">
                <a:solidFill>
                  <a:schemeClr val="accent5">
                    <a:lumMod val="50000"/>
                  </a:schemeClr>
                </a:solidFill>
                <a:latin typeface="Bitstream Vera Sans Mono" pitchFamily="49" charset="0"/>
              </a:rPr>
              <a:t>// Declare method that takes a parameter with @Observes annotation</a:t>
            </a:r>
          </a:p>
          <a:p>
            <a:pPr>
              <a:buNone/>
            </a:pPr>
            <a:r>
              <a:rPr lang="en-US" sz="1400" dirty="0" smtClean="0">
                <a:solidFill>
                  <a:srgbClr val="FF0000"/>
                </a:solidFill>
                <a:latin typeface="Bitstream Vera Sans Mono" pitchFamily="49" charset="0"/>
              </a:rPr>
              <a:t>@Stateless </a:t>
            </a:r>
            <a:r>
              <a:rPr lang="en-US" sz="1400" dirty="0" smtClean="0">
                <a:solidFill>
                  <a:schemeClr val="accent5">
                    <a:lumMod val="50000"/>
                  </a:schemeClr>
                </a:solidFill>
                <a:latin typeface="Bitstream Vera Sans Mono" pitchFamily="49" charset="0"/>
              </a:rPr>
              <a:t>// Transactional, Conditional observer</a:t>
            </a:r>
          </a:p>
          <a:p>
            <a:pPr>
              <a:buNone/>
            </a:pPr>
            <a:r>
              <a:rPr lang="en-US" sz="1400" dirty="0" smtClean="0">
                <a:solidFill>
                  <a:srgbClr val="FF0000"/>
                </a:solidFill>
                <a:latin typeface="Bitstream Vera Sans Mono" pitchFamily="49" charset="0"/>
              </a:rPr>
              <a:t>public class EventConsumer { </a:t>
            </a:r>
          </a:p>
          <a:p>
            <a:pPr>
              <a:buNone/>
            </a:pPr>
            <a:r>
              <a:rPr lang="en-US" sz="1400" dirty="0" smtClean="0">
                <a:solidFill>
                  <a:srgbClr val="FF0000"/>
                </a:solidFill>
                <a:latin typeface="Bitstream Vera Sans Mono" pitchFamily="49" charset="0"/>
              </a:rPr>
              <a:t>	public void afterMyEvent(</a:t>
            </a:r>
          </a:p>
          <a:p>
            <a:pPr>
              <a:buNone/>
            </a:pPr>
            <a:r>
              <a:rPr lang="en-US" sz="1400" dirty="0" smtClean="0">
                <a:solidFill>
                  <a:srgbClr val="FF0000"/>
                </a:solidFill>
                <a:latin typeface="Bitstream Vera Sans Mono" pitchFamily="49" charset="0"/>
              </a:rPr>
              <a:t>	@Observes(during=AFTER_SUCCESS receive=IF_EXISTS) @My MyEvent event) { </a:t>
            </a:r>
          </a:p>
          <a:p>
            <a:pPr>
              <a:buNone/>
            </a:pPr>
            <a:r>
              <a:rPr lang="en-US" sz="1400" dirty="0" smtClean="0">
                <a:solidFill>
                  <a:srgbClr val="FF0000"/>
                </a:solidFill>
                <a:latin typeface="Bitstream Vera Sans Mono" pitchFamily="49" charset="0"/>
              </a:rPr>
              <a:t>		// .. Do something with MyEvent</a:t>
            </a:r>
          </a:p>
          <a:p>
            <a:pPr>
              <a:buNone/>
            </a:pPr>
            <a:r>
              <a:rPr lang="en-US" sz="1400" dirty="0" smtClean="0">
                <a:solidFill>
                  <a:srgbClr val="FF0000"/>
                </a:solidFill>
                <a:latin typeface="Bitstream Vera Sans Mono" pitchFamily="49" charset="0"/>
              </a:rPr>
              <a:t>	} </a:t>
            </a:r>
          </a:p>
          <a:p>
            <a:pPr>
              <a:buNone/>
            </a:pPr>
            <a:r>
              <a:rPr lang="en-US" sz="1400" dirty="0" smtClean="0">
                <a:solidFill>
                  <a:srgbClr val="FF0000"/>
                </a:solidFill>
                <a:latin typeface="Bitstream Vera Sans Mono" pitchFamily="49" charset="0"/>
              </a:rPr>
              <a:t>}</a:t>
            </a:r>
          </a:p>
          <a:p>
            <a:pPr>
              <a:buNone/>
            </a:pPr>
            <a:endParaRPr lang="en-US" sz="900" dirty="0" smtClean="0">
              <a:solidFill>
                <a:srgbClr val="FF0000"/>
              </a:solidFill>
              <a:latin typeface="Bitstream Vera Sans Mono" pitchFamily="49" charset="0"/>
            </a:endParaRPr>
          </a:p>
          <a:p>
            <a:pPr>
              <a:buNone/>
            </a:pPr>
            <a:r>
              <a:rPr lang="en-US" sz="1400" dirty="0" smtClean="0">
                <a:solidFill>
                  <a:srgbClr val="FF0000"/>
                </a:solidFill>
                <a:latin typeface="Bitstream Vera Sans Mono" pitchFamily="49" charset="0"/>
              </a:rPr>
              <a:t>&lt;h:form&gt; </a:t>
            </a:r>
            <a:r>
              <a:rPr lang="en-US" sz="1400" dirty="0" smtClean="0">
                <a:solidFill>
                  <a:schemeClr val="accent5">
                    <a:lumMod val="50000"/>
                  </a:schemeClr>
                </a:solidFill>
                <a:latin typeface="Bitstream Vera Sans Mono" pitchFamily="49" charset="0"/>
              </a:rPr>
              <a:t>// Fire the event from a JSF 2.0 Page </a:t>
            </a:r>
          </a:p>
          <a:p>
            <a:pPr>
              <a:buNone/>
            </a:pPr>
            <a:r>
              <a:rPr lang="en-US" sz="1400" dirty="0" smtClean="0">
                <a:solidFill>
                  <a:srgbClr val="FF0000"/>
                </a:solidFill>
                <a:latin typeface="Bitstream Vera Sans Mono" pitchFamily="49" charset="0"/>
              </a:rPr>
              <a:t>	&lt;h:commandButton value="Fire!" action="#{</a:t>
            </a:r>
            <a:r>
              <a:rPr lang="en-US" sz="1400" dirty="0" err="1" smtClean="0">
                <a:solidFill>
                  <a:srgbClr val="FF0000"/>
                </a:solidFill>
                <a:latin typeface="Bitstream Vera Sans Mono" pitchFamily="49" charset="0"/>
              </a:rPr>
              <a:t>producer.doSomething</a:t>
            </a:r>
            <a:r>
              <a:rPr lang="en-US" sz="1400" dirty="0" smtClean="0">
                <a:solidFill>
                  <a:srgbClr val="FF0000"/>
                </a:solidFill>
                <a:latin typeface="Bitstream Vera Sans Mono" pitchFamily="49" charset="0"/>
              </a:rPr>
              <a:t>}"/&gt;</a:t>
            </a:r>
          </a:p>
          <a:p>
            <a:pPr>
              <a:buNone/>
            </a:pPr>
            <a:r>
              <a:rPr lang="en-US" sz="1400" dirty="0" smtClean="0">
                <a:solidFill>
                  <a:srgbClr val="FF0000"/>
                </a:solidFill>
                <a:latin typeface="Bitstream Vera Sans Mono" pitchFamily="49" charset="0"/>
              </a:rPr>
              <a:t>&lt;/h:form&gt;</a:t>
            </a:r>
          </a:p>
          <a:p>
            <a:pPr>
              <a:buNone/>
            </a:pPr>
            <a:endParaRPr lang="en-US" sz="1400" dirty="0" smtClean="0">
              <a:solidFill>
                <a:srgbClr val="FF0000"/>
              </a:solidFill>
              <a:latin typeface="Bitstream Vera Sans Mono" pitchFamily="49" charset="0"/>
            </a:endParaRPr>
          </a:p>
          <a:p>
            <a:pPr>
              <a:buNone/>
            </a:pPr>
            <a:endParaRPr lang="en-US" sz="1400" dirty="0" smtClean="0">
              <a:solidFill>
                <a:srgbClr val="FF0000"/>
              </a:solidFill>
              <a:latin typeface="Bitstream Vera Sans Mono" pitchFamily="49"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762000"/>
          </a:xfrm>
        </p:spPr>
        <p:txBody>
          <a:bodyPr/>
          <a:lstStyle/>
          <a:p>
            <a:r>
              <a:rPr lang="en-US" sz="3200" smtClean="0"/>
              <a:t>CDI Extensions</a:t>
            </a:r>
            <a:endParaRPr lang="en-US" sz="3200" dirty="0"/>
          </a:p>
        </p:txBody>
      </p:sp>
      <p:sp>
        <p:nvSpPr>
          <p:cNvPr id="3" name="Content Placeholder 2"/>
          <p:cNvSpPr>
            <a:spLocks noGrp="1"/>
          </p:cNvSpPr>
          <p:nvPr>
            <p:ph idx="1"/>
          </p:nvPr>
        </p:nvSpPr>
        <p:spPr>
          <a:xfrm>
            <a:off x="1143000" y="685800"/>
            <a:ext cx="7848600" cy="5334000"/>
          </a:xfrm>
        </p:spPr>
        <p:txBody>
          <a:bodyPr>
            <a:normAutofit/>
          </a:bodyPr>
          <a:lstStyle/>
          <a:p>
            <a:pPr>
              <a:lnSpc>
                <a:spcPct val="150000"/>
              </a:lnSpc>
            </a:pPr>
            <a:r>
              <a:rPr lang="en-US" sz="2000" dirty="0" smtClean="0"/>
              <a:t>Portable </a:t>
            </a:r>
          </a:p>
          <a:p>
            <a:pPr lvl="1">
              <a:lnSpc>
                <a:spcPct val="150000"/>
              </a:lnSpc>
            </a:pPr>
            <a:r>
              <a:rPr lang="en-US" sz="1800" dirty="0" smtClean="0"/>
              <a:t>Activated by dropping jars on the application classpath</a:t>
            </a:r>
          </a:p>
          <a:p>
            <a:pPr lvl="1">
              <a:lnSpc>
                <a:spcPct val="150000"/>
              </a:lnSpc>
            </a:pPr>
            <a:r>
              <a:rPr lang="en-US" sz="1800" dirty="0" smtClean="0"/>
              <a:t>Loaded by the java.util.ServiceLoader</a:t>
            </a:r>
          </a:p>
          <a:p>
            <a:pPr>
              <a:lnSpc>
                <a:spcPct val="150000"/>
              </a:lnSpc>
            </a:pPr>
            <a:r>
              <a:rPr lang="en-US" sz="2000" dirty="0" smtClean="0"/>
              <a:t>Service provider of the service </a:t>
            </a:r>
            <a:r>
              <a:rPr lang="en-US" sz="1800" dirty="0" smtClean="0"/>
              <a:t>javax.enterprise.inject.spi.Extension</a:t>
            </a:r>
            <a:r>
              <a:rPr lang="en-US" sz="2000" dirty="0" smtClean="0"/>
              <a:t> declared in </a:t>
            </a:r>
            <a:r>
              <a:rPr lang="en-US" sz="1800" dirty="0" smtClean="0"/>
              <a:t>META-INF/services</a:t>
            </a:r>
            <a:endParaRPr lang="en-US" sz="2000" dirty="0" smtClean="0"/>
          </a:p>
          <a:p>
            <a:pPr>
              <a:lnSpc>
                <a:spcPct val="150000"/>
              </a:lnSpc>
            </a:pPr>
            <a:r>
              <a:rPr lang="en-US" sz="2000" dirty="0" smtClean="0"/>
              <a:t>Code to javax.enterprise.inject.spi .* interfaces</a:t>
            </a:r>
          </a:p>
          <a:p>
            <a:pPr>
              <a:lnSpc>
                <a:spcPct val="150000"/>
              </a:lnSpc>
            </a:pPr>
            <a:r>
              <a:rPr lang="en-US" sz="2000" dirty="0" smtClean="0"/>
              <a:t>Integrate with container through container lifecycle events  by</a:t>
            </a:r>
          </a:p>
          <a:p>
            <a:pPr lvl="1">
              <a:lnSpc>
                <a:spcPct val="150000"/>
              </a:lnSpc>
            </a:pPr>
            <a:r>
              <a:rPr lang="en-US" sz="1600" dirty="0" smtClean="0"/>
              <a:t>Providing its own beans, interceptors and decorators</a:t>
            </a:r>
          </a:p>
          <a:p>
            <a:pPr lvl="1">
              <a:lnSpc>
                <a:spcPct val="150000"/>
              </a:lnSpc>
            </a:pPr>
            <a:r>
              <a:rPr lang="en-US" sz="1600" dirty="0" smtClean="0"/>
              <a:t>Injecting dependencies into its own objects</a:t>
            </a:r>
          </a:p>
          <a:p>
            <a:pPr lvl="1">
              <a:lnSpc>
                <a:spcPct val="150000"/>
              </a:lnSpc>
            </a:pPr>
            <a:r>
              <a:rPr lang="en-US" sz="1600" dirty="0" smtClean="0"/>
              <a:t>Providing a context implementation for a custom scope </a:t>
            </a:r>
          </a:p>
          <a:p>
            <a:pPr lvl="1">
              <a:lnSpc>
                <a:spcPct val="150000"/>
              </a:lnSpc>
            </a:pPr>
            <a:r>
              <a:rPr lang="en-US" sz="1600" dirty="0" smtClean="0"/>
              <a:t>Augmenting or overriding the annotation-based metadata with other source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457200"/>
            <a:ext cx="3657600" cy="762000"/>
          </a:xfrm>
        </p:spPr>
        <p:txBody>
          <a:bodyPr>
            <a:normAutofit fontScale="90000"/>
          </a:bodyPr>
          <a:lstStyle/>
          <a:p>
            <a:r>
              <a:rPr lang="en-US" sz="3200" dirty="0" smtClean="0"/>
              <a:t>Eclipse IDE   </a:t>
            </a:r>
            <a:r>
              <a:rPr lang="en-US" sz="3200" dirty="0" err="1" smtClean="0"/>
              <a:t>JBossTools</a:t>
            </a:r>
            <a:endParaRPr lang="en-US" sz="3200" dirty="0"/>
          </a:p>
        </p:txBody>
      </p:sp>
      <p:pic>
        <p:nvPicPr>
          <p:cNvPr id="1027" name="Picture 3"/>
          <p:cNvPicPr>
            <a:picLocks noChangeAspect="1" noChangeArrowheads="1"/>
          </p:cNvPicPr>
          <p:nvPr/>
        </p:nvPicPr>
        <p:blipFill>
          <a:blip r:embed="rId3"/>
          <a:srcRect/>
          <a:stretch>
            <a:fillRect/>
          </a:stretch>
        </p:blipFill>
        <p:spPr bwMode="auto">
          <a:xfrm>
            <a:off x="1219200" y="0"/>
            <a:ext cx="3962400" cy="1937402"/>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1298245" y="4105072"/>
            <a:ext cx="2216683" cy="2057400"/>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5"/>
          <a:srcRect/>
          <a:stretch>
            <a:fillRect/>
          </a:stretch>
        </p:blipFill>
        <p:spPr bwMode="auto">
          <a:xfrm>
            <a:off x="3352801" y="1586377"/>
            <a:ext cx="5791200" cy="4585823"/>
          </a:xfrm>
          <a:prstGeom prst="rect">
            <a:avLst/>
          </a:prstGeom>
          <a:noFill/>
          <a:ln w="9525">
            <a:noFill/>
            <a:miter lim="800000"/>
            <a:headEnd/>
            <a:tailEnd/>
          </a:ln>
        </p:spPr>
      </p:pic>
      <p:pic>
        <p:nvPicPr>
          <p:cNvPr id="1030" name="Picture 6"/>
          <p:cNvPicPr>
            <a:picLocks noChangeAspect="1" noChangeArrowheads="1"/>
          </p:cNvPicPr>
          <p:nvPr/>
        </p:nvPicPr>
        <p:blipFill>
          <a:blip r:embed="rId6"/>
          <a:srcRect/>
          <a:stretch>
            <a:fillRect/>
          </a:stretch>
        </p:blipFill>
        <p:spPr bwMode="auto">
          <a:xfrm>
            <a:off x="1304783" y="1895475"/>
            <a:ext cx="2124217" cy="229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4.GIF"/>
          <p:cNvPicPr>
            <a:picLocks noChangeAspect="1"/>
          </p:cNvPicPr>
          <p:nvPr/>
        </p:nvPicPr>
        <p:blipFill>
          <a:blip r:embed="rId3"/>
          <a:stretch>
            <a:fillRect/>
          </a:stretch>
        </p:blipFill>
        <p:spPr>
          <a:xfrm>
            <a:off x="18662" y="228600"/>
            <a:ext cx="5615940" cy="2151417"/>
          </a:xfrm>
          <a:prstGeom prst="rect">
            <a:avLst/>
          </a:prstGeom>
          <a:ln>
            <a:noFill/>
          </a:ln>
        </p:spPr>
      </p:pic>
      <p:pic>
        <p:nvPicPr>
          <p:cNvPr id="14" name="Picture 13" descr="2.GIF"/>
          <p:cNvPicPr>
            <a:picLocks noChangeAspect="1"/>
          </p:cNvPicPr>
          <p:nvPr/>
        </p:nvPicPr>
        <p:blipFill>
          <a:blip r:embed="rId4"/>
          <a:stretch>
            <a:fillRect/>
          </a:stretch>
        </p:blipFill>
        <p:spPr>
          <a:xfrm>
            <a:off x="4191000" y="1461886"/>
            <a:ext cx="4953000" cy="4786514"/>
          </a:xfrm>
          <a:prstGeom prst="rect">
            <a:avLst/>
          </a:prstGeom>
          <a:ln w="12700">
            <a:solidFill>
              <a:schemeClr val="tx1"/>
            </a:solidFill>
          </a:ln>
        </p:spPr>
      </p:pic>
      <p:pic>
        <p:nvPicPr>
          <p:cNvPr id="15" name="Picture 14" descr="2.GIF"/>
          <p:cNvPicPr>
            <a:picLocks noChangeAspect="1"/>
          </p:cNvPicPr>
          <p:nvPr/>
        </p:nvPicPr>
        <p:blipFill>
          <a:blip r:embed="rId4"/>
          <a:stretch>
            <a:fillRect/>
          </a:stretch>
        </p:blipFill>
        <p:spPr>
          <a:xfrm>
            <a:off x="0" y="2209800"/>
            <a:ext cx="4191000" cy="4050126"/>
          </a:xfrm>
          <a:prstGeom prst="rect">
            <a:avLst/>
          </a:prstGeom>
          <a:ln>
            <a:solidFill>
              <a:schemeClr val="tx1"/>
            </a:solidFill>
          </a:ln>
        </p:spPr>
      </p:pic>
      <p:sp>
        <p:nvSpPr>
          <p:cNvPr id="19" name="Title 1"/>
          <p:cNvSpPr>
            <a:spLocks noGrp="1"/>
          </p:cNvSpPr>
          <p:nvPr>
            <p:ph type="title"/>
          </p:nvPr>
        </p:nvSpPr>
        <p:spPr>
          <a:xfrm>
            <a:off x="5334000" y="76200"/>
            <a:ext cx="3581400" cy="1295400"/>
          </a:xfrm>
        </p:spPr>
        <p:txBody>
          <a:bodyPr/>
          <a:lstStyle/>
          <a:p>
            <a:r>
              <a:rPr lang="en-US" sz="3200" dirty="0" smtClean="0"/>
              <a:t>IntelliJ IDE</a:t>
            </a:r>
            <a:br>
              <a:rPr lang="en-US" sz="3200" dirty="0" smtClean="0"/>
            </a:br>
            <a:r>
              <a:rPr lang="en-US" sz="3200" dirty="0" smtClean="0"/>
              <a:t> Support</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EJB 2 Shortcomings</a:t>
            </a:r>
            <a:endParaRPr lang="en-US" dirty="0"/>
          </a:p>
        </p:txBody>
      </p:sp>
      <p:sp>
        <p:nvSpPr>
          <p:cNvPr id="3" name="Content Placeholder 2"/>
          <p:cNvSpPr>
            <a:spLocks noGrp="1"/>
          </p:cNvSpPr>
          <p:nvPr>
            <p:ph idx="1"/>
          </p:nvPr>
        </p:nvSpPr>
        <p:spPr>
          <a:xfrm>
            <a:off x="1295400" y="1371600"/>
            <a:ext cx="7772400" cy="4648200"/>
          </a:xfrm>
        </p:spPr>
        <p:txBody>
          <a:bodyPr/>
          <a:lstStyle/>
          <a:p>
            <a:r>
              <a:rPr lang="en-US" dirty="0" smtClean="0"/>
              <a:t>Sheer amount of code </a:t>
            </a:r>
          </a:p>
          <a:p>
            <a:pPr lvl="1"/>
            <a:r>
              <a:rPr lang="en-US" dirty="0" smtClean="0"/>
              <a:t>Boilerplate code		</a:t>
            </a:r>
          </a:p>
          <a:p>
            <a:r>
              <a:rPr lang="en-US" dirty="0" smtClean="0"/>
              <a:t>Glutton for XML </a:t>
            </a:r>
            <a:r>
              <a:rPr lang="en-US" sz="2400" dirty="0" smtClean="0"/>
              <a:t>(</a:t>
            </a:r>
            <a:r>
              <a:rPr lang="en-US" sz="2400" i="1" dirty="0" smtClean="0"/>
              <a:t>deployment descriptors)</a:t>
            </a:r>
          </a:p>
          <a:p>
            <a:r>
              <a:rPr lang="en-US" dirty="0" smtClean="0"/>
              <a:t>Broken Persistence Model</a:t>
            </a:r>
          </a:p>
          <a:p>
            <a:r>
              <a:rPr lang="en-US" dirty="0" smtClean="0"/>
              <a:t>Difficult Unit Test </a:t>
            </a:r>
          </a:p>
          <a:p>
            <a:r>
              <a:rPr lang="en-US" dirty="0" smtClean="0"/>
              <a:t>Rigid API interfaces </a:t>
            </a:r>
          </a:p>
          <a:p>
            <a:r>
              <a:rPr lang="en-US" dirty="0" smtClean="0"/>
              <a:t>Needs IDE Tooling</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762000"/>
          </a:xfrm>
        </p:spPr>
        <p:txBody>
          <a:bodyPr/>
          <a:lstStyle/>
          <a:p>
            <a:r>
              <a:rPr lang="en-US" sz="3200" dirty="0" smtClean="0"/>
              <a:t>Apache Open Web Beans</a:t>
            </a:r>
            <a:endParaRPr lang="en-US" sz="3200" dirty="0"/>
          </a:p>
        </p:txBody>
      </p:sp>
      <p:sp>
        <p:nvSpPr>
          <p:cNvPr id="3" name="Content Placeholder 2"/>
          <p:cNvSpPr>
            <a:spLocks noGrp="1"/>
          </p:cNvSpPr>
          <p:nvPr>
            <p:ph idx="1"/>
          </p:nvPr>
        </p:nvSpPr>
        <p:spPr>
          <a:xfrm>
            <a:off x="1447800" y="838200"/>
            <a:ext cx="7543800" cy="5181600"/>
          </a:xfrm>
        </p:spPr>
        <p:txBody>
          <a:bodyPr>
            <a:normAutofit fontScale="62500" lnSpcReduction="20000"/>
          </a:bodyPr>
          <a:lstStyle/>
          <a:p>
            <a:r>
              <a:rPr lang="en-US" dirty="0" smtClean="0"/>
              <a:t> 1.0.0 release  … October  2010</a:t>
            </a:r>
          </a:p>
          <a:p>
            <a:pPr lvl="1"/>
            <a:r>
              <a:rPr lang="en-US" dirty="0" smtClean="0">
                <a:hlinkClick r:id="rId3"/>
              </a:rPr>
              <a:t>http://www.apache.org/dist/openwebbeans/1.0.0/</a:t>
            </a:r>
            <a:endParaRPr lang="en-US" dirty="0" smtClean="0"/>
          </a:p>
          <a:p>
            <a:r>
              <a:rPr lang="en-US" dirty="0" smtClean="0"/>
              <a:t>Apache License v2</a:t>
            </a:r>
          </a:p>
          <a:p>
            <a:r>
              <a:rPr lang="en-US" dirty="0" smtClean="0"/>
              <a:t>Running in production web sites</a:t>
            </a:r>
          </a:p>
          <a:p>
            <a:r>
              <a:rPr lang="en-US" dirty="0" smtClean="0"/>
              <a:t>14 Committers </a:t>
            </a:r>
            <a:r>
              <a:rPr lang="en-US" sz="2000" i="1" dirty="0" smtClean="0"/>
              <a:t>(Looking for more </a:t>
            </a:r>
            <a:r>
              <a:rPr lang="en-US" sz="2000" i="1" dirty="0" smtClean="0">
                <a:sym typeface="Wingdings" pitchFamily="2" charset="2"/>
              </a:rPr>
              <a:t></a:t>
            </a:r>
            <a:r>
              <a:rPr lang="en-US" sz="2000" i="1" dirty="0" smtClean="0"/>
              <a:t>) </a:t>
            </a:r>
          </a:p>
          <a:p>
            <a:r>
              <a:rPr lang="en-US" dirty="0" smtClean="0"/>
              <a:t>Active developer mailing list</a:t>
            </a:r>
          </a:p>
          <a:p>
            <a:r>
              <a:rPr lang="en-US" dirty="0" smtClean="0"/>
              <a:t>Well defined hook points for integration with JEE containers</a:t>
            </a:r>
          </a:p>
          <a:p>
            <a:r>
              <a:rPr lang="en-US" dirty="0" smtClean="0"/>
              <a:t>Works in Java SE &amp; Java EE</a:t>
            </a:r>
          </a:p>
          <a:p>
            <a:pPr lvl="1"/>
            <a:r>
              <a:rPr lang="en-US" dirty="0" smtClean="0"/>
              <a:t>Container agnostic </a:t>
            </a:r>
          </a:p>
          <a:p>
            <a:r>
              <a:rPr lang="en-US" dirty="0" smtClean="0"/>
              <a:t>Consumers</a:t>
            </a:r>
          </a:p>
          <a:p>
            <a:pPr lvl="1"/>
            <a:r>
              <a:rPr lang="en-US" dirty="0" smtClean="0"/>
              <a:t>Servlet Containers</a:t>
            </a:r>
          </a:p>
          <a:p>
            <a:pPr lvl="2"/>
            <a:r>
              <a:rPr lang="en-US" dirty="0" smtClean="0"/>
              <a:t>Jetty</a:t>
            </a:r>
          </a:p>
          <a:p>
            <a:pPr lvl="2"/>
            <a:r>
              <a:rPr lang="en-US" dirty="0" smtClean="0"/>
              <a:t>Apache Tomcat 6, 7</a:t>
            </a:r>
          </a:p>
          <a:p>
            <a:pPr lvl="1"/>
            <a:r>
              <a:rPr lang="en-US" dirty="0" smtClean="0"/>
              <a:t>Apache Open EJB</a:t>
            </a:r>
          </a:p>
          <a:p>
            <a:pPr lvl="1"/>
            <a:r>
              <a:rPr lang="en-US" dirty="0" smtClean="0"/>
              <a:t>Apache Geronimo</a:t>
            </a:r>
          </a:p>
          <a:p>
            <a:pPr lvl="1"/>
            <a:r>
              <a:rPr lang="en-US" dirty="0" smtClean="0"/>
              <a:t>WebSphere Application Server 8 </a:t>
            </a:r>
          </a:p>
          <a:p>
            <a:pPr lvl="2"/>
            <a:r>
              <a:rPr lang="en-US" dirty="0" smtClean="0"/>
              <a:t>Now in beta, Developer license is FREE</a:t>
            </a:r>
          </a:p>
          <a:p>
            <a:pPr lvl="1"/>
            <a:r>
              <a:rPr lang="en-US" dirty="0" smtClean="0"/>
              <a:t>WebSphere Community Edition  </a:t>
            </a:r>
          </a:p>
          <a:p>
            <a:endParaRPr lang="en-US" dirty="0"/>
          </a:p>
        </p:txBody>
      </p:sp>
      <p:pic>
        <p:nvPicPr>
          <p:cNvPr id="2050" name="Picture 2" descr="C:\Documents and Settings\Administrator\Local Settings\Temporary Internet Files\Content.IE5\TKC1X4LZ\MC900391740[1].wmf"/>
          <p:cNvPicPr>
            <a:picLocks noChangeAspect="1" noChangeArrowheads="1"/>
          </p:cNvPicPr>
          <p:nvPr/>
        </p:nvPicPr>
        <p:blipFill>
          <a:blip r:embed="rId4"/>
          <a:srcRect/>
          <a:stretch>
            <a:fillRect/>
          </a:stretch>
        </p:blipFill>
        <p:spPr bwMode="auto">
          <a:xfrm>
            <a:off x="1371600" y="618931"/>
            <a:ext cx="533400" cy="53179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741" y="-76200"/>
            <a:ext cx="8312259" cy="762000"/>
          </a:xfrm>
        </p:spPr>
        <p:txBody>
          <a:bodyPr>
            <a:noAutofit/>
          </a:bodyPr>
          <a:lstStyle/>
          <a:p>
            <a:r>
              <a:rPr lang="en-US" sz="3200" dirty="0" smtClean="0"/>
              <a:t>Apache  Open Web Beans Getting Started </a:t>
            </a:r>
            <a:endParaRPr lang="en-US" sz="3200" dirty="0"/>
          </a:p>
        </p:txBody>
      </p:sp>
      <p:sp>
        <p:nvSpPr>
          <p:cNvPr id="3" name="Content Placeholder 2"/>
          <p:cNvSpPr>
            <a:spLocks noGrp="1"/>
          </p:cNvSpPr>
          <p:nvPr>
            <p:ph idx="1"/>
          </p:nvPr>
        </p:nvSpPr>
        <p:spPr>
          <a:xfrm>
            <a:off x="1143000" y="685800"/>
            <a:ext cx="8001000" cy="5334000"/>
          </a:xfrm>
        </p:spPr>
        <p:txBody>
          <a:bodyPr>
            <a:normAutofit fontScale="92500" lnSpcReduction="10000"/>
          </a:bodyPr>
          <a:lstStyle/>
          <a:p>
            <a:pPr>
              <a:buNone/>
            </a:pPr>
            <a:r>
              <a:rPr lang="en-US" sz="1400" dirty="0" smtClean="0">
                <a:solidFill>
                  <a:srgbClr val="FF0000"/>
                </a:solidFill>
                <a:latin typeface="Bitstream Vera Sans Mono" pitchFamily="49" charset="0"/>
              </a:rPr>
              <a:t>Ensure Subversion and Maven binaries are on the PATH</a:t>
            </a:r>
          </a:p>
          <a:p>
            <a:pPr>
              <a:buNone/>
            </a:pPr>
            <a:r>
              <a:rPr lang="en-US" sz="1400" dirty="0" err="1" smtClean="0">
                <a:solidFill>
                  <a:srgbClr val="FF0000"/>
                </a:solidFill>
                <a:latin typeface="Bitstream Vera Sans Mono" pitchFamily="49" charset="0"/>
              </a:rPr>
              <a:t>svn</a:t>
            </a:r>
            <a:r>
              <a:rPr lang="en-US" sz="1400" dirty="0" smtClean="0">
                <a:solidFill>
                  <a:srgbClr val="FF0000"/>
                </a:solidFill>
                <a:latin typeface="Bitstream Vera Sans Mono" pitchFamily="49" charset="0"/>
              </a:rPr>
              <a:t> co http://svn.apache.org/repos/asf/openwebbeans/trunk </a:t>
            </a:r>
            <a:r>
              <a:rPr lang="en-US" sz="1400" dirty="0" err="1" smtClean="0">
                <a:solidFill>
                  <a:srgbClr val="FF0000"/>
                </a:solidFill>
                <a:latin typeface="Bitstream Vera Sans Mono" pitchFamily="49" charset="0"/>
              </a:rPr>
              <a:t>openwebbeans</a:t>
            </a:r>
            <a:endParaRPr lang="en-US" sz="1400" dirty="0" smtClean="0">
              <a:solidFill>
                <a:srgbClr val="FF0000"/>
              </a:solidFill>
              <a:latin typeface="Bitstream Vera Sans Mono" pitchFamily="49" charset="0"/>
            </a:endParaRPr>
          </a:p>
          <a:p>
            <a:pPr>
              <a:buNone/>
            </a:pPr>
            <a:r>
              <a:rPr lang="en-US" sz="1400" dirty="0" err="1" smtClean="0">
                <a:solidFill>
                  <a:srgbClr val="FF0000"/>
                </a:solidFill>
                <a:latin typeface="Bitstream Vera Sans Mono" pitchFamily="49" charset="0"/>
              </a:rPr>
              <a:t>mvn</a:t>
            </a:r>
            <a:r>
              <a:rPr lang="en-US" sz="1400" dirty="0" smtClean="0">
                <a:solidFill>
                  <a:srgbClr val="FF0000"/>
                </a:solidFill>
                <a:latin typeface="Bitstream Vera Sans Mono" pitchFamily="49" charset="0"/>
              </a:rPr>
              <a:t> package</a:t>
            </a:r>
          </a:p>
          <a:p>
            <a:pPr>
              <a:buNone/>
            </a:pPr>
            <a:endParaRPr lang="en-US" sz="900" dirty="0" smtClean="0">
              <a:solidFill>
                <a:srgbClr val="FF0000"/>
              </a:solidFill>
              <a:latin typeface="Bitstream Vera Sans Mono" pitchFamily="49" charset="0"/>
            </a:endParaRPr>
          </a:p>
          <a:p>
            <a:pPr>
              <a:buNone/>
            </a:pPr>
            <a:r>
              <a:rPr lang="en-US" sz="1400" dirty="0" smtClean="0">
                <a:solidFill>
                  <a:srgbClr val="FF0000"/>
                </a:solidFill>
                <a:latin typeface="Bitstream Vera Sans Mono" pitchFamily="49" charset="0"/>
              </a:rPr>
              <a:t>Install Eclipse plugins for maven and subversion</a:t>
            </a:r>
          </a:p>
          <a:p>
            <a:pPr>
              <a:buNone/>
            </a:pPr>
            <a:r>
              <a:rPr lang="en-US" sz="1400" dirty="0" smtClean="0">
                <a:solidFill>
                  <a:srgbClr val="FF0000"/>
                </a:solidFill>
                <a:latin typeface="Bitstream Vera Sans Mono" pitchFamily="49" charset="0"/>
              </a:rPr>
              <a:t>	</a:t>
            </a:r>
            <a:r>
              <a:rPr lang="en-US" sz="1400" dirty="0" smtClean="0">
                <a:solidFill>
                  <a:srgbClr val="FF0000"/>
                </a:solidFill>
                <a:latin typeface="Bitstream Vera Sans Mono" pitchFamily="49" charset="0"/>
                <a:hlinkClick r:id="rId2"/>
              </a:rPr>
              <a:t>http://m2eclipse.sonatype.org/sites/m2e</a:t>
            </a:r>
            <a:endParaRPr lang="en-US" sz="1400" dirty="0" smtClean="0">
              <a:solidFill>
                <a:srgbClr val="FF0000"/>
              </a:solidFill>
              <a:latin typeface="Bitstream Vera Sans Mono" pitchFamily="49" charset="0"/>
            </a:endParaRPr>
          </a:p>
          <a:p>
            <a:pPr>
              <a:buNone/>
            </a:pPr>
            <a:r>
              <a:rPr lang="en-US" sz="1400" dirty="0" smtClean="0">
                <a:solidFill>
                  <a:srgbClr val="FF0000"/>
                </a:solidFill>
                <a:latin typeface="Bitstream Vera Sans Mono" pitchFamily="49" charset="0"/>
              </a:rPr>
              <a:t>	</a:t>
            </a:r>
            <a:r>
              <a:rPr lang="en-US" sz="1400" dirty="0" smtClean="0">
                <a:solidFill>
                  <a:srgbClr val="FF0000"/>
                </a:solidFill>
                <a:latin typeface="Bitstream Vera Sans Mono" pitchFamily="49" charset="0"/>
                <a:hlinkClick r:id="rId2"/>
              </a:rPr>
              <a:t>http://subclipse.tigris.org/update_1.6.x</a:t>
            </a:r>
          </a:p>
          <a:p>
            <a:pPr>
              <a:buNone/>
            </a:pPr>
            <a:r>
              <a:rPr lang="en-US" sz="1400" dirty="0" smtClean="0">
                <a:solidFill>
                  <a:srgbClr val="FF0000"/>
                </a:solidFill>
                <a:latin typeface="Bitstream Vera Sans Mono" pitchFamily="49" charset="0"/>
              </a:rPr>
              <a:t>Eclipse</a:t>
            </a:r>
            <a:r>
              <a:rPr lang="en-US" sz="1400" dirty="0" smtClean="0">
                <a:solidFill>
                  <a:srgbClr val="FF0000"/>
                </a:solidFill>
                <a:latin typeface="Bitstream Vera Sans Mono" pitchFamily="49" charset="0"/>
                <a:sym typeface="Wingdings" pitchFamily="2" charset="2"/>
              </a:rPr>
              <a:t> File  Import  Existing Maven Projects</a:t>
            </a:r>
          </a:p>
          <a:p>
            <a:pPr>
              <a:buNone/>
            </a:pPr>
            <a:endParaRPr lang="en-US" sz="900" dirty="0" smtClean="0">
              <a:solidFill>
                <a:srgbClr val="FF0000"/>
              </a:solidFill>
              <a:latin typeface="Bitstream Vera Sans Mono" pitchFamily="49" charset="0"/>
              <a:sym typeface="Wingdings" pitchFamily="2" charset="2"/>
            </a:endParaRPr>
          </a:p>
          <a:p>
            <a:pPr>
              <a:buNone/>
            </a:pPr>
            <a:r>
              <a:rPr lang="en-US" sz="1400" dirty="0" smtClean="0">
                <a:solidFill>
                  <a:srgbClr val="FF0000"/>
                </a:solidFill>
                <a:latin typeface="Bitstream Vera Sans Mono" pitchFamily="49" charset="0"/>
                <a:sym typeface="Wingdings" pitchFamily="2" charset="2"/>
              </a:rPr>
              <a:t>Samples Downloaded</a:t>
            </a:r>
          </a:p>
          <a:p>
            <a:pPr lvl="1">
              <a:buNone/>
            </a:pPr>
            <a:r>
              <a:rPr lang="en-US" sz="1050" dirty="0" smtClean="0">
                <a:solidFill>
                  <a:srgbClr val="FF0000"/>
                </a:solidFill>
                <a:latin typeface="Bitstream Vera Sans Mono" pitchFamily="49" charset="0"/>
              </a:rPr>
              <a:t>/samples/conversation-sample</a:t>
            </a:r>
          </a:p>
          <a:p>
            <a:pPr lvl="1">
              <a:buNone/>
            </a:pPr>
            <a:r>
              <a:rPr lang="en-US" sz="1050" dirty="0" smtClean="0">
                <a:solidFill>
                  <a:srgbClr val="FF0000"/>
                </a:solidFill>
                <a:latin typeface="Bitstream Vera Sans Mono" pitchFamily="49" charset="0"/>
              </a:rPr>
              <a:t>/samples/</a:t>
            </a:r>
            <a:r>
              <a:rPr lang="en-US" sz="1050" dirty="0" err="1" smtClean="0">
                <a:solidFill>
                  <a:srgbClr val="FF0000"/>
                </a:solidFill>
                <a:latin typeface="Bitstream Vera Sans Mono" pitchFamily="49" charset="0"/>
              </a:rPr>
              <a:t>ejb</a:t>
            </a:r>
            <a:r>
              <a:rPr lang="en-US" sz="1050" dirty="0" smtClean="0">
                <a:solidFill>
                  <a:srgbClr val="FF0000"/>
                </a:solidFill>
                <a:latin typeface="Bitstream Vera Sans Mono" pitchFamily="49" charset="0"/>
              </a:rPr>
              <a:t>-sample</a:t>
            </a:r>
          </a:p>
          <a:p>
            <a:pPr lvl="1">
              <a:buNone/>
            </a:pPr>
            <a:r>
              <a:rPr lang="en-US" sz="1050" dirty="0" smtClean="0">
                <a:solidFill>
                  <a:srgbClr val="FF0000"/>
                </a:solidFill>
                <a:latin typeface="Bitstream Vera Sans Mono" pitchFamily="49" charset="0"/>
              </a:rPr>
              <a:t>/samples/</a:t>
            </a:r>
            <a:r>
              <a:rPr lang="en-US" sz="1050" dirty="0" err="1" smtClean="0">
                <a:solidFill>
                  <a:srgbClr val="FF0000"/>
                </a:solidFill>
                <a:latin typeface="Bitstream Vera Sans Mono" pitchFamily="49" charset="0"/>
              </a:rPr>
              <a:t>ejb</a:t>
            </a:r>
            <a:r>
              <a:rPr lang="en-US" sz="1050" dirty="0" smtClean="0">
                <a:solidFill>
                  <a:srgbClr val="FF0000"/>
                </a:solidFill>
                <a:latin typeface="Bitstream Vera Sans Mono" pitchFamily="49" charset="0"/>
              </a:rPr>
              <a:t>-telephone</a:t>
            </a:r>
          </a:p>
          <a:p>
            <a:pPr lvl="1">
              <a:buNone/>
            </a:pPr>
            <a:r>
              <a:rPr lang="en-US" sz="1050" dirty="0" smtClean="0">
                <a:solidFill>
                  <a:srgbClr val="FF0000"/>
                </a:solidFill>
                <a:latin typeface="Bitstream Vera Sans Mono" pitchFamily="49" charset="0"/>
              </a:rPr>
              <a:t>/samples/guess</a:t>
            </a:r>
          </a:p>
          <a:p>
            <a:pPr lvl="1">
              <a:buNone/>
            </a:pPr>
            <a:r>
              <a:rPr lang="en-US" sz="1050" dirty="0" smtClean="0">
                <a:solidFill>
                  <a:srgbClr val="FF0000"/>
                </a:solidFill>
                <a:latin typeface="Bitstream Vera Sans Mono" pitchFamily="49" charset="0"/>
              </a:rPr>
              <a:t>/samples/</a:t>
            </a:r>
            <a:r>
              <a:rPr lang="en-US" sz="1050" dirty="0" err="1" smtClean="0">
                <a:solidFill>
                  <a:srgbClr val="FF0000"/>
                </a:solidFill>
                <a:latin typeface="Bitstream Vera Sans Mono" pitchFamily="49" charset="0"/>
              </a:rPr>
              <a:t>jms</a:t>
            </a:r>
            <a:r>
              <a:rPr lang="en-US" sz="1050" dirty="0" smtClean="0">
                <a:solidFill>
                  <a:srgbClr val="FF0000"/>
                </a:solidFill>
                <a:latin typeface="Bitstream Vera Sans Mono" pitchFamily="49" charset="0"/>
              </a:rPr>
              <a:t>-sample</a:t>
            </a:r>
          </a:p>
          <a:p>
            <a:pPr lvl="1">
              <a:buNone/>
            </a:pPr>
            <a:r>
              <a:rPr lang="en-US" sz="1050" dirty="0" smtClean="0">
                <a:solidFill>
                  <a:srgbClr val="FF0000"/>
                </a:solidFill>
                <a:latin typeface="Bitstream Vera Sans Mono" pitchFamily="49" charset="0"/>
              </a:rPr>
              <a:t>/samples/jsf2sample</a:t>
            </a:r>
          </a:p>
          <a:p>
            <a:pPr lvl="1">
              <a:buNone/>
            </a:pPr>
            <a:r>
              <a:rPr lang="en-US" sz="1050" dirty="0" smtClean="0">
                <a:solidFill>
                  <a:srgbClr val="FF0000"/>
                </a:solidFill>
                <a:latin typeface="Bitstream Vera Sans Mono" pitchFamily="49" charset="0"/>
              </a:rPr>
              <a:t>/samples/reservation</a:t>
            </a:r>
          </a:p>
          <a:p>
            <a:pPr lvl="1">
              <a:buNone/>
            </a:pPr>
            <a:r>
              <a:rPr lang="en-US" sz="1050" dirty="0" smtClean="0">
                <a:solidFill>
                  <a:srgbClr val="FF0000"/>
                </a:solidFill>
                <a:latin typeface="Bitstream Vera Sans Mono" pitchFamily="49" charset="0"/>
              </a:rPr>
              <a:t>/samples/standalone-sample</a:t>
            </a:r>
          </a:p>
          <a:p>
            <a:pPr lvl="1">
              <a:buNone/>
            </a:pPr>
            <a:r>
              <a:rPr lang="en-US" sz="1050" dirty="0" smtClean="0">
                <a:solidFill>
                  <a:srgbClr val="FF0000"/>
                </a:solidFill>
                <a:latin typeface="Bitstream Vera Sans Mono" pitchFamily="49" charset="0"/>
              </a:rPr>
              <a:t>/samples/tomcat7-sample</a:t>
            </a:r>
            <a:endParaRPr lang="en-US" sz="400" dirty="0" smtClean="0">
              <a:solidFill>
                <a:srgbClr val="FF0000"/>
              </a:solidFill>
              <a:latin typeface="Bitstream Vera Sans Mono" pitchFamily="49" charset="0"/>
            </a:endParaRPr>
          </a:p>
          <a:p>
            <a:pPr>
              <a:buNone/>
            </a:pPr>
            <a:r>
              <a:rPr lang="en-US" sz="1400" dirty="0" smtClean="0">
                <a:solidFill>
                  <a:srgbClr val="FF0000"/>
                </a:solidFill>
                <a:latin typeface="Bitstream Vera Sans Mono" pitchFamily="49" charset="0"/>
              </a:rPr>
              <a:t>Running samples </a:t>
            </a:r>
          </a:p>
          <a:p>
            <a:pPr lvl="1">
              <a:buNone/>
            </a:pPr>
            <a:r>
              <a:rPr lang="en-US" sz="1050" dirty="0" smtClean="0">
                <a:solidFill>
                  <a:srgbClr val="FF0000"/>
                </a:solidFill>
                <a:latin typeface="Bitstream Vera Sans Mono" pitchFamily="49" charset="0"/>
              </a:rPr>
              <a:t>New m2 Maven Build</a:t>
            </a:r>
          </a:p>
          <a:p>
            <a:pPr lvl="1">
              <a:buNone/>
            </a:pPr>
            <a:r>
              <a:rPr lang="en-US" sz="1050" dirty="0" smtClean="0">
                <a:solidFill>
                  <a:srgbClr val="FF0000"/>
                </a:solidFill>
                <a:latin typeface="Bitstream Vera Sans Mono" pitchFamily="49" charset="0"/>
              </a:rPr>
              <a:t>Base Directory: ${</a:t>
            </a:r>
            <a:r>
              <a:rPr lang="en-US" sz="1050" dirty="0" err="1" smtClean="0">
                <a:solidFill>
                  <a:srgbClr val="FF0000"/>
                </a:solidFill>
                <a:latin typeface="Bitstream Vera Sans Mono" pitchFamily="49" charset="0"/>
              </a:rPr>
              <a:t>workspace_loc</a:t>
            </a:r>
            <a:r>
              <a:rPr lang="en-US" sz="1050" dirty="0" smtClean="0">
                <a:solidFill>
                  <a:srgbClr val="FF0000"/>
                </a:solidFill>
                <a:latin typeface="Bitstream Vera Sans Mono" pitchFamily="49" charset="0"/>
              </a:rPr>
              <a:t>:/reservation}</a:t>
            </a:r>
          </a:p>
          <a:p>
            <a:pPr lvl="1">
              <a:buNone/>
            </a:pPr>
            <a:r>
              <a:rPr lang="en-US" sz="1050" dirty="0" smtClean="0">
                <a:solidFill>
                  <a:srgbClr val="FF0000"/>
                </a:solidFill>
                <a:latin typeface="Bitstream Vera Sans Mono" pitchFamily="49" charset="0"/>
              </a:rPr>
              <a:t>Goals: org.mortbay.jetty:maven-jetty-plugin:6.1.21:run</a:t>
            </a:r>
          </a:p>
          <a:p>
            <a:pPr lvl="1">
              <a:buNone/>
            </a:pPr>
            <a:r>
              <a:rPr lang="en-US" sz="1050" dirty="0" smtClean="0">
                <a:solidFill>
                  <a:srgbClr val="FF0000"/>
                </a:solidFill>
                <a:latin typeface="Bitstream Vera Sans Mono" pitchFamily="49" charset="0"/>
              </a:rPr>
              <a:t>Profiles: jetty</a:t>
            </a:r>
          </a:p>
          <a:p>
            <a:pPr lvl="1">
              <a:buNone/>
            </a:pPr>
            <a:endParaRPr lang="en-US" sz="400" dirty="0" smtClean="0">
              <a:solidFill>
                <a:srgbClr val="FF0000"/>
              </a:solidFill>
              <a:latin typeface="Bitstream Vera Sans Mono" pitchFamily="49" charset="0"/>
            </a:endParaRPr>
          </a:p>
          <a:p>
            <a:pPr>
              <a:buNone/>
            </a:pPr>
            <a:r>
              <a:rPr lang="en-US" sz="1450" dirty="0" smtClean="0">
                <a:solidFill>
                  <a:srgbClr val="FF0000"/>
                </a:solidFill>
                <a:latin typeface="Bitstream Vera Sans Mono" pitchFamily="49" charset="0"/>
              </a:rPr>
              <a:t>Using Apache Open Web Beans with Tomcat </a:t>
            </a:r>
          </a:p>
          <a:p>
            <a:pPr marL="342900" lvl="1" indent="-342900">
              <a:buNone/>
            </a:pPr>
            <a:r>
              <a:rPr lang="en-US" sz="1450" dirty="0" smtClean="0">
                <a:solidFill>
                  <a:srgbClr val="FF0000"/>
                </a:solidFill>
                <a:latin typeface="Bitstream Vera Sans Mono" pitchFamily="49" charset="0"/>
              </a:rPr>
              <a:t>	</a:t>
            </a:r>
            <a:r>
              <a:rPr lang="en-US" sz="1050" dirty="0" smtClean="0">
                <a:solidFill>
                  <a:srgbClr val="FF0000"/>
                </a:solidFill>
                <a:latin typeface="Bitstream Vera Sans Mono" pitchFamily="49" charset="0"/>
                <a:hlinkClick r:id="rId3"/>
              </a:rPr>
              <a:t>http://java.dzone.com/articles/using-apache-openwebbeans</a:t>
            </a:r>
            <a:endParaRPr lang="en-US" sz="1050" dirty="0" smtClean="0">
              <a:solidFill>
                <a:srgbClr val="FF0000"/>
              </a:solidFill>
              <a:latin typeface="Bitstream Vera Sans Mono" pitchFamily="49" charset="0"/>
            </a:endParaRPr>
          </a:p>
          <a:p>
            <a:pPr>
              <a:buNone/>
            </a:pPr>
            <a:endParaRPr lang="en-US" sz="400" dirty="0" smtClean="0">
              <a:solidFill>
                <a:srgbClr val="FF0000"/>
              </a:solidFill>
              <a:latin typeface="Bitstream Vera Sans Mono" pitchFamily="49" charset="0"/>
            </a:endParaRPr>
          </a:p>
          <a:p>
            <a:pPr>
              <a:buNone/>
            </a:pPr>
            <a:r>
              <a:rPr lang="en-US" sz="1400" dirty="0" smtClean="0">
                <a:solidFill>
                  <a:srgbClr val="FF0000"/>
                </a:solidFill>
                <a:latin typeface="Bitstream Vera Sans Mono" pitchFamily="49" charset="0"/>
              </a:rPr>
              <a:t>Debugging :</a:t>
            </a:r>
            <a:r>
              <a:rPr lang="en-US" sz="1050" dirty="0" smtClean="0">
                <a:solidFill>
                  <a:srgbClr val="FF0000"/>
                </a:solidFill>
                <a:latin typeface="Bitstream Vera Sans Mono" pitchFamily="49" charset="0"/>
              </a:rPr>
              <a:t>Using the Jetty plugin inside Eclipse: </a:t>
            </a:r>
            <a:r>
              <a:rPr lang="en-US" sz="1050" dirty="0" smtClean="0">
                <a:solidFill>
                  <a:srgbClr val="FF0000"/>
                </a:solidFill>
                <a:latin typeface="Bitstream Vera Sans Mono" pitchFamily="49" charset="0"/>
                <a:hlinkClick r:id="rId4"/>
              </a:rPr>
              <a:t>http://bit.ly/4VeDqV</a:t>
            </a:r>
            <a:endParaRPr lang="en-US" sz="1050" dirty="0" smtClean="0">
              <a:solidFill>
                <a:srgbClr val="FF0000"/>
              </a:solidFill>
              <a:latin typeface="Bitstream Vera Sans Mono" pitchFamily="49" charset="0"/>
            </a:endParaRPr>
          </a:p>
          <a:p>
            <a:pPr lvl="1">
              <a:buNone/>
            </a:pPr>
            <a:endParaRPr lang="en-US" sz="1050" dirty="0" smtClean="0">
              <a:solidFill>
                <a:srgbClr val="FF0000"/>
              </a:solidFill>
              <a:latin typeface="Bitstream Vera Sans Mono" pitchFamily="49"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762000"/>
          </a:xfrm>
        </p:spPr>
        <p:txBody>
          <a:bodyPr/>
          <a:lstStyle/>
          <a:p>
            <a:r>
              <a:rPr lang="en-US" sz="3200" dirty="0" smtClean="0"/>
              <a:t>Troubleshooting</a:t>
            </a:r>
            <a:endParaRPr lang="en-US" sz="3200" dirty="0"/>
          </a:p>
        </p:txBody>
      </p:sp>
      <p:graphicFrame>
        <p:nvGraphicFramePr>
          <p:cNvPr id="4" name="Content Placeholder 3"/>
          <p:cNvGraphicFramePr>
            <a:graphicFrameLocks noGrp="1"/>
          </p:cNvGraphicFramePr>
          <p:nvPr>
            <p:ph idx="1"/>
          </p:nvPr>
        </p:nvGraphicFramePr>
        <p:xfrm>
          <a:off x="1143000" y="914400"/>
          <a:ext cx="7848600" cy="5349240"/>
        </p:xfrm>
        <a:graphic>
          <a:graphicData uri="http://schemas.openxmlformats.org/drawingml/2006/table">
            <a:tbl>
              <a:tblPr firstRow="1" bandRow="1">
                <a:tableStyleId>{5C22544A-7EE6-4342-B048-85BDC9FD1C3A}</a:tableStyleId>
              </a:tblPr>
              <a:tblGrid>
                <a:gridCol w="4045670"/>
                <a:gridCol w="3802930"/>
              </a:tblGrid>
              <a:tr h="472440">
                <a:tc>
                  <a:txBody>
                    <a:bodyPr/>
                    <a:lstStyle/>
                    <a:p>
                      <a:r>
                        <a:rPr lang="en-US" dirty="0" smtClean="0"/>
                        <a:t>CDI Exception</a:t>
                      </a:r>
                      <a:endParaRPr lang="en-US" dirty="0"/>
                    </a:p>
                  </a:txBody>
                  <a:tcPr/>
                </a:tc>
                <a:tc>
                  <a:txBody>
                    <a:bodyPr/>
                    <a:lstStyle/>
                    <a:p>
                      <a:r>
                        <a:rPr lang="en-US" dirty="0" smtClean="0"/>
                        <a:t>How</a:t>
                      </a:r>
                      <a:r>
                        <a:rPr lang="en-US" baseline="0" dirty="0" smtClean="0"/>
                        <a:t> to Fix</a:t>
                      </a:r>
                      <a:endParaRPr lang="en-US" dirty="0"/>
                    </a:p>
                  </a:txBody>
                  <a:tcPr/>
                </a:tc>
              </a:tr>
              <a:tr h="472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rgbClr val="000000"/>
                          </a:solidFill>
                          <a:highlight>
                            <a:srgbClr val="E8F2FE"/>
                          </a:highlight>
                          <a:latin typeface="Courier"/>
                        </a:rPr>
                        <a:t>AmbiguousResolutionException</a:t>
                      </a:r>
                      <a:endParaRPr lang="en-US" sz="1800" dirty="0" smtClean="0">
                        <a:solidFill>
                          <a:srgbClr val="000000"/>
                        </a:solidFill>
                        <a:highlight>
                          <a:srgbClr val="E8F2FE"/>
                        </a:highlight>
                        <a:latin typeface="Courier"/>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mn-cs"/>
                        </a:rPr>
                        <a:t>More than one bean eligible for injection.</a:t>
                      </a:r>
                      <a:endParaRPr lang="en-US" dirty="0"/>
                    </a:p>
                  </a:txBody>
                  <a:tcPr/>
                </a:tc>
                <a:tc>
                  <a:txBody>
                    <a:bodyPr/>
                    <a:lstStyle/>
                    <a:p>
                      <a:r>
                        <a:rPr lang="en-US" sz="1400" dirty="0" smtClean="0"/>
                        <a:t>Add qualifiers or alternatives</a:t>
                      </a:r>
                      <a:r>
                        <a:rPr lang="en-US" sz="1400" baseline="0" dirty="0" smtClean="0"/>
                        <a:t> to @Inject to narrow bean resolution.  Disable alternatives. Annotate class with @Typed</a:t>
                      </a:r>
                      <a:endParaRPr lang="en-US" sz="1400" dirty="0"/>
                    </a:p>
                  </a:txBody>
                  <a:tcPr/>
                </a:tc>
              </a:tr>
              <a:tr h="472440">
                <a:tc>
                  <a:txBody>
                    <a:bodyPr/>
                    <a:lstStyle/>
                    <a:p>
                      <a:r>
                        <a:rPr lang="en-US" sz="1800" kern="1200" dirty="0" err="1" smtClean="0">
                          <a:solidFill>
                            <a:schemeClr val="dk1"/>
                          </a:solidFill>
                          <a:latin typeface="+mn-lt"/>
                          <a:ea typeface="+mn-ea"/>
                          <a:cs typeface="+mn-cs"/>
                        </a:rPr>
                        <a:t>UnproxyableResolutionException</a:t>
                      </a:r>
                      <a:endParaRPr lang="en-US" sz="1800" kern="1200" dirty="0" smtClean="0">
                        <a:solidFill>
                          <a:schemeClr val="dk1"/>
                        </a:solidFill>
                        <a:latin typeface="+mn-lt"/>
                        <a:ea typeface="+mn-ea"/>
                        <a:cs typeface="+mn-cs"/>
                      </a:endParaRPr>
                    </a:p>
                    <a:p>
                      <a:r>
                        <a:rPr kumimoji="0" lang="en-US" sz="1400" b="0" i="0" u="none" strike="noStrike" kern="1200" cap="none" spc="0" normalizeH="0" baseline="0" noProof="0" dirty="0" smtClean="0">
                          <a:ln>
                            <a:noFill/>
                          </a:ln>
                          <a:solidFill>
                            <a:srgbClr val="000000"/>
                          </a:solidFill>
                          <a:effectLst/>
                          <a:uLnTx/>
                          <a:uFillTx/>
                          <a:latin typeface="+mn-lt"/>
                          <a:ea typeface="+mn-ea"/>
                          <a:cs typeface="+mn-cs"/>
                        </a:rPr>
                        <a:t>bean type cannot be proxied by the container</a:t>
                      </a:r>
                    </a:p>
                  </a:txBody>
                  <a:tcPr/>
                </a:tc>
                <a:tc>
                  <a:txBody>
                    <a:bodyPr/>
                    <a:lstStyle/>
                    <a:p>
                      <a:pPr marL="0" algn="l" defTabSz="914400" rtl="0" eaLnBrk="1" latinLnBrk="0" hangingPunct="1"/>
                      <a:r>
                        <a:rPr lang="en-US" sz="1400" kern="1200" dirty="0" smtClean="0">
                          <a:solidFill>
                            <a:schemeClr val="dk1"/>
                          </a:solidFill>
                          <a:latin typeface="+mn-lt"/>
                          <a:ea typeface="+mn-ea"/>
                          <a:cs typeface="+mn-cs"/>
                        </a:rPr>
                        <a:t>Ensure that bean types are legal.</a:t>
                      </a:r>
                      <a:r>
                        <a:rPr lang="en-US" sz="1400" kern="1200" baseline="0" dirty="0" smtClean="0">
                          <a:solidFill>
                            <a:schemeClr val="dk1"/>
                          </a:solidFill>
                          <a:latin typeface="+mn-lt"/>
                          <a:ea typeface="+mn-ea"/>
                          <a:cs typeface="+mn-cs"/>
                        </a:rPr>
                        <a:t> </a:t>
                      </a:r>
                      <a:r>
                        <a:rPr lang="en-US" sz="1400" kern="1200" dirty="0" smtClean="0">
                          <a:solidFill>
                            <a:schemeClr val="dk1"/>
                          </a:solidFill>
                          <a:latin typeface="+mn-lt"/>
                          <a:ea typeface="+mn-ea"/>
                          <a:cs typeface="+mn-cs"/>
                        </a:rPr>
                        <a:t>Check if class is declared final, has final methods</a:t>
                      </a:r>
                      <a:r>
                        <a:rPr lang="en-US" sz="1400" kern="1200" baseline="0" dirty="0" smtClean="0">
                          <a:solidFill>
                            <a:schemeClr val="dk1"/>
                          </a:solidFill>
                          <a:latin typeface="+mn-lt"/>
                          <a:ea typeface="+mn-ea"/>
                          <a:cs typeface="+mn-cs"/>
                        </a:rPr>
                        <a:t> or private CTOR with no parameters</a:t>
                      </a:r>
                      <a:endParaRPr lang="en-US" sz="1400" kern="1200" dirty="0" smtClean="0">
                        <a:solidFill>
                          <a:schemeClr val="dk1"/>
                        </a:solidFill>
                        <a:latin typeface="+mn-lt"/>
                        <a:ea typeface="+mn-ea"/>
                        <a:cs typeface="+mn-cs"/>
                      </a:endParaRPr>
                    </a:p>
                  </a:txBody>
                  <a:tcPr/>
                </a:tc>
              </a:tr>
              <a:tr h="472440">
                <a:tc>
                  <a:txBody>
                    <a:bodyPr/>
                    <a:lstStyle/>
                    <a:p>
                      <a:r>
                        <a:rPr lang="en-US" dirty="0" err="1" smtClean="0"/>
                        <a:t>UnsatisfiedResolutionException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mn-cs"/>
                        </a:rPr>
                        <a:t>No bean eligible for injection</a:t>
                      </a:r>
                      <a:endParaRPr lang="en-US" dirty="0"/>
                    </a:p>
                  </a:txBody>
                  <a:tcPr/>
                </a:tc>
                <a:tc>
                  <a:txBody>
                    <a:bodyPr/>
                    <a:lstStyle/>
                    <a:p>
                      <a:pPr marL="0" algn="l" defTabSz="914400" rtl="0" eaLnBrk="1" latinLnBrk="0" hangingPunct="1"/>
                      <a:r>
                        <a:rPr lang="en-US" sz="1400" kern="1200" baseline="0" dirty="0" smtClean="0">
                          <a:solidFill>
                            <a:schemeClr val="dk1"/>
                          </a:solidFill>
                          <a:latin typeface="+mn-lt"/>
                          <a:ea typeface="+mn-ea"/>
                          <a:cs typeface="+mn-cs"/>
                        </a:rPr>
                        <a:t>Remove qualifiers from injection point or add qualifiers to existing types. Enable alternatives</a:t>
                      </a:r>
                      <a:endParaRPr lang="en-US" sz="1400" kern="1200" dirty="0" smtClean="0">
                        <a:solidFill>
                          <a:schemeClr val="dk1"/>
                        </a:solidFill>
                        <a:latin typeface="+mn-lt"/>
                        <a:ea typeface="+mn-ea"/>
                        <a:cs typeface="+mn-cs"/>
                      </a:endParaRPr>
                    </a:p>
                  </a:txBody>
                  <a:tcPr/>
                </a:tc>
              </a:tr>
              <a:tr h="472440">
                <a:tc>
                  <a:txBody>
                    <a:bodyPr/>
                    <a:lstStyle/>
                    <a:p>
                      <a:r>
                        <a:rPr lang="en-US" sz="1800" kern="1200" dirty="0" err="1" smtClean="0">
                          <a:solidFill>
                            <a:schemeClr val="dk1"/>
                          </a:solidFill>
                          <a:latin typeface="+mn-lt"/>
                          <a:ea typeface="+mn-ea"/>
                          <a:cs typeface="+mn-cs"/>
                        </a:rPr>
                        <a:t>BusyConversationException</a:t>
                      </a:r>
                      <a:endParaRPr lang="en-US"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Rejected</a:t>
                      </a:r>
                      <a:r>
                        <a:rPr lang="en-US" sz="1400" kern="1200" baseline="0" dirty="0" smtClean="0">
                          <a:solidFill>
                            <a:schemeClr val="dk1"/>
                          </a:solidFill>
                          <a:latin typeface="+mn-lt"/>
                          <a:ea typeface="+mn-ea"/>
                          <a:cs typeface="+mn-cs"/>
                        </a:rPr>
                        <a:t> request b/c c</a:t>
                      </a:r>
                      <a:r>
                        <a:rPr lang="en-US" sz="1400" kern="1200" dirty="0" smtClean="0">
                          <a:solidFill>
                            <a:schemeClr val="dk1"/>
                          </a:solidFill>
                          <a:latin typeface="+mn-lt"/>
                          <a:ea typeface="+mn-ea"/>
                          <a:cs typeface="+mn-cs"/>
                        </a:rPr>
                        <a:t>oncurrent request is associated with the same conversation context. </a:t>
                      </a:r>
                    </a:p>
                  </a:txBody>
                  <a:tcPr/>
                </a:tc>
                <a:tc>
                  <a:txBody>
                    <a:bodyPr/>
                    <a:lstStyle/>
                    <a:p>
                      <a:pPr marL="0" algn="l" defTabSz="914400" rtl="0" eaLnBrk="1" latinLnBrk="0" hangingPunct="1"/>
                      <a:r>
                        <a:rPr lang="en-US" sz="1400" kern="1200" dirty="0" smtClean="0">
                          <a:solidFill>
                            <a:schemeClr val="dk1"/>
                          </a:solidFill>
                          <a:latin typeface="+mn-lt"/>
                          <a:ea typeface="+mn-ea"/>
                          <a:cs typeface="+mn-cs"/>
                        </a:rPr>
                        <a:t>Before</a:t>
                      </a:r>
                      <a:r>
                        <a:rPr lang="en-US" sz="1400" kern="1200" baseline="0" dirty="0" smtClean="0">
                          <a:solidFill>
                            <a:schemeClr val="dk1"/>
                          </a:solidFill>
                          <a:latin typeface="+mn-lt"/>
                          <a:ea typeface="+mn-ea"/>
                          <a:cs typeface="+mn-cs"/>
                        </a:rPr>
                        <a:t> starting a conversation check if one already exists using Conversation.isTransient()</a:t>
                      </a:r>
                      <a:endParaRPr lang="en-US" sz="1400" kern="1200" dirty="0" smtClean="0">
                        <a:solidFill>
                          <a:schemeClr val="dk1"/>
                        </a:solidFill>
                        <a:latin typeface="+mn-lt"/>
                        <a:ea typeface="+mn-ea"/>
                        <a:cs typeface="+mn-cs"/>
                      </a:endParaRPr>
                    </a:p>
                  </a:txBody>
                  <a:tcPr/>
                </a:tc>
              </a:tr>
              <a:tr h="472440">
                <a:tc>
                  <a:txBody>
                    <a:bodyPr/>
                    <a:lstStyle/>
                    <a:p>
                      <a:r>
                        <a:rPr lang="en-US" sz="1800" kern="1200" dirty="0" err="1" smtClean="0">
                          <a:solidFill>
                            <a:schemeClr val="dk1"/>
                          </a:solidFill>
                          <a:latin typeface="+mn-lt"/>
                          <a:ea typeface="+mn-ea"/>
                          <a:cs typeface="+mn-cs"/>
                        </a:rPr>
                        <a:t>NonexistentConversationException</a:t>
                      </a:r>
                      <a:endParaRPr lang="en-US"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mn-cs"/>
                        </a:rPr>
                        <a:t>Conversation context could not be restored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Check if conversation is</a:t>
                      </a:r>
                      <a:r>
                        <a:rPr lang="en-US" sz="1400" kern="1200" baseline="0" dirty="0" smtClean="0">
                          <a:solidFill>
                            <a:schemeClr val="dk1"/>
                          </a:solidFill>
                          <a:latin typeface="+mn-lt"/>
                          <a:ea typeface="+mn-ea"/>
                          <a:cs typeface="+mn-cs"/>
                        </a:rPr>
                        <a:t> being propagated with the cid GET request parameter</a:t>
                      </a:r>
                      <a:endParaRPr lang="en-US" sz="1400" kern="1200" dirty="0" smtClean="0">
                        <a:solidFill>
                          <a:schemeClr val="dk1"/>
                        </a:solidFill>
                        <a:latin typeface="+mn-lt"/>
                        <a:ea typeface="+mn-ea"/>
                        <a:cs typeface="+mn-cs"/>
                      </a:endParaRPr>
                    </a:p>
                  </a:txBody>
                  <a:tcPr/>
                </a:tc>
              </a:tr>
              <a:tr h="472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kern="1200" dirty="0" err="1" smtClean="0">
                          <a:solidFill>
                            <a:schemeClr val="dk1"/>
                          </a:solidFill>
                          <a:latin typeface="+mn-lt"/>
                          <a:ea typeface="+mn-ea"/>
                          <a:cs typeface="+mn-cs"/>
                        </a:rPr>
                        <a:t>ContextNotActiveException</a:t>
                      </a:r>
                      <a:endParaRPr lang="en-US" sz="1800" u="none"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mn-cs"/>
                        </a:rPr>
                        <a:t>Bean invocation in inactive context </a:t>
                      </a:r>
                    </a:p>
                  </a:txBody>
                  <a:tcPr/>
                </a:tc>
                <a:tc>
                  <a:txBody>
                    <a:bodyPr/>
                    <a:lstStyle/>
                    <a:p>
                      <a:pPr marL="0" algn="l" defTabSz="914400" rtl="0" eaLnBrk="1" latinLnBrk="0" hangingPunct="1"/>
                      <a:r>
                        <a:rPr lang="en-US" sz="1400" kern="1200" dirty="0" smtClean="0">
                          <a:solidFill>
                            <a:schemeClr val="dk1"/>
                          </a:solidFill>
                          <a:latin typeface="+mn-lt"/>
                          <a:ea typeface="+mn-ea"/>
                          <a:cs typeface="+mn-cs"/>
                        </a:rPr>
                        <a:t>Ensure that methods on the injected bean are called in a</a:t>
                      </a:r>
                      <a:r>
                        <a:rPr lang="en-US" sz="1400" kern="1200" baseline="0" dirty="0" smtClean="0">
                          <a:solidFill>
                            <a:schemeClr val="dk1"/>
                          </a:solidFill>
                          <a:latin typeface="+mn-lt"/>
                          <a:ea typeface="+mn-ea"/>
                          <a:cs typeface="+mn-cs"/>
                        </a:rPr>
                        <a:t> context that is active as defined by the scope of the bean.</a:t>
                      </a:r>
                      <a:endParaRPr lang="en-US" sz="1400" kern="1200" dirty="0" smtClean="0">
                        <a:solidFill>
                          <a:schemeClr val="dk1"/>
                        </a:solidFill>
                        <a:latin typeface="+mn-lt"/>
                        <a:ea typeface="+mn-ea"/>
                        <a:cs typeface="+mn-cs"/>
                      </a:endParaRPr>
                    </a:p>
                  </a:txBody>
                  <a:tcPr/>
                </a:tc>
              </a:tr>
              <a:tr h="472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latin typeface="+mn-lt"/>
                          <a:ea typeface="+mn-ea"/>
                          <a:cs typeface="+mn-cs"/>
                        </a:rPr>
                        <a:t>ObserverException</a:t>
                      </a:r>
                      <a:endParaRPr lang="en-US"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mn-cs"/>
                        </a:rPr>
                        <a:t>Exception is thrown while handling event</a:t>
                      </a:r>
                    </a:p>
                  </a:txBody>
                  <a:tcPr/>
                </a:tc>
                <a:tc>
                  <a:txBody>
                    <a:bodyPr/>
                    <a:lstStyle/>
                    <a:p>
                      <a:pPr marL="0" algn="l" defTabSz="914400" rtl="0" eaLnBrk="1" latinLnBrk="0" hangingPunct="1"/>
                      <a:r>
                        <a:rPr lang="en-US" sz="1400" kern="1200" baseline="0" dirty="0" smtClean="0">
                          <a:solidFill>
                            <a:schemeClr val="dk1"/>
                          </a:solidFill>
                          <a:latin typeface="+mn-lt"/>
                          <a:ea typeface="+mn-ea"/>
                          <a:cs typeface="+mn-cs"/>
                        </a:rPr>
                        <a:t>Fix observer  method code that throws the exception.</a:t>
                      </a:r>
                      <a:endParaRPr lang="en-US" sz="1400"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CDI</a:t>
            </a:r>
            <a:endParaRPr lang="en-US" dirty="0"/>
          </a:p>
        </p:txBody>
      </p:sp>
      <p:sp>
        <p:nvSpPr>
          <p:cNvPr id="3" name="Content Placeholder 2"/>
          <p:cNvSpPr>
            <a:spLocks noGrp="1"/>
          </p:cNvSpPr>
          <p:nvPr>
            <p:ph idx="1"/>
          </p:nvPr>
        </p:nvSpPr>
        <p:spPr/>
        <p:txBody>
          <a:bodyPr/>
          <a:lstStyle/>
          <a:p>
            <a:r>
              <a:rPr lang="en-US" dirty="0" smtClean="0"/>
              <a:t>Closer integration between EJB and CDI beans</a:t>
            </a:r>
          </a:p>
          <a:p>
            <a:r>
              <a:rPr lang="en-US" dirty="0" smtClean="0"/>
              <a:t>Transactions, Security, Concurrency etc delivered as Interceptors that can be applied to any CDI bean</a:t>
            </a:r>
          </a:p>
          <a:p>
            <a:r>
              <a:rPr lang="en-US" dirty="0" smtClean="0"/>
              <a:t>Popular CDI portable extensions rolled into the core spec. </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391400" cy="762000"/>
          </a:xfrm>
        </p:spPr>
        <p:txBody>
          <a:bodyPr/>
          <a:lstStyle/>
          <a:p>
            <a:r>
              <a:rPr lang="en-US" sz="3200" dirty="0" smtClean="0"/>
              <a:t>CDI/Java EE vs Spring</a:t>
            </a:r>
            <a:endParaRPr lang="en-US" sz="3200" dirty="0"/>
          </a:p>
        </p:txBody>
      </p:sp>
      <p:sp>
        <p:nvSpPr>
          <p:cNvPr id="3" name="Content Placeholder 2"/>
          <p:cNvSpPr>
            <a:spLocks noGrp="1"/>
          </p:cNvSpPr>
          <p:nvPr>
            <p:ph idx="1"/>
          </p:nvPr>
        </p:nvSpPr>
        <p:spPr>
          <a:xfrm>
            <a:off x="1295400" y="685800"/>
            <a:ext cx="7848600" cy="4419600"/>
          </a:xfrm>
        </p:spPr>
        <p:txBody>
          <a:bodyPr>
            <a:normAutofit/>
          </a:bodyPr>
          <a:lstStyle/>
          <a:p>
            <a:r>
              <a:rPr lang="en-US" sz="2400" dirty="0" smtClean="0"/>
              <a:t>Similar programming models</a:t>
            </a:r>
          </a:p>
          <a:p>
            <a:pPr lvl="1"/>
            <a:r>
              <a:rPr lang="en-US" sz="2000" dirty="0" smtClean="0"/>
              <a:t>Spring AOP vs JEE6 Interceptors &amp; Decorators</a:t>
            </a:r>
          </a:p>
          <a:p>
            <a:pPr lvl="1"/>
            <a:r>
              <a:rPr lang="en-US" sz="2000" dirty="0" smtClean="0"/>
              <a:t>@Component vs @Stateless</a:t>
            </a:r>
          </a:p>
          <a:p>
            <a:pPr lvl="1"/>
            <a:r>
              <a:rPr lang="en-US" sz="2000" dirty="0" smtClean="0"/>
              <a:t>@</a:t>
            </a:r>
            <a:r>
              <a:rPr lang="en-US" sz="2000" dirty="0" err="1" smtClean="0"/>
              <a:t>Autowired</a:t>
            </a:r>
            <a:r>
              <a:rPr lang="en-US" sz="2000" dirty="0" smtClean="0"/>
              <a:t> vs @Inject</a:t>
            </a:r>
          </a:p>
          <a:p>
            <a:pPr lvl="1"/>
            <a:r>
              <a:rPr lang="en-US" sz="2000" dirty="0" err="1" smtClean="0"/>
              <a:t>ApplicationContext</a:t>
            </a:r>
            <a:r>
              <a:rPr lang="en-US" sz="2000" dirty="0" smtClean="0"/>
              <a:t> vs </a:t>
            </a:r>
            <a:r>
              <a:rPr lang="en-US" sz="2000" dirty="0" err="1" smtClean="0"/>
              <a:t>BeanManager</a:t>
            </a:r>
            <a:endParaRPr lang="en-US" sz="2000" dirty="0" smtClean="0"/>
          </a:p>
          <a:p>
            <a:r>
              <a:rPr lang="en-US" sz="2400" dirty="0" smtClean="0"/>
              <a:t>Spring supports JSR330 style annotations</a:t>
            </a:r>
          </a:p>
          <a:p>
            <a:r>
              <a:rPr lang="en-US" sz="2400" dirty="0" smtClean="0"/>
              <a:t>Spring does NOT provide support for CDI/JSR 299</a:t>
            </a:r>
          </a:p>
          <a:p>
            <a:r>
              <a:rPr lang="en-US" sz="2400" dirty="0" smtClean="0"/>
              <a:t>SPRING + CDI/JEE6 DON’T MIX</a:t>
            </a:r>
          </a:p>
          <a:p>
            <a:pPr lvl="1"/>
            <a:r>
              <a:rPr lang="en-US" sz="2000" dirty="0" smtClean="0"/>
              <a:t>Too much overlap</a:t>
            </a:r>
          </a:p>
          <a:p>
            <a:pPr lvl="1"/>
            <a:r>
              <a:rPr lang="en-US" sz="2000" dirty="0" smtClean="0"/>
              <a:t>Support  and Migration cost</a:t>
            </a:r>
          </a:p>
          <a:p>
            <a:r>
              <a:rPr lang="en-US" sz="2400" dirty="0" smtClean="0"/>
              <a:t>For start-to-scratch projects CDI is the right choice</a:t>
            </a:r>
          </a:p>
        </p:txBody>
      </p:sp>
      <p:graphicFrame>
        <p:nvGraphicFramePr>
          <p:cNvPr id="5" name="Table 4"/>
          <p:cNvGraphicFramePr>
            <a:graphicFrameLocks noGrp="1"/>
          </p:cNvGraphicFramePr>
          <p:nvPr/>
        </p:nvGraphicFramePr>
        <p:xfrm>
          <a:off x="1999306" y="5159718"/>
          <a:ext cx="5773094" cy="1645920"/>
        </p:xfrm>
        <a:graphic>
          <a:graphicData uri="http://schemas.openxmlformats.org/drawingml/2006/table">
            <a:tbl>
              <a:tblPr firstRow="1" bandRow="1">
                <a:tableStyleId>{5C22544A-7EE6-4342-B048-85BDC9FD1C3A}</a:tableStyleId>
              </a:tblPr>
              <a:tblGrid>
                <a:gridCol w="2886547"/>
                <a:gridCol w="2886547"/>
              </a:tblGrid>
              <a:tr h="319493">
                <a:tc>
                  <a:txBody>
                    <a:bodyPr/>
                    <a:lstStyle/>
                    <a:p>
                      <a:r>
                        <a:rPr lang="en-US" dirty="0" smtClean="0"/>
                        <a:t>Spring</a:t>
                      </a:r>
                      <a:r>
                        <a:rPr lang="en-US" baseline="0" dirty="0" smtClean="0"/>
                        <a:t> Framework</a:t>
                      </a:r>
                      <a:endParaRPr lang="en-US" dirty="0"/>
                    </a:p>
                  </a:txBody>
                  <a:tc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r>
                        <a:rPr lang="en-US" dirty="0" smtClean="0"/>
                        <a:t>Java EE 6/ CDI</a:t>
                      </a:r>
                      <a:endParaRPr lang="en-US" dirty="0"/>
                    </a:p>
                  </a:txBody>
                  <a:tc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r>
              <a:tr h="551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Flexible, best-of-breed, mix-and-match </a:t>
                      </a:r>
                      <a:endParaRPr lang="en-US" dirty="0"/>
                    </a:p>
                  </a:txBody>
                  <a:tc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r>
                        <a:rPr lang="en-US" dirty="0" smtClean="0"/>
                        <a:t>Full</a:t>
                      </a:r>
                      <a:r>
                        <a:rPr lang="en-US" baseline="0" dirty="0" smtClean="0"/>
                        <a:t> package</a:t>
                      </a:r>
                      <a:endParaRPr lang="en-US" dirty="0"/>
                    </a:p>
                  </a:txBody>
                  <a:tc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r>
              <a:tr h="551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Vendor lock-in</a:t>
                      </a:r>
                    </a:p>
                    <a:p>
                      <a:endParaRPr lang="en-US" dirty="0"/>
                    </a:p>
                  </a:txBody>
                  <a:tc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r>
                        <a:rPr lang="en-US" dirty="0" smtClean="0"/>
                        <a:t>Standards based</a:t>
                      </a:r>
                      <a:endParaRPr lang="en-US" dirty="0"/>
                    </a:p>
                  </a:txBody>
                  <a:tc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762000"/>
          </a:xfrm>
        </p:spPr>
        <p:txBody>
          <a:bodyPr/>
          <a:lstStyle/>
          <a:p>
            <a:r>
              <a:rPr lang="en-US" sz="3200" dirty="0" smtClean="0"/>
              <a:t>Links/References</a:t>
            </a:r>
            <a:endParaRPr lang="en-US" sz="3200" dirty="0"/>
          </a:p>
        </p:txBody>
      </p:sp>
      <p:sp>
        <p:nvSpPr>
          <p:cNvPr id="3" name="Content Placeholder 2"/>
          <p:cNvSpPr>
            <a:spLocks noGrp="1"/>
          </p:cNvSpPr>
          <p:nvPr>
            <p:ph idx="1"/>
          </p:nvPr>
        </p:nvSpPr>
        <p:spPr>
          <a:xfrm>
            <a:off x="1295400" y="838200"/>
            <a:ext cx="8001000" cy="5181600"/>
          </a:xfrm>
        </p:spPr>
        <p:txBody>
          <a:bodyPr/>
          <a:lstStyle/>
          <a:p>
            <a:r>
              <a:rPr lang="en-US" sz="2000" dirty="0" smtClean="0"/>
              <a:t>JSR 299 spec </a:t>
            </a:r>
            <a:r>
              <a:rPr lang="en-US" sz="2000" dirty="0" smtClean="0">
                <a:hlinkClick r:id="rId2"/>
              </a:rPr>
              <a:t>http://bit.ly/cbh2Uj</a:t>
            </a:r>
            <a:r>
              <a:rPr lang="en-US" sz="2000" dirty="0" smtClean="0"/>
              <a:t> </a:t>
            </a:r>
          </a:p>
          <a:p>
            <a:r>
              <a:rPr lang="en-US" sz="2000" dirty="0" smtClean="0"/>
              <a:t>Weld Reference Implementation </a:t>
            </a:r>
            <a:r>
              <a:rPr lang="en-US" sz="2000" dirty="0" smtClean="0">
                <a:hlinkClick r:id="rId3"/>
              </a:rPr>
              <a:t>http://bit.ly/aLDxUS</a:t>
            </a:r>
            <a:endParaRPr lang="en-US" sz="2000" dirty="0" smtClean="0"/>
          </a:p>
          <a:p>
            <a:r>
              <a:rPr lang="en-US" sz="2000" dirty="0" smtClean="0"/>
              <a:t>Spring to Java EE </a:t>
            </a:r>
            <a:r>
              <a:rPr lang="en-US" sz="2000" dirty="0" smtClean="0">
                <a:hlinkClick r:id="rId4"/>
              </a:rPr>
              <a:t>http://bit.ly/9pxXaQ</a:t>
            </a:r>
            <a:endParaRPr lang="en-US" sz="2000" dirty="0" smtClean="0"/>
          </a:p>
          <a:p>
            <a:r>
              <a:rPr lang="en-US" sz="2000" dirty="0" smtClean="0"/>
              <a:t>WebSphere Application Server 8 Beta </a:t>
            </a:r>
            <a:r>
              <a:rPr lang="en-US" sz="2000" dirty="0" smtClean="0">
                <a:hlinkClick r:id="rId5"/>
              </a:rPr>
              <a:t>http://bit.ly/aKozfM</a:t>
            </a:r>
            <a:endParaRPr lang="en-US" sz="2000" dirty="0" smtClean="0"/>
          </a:p>
          <a:p>
            <a:r>
              <a:rPr lang="en-US" sz="2000" dirty="0" smtClean="0"/>
              <a:t>Apache Open Web Beans dev mailing list </a:t>
            </a:r>
            <a:r>
              <a:rPr lang="en-US" sz="2000" dirty="0" smtClean="0">
                <a:hlinkClick r:id="rId6"/>
              </a:rPr>
              <a:t>http://bit.ly/b8fMLw</a:t>
            </a:r>
            <a:endParaRPr lang="en-US" sz="2000" dirty="0" smtClean="0"/>
          </a:p>
          <a:p>
            <a:r>
              <a:rPr lang="en-US" sz="2000" dirty="0" smtClean="0"/>
              <a:t>Weld Blog </a:t>
            </a:r>
            <a:r>
              <a:rPr lang="en-US" sz="2000" dirty="0" smtClean="0">
                <a:hlinkClick r:id="rId7"/>
              </a:rPr>
              <a:t>http://relation.to/</a:t>
            </a:r>
            <a:endParaRPr lang="en-US" sz="2000" dirty="0" smtClean="0"/>
          </a:p>
          <a:p>
            <a:r>
              <a:rPr lang="en-US" sz="2000" dirty="0" smtClean="0"/>
              <a:t>CDI Reference card </a:t>
            </a:r>
            <a:r>
              <a:rPr lang="en-US" sz="2000" dirty="0" smtClean="0">
                <a:hlinkClick r:id="rId8"/>
              </a:rPr>
              <a:t>http://bit.ly/7mWtYO</a:t>
            </a:r>
            <a:endParaRPr lang="en-US" sz="2000" dirty="0" smtClean="0"/>
          </a:p>
          <a:p>
            <a:r>
              <a:rPr lang="en-US" sz="2000" dirty="0" smtClean="0"/>
              <a:t>CDI, Weld and the Future of SEAM: </a:t>
            </a:r>
            <a:r>
              <a:rPr lang="en-US" sz="2000" dirty="0" smtClean="0">
                <a:hlinkClick r:id="rId9"/>
              </a:rPr>
              <a:t>http://slidesha.re/9nODL2</a:t>
            </a:r>
            <a:endParaRPr lang="en-US" sz="2000" dirty="0" smtClean="0"/>
          </a:p>
          <a:p>
            <a:r>
              <a:rPr lang="en-US" sz="2000" dirty="0" smtClean="0"/>
              <a:t>Reza Rahman Articles on CDI</a:t>
            </a:r>
          </a:p>
          <a:p>
            <a:pPr lvl="1"/>
            <a:r>
              <a:rPr lang="en-US" sz="1600" dirty="0" smtClean="0"/>
              <a:t>http://bit.ly/aIhCD6</a:t>
            </a:r>
          </a:p>
          <a:p>
            <a:pPr lvl="1"/>
            <a:r>
              <a:rPr lang="en-US" sz="1600" dirty="0" smtClean="0"/>
              <a:t>http://bit.ly/adHGKO</a:t>
            </a:r>
          </a:p>
          <a:p>
            <a:pPr lvl="1"/>
            <a:r>
              <a:rPr lang="en-US" sz="1600" dirty="0" smtClean="0"/>
              <a:t>http://bit.ly/d4BHTd</a:t>
            </a:r>
          </a:p>
          <a:p>
            <a:pPr lvl="1"/>
            <a:r>
              <a:rPr lang="en-US" sz="1600" dirty="0" smtClean="0"/>
              <a:t>http://bit.ly/dcufcQ</a:t>
            </a:r>
          </a:p>
          <a:p>
            <a:pPr lvl="1"/>
            <a:r>
              <a:rPr lang="en-US" sz="1600" dirty="0" smtClean="0"/>
              <a:t>http://bit.ly/d0kO9q</a:t>
            </a:r>
          </a:p>
          <a:p>
            <a:endParaRPr lang="en-US" sz="2000" dirty="0" smtClean="0"/>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pic>
        <p:nvPicPr>
          <p:cNvPr id="2052" name="Picture 4" descr="C:\Documents and Settings\Administrator\Local Settings\Temporary Internet Files\Content.IE5\IB5V0L6U\MC900155963[1].wmf"/>
          <p:cNvPicPr>
            <a:picLocks noChangeAspect="1" noChangeArrowheads="1"/>
          </p:cNvPicPr>
          <p:nvPr/>
        </p:nvPicPr>
        <p:blipFill>
          <a:blip r:embed="rId2"/>
          <a:srcRect/>
          <a:stretch>
            <a:fillRect/>
          </a:stretch>
        </p:blipFill>
        <p:spPr bwMode="auto">
          <a:xfrm>
            <a:off x="3674059" y="2744114"/>
            <a:ext cx="1795882" cy="1369771"/>
          </a:xfrm>
          <a:prstGeom prst="rect">
            <a:avLst/>
          </a:prstGeom>
          <a:noFill/>
        </p:spPr>
      </p:pic>
      <p:pic>
        <p:nvPicPr>
          <p:cNvPr id="2053" name="Picture 5" descr="C:\Documents and Settings\Administrator\Local Settings\Temporary Internet Files\Content.IE5\IB5V0L6U\MC900155963[1].wmf"/>
          <p:cNvPicPr>
            <a:picLocks noChangeAspect="1" noChangeArrowheads="1"/>
          </p:cNvPicPr>
          <p:nvPr/>
        </p:nvPicPr>
        <p:blipFill>
          <a:blip r:embed="rId2"/>
          <a:srcRect/>
          <a:stretch>
            <a:fillRect/>
          </a:stretch>
        </p:blipFill>
        <p:spPr bwMode="auto">
          <a:xfrm>
            <a:off x="1981200" y="1143000"/>
            <a:ext cx="6248400" cy="4765835"/>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Administrator\Local Settings\Temporary Internet Files\Content.IE5\TKC1X4LZ\MP900443889[1].jpg"/>
          <p:cNvPicPr>
            <a:picLocks noChangeAspect="1" noChangeArrowheads="1"/>
          </p:cNvPicPr>
          <p:nvPr/>
        </p:nvPicPr>
        <p:blipFill>
          <a:blip r:embed="rId2"/>
          <a:srcRect/>
          <a:stretch>
            <a:fillRect/>
          </a:stretch>
        </p:blipFill>
        <p:spPr bwMode="auto">
          <a:xfrm>
            <a:off x="3858207" y="353007"/>
            <a:ext cx="2514600" cy="3767457"/>
          </a:xfrm>
          <a:prstGeom prst="rect">
            <a:avLst/>
          </a:prstGeom>
          <a:noFill/>
        </p:spPr>
      </p:pic>
      <p:pic>
        <p:nvPicPr>
          <p:cNvPr id="1030" name="Picture 6" descr="C:\Documents and Settings\Administrator\Local Settings\Temporary Internet Files\Content.IE5\IB5V0L6U\MC900105220[1].wmf"/>
          <p:cNvPicPr>
            <a:picLocks noChangeAspect="1" noChangeArrowheads="1"/>
          </p:cNvPicPr>
          <p:nvPr/>
        </p:nvPicPr>
        <p:blipFill>
          <a:blip r:embed="rId3"/>
          <a:srcRect/>
          <a:stretch>
            <a:fillRect/>
          </a:stretch>
        </p:blipFill>
        <p:spPr bwMode="auto">
          <a:xfrm>
            <a:off x="3886200" y="4195357"/>
            <a:ext cx="2457450" cy="196596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CDI Portable Extensions Resources</a:t>
            </a:r>
            <a:endParaRPr lang="en-US" dirty="0"/>
          </a:p>
        </p:txBody>
      </p:sp>
      <p:sp>
        <p:nvSpPr>
          <p:cNvPr id="3" name="Content Placeholder 2"/>
          <p:cNvSpPr>
            <a:spLocks noGrp="1"/>
          </p:cNvSpPr>
          <p:nvPr>
            <p:ph idx="1"/>
          </p:nvPr>
        </p:nvSpPr>
        <p:spPr/>
        <p:txBody>
          <a:bodyPr/>
          <a:lstStyle/>
          <a:p>
            <a:r>
              <a:rPr lang="en-US" sz="2400" dirty="0" smtClean="0">
                <a:hlinkClick r:id="rId2"/>
              </a:rPr>
              <a:t>https://cwiki.apache.org/EXTCDI/</a:t>
            </a:r>
            <a:endParaRPr lang="en-US" sz="2400" dirty="0" smtClean="0"/>
          </a:p>
          <a:p>
            <a:r>
              <a:rPr lang="en-US" sz="2400" dirty="0" smtClean="0">
                <a:hlinkClick r:id="rId3"/>
              </a:rPr>
              <a:t>https://cwiki.apache.org/EXTCDI/core-usage.html</a:t>
            </a:r>
            <a:endParaRPr lang="en-US" sz="2400" dirty="0" smtClean="0"/>
          </a:p>
          <a:p>
            <a:r>
              <a:rPr lang="en-US" sz="2400" dirty="0" smtClean="0">
                <a:hlinkClick r:id="rId4"/>
              </a:rPr>
              <a:t>http://bit.ly/botJKZ</a:t>
            </a:r>
            <a:endParaRPr lang="en-US" sz="2400" dirty="0" smtClean="0"/>
          </a:p>
          <a:p>
            <a:r>
              <a:rPr lang="en-US" sz="2400" dirty="0" smtClean="0">
                <a:hlinkClick r:id="rId5"/>
              </a:rPr>
              <a:t>http://bit.ly/9cVdKg</a:t>
            </a:r>
            <a:endParaRPr lang="en-US" sz="2400" dirty="0" smtClean="0"/>
          </a:p>
          <a:p>
            <a:r>
              <a:rPr lang="en-US" sz="2400" dirty="0" smtClean="0">
                <a:hlinkClick r:id="rId6"/>
              </a:rPr>
              <a:t>http://bit.ly/axmKob</a:t>
            </a:r>
            <a:endParaRPr lang="en-US" sz="2400" dirty="0" smtClean="0"/>
          </a:p>
          <a:p>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391400" cy="762000"/>
          </a:xfrm>
        </p:spPr>
        <p:txBody>
          <a:bodyPr/>
          <a:lstStyle/>
          <a:p>
            <a:pPr algn="l"/>
            <a:r>
              <a:rPr lang="en-US" sz="3200" dirty="0" smtClean="0"/>
              <a:t>     Emergence of SEAM</a:t>
            </a:r>
            <a:endParaRPr lang="en-US" sz="3200" i="1" dirty="0"/>
          </a:p>
        </p:txBody>
      </p:sp>
      <p:sp>
        <p:nvSpPr>
          <p:cNvPr id="3" name="Content Placeholder 2"/>
          <p:cNvSpPr>
            <a:spLocks noGrp="1"/>
          </p:cNvSpPr>
          <p:nvPr>
            <p:ph idx="1"/>
          </p:nvPr>
        </p:nvSpPr>
        <p:spPr>
          <a:xfrm>
            <a:off x="1295400" y="685800"/>
            <a:ext cx="3200400" cy="5410200"/>
          </a:xfrm>
        </p:spPr>
        <p:txBody>
          <a:bodyPr>
            <a:normAutofit/>
          </a:bodyPr>
          <a:lstStyle/>
          <a:p>
            <a:pPr marL="342900" lvl="1" indent="-342900">
              <a:buChar char="•"/>
            </a:pPr>
            <a:r>
              <a:rPr lang="en-US" sz="2000" dirty="0" smtClean="0">
                <a:solidFill>
                  <a:srgbClr val="276288"/>
                </a:solidFill>
                <a:ea typeface="+mn-ea"/>
                <a:cs typeface="+mn-cs"/>
              </a:rPr>
              <a:t>Bind EJBs directly to JSF-View using EL </a:t>
            </a:r>
          </a:p>
          <a:p>
            <a:pPr marL="342900" lvl="1" indent="-342900">
              <a:buChar char="•"/>
            </a:pPr>
            <a:r>
              <a:rPr lang="en-US" sz="2000" dirty="0" smtClean="0">
                <a:solidFill>
                  <a:srgbClr val="276288"/>
                </a:solidFill>
                <a:ea typeface="+mn-ea"/>
                <a:cs typeface="+mn-cs"/>
              </a:rPr>
              <a:t>Contextual Components</a:t>
            </a:r>
          </a:p>
          <a:p>
            <a:r>
              <a:rPr lang="en-US" sz="2000" dirty="0" smtClean="0"/>
              <a:t>Page flow &amp; Navigation Rules</a:t>
            </a:r>
          </a:p>
          <a:p>
            <a:r>
              <a:rPr lang="en-US" sz="2000" dirty="0" smtClean="0"/>
              <a:t>Interceptors </a:t>
            </a:r>
          </a:p>
          <a:p>
            <a:r>
              <a:rPr lang="en-US" sz="2000" dirty="0" smtClean="0"/>
              <a:t>Conversation Scope, Persistence</a:t>
            </a:r>
          </a:p>
          <a:p>
            <a:r>
              <a:rPr lang="en-US" sz="2000" dirty="0" smtClean="0"/>
              <a:t>Dependency Injection (Bijection)</a:t>
            </a:r>
          </a:p>
          <a:p>
            <a:r>
              <a:rPr lang="en-US" sz="2000" dirty="0" smtClean="0"/>
              <a:t>Security</a:t>
            </a:r>
          </a:p>
          <a:p>
            <a:r>
              <a:rPr lang="en-US" sz="2000" dirty="0" smtClean="0"/>
              <a:t>Ajax Support</a:t>
            </a:r>
          </a:p>
          <a:p>
            <a:r>
              <a:rPr lang="en-US" sz="2000" dirty="0" smtClean="0"/>
              <a:t>Seam-gen</a:t>
            </a:r>
          </a:p>
          <a:p>
            <a:r>
              <a:rPr lang="en-US" sz="2000" dirty="0" smtClean="0"/>
              <a:t>Integration testing</a:t>
            </a:r>
          </a:p>
          <a:p>
            <a:endParaRPr lang="en-US" dirty="0" smtClean="0"/>
          </a:p>
          <a:p>
            <a:endParaRPr lang="en-US" dirty="0" smtClean="0"/>
          </a:p>
          <a:p>
            <a:endParaRPr lang="en-US" dirty="0"/>
          </a:p>
        </p:txBody>
      </p:sp>
      <p:pic>
        <p:nvPicPr>
          <p:cNvPr id="5" name="Picture 6"/>
          <p:cNvPicPr>
            <a:picLocks noChangeAspect="1" noChangeArrowheads="1"/>
          </p:cNvPicPr>
          <p:nvPr/>
        </p:nvPicPr>
        <p:blipFill>
          <a:blip r:embed="rId3"/>
          <a:srcRect/>
          <a:stretch>
            <a:fillRect/>
          </a:stretch>
        </p:blipFill>
        <p:spPr bwMode="auto">
          <a:xfrm>
            <a:off x="4469589" y="381000"/>
            <a:ext cx="4598211" cy="1999830"/>
          </a:xfrm>
          <a:prstGeom prst="rect">
            <a:avLst/>
          </a:prstGeom>
          <a:noFill/>
          <a:ln w="9525">
            <a:noFill/>
            <a:miter lim="800000"/>
            <a:headEnd/>
            <a:tailEnd/>
          </a:ln>
        </p:spPr>
      </p:pic>
      <p:sp>
        <p:nvSpPr>
          <p:cNvPr id="6" name="TextBox 5"/>
          <p:cNvSpPr txBox="1"/>
          <p:nvPr/>
        </p:nvSpPr>
        <p:spPr>
          <a:xfrm>
            <a:off x="6477000" y="6226314"/>
            <a:ext cx="2895600" cy="707886"/>
          </a:xfrm>
          <a:prstGeom prst="rect">
            <a:avLst/>
          </a:prstGeom>
          <a:noFill/>
        </p:spPr>
        <p:txBody>
          <a:bodyPr wrap="square" rtlCol="0">
            <a:spAutoFit/>
          </a:bodyPr>
          <a:lstStyle/>
          <a:p>
            <a:r>
              <a:rPr lang="en-US" sz="1600" dirty="0" smtClean="0"/>
              <a:t>*picture </a:t>
            </a:r>
            <a:r>
              <a:rPr lang="en-US" sz="1600" dirty="0" smtClean="0">
                <a:latin typeface="MetaNormal-Roman" pitchFamily="34" charset="0"/>
              </a:rPr>
              <a:t>source: Steffen Ryll</a:t>
            </a:r>
          </a:p>
          <a:p>
            <a:endParaRPr lang="en-US" dirty="0"/>
          </a:p>
        </p:txBody>
      </p:sp>
      <p:pic>
        <p:nvPicPr>
          <p:cNvPr id="7" name="Picture 6"/>
          <p:cNvPicPr>
            <a:picLocks noChangeAspect="1" noChangeArrowheads="1"/>
          </p:cNvPicPr>
          <p:nvPr/>
        </p:nvPicPr>
        <p:blipFill>
          <a:blip r:embed="rId4"/>
          <a:srcRect/>
          <a:stretch>
            <a:fillRect/>
          </a:stretch>
        </p:blipFill>
        <p:spPr bwMode="auto">
          <a:xfrm>
            <a:off x="4884738" y="2254639"/>
            <a:ext cx="4259262" cy="38413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pring-overview.png"/>
          <p:cNvPicPr>
            <a:picLocks noGrp="1" noChangeAspect="1"/>
          </p:cNvPicPr>
          <p:nvPr>
            <p:ph idx="1"/>
          </p:nvPr>
        </p:nvPicPr>
        <p:blipFill>
          <a:blip r:embed="rId3"/>
          <a:stretch>
            <a:fillRect/>
          </a:stretch>
        </p:blipFill>
        <p:spPr>
          <a:xfrm>
            <a:off x="4108450" y="762000"/>
            <a:ext cx="4806950" cy="3797424"/>
          </a:xfrm>
        </p:spPr>
      </p:pic>
      <p:sp>
        <p:nvSpPr>
          <p:cNvPr id="4" name="Text Placeholder 3"/>
          <p:cNvSpPr>
            <a:spLocks noGrp="1"/>
          </p:cNvSpPr>
          <p:nvPr>
            <p:ph type="body" sz="half" idx="2"/>
          </p:nvPr>
        </p:nvSpPr>
        <p:spPr>
          <a:xfrm>
            <a:off x="4038600" y="4724400"/>
            <a:ext cx="4953000" cy="1524000"/>
          </a:xfrm>
        </p:spPr>
        <p:txBody>
          <a:bodyPr>
            <a:normAutofit fontScale="70000" lnSpcReduction="20000"/>
          </a:bodyPr>
          <a:lstStyle/>
          <a:p>
            <a:pPr marL="342900" lvl="0" indent="-342900">
              <a:lnSpc>
                <a:spcPct val="110000"/>
              </a:lnSpc>
              <a:buFontTx/>
              <a:buChar char="•"/>
            </a:pPr>
            <a:r>
              <a:rPr lang="en-US" sz="2000" dirty="0" smtClean="0"/>
              <a:t>Lightweight dependency injection </a:t>
            </a:r>
          </a:p>
          <a:p>
            <a:pPr marL="342900" lvl="0" indent="-342900">
              <a:lnSpc>
                <a:spcPct val="110000"/>
              </a:lnSpc>
              <a:buFontTx/>
              <a:buChar char="•"/>
            </a:pPr>
            <a:r>
              <a:rPr lang="en-US" sz="2000" dirty="0" smtClean="0"/>
              <a:t>Aspect oriented</a:t>
            </a:r>
          </a:p>
          <a:p>
            <a:pPr marL="342900" lvl="0" indent="-342900">
              <a:lnSpc>
                <a:spcPct val="110000"/>
              </a:lnSpc>
              <a:buFontTx/>
              <a:buChar char="•"/>
            </a:pPr>
            <a:r>
              <a:rPr lang="en-US" sz="2000" dirty="0" smtClean="0"/>
              <a:t>Layered application &amp; container framework</a:t>
            </a:r>
          </a:p>
          <a:p>
            <a:pPr marL="342900" lvl="0" indent="-342900">
              <a:lnSpc>
                <a:spcPct val="110000"/>
              </a:lnSpc>
              <a:buFontTx/>
              <a:buChar char="•"/>
            </a:pPr>
            <a:r>
              <a:rPr lang="en-US" sz="2000" dirty="0" smtClean="0"/>
              <a:t>Well defined modules on top of the core container</a:t>
            </a:r>
          </a:p>
          <a:p>
            <a:pPr marL="342900" lvl="0" indent="-342900">
              <a:lnSpc>
                <a:spcPct val="110000"/>
              </a:lnSpc>
              <a:buFontTx/>
              <a:buChar char="•"/>
            </a:pPr>
            <a:r>
              <a:rPr lang="en-US" sz="2000" dirty="0" smtClean="0"/>
              <a:t>NOT an all-or-nothing solution</a:t>
            </a:r>
          </a:p>
          <a:p>
            <a:endParaRPr lang="en-US" dirty="0"/>
          </a:p>
        </p:txBody>
      </p:sp>
      <p:sp>
        <p:nvSpPr>
          <p:cNvPr id="6" name="Title 5"/>
          <p:cNvSpPr>
            <a:spLocks noGrp="1"/>
          </p:cNvSpPr>
          <p:nvPr>
            <p:ph type="title"/>
          </p:nvPr>
        </p:nvSpPr>
        <p:spPr>
          <a:xfrm>
            <a:off x="2514600" y="-152400"/>
            <a:ext cx="4800600" cy="838200"/>
          </a:xfrm>
        </p:spPr>
        <p:txBody>
          <a:bodyPr/>
          <a:lstStyle/>
          <a:p>
            <a:r>
              <a:rPr lang="en-US" sz="3200" dirty="0" smtClean="0"/>
              <a:t>Spring Framework</a:t>
            </a:r>
            <a:endParaRPr lang="en-US" sz="3200" dirty="0"/>
          </a:p>
        </p:txBody>
      </p:sp>
      <p:pic>
        <p:nvPicPr>
          <p:cNvPr id="7" name="Picture 6" descr="typical-spring-web-app.gif"/>
          <p:cNvPicPr>
            <a:picLocks noChangeAspect="1"/>
          </p:cNvPicPr>
          <p:nvPr/>
        </p:nvPicPr>
        <p:blipFill>
          <a:blip r:embed="rId4"/>
          <a:stretch>
            <a:fillRect/>
          </a:stretch>
        </p:blipFill>
        <p:spPr>
          <a:xfrm>
            <a:off x="76200" y="762000"/>
            <a:ext cx="3962400" cy="2689709"/>
          </a:xfrm>
          <a:prstGeom prst="rect">
            <a:avLst/>
          </a:prstGeom>
        </p:spPr>
      </p:pic>
      <p:pic>
        <p:nvPicPr>
          <p:cNvPr id="8" name="Picture 7" descr="spring-middle-tier.gif"/>
          <p:cNvPicPr>
            <a:picLocks noChangeAspect="1"/>
          </p:cNvPicPr>
          <p:nvPr/>
        </p:nvPicPr>
        <p:blipFill>
          <a:blip r:embed="rId5"/>
          <a:stretch>
            <a:fillRect/>
          </a:stretch>
        </p:blipFill>
        <p:spPr>
          <a:xfrm>
            <a:off x="152400" y="3505200"/>
            <a:ext cx="3733800" cy="251033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0" y="5562600"/>
            <a:ext cx="5486400" cy="566738"/>
          </a:xfrm>
        </p:spPr>
        <p:txBody>
          <a:bodyPr/>
          <a:lstStyle/>
          <a:p>
            <a:pPr algn="ctr"/>
            <a:r>
              <a:rPr lang="en-US" dirty="0" smtClean="0"/>
              <a:t>Java EE6 to the rescue</a:t>
            </a:r>
            <a:endParaRPr lang="en-US" dirty="0"/>
          </a:p>
        </p:txBody>
      </p:sp>
      <p:pic>
        <p:nvPicPr>
          <p:cNvPr id="8" name="Picture Placeholder 7" descr="superman-flying.jpg"/>
          <p:cNvPicPr>
            <a:picLocks noGrp="1" noChangeAspect="1"/>
          </p:cNvPicPr>
          <p:nvPr>
            <p:ph type="pic" idx="1"/>
          </p:nvPr>
        </p:nvPicPr>
        <p:blipFill>
          <a:blip r:embed="rId2"/>
          <a:srcRect/>
          <a:stretch>
            <a:fillRect/>
          </a:stretch>
        </p:blipFill>
        <p:spPr>
          <a:xfrm>
            <a:off x="1381655" y="304800"/>
            <a:ext cx="7000345" cy="525025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391400" cy="762000"/>
          </a:xfrm>
        </p:spPr>
        <p:txBody>
          <a:bodyPr/>
          <a:lstStyle/>
          <a:p>
            <a:r>
              <a:rPr lang="en-US" sz="3600" dirty="0" smtClean="0"/>
              <a:t>Evolution of J2EE</a:t>
            </a:r>
            <a:r>
              <a:rPr lang="en-US" sz="3600" dirty="0" smtClean="0">
                <a:sym typeface="Wingdings" pitchFamily="2" charset="2"/>
              </a:rPr>
              <a:t></a:t>
            </a:r>
            <a:r>
              <a:rPr lang="en-US" sz="3600" dirty="0" smtClean="0"/>
              <a:t>Java EE6 </a:t>
            </a:r>
            <a:r>
              <a:rPr lang="en-US" sz="1800" i="1" dirty="0" smtClean="0"/>
              <a:t>(Dec 09)</a:t>
            </a:r>
            <a:r>
              <a:rPr lang="en-US" sz="3600" i="1" dirty="0" smtClean="0"/>
              <a:t> </a:t>
            </a:r>
            <a:endParaRPr lang="en-US" sz="3600" i="1" dirty="0"/>
          </a:p>
        </p:txBody>
      </p:sp>
      <p:sp>
        <p:nvSpPr>
          <p:cNvPr id="3" name="Content Placeholder 2"/>
          <p:cNvSpPr>
            <a:spLocks noGrp="1"/>
          </p:cNvSpPr>
          <p:nvPr>
            <p:ph idx="1"/>
          </p:nvPr>
        </p:nvSpPr>
        <p:spPr>
          <a:xfrm>
            <a:off x="1295400" y="533400"/>
            <a:ext cx="8229600" cy="5562600"/>
          </a:xfrm>
        </p:spPr>
        <p:txBody>
          <a:bodyPr>
            <a:normAutofit fontScale="85000" lnSpcReduction="10000"/>
          </a:bodyPr>
          <a:lstStyle/>
          <a:p>
            <a:r>
              <a:rPr lang="en-US" sz="2400" dirty="0" smtClean="0"/>
              <a:t>New specs (JAX-RS, DI, CDI, Bean Validation)</a:t>
            </a:r>
          </a:p>
          <a:p>
            <a:r>
              <a:rPr lang="en-US" sz="2400" dirty="0" smtClean="0"/>
              <a:t>Prune dead wood</a:t>
            </a:r>
          </a:p>
          <a:p>
            <a:pPr lvl="1"/>
            <a:r>
              <a:rPr lang="en-US" sz="2000" dirty="0" smtClean="0"/>
              <a:t>EJB 2.x, JAX-RPC, JAXR, JEE App. Deploy, JEE App mgmt.</a:t>
            </a:r>
          </a:p>
          <a:p>
            <a:r>
              <a:rPr lang="en-US" sz="2400" dirty="0" smtClean="0"/>
              <a:t>Extensibility</a:t>
            </a:r>
          </a:p>
          <a:p>
            <a:pPr lvl="1"/>
            <a:r>
              <a:rPr lang="en-US" sz="2000" dirty="0" smtClean="0"/>
              <a:t> Easy Framework Pluggability (web fragments &amp; CDI Extensions)</a:t>
            </a:r>
          </a:p>
          <a:p>
            <a:r>
              <a:rPr lang="en-US" sz="2400" dirty="0" smtClean="0"/>
              <a:t>Enhanced ease of development</a:t>
            </a:r>
          </a:p>
          <a:p>
            <a:pPr lvl="1"/>
            <a:r>
              <a:rPr lang="en-US" sz="2000" dirty="0" smtClean="0"/>
              <a:t>POJO annotation based Servlets, </a:t>
            </a:r>
          </a:p>
          <a:p>
            <a:pPr lvl="1"/>
            <a:r>
              <a:rPr lang="en-US" sz="2000" dirty="0" smtClean="0"/>
              <a:t>Async processing (Servlet 3.0 &amp; EJB 3.1)</a:t>
            </a:r>
          </a:p>
          <a:p>
            <a:pPr lvl="1"/>
            <a:r>
              <a:rPr lang="en-US" sz="2000" dirty="0" smtClean="0"/>
              <a:t>EJB 3.1</a:t>
            </a:r>
          </a:p>
          <a:p>
            <a:pPr lvl="2"/>
            <a:r>
              <a:rPr lang="en-US" sz="1600" dirty="0" smtClean="0"/>
              <a:t>EJB-in-WAR, No-interface view, Singleton, EJB-</a:t>
            </a:r>
            <a:r>
              <a:rPr lang="en-US" sz="1600" dirty="0" err="1" smtClean="0"/>
              <a:t>lite</a:t>
            </a:r>
            <a:r>
              <a:rPr lang="en-US" sz="1600" dirty="0" smtClean="0"/>
              <a:t>, Timers, Standalone-container</a:t>
            </a:r>
          </a:p>
          <a:p>
            <a:pPr lvl="1"/>
            <a:r>
              <a:rPr lang="en-US" sz="2000" dirty="0" smtClean="0"/>
              <a:t>Contextual Dependency Injection (CDI)</a:t>
            </a:r>
          </a:p>
          <a:p>
            <a:pPr lvl="1"/>
            <a:r>
              <a:rPr lang="en-US" sz="2000" dirty="0" smtClean="0"/>
              <a:t>RESTful services, Portable JNDI names</a:t>
            </a:r>
          </a:p>
          <a:p>
            <a:pPr lvl="1"/>
            <a:r>
              <a:rPr lang="en-US" sz="2000" dirty="0" smtClean="0"/>
              <a:t>JSF2.0</a:t>
            </a:r>
          </a:p>
          <a:p>
            <a:pPr lvl="2"/>
            <a:r>
              <a:rPr lang="en-US" sz="1600" dirty="0" smtClean="0"/>
              <a:t>Facelets, built-in-AJAX, Skins, Annotations, Resource handling</a:t>
            </a:r>
          </a:p>
          <a:p>
            <a:pPr lvl="2"/>
            <a:r>
              <a:rPr lang="en-US" sz="1600" dirty="0" smtClean="0"/>
              <a:t>Simplified Navigation, Easier custom components, View &amp; Page scopes</a:t>
            </a:r>
          </a:p>
          <a:p>
            <a:pPr lvl="2"/>
            <a:r>
              <a:rPr lang="en-US" sz="1600" dirty="0" err="1" smtClean="0"/>
              <a:t>Bookmarkable</a:t>
            </a:r>
            <a:r>
              <a:rPr lang="en-US" sz="1600" dirty="0" smtClean="0"/>
              <a:t> pages, Project Stage, Expanded event model</a:t>
            </a:r>
          </a:p>
          <a:p>
            <a:pPr lvl="1"/>
            <a:r>
              <a:rPr lang="en-US" sz="2000" dirty="0" smtClean="0"/>
              <a:t>JPA 2.0</a:t>
            </a:r>
          </a:p>
          <a:p>
            <a:pPr lvl="2"/>
            <a:r>
              <a:rPr lang="en-US" sz="1600" dirty="0" smtClean="0"/>
              <a:t>Mapping enhancements, JPAQL, Criteria Query API, Pessimistic locking</a:t>
            </a:r>
          </a:p>
          <a:p>
            <a:r>
              <a:rPr lang="en-US" sz="2400" dirty="0" smtClean="0"/>
              <a:t>Profiles  reduce platform size  - Web Profile </a:t>
            </a:r>
            <a:r>
              <a:rPr lang="en-US" sz="1800" b="1" i="1" dirty="0" smtClean="0">
                <a:ea typeface="+mj-ea"/>
                <a:cs typeface="+mj-cs"/>
              </a:rPr>
              <a:t>12 specs</a:t>
            </a:r>
            <a:endParaRPr lang="en-US" sz="2400" b="1" dirty="0" smtClean="0"/>
          </a:p>
          <a:p>
            <a:endParaRPr lang="en-US" sz="2400" dirty="0" smtClean="0"/>
          </a:p>
          <a:p>
            <a:endParaRPr lang="en-US" sz="2400" dirty="0" smtClean="0"/>
          </a:p>
          <a:p>
            <a:endParaRPr lang="en-US" sz="2400"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762000"/>
          </a:xfrm>
        </p:spPr>
        <p:txBody>
          <a:bodyPr>
            <a:normAutofit fontScale="90000"/>
          </a:bodyPr>
          <a:lstStyle/>
          <a:p>
            <a:r>
              <a:rPr lang="en-US" sz="2400" dirty="0" smtClean="0"/>
              <a:t/>
            </a:r>
            <a:br>
              <a:rPr lang="en-US" sz="2400" dirty="0" smtClean="0"/>
            </a:br>
            <a:r>
              <a:rPr lang="en-US" sz="2400" dirty="0" smtClean="0"/>
              <a:t/>
            </a:r>
            <a:br>
              <a:rPr lang="en-US" sz="2400" dirty="0" smtClean="0"/>
            </a:br>
            <a:r>
              <a:rPr lang="en-US" sz="2400" dirty="0" smtClean="0"/>
              <a:t>Java EE Platform &amp; the Web Profile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pic>
        <p:nvPicPr>
          <p:cNvPr id="4" name="Content Placeholder 3" descr="JavaEESpecOverview.gif"/>
          <p:cNvPicPr>
            <a:picLocks noGrp="1" noChangeAspect="1"/>
          </p:cNvPicPr>
          <p:nvPr>
            <p:ph idx="1"/>
          </p:nvPr>
        </p:nvPicPr>
        <p:blipFill>
          <a:blip r:embed="rId3"/>
          <a:stretch>
            <a:fillRect/>
          </a:stretch>
        </p:blipFill>
        <p:spPr>
          <a:xfrm>
            <a:off x="1905000" y="423407"/>
            <a:ext cx="6248400" cy="559639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peaker_Slide_Template_Masters">
  <a:themeElements>
    <a:clrScheme name="">
      <a:dk1>
        <a:srgbClr val="000000"/>
      </a:dk1>
      <a:lt1>
        <a:srgbClr val="FFFFFF"/>
      </a:lt1>
      <a:dk2>
        <a:srgbClr val="000000"/>
      </a:dk2>
      <a:lt2>
        <a:srgbClr val="808080"/>
      </a:lt2>
      <a:accent1>
        <a:srgbClr val="BBE0E3"/>
      </a:accent1>
      <a:accent2>
        <a:srgbClr val="990033"/>
      </a:accent2>
      <a:accent3>
        <a:srgbClr val="FFFFFF"/>
      </a:accent3>
      <a:accent4>
        <a:srgbClr val="000000"/>
      </a:accent4>
      <a:accent5>
        <a:srgbClr val="DAEDEF"/>
      </a:accent5>
      <a:accent6>
        <a:srgbClr val="8A002D"/>
      </a:accent6>
      <a:hlink>
        <a:srgbClr val="990033"/>
      </a:hlink>
      <a:folHlink>
        <a:srgbClr val="990033"/>
      </a:folHlink>
    </a:clrScheme>
    <a:fontScheme name="ac-eu-07-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ac-eu-07-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eu-07-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eu-07-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eu-07-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eu-07-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eu-07-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eu-07-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eu-07-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eu-07-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eu-07-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eu-07-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eu-07-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Speaker_Slide_Template_Masters</Template>
  <TotalTime>2066</TotalTime>
  <Words>3997</Words>
  <Application>Microsoft Office PowerPoint</Application>
  <PresentationFormat>On-screen Show (4:3)</PresentationFormat>
  <Paragraphs>909</Paragraphs>
  <Slides>48</Slides>
  <Notes>22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Speaker_Slide_Template_Masters</vt:lpstr>
      <vt:lpstr>Getting started with Java Contexts and Dependency Injection in Java EE6</vt:lpstr>
      <vt:lpstr>History of J2EE /Java EE</vt:lpstr>
      <vt:lpstr>JSF 1.2 Shortcomings</vt:lpstr>
      <vt:lpstr>EJB 2 Shortcomings</vt:lpstr>
      <vt:lpstr>     Emergence of SEAM</vt:lpstr>
      <vt:lpstr>Spring Framework</vt:lpstr>
      <vt:lpstr>Java EE6 to the rescue</vt:lpstr>
      <vt:lpstr>Evolution of J2EEJava EE6 (Dec 09) </vt:lpstr>
      <vt:lpstr>  Java EE Platform &amp; the Web Profile    </vt:lpstr>
      <vt:lpstr>Java EE6  Dependency Injection JSR 330</vt:lpstr>
      <vt:lpstr>Example  Generic Injection JSR330</vt:lpstr>
      <vt:lpstr>Java EE6 Managed Beans 1.0 spec.  </vt:lpstr>
      <vt:lpstr>Contextual Dependency Injection JSR299 </vt:lpstr>
      <vt:lpstr>CDI Services</vt:lpstr>
      <vt:lpstr>Slide 15</vt:lpstr>
      <vt:lpstr>Relationship to other Java EE Specs</vt:lpstr>
      <vt:lpstr>What is a CDI Managed Bean</vt:lpstr>
      <vt:lpstr>CDI Packaging</vt:lpstr>
      <vt:lpstr>Types of CDI Injection</vt:lpstr>
      <vt:lpstr>Bean Definition</vt:lpstr>
      <vt:lpstr>Bean  Type: Set of Java Types a Bean Provides</vt:lpstr>
      <vt:lpstr>Qualifiers Distinguish between beans of the same Type </vt:lpstr>
      <vt:lpstr>Qualifiers </vt:lpstr>
      <vt:lpstr>Scope: Lifecycle &amp; Visibility of Instances</vt:lpstr>
      <vt:lpstr>Scope: Lifecycle &amp; Visibility of Instances</vt:lpstr>
      <vt:lpstr>EL Name: Lookup beans in Unified EL</vt:lpstr>
      <vt:lpstr>Interceptors</vt:lpstr>
      <vt:lpstr>Interceptors</vt:lpstr>
      <vt:lpstr>Implementation &amp; Design Patterns</vt:lpstr>
      <vt:lpstr>Slide 30</vt:lpstr>
      <vt:lpstr>Alternatives</vt:lpstr>
      <vt:lpstr>Stereotypes</vt:lpstr>
      <vt:lpstr>Producers</vt:lpstr>
      <vt:lpstr>Injecting Java EE Resources</vt:lpstr>
      <vt:lpstr>Decorators</vt:lpstr>
      <vt:lpstr>Events:  Observer Pattern </vt:lpstr>
      <vt:lpstr>CDI Extensions</vt:lpstr>
      <vt:lpstr>Eclipse IDE   JBossTools</vt:lpstr>
      <vt:lpstr>IntelliJ IDE  Support</vt:lpstr>
      <vt:lpstr>Apache Open Web Beans</vt:lpstr>
      <vt:lpstr>Apache  Open Web Beans Getting Started </vt:lpstr>
      <vt:lpstr>Troubleshooting</vt:lpstr>
      <vt:lpstr>Future of CDI</vt:lpstr>
      <vt:lpstr>CDI/Java EE vs Spring</vt:lpstr>
      <vt:lpstr>Links/References</vt:lpstr>
      <vt:lpstr>DEMO</vt:lpstr>
      <vt:lpstr>Slide 47</vt:lpstr>
      <vt:lpstr>CDI Portable Extensions Resources</vt:lpstr>
    </vt:vector>
  </TitlesOfParts>
  <Company>IBM Corporation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ENAME</dc:creator>
  <cp:lastModifiedBy>ENAME</cp:lastModifiedBy>
  <cp:revision>280</cp:revision>
  <dcterms:created xsi:type="dcterms:W3CDTF">2010-10-23T12:55:09Z</dcterms:created>
  <dcterms:modified xsi:type="dcterms:W3CDTF">2010-11-05T12:50:34Z</dcterms:modified>
</cp:coreProperties>
</file>