
<file path=[Content_Types].xml><?xml version="1.0" encoding="utf-8"?>
<Types xmlns="http://schemas.openxmlformats.org/package/2006/content-types">
  <Default Extension="wmv" ContentType="video/x-ms-wmv"/>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customXml/itemProps1.xml" ContentType="application/vnd.openxmlformats-officedocument.customXmlProperties+xml"/>
  <Override PartName="/ppt/slideLayouts/slideLayout9.xml" ContentType="application/vnd.openxmlformats-officedocument.presentationml.slideLayout+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6.xml" ContentType="application/vnd.openxmlformats-officedocument.presentationml.notes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rels" ContentType="application/vnd.openxmlformats-package.relationship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docProps/custom.xml" ContentType="application/vnd.openxmlformats-officedocument.custom-properti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2"/>
  </p:sldMasterIdLst>
  <p:notesMasterIdLst>
    <p:notesMasterId r:id="rId22"/>
  </p:notesMasterIdLst>
  <p:handoutMasterIdLst>
    <p:handoutMasterId r:id="rId23"/>
  </p:handoutMasterIdLst>
  <p:sldIdLst>
    <p:sldId id="256" r:id="rId3"/>
    <p:sldId id="257" r:id="rId4"/>
    <p:sldId id="258" r:id="rId5"/>
    <p:sldId id="259" r:id="rId6"/>
    <p:sldId id="260" r:id="rId7"/>
    <p:sldId id="261" r:id="rId8"/>
    <p:sldId id="274" r:id="rId9"/>
    <p:sldId id="262" r:id="rId10"/>
    <p:sldId id="269" r:id="rId11"/>
    <p:sldId id="263" r:id="rId12"/>
    <p:sldId id="273" r:id="rId13"/>
    <p:sldId id="272" r:id="rId14"/>
    <p:sldId id="271" r:id="rId15"/>
    <p:sldId id="264" r:id="rId16"/>
    <p:sldId id="265" r:id="rId17"/>
    <p:sldId id="266" r:id="rId18"/>
    <p:sldId id="267" r:id="rId19"/>
    <p:sldId id="268" r:id="rId20"/>
    <p:sldId id="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90" autoAdjust="0"/>
    <p:restoredTop sz="90181" autoAdjust="0"/>
  </p:normalViewPr>
  <p:slideViewPr>
    <p:cSldViewPr showGuides="1">
      <p:cViewPr varScale="1">
        <p:scale>
          <a:sx n="140" d="100"/>
          <a:sy n="140" d="100"/>
        </p:scale>
        <p:origin x="-784" y="-104"/>
      </p:cViewPr>
      <p:guideLst>
        <p:guide orient="horz" pos="2160"/>
        <p:guide pos="2880"/>
        <p:guide pos="144"/>
        <p:guide pos="5616"/>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5C56A7-5EE9-5A4B-A5C3-A14B61CA2386}" type="datetimeFigureOut">
              <a:rPr lang="en-US" smtClean="0"/>
              <a:pPr/>
              <a:t>11/4/10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E07D63-B049-5949-8B29-61EBDF6F04E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C83D03-E957-9145-9055-1AE12C17BB1E}" type="datetimeFigureOut">
              <a:rPr lang="en-US" smtClean="0"/>
              <a:pPr/>
              <a:t>11/4/10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245637-6A7C-BA4B-BE60-794E4FFFF3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 Traffic Server started as a commercial product, developed and sold by Inktomi way back in the days</a:t>
            </a:r>
          </a:p>
          <a:p>
            <a:pPr eaLnBrk="1" hangingPunct="1">
              <a:buFontTx/>
              <a:buChar char="•"/>
            </a:pPr>
            <a:r>
              <a:rPr lang="en-US" smtClean="0">
                <a:latin typeface="Gill Sans" charset="0"/>
              </a:rPr>
              <a:t> Yahoo! Acquired Inktomi in 2003, and while developing our own CDN, we “found” Traffic Server laying on the shelves.</a:t>
            </a:r>
          </a:p>
          <a:p>
            <a:pPr eaLnBrk="1" hangingPunct="1">
              <a:buFontTx/>
              <a:buChar char="•"/>
            </a:pPr>
            <a:r>
              <a:rPr lang="en-US" smtClean="0">
                <a:latin typeface="Gill Sans" charset="0"/>
              </a:rPr>
              <a:t> Dusting it off and porting to modern Linux, it immediately beat existing intermediaries hands down in our benchmarks, typically by 5x or more</a:t>
            </a:r>
          </a:p>
          <a:p>
            <a:pPr eaLnBrk="1" hangingPunct="1">
              <a:buFontTx/>
              <a:buChar char="•"/>
            </a:pPr>
            <a:r>
              <a:rPr lang="en-US" smtClean="0">
                <a:latin typeface="Gill Sans" charset="0"/>
              </a:rPr>
              <a:t> In 2009, Y! donated the Traffic Server source code to the Apache Software Foundation.</a:t>
            </a:r>
          </a:p>
          <a:p>
            <a:pPr eaLnBrk="1" hangingPunct="1">
              <a:buFontTx/>
              <a:buChar char="•"/>
            </a:pPr>
            <a:r>
              <a:rPr lang="en-US" smtClean="0">
                <a:latin typeface="Gill Sans" charset="0"/>
              </a:rPr>
              <a:t> In April of 2010, Apache Traffic Server became a TLP.</a:t>
            </a:r>
          </a:p>
        </p:txBody>
      </p:sp>
      <p:sp>
        <p:nvSpPr>
          <p:cNvPr id="33796" name="Slide Number Placeholder 3"/>
          <p:cNvSpPr>
            <a:spLocks noGrp="1"/>
          </p:cNvSpPr>
          <p:nvPr>
            <p:ph type="sldNum" sz="quarter" idx="5"/>
          </p:nvPr>
        </p:nvSpPr>
        <p:spPr>
          <a:noFill/>
        </p:spPr>
        <p:txBody>
          <a:bodyPr/>
          <a:lstStyle/>
          <a:p>
            <a:fld id="{45BEB0A8-45FE-1E46-AEA9-7285D12E414D}" type="slidenum">
              <a:rPr lang="en-US" smtClean="0">
                <a:latin typeface="Gill Sans" charset="0"/>
                <a:ea typeface="ヒラギノ角ゴ ProN W3" charset="-128"/>
                <a:cs typeface="ヒラギノ角ゴ ProN W3" charset="-128"/>
                <a:sym typeface="Gill Sans" charset="0"/>
              </a:rPr>
              <a:pPr/>
              <a:t>3</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 Traffic Server will monitor itself, and restart the main server process if something isn’t functional.</a:t>
            </a:r>
          </a:p>
          <a:p>
            <a:pPr eaLnBrk="1" hangingPunct="1">
              <a:buFontTx/>
              <a:buChar char="•"/>
            </a:pPr>
            <a:r>
              <a:rPr lang="en-US" smtClean="0">
                <a:latin typeface="Gill Sans" charset="0"/>
              </a:rPr>
              <a:t> Even through process restarts, the HTTP port is still being listened on, and new requests are queued up in the listen backlog.</a:t>
            </a:r>
          </a:p>
          <a:p>
            <a:pPr eaLnBrk="1" hangingPunct="1">
              <a:buFontTx/>
              <a:buChar char="•"/>
            </a:pPr>
            <a:r>
              <a:rPr lang="en-US" smtClean="0">
                <a:latin typeface="Gill Sans" charset="0"/>
              </a:rPr>
              <a:t> Most configurations can be modified and reloaded, without server restarts</a:t>
            </a:r>
          </a:p>
          <a:p>
            <a:pPr eaLnBrk="1" hangingPunct="1">
              <a:buFontTx/>
              <a:buChar char="•"/>
            </a:pPr>
            <a:r>
              <a:rPr lang="en-US" smtClean="0">
                <a:latin typeface="Gill Sans" charset="0"/>
              </a:rPr>
              <a:t> Adding plugins is easy, just drop them in place and restart the server.</a:t>
            </a:r>
          </a:p>
        </p:txBody>
      </p:sp>
      <p:sp>
        <p:nvSpPr>
          <p:cNvPr id="62468" name="Slide Number Placeholder 3"/>
          <p:cNvSpPr>
            <a:spLocks noGrp="1"/>
          </p:cNvSpPr>
          <p:nvPr>
            <p:ph type="sldNum" sz="quarter" idx="5"/>
          </p:nvPr>
        </p:nvSpPr>
        <p:spPr>
          <a:noFill/>
        </p:spPr>
        <p:txBody>
          <a:bodyPr/>
          <a:lstStyle/>
          <a:p>
            <a:fld id="{5F4C734B-06C3-2F4C-8810-76BF73D638EE}" type="slidenum">
              <a:rPr lang="en-US" smtClean="0">
                <a:latin typeface="Gill Sans" charset="0"/>
                <a:ea typeface="ヒラギノ角ゴ ProN W3" charset="-128"/>
                <a:cs typeface="ヒラギノ角ゴ ProN W3" charset="-128"/>
                <a:sym typeface="Gill Sans" charset="0"/>
              </a:rPr>
              <a:pPr/>
              <a:t>12</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w="9525"/>
        </p:spPr>
        <p:txBody>
          <a:bodyPr/>
          <a:lstStyle/>
          <a:p>
            <a:pPr>
              <a:buFontTx/>
              <a:buChar char="•"/>
            </a:pPr>
            <a:r>
              <a:rPr lang="en-US" smtClean="0">
                <a:latin typeface="Gill Sans" charset="0"/>
              </a:rPr>
              <a:t> A plugin APIs allows for developers to extend the capabilities of the Apache Traffic Server.</a:t>
            </a:r>
          </a:p>
          <a:p>
            <a:pPr>
              <a:buFontTx/>
              <a:buChar char="•"/>
            </a:pPr>
            <a:r>
              <a:rPr lang="en-US" smtClean="0">
                <a:latin typeface="Gill Sans" charset="0"/>
              </a:rPr>
              <a:t> A set of example plugins are available, which augments the developer SDK documentations.</a:t>
            </a:r>
          </a:p>
          <a:p>
            <a:pPr>
              <a:buFontTx/>
              <a:buChar char="•"/>
            </a:pPr>
            <a:r>
              <a:rPr lang="en-US" smtClean="0">
                <a:latin typeface="Gill Sans" charset="0"/>
              </a:rPr>
              <a:t> A set of production quality plugins are being prepared to be released by Yahoo to the Apache community.</a:t>
            </a:r>
          </a:p>
          <a:p>
            <a:pPr>
              <a:buFontTx/>
              <a:buChar char="•"/>
            </a:pPr>
            <a:r>
              <a:rPr lang="en-US" smtClean="0">
                <a:latin typeface="Gill Sans" charset="0"/>
              </a:rPr>
              <a:t> We encourage developers to contribute and release plugins, and will gladly accept contributions.</a:t>
            </a:r>
          </a:p>
        </p:txBody>
      </p:sp>
      <p:sp>
        <p:nvSpPr>
          <p:cNvPr id="64516" name="Slide Number Placeholder 3"/>
          <p:cNvSpPr>
            <a:spLocks noGrp="1"/>
          </p:cNvSpPr>
          <p:nvPr>
            <p:ph type="sldNum" sz="quarter" idx="5"/>
          </p:nvPr>
        </p:nvSpPr>
        <p:spPr>
          <a:noFill/>
        </p:spPr>
        <p:txBody>
          <a:bodyPr/>
          <a:lstStyle/>
          <a:p>
            <a:fld id="{41FB6FD9-6BDA-E546-92C4-6D725E63D864}" type="slidenum">
              <a:rPr lang="en-US" smtClean="0">
                <a:latin typeface="Gill Sans" charset="0"/>
                <a:ea typeface="ヒラギノ角ゴ ProN W3" charset="-128"/>
                <a:cs typeface="ヒラギノ角ゴ ProN W3" charset="-128"/>
                <a:sym typeface="Gill Sans" charset="0"/>
              </a:rPr>
              <a:pPr/>
              <a:t>13</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w="9525"/>
        </p:spPr>
        <p:txBody>
          <a:bodyPr/>
          <a:lstStyle/>
          <a:p>
            <a:pPr>
              <a:buFontTx/>
              <a:buChar char="•"/>
            </a:pPr>
            <a:r>
              <a:rPr lang="en-US" smtClean="0">
                <a:latin typeface="Gill Sans" charset="0"/>
              </a:rPr>
              <a:t> Traffic Server comes with a fairly large number of configuration files.</a:t>
            </a:r>
          </a:p>
          <a:p>
            <a:pPr>
              <a:buFontTx/>
              <a:buChar char="•"/>
            </a:pPr>
            <a:r>
              <a:rPr lang="en-US" smtClean="0">
                <a:latin typeface="Gill Sans" charset="0"/>
              </a:rPr>
              <a:t> Most of the configurations have reasonable “defaults”.</a:t>
            </a:r>
          </a:p>
          <a:p>
            <a:pPr>
              <a:buFontTx/>
              <a:buChar char="•"/>
            </a:pPr>
            <a:r>
              <a:rPr lang="en-US" smtClean="0">
                <a:latin typeface="Gill Sans" charset="0"/>
              </a:rPr>
              <a:t> Most applications wouldn’t use even a fraction of the available configuration options and features.</a:t>
            </a:r>
          </a:p>
        </p:txBody>
      </p:sp>
      <p:sp>
        <p:nvSpPr>
          <p:cNvPr id="68612" name="Slide Number Placeholder 3"/>
          <p:cNvSpPr>
            <a:spLocks noGrp="1"/>
          </p:cNvSpPr>
          <p:nvPr>
            <p:ph type="sldNum" sz="quarter" idx="5"/>
          </p:nvPr>
        </p:nvSpPr>
        <p:spPr>
          <a:noFill/>
        </p:spPr>
        <p:txBody>
          <a:bodyPr/>
          <a:lstStyle/>
          <a:p>
            <a:fld id="{AB00F2C7-D834-374F-B1D5-2BE2DC0E4FE4}" type="slidenum">
              <a:rPr lang="en-US" smtClean="0">
                <a:latin typeface="Gill Sans" charset="0"/>
                <a:ea typeface="ヒラギノ角ゴ ProN W3" charset="-128"/>
                <a:cs typeface="ヒラギノ角ゴ ProN W3" charset="-128"/>
                <a:sym typeface="Gill Sans" charset="0"/>
              </a:rPr>
              <a:pPr/>
              <a:t>14</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w="9525"/>
        </p:spPr>
        <p:txBody>
          <a:bodyPr/>
          <a:lstStyle/>
          <a:p>
            <a:pPr>
              <a:buFontTx/>
              <a:buChar char="•"/>
            </a:pPr>
            <a:r>
              <a:rPr lang="en-US" smtClean="0">
                <a:latin typeface="Gill Sans" charset="0"/>
              </a:rPr>
              <a:t> Getting started, only two or maybe three configuration files are necessary to tweak.</a:t>
            </a:r>
          </a:p>
          <a:p>
            <a:pPr>
              <a:buFontTx/>
              <a:buChar char="•"/>
            </a:pPr>
            <a:r>
              <a:rPr lang="en-US" smtClean="0">
                <a:latin typeface="Gill Sans" charset="0"/>
              </a:rPr>
              <a:t> records.config is a key-value configuration format, holding most global application configuration settings</a:t>
            </a:r>
          </a:p>
          <a:p>
            <a:pPr>
              <a:buFontTx/>
              <a:buChar char="•"/>
            </a:pPr>
            <a:r>
              <a:rPr lang="en-US" smtClean="0">
                <a:latin typeface="Gill Sans" charset="0"/>
              </a:rPr>
              <a:t> storage.config is used to specify disk storage configurations</a:t>
            </a:r>
          </a:p>
          <a:p>
            <a:pPr>
              <a:buFontTx/>
              <a:buChar char="•"/>
            </a:pPr>
            <a:r>
              <a:rPr lang="en-US" smtClean="0">
                <a:latin typeface="Gill Sans" charset="0"/>
              </a:rPr>
              <a:t> remap.config is used to specify mapping rules for rewriting requests, typically in a reverse proxy setup</a:t>
            </a:r>
          </a:p>
        </p:txBody>
      </p:sp>
      <p:sp>
        <p:nvSpPr>
          <p:cNvPr id="70660" name="Slide Number Placeholder 3"/>
          <p:cNvSpPr>
            <a:spLocks noGrp="1"/>
          </p:cNvSpPr>
          <p:nvPr>
            <p:ph type="sldNum" sz="quarter" idx="5"/>
          </p:nvPr>
        </p:nvSpPr>
        <p:spPr>
          <a:noFill/>
        </p:spPr>
        <p:txBody>
          <a:bodyPr/>
          <a:lstStyle/>
          <a:p>
            <a:fld id="{7827A1F2-FBED-F441-9B91-4035069A4A1A}" type="slidenum">
              <a:rPr lang="en-US" smtClean="0">
                <a:latin typeface="Gill Sans" charset="0"/>
                <a:ea typeface="ヒラギノ角ゴ ProN W3" charset="-128"/>
                <a:cs typeface="ヒラギノ角ゴ ProN W3" charset="-128"/>
                <a:sym typeface="Gill Sans" charset="0"/>
              </a:rPr>
              <a:pPr/>
              <a:t>15</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w="9525"/>
        </p:spPr>
        <p:txBody>
          <a:bodyPr/>
          <a:lstStyle/>
          <a:p>
            <a:pPr>
              <a:buFontTx/>
              <a:buChar char="•"/>
            </a:pPr>
            <a:r>
              <a:rPr lang="en-US" smtClean="0">
                <a:latin typeface="Gill Sans" charset="0"/>
              </a:rPr>
              <a:t> Critical for performance: number of worker threads. The defaults are “ok”, but in a very high performance setup, tuning this can make a noticeable difference.</a:t>
            </a:r>
          </a:p>
          <a:p>
            <a:pPr>
              <a:buFontTx/>
              <a:buChar char="•"/>
            </a:pPr>
            <a:r>
              <a:rPr lang="en-US" smtClean="0">
                <a:latin typeface="Gill Sans" charset="0"/>
              </a:rPr>
              <a:t> Default port is 8080</a:t>
            </a:r>
          </a:p>
          <a:p>
            <a:pPr>
              <a:buFontTx/>
              <a:buChar char="•"/>
            </a:pPr>
            <a:r>
              <a:rPr lang="en-US" smtClean="0">
                <a:latin typeface="Gill Sans" charset="0"/>
              </a:rPr>
              <a:t> Default is to run as a reverse proxy</a:t>
            </a:r>
          </a:p>
          <a:p>
            <a:pPr>
              <a:buFontTx/>
              <a:buChar char="•"/>
            </a:pPr>
            <a:r>
              <a:rPr lang="en-US" smtClean="0">
                <a:latin typeface="Gill Sans" charset="0"/>
              </a:rPr>
              <a:t> Easy to change to open forward proxy</a:t>
            </a:r>
          </a:p>
        </p:txBody>
      </p:sp>
      <p:sp>
        <p:nvSpPr>
          <p:cNvPr id="72708" name="Slide Number Placeholder 3"/>
          <p:cNvSpPr>
            <a:spLocks noGrp="1"/>
          </p:cNvSpPr>
          <p:nvPr>
            <p:ph type="sldNum" sz="quarter" idx="5"/>
          </p:nvPr>
        </p:nvSpPr>
        <p:spPr>
          <a:noFill/>
        </p:spPr>
        <p:txBody>
          <a:bodyPr/>
          <a:lstStyle/>
          <a:p>
            <a:fld id="{EC7874B1-82CE-FB4D-9E99-C6557A5990FD}" type="slidenum">
              <a:rPr lang="en-US" smtClean="0">
                <a:latin typeface="Gill Sans" charset="0"/>
                <a:ea typeface="ヒラギノ角ゴ ProN W3" charset="-128"/>
                <a:cs typeface="ヒラギノ角ゴ ProN W3" charset="-128"/>
                <a:sym typeface="Gill Sans" charset="0"/>
              </a:rPr>
              <a:pPr/>
              <a:t>16</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w="9525"/>
        </p:spPr>
        <p:txBody>
          <a:bodyPr/>
          <a:lstStyle/>
          <a:p>
            <a:r>
              <a:rPr lang="en-US" smtClean="0">
                <a:latin typeface="Gill Sans" charset="0"/>
              </a:rPr>
              <a:t>* The defaults are for a reverse proxy, now lets examine all the configuration changes necessary to turn this into a forward proxy server.</a:t>
            </a:r>
          </a:p>
        </p:txBody>
      </p:sp>
      <p:sp>
        <p:nvSpPr>
          <p:cNvPr id="74756" name="Slide Number Placeholder 3"/>
          <p:cNvSpPr>
            <a:spLocks noGrp="1"/>
          </p:cNvSpPr>
          <p:nvPr>
            <p:ph type="sldNum" sz="quarter" idx="5"/>
          </p:nvPr>
        </p:nvSpPr>
        <p:spPr>
          <a:noFill/>
        </p:spPr>
        <p:txBody>
          <a:bodyPr/>
          <a:lstStyle/>
          <a:p>
            <a:fld id="{11956DBD-8418-0643-AC9E-52E7447B0118}" type="slidenum">
              <a:rPr lang="en-US" smtClean="0">
                <a:latin typeface="Gill Sans" charset="0"/>
                <a:ea typeface="ヒラギノ角ゴ ProN W3" charset="-128"/>
                <a:cs typeface="ヒラギノ角ゴ ProN W3" charset="-128"/>
                <a:sym typeface="Gill Sans" charset="0"/>
              </a:rPr>
              <a:pPr/>
              <a:t>17</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w="9525"/>
        </p:spPr>
        <p:txBody>
          <a:bodyPr/>
          <a:lstStyle/>
          <a:p>
            <a:pPr>
              <a:buFontTx/>
              <a:buChar char="•"/>
            </a:pPr>
            <a:r>
              <a:rPr lang="en-US" smtClean="0">
                <a:latin typeface="Gill Sans" charset="0"/>
              </a:rPr>
              <a:t> Yes, that is it, there’s one bit of configuration changes between a reverse proxy and an open forward proxy.</a:t>
            </a:r>
          </a:p>
          <a:p>
            <a:pPr>
              <a:buFontTx/>
              <a:buChar char="•"/>
            </a:pPr>
            <a:r>
              <a:rPr lang="en-US" smtClean="0">
                <a:latin typeface="Gill Sans" charset="0"/>
              </a:rPr>
              <a:t> There’s not much that can be done to simplify this!</a:t>
            </a:r>
          </a:p>
        </p:txBody>
      </p:sp>
      <p:sp>
        <p:nvSpPr>
          <p:cNvPr id="76804" name="Slide Number Placeholder 3"/>
          <p:cNvSpPr>
            <a:spLocks noGrp="1"/>
          </p:cNvSpPr>
          <p:nvPr>
            <p:ph type="sldNum" sz="quarter" idx="5"/>
          </p:nvPr>
        </p:nvSpPr>
        <p:spPr>
          <a:noFill/>
        </p:spPr>
        <p:txBody>
          <a:bodyPr/>
          <a:lstStyle/>
          <a:p>
            <a:fld id="{89AC4FDF-74E8-4F49-AC8C-C26490FB5011}" type="slidenum">
              <a:rPr lang="en-US" smtClean="0">
                <a:latin typeface="Gill Sans" charset="0"/>
                <a:ea typeface="ヒラギノ角ゴ ProN W3" charset="-128"/>
                <a:cs typeface="ヒラギノ角ゴ ProN W3" charset="-128"/>
                <a:sym typeface="Gill Sans" charset="0"/>
              </a:rPr>
              <a:pPr/>
              <a:t>18</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 Before entering into the Apache community, the Y! version of TS was only running on 32-bit Linux. </a:t>
            </a:r>
          </a:p>
          <a:p>
            <a:pPr eaLnBrk="1" hangingPunct="1">
              <a:buFontTx/>
              <a:buChar char="•"/>
            </a:pPr>
            <a:r>
              <a:rPr lang="en-US" smtClean="0">
                <a:latin typeface="Gill Sans" charset="0"/>
              </a:rPr>
              <a:t> A direct benefit of being OpenSource gave us not only 64-bit support, but also ports to most common Linux distributions, FreeBSD, OpenSolaris and MacOSX.</a:t>
            </a:r>
          </a:p>
          <a:p>
            <a:pPr eaLnBrk="1" hangingPunct="1">
              <a:buFontTx/>
              <a:buChar char="•"/>
            </a:pPr>
            <a:r>
              <a:rPr lang="en-US" smtClean="0">
                <a:latin typeface="Gill Sans" charset="0"/>
              </a:rPr>
              <a:t> Performance has more than doubled, and in some cases, trippled,  since we released he code into the Apache Open Source community, and most of these improvements have come from external contributors.</a:t>
            </a:r>
          </a:p>
        </p:txBody>
      </p:sp>
      <p:sp>
        <p:nvSpPr>
          <p:cNvPr id="35844" name="Slide Number Placeholder 3"/>
          <p:cNvSpPr>
            <a:spLocks noGrp="1"/>
          </p:cNvSpPr>
          <p:nvPr>
            <p:ph type="sldNum" sz="quarter" idx="5"/>
          </p:nvPr>
        </p:nvSpPr>
        <p:spPr>
          <a:noFill/>
        </p:spPr>
        <p:txBody>
          <a:bodyPr/>
          <a:lstStyle/>
          <a:p>
            <a:fld id="{0468753D-02AA-2944-93EB-0A80636F81BD}" type="slidenum">
              <a:rPr lang="en-US" smtClean="0">
                <a:latin typeface="Gill Sans" charset="0"/>
                <a:ea typeface="ヒラギノ角ゴ ProN W3" charset="-128"/>
                <a:cs typeface="ヒラギノ角ゴ ProN W3" charset="-128"/>
                <a:sym typeface="Gill Sans" charset="0"/>
              </a:rPr>
              <a:pPr/>
              <a:t>4</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Traffic Server is obviously not the only HTTP intermediary in the Open Source community. Existing servers include Apache mod_proxy, Squid, NGINX, Varnish and Haproxy.</a:t>
            </a:r>
          </a:p>
          <a:p>
            <a:pPr eaLnBrk="1" hangingPunct="1">
              <a:buFontTx/>
              <a:buChar char="•"/>
            </a:pPr>
            <a:r>
              <a:rPr lang="en-US" smtClean="0">
                <a:latin typeface="Gill Sans" charset="0"/>
              </a:rPr>
              <a:t> This makes the task of choosing a Proxy server an interesting, but challenging task. You really need to understand your problem space, your requirements, and any restrictions (like, budget).</a:t>
            </a:r>
          </a:p>
          <a:p>
            <a:pPr eaLnBrk="1" hangingPunct="1">
              <a:buFontTx/>
              <a:buChar char="•"/>
            </a:pPr>
            <a:r>
              <a:rPr lang="en-US" smtClean="0">
                <a:latin typeface="Gill Sans" charset="0"/>
              </a:rPr>
              <a:t> Easy for me to pick, but lets discuss some of the considerations you should take.</a:t>
            </a:r>
          </a:p>
        </p:txBody>
      </p:sp>
      <p:sp>
        <p:nvSpPr>
          <p:cNvPr id="44036" name="Slide Number Placeholder 3"/>
          <p:cNvSpPr>
            <a:spLocks noGrp="1"/>
          </p:cNvSpPr>
          <p:nvPr>
            <p:ph type="sldNum" sz="quarter" idx="5"/>
          </p:nvPr>
        </p:nvSpPr>
        <p:spPr>
          <a:noFill/>
        </p:spPr>
        <p:txBody>
          <a:bodyPr/>
          <a:lstStyle/>
          <a:p>
            <a:fld id="{C56A9283-8534-A445-AE12-1792E464DAB9}" type="slidenum">
              <a:rPr lang="en-US" smtClean="0">
                <a:latin typeface="Gill Sans" charset="0"/>
                <a:ea typeface="ヒラギノ角ゴ ProN W3" charset="-128"/>
                <a:cs typeface="ヒラギノ角ゴ ProN W3" charset="-128"/>
                <a:sym typeface="Gill Sans" charset="0"/>
              </a:rPr>
              <a:pPr/>
              <a:t>5</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For me, there are three important areas to consider when choosing the proxy server (or probably, any other server for that matters):</a:t>
            </a:r>
          </a:p>
          <a:p>
            <a:pPr eaLnBrk="1" hangingPunct="1">
              <a:buFontTx/>
              <a:buChar char="•"/>
            </a:pPr>
            <a:r>
              <a:rPr lang="en-US" smtClean="0">
                <a:latin typeface="Gill Sans" charset="0"/>
              </a:rPr>
              <a:t> Performance and scalability</a:t>
            </a:r>
          </a:p>
          <a:p>
            <a:pPr eaLnBrk="1" hangingPunct="1">
              <a:buFontTx/>
              <a:buChar char="•"/>
            </a:pPr>
            <a:r>
              <a:rPr lang="en-US" smtClean="0">
                <a:latin typeface="Gill Sans" charset="0"/>
              </a:rPr>
              <a:t> Features</a:t>
            </a:r>
          </a:p>
          <a:p>
            <a:pPr eaLnBrk="1" hangingPunct="1">
              <a:buFontTx/>
              <a:buChar char="•"/>
            </a:pPr>
            <a:r>
              <a:rPr lang="en-US" smtClean="0">
                <a:latin typeface="Gill Sans" charset="0"/>
              </a:rPr>
              <a:t> Is it a good product for operations to manage, and for engineers to develop applications for?</a:t>
            </a:r>
          </a:p>
          <a:p>
            <a:pPr eaLnBrk="1" hangingPunct="1">
              <a:buFontTx/>
              <a:buChar char="•"/>
            </a:pPr>
            <a:r>
              <a:rPr lang="en-US" smtClean="0">
                <a:latin typeface="Gill Sans" charset="0"/>
              </a:rPr>
              <a:t> We’ll discuss these in details, but the goal for Apache Traffic Server is obviously to be smack in the middle of this Venn diagram. We’re not quite there yet.</a:t>
            </a:r>
          </a:p>
        </p:txBody>
      </p:sp>
      <p:sp>
        <p:nvSpPr>
          <p:cNvPr id="46084" name="Slide Number Placeholder 3"/>
          <p:cNvSpPr>
            <a:spLocks noGrp="1"/>
          </p:cNvSpPr>
          <p:nvPr>
            <p:ph type="sldNum" sz="quarter" idx="5"/>
          </p:nvPr>
        </p:nvSpPr>
        <p:spPr>
          <a:noFill/>
        </p:spPr>
        <p:txBody>
          <a:bodyPr/>
          <a:lstStyle/>
          <a:p>
            <a:fld id="{48838B06-DEF5-6A46-AC8C-0DEF0F9B3BCF}" type="slidenum">
              <a:rPr lang="en-US" smtClean="0">
                <a:latin typeface="Gill Sans" charset="0"/>
                <a:ea typeface="ヒラギノ角ゴ ProN W3" charset="-128"/>
                <a:cs typeface="ヒラギノ角ゴ ProN W3" charset="-128"/>
                <a:sym typeface="Gill Sans" charset="0"/>
              </a:rPr>
              <a:pPr/>
              <a:t>6</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a:ln/>
        </p:spPr>
      </p:sp>
      <p:sp>
        <p:nvSpPr>
          <p:cNvPr id="41987" name="Notes Placeholder 2"/>
          <p:cNvSpPr>
            <a:spLocks noGrp="1"/>
          </p:cNvSpPr>
          <p:nvPr>
            <p:ph type="body" idx="1"/>
          </p:nvPr>
        </p:nvSpPr>
        <p:spPr/>
        <p:txBody>
          <a:bodyPr/>
          <a:lstStyle/>
          <a:p>
            <a:pPr eaLnBrk="1" hangingPunct="1">
              <a:buFontTx/>
              <a:buChar char="•"/>
              <a:defRPr/>
            </a:pPr>
            <a:r>
              <a:rPr lang="en-US" dirty="0" smtClean="0">
                <a:ea typeface="ＭＳ Ｐゴシック" pitchFamily="-108" charset="-128"/>
                <a:cs typeface="ＭＳ Ｐゴシック" pitchFamily="-108" charset="-128"/>
              </a:rPr>
              <a:t> Alright, so lets talk about what problems a good HTTP (and/or proxy server) can solve. </a:t>
            </a:r>
          </a:p>
          <a:p>
            <a:pPr eaLnBrk="1" hangingPunct="1">
              <a:buFontTx/>
              <a:buChar char="•"/>
              <a:defRPr/>
            </a:pPr>
            <a:r>
              <a:rPr lang="en-US" dirty="0" smtClean="0">
                <a:ea typeface="ＭＳ Ｐゴシック" pitchFamily="-108" charset="-128"/>
                <a:cs typeface="ＭＳ Ｐゴシック" pitchFamily="-108" charset="-128"/>
              </a:rPr>
              <a:t> There are two primary concurrency problems for the server software developers to consider:</a:t>
            </a:r>
          </a:p>
          <a:p>
            <a:pPr marL="228600" indent="-228600" eaLnBrk="1" hangingPunct="1">
              <a:buFontTx/>
              <a:buAutoNum type="arabicParenR"/>
              <a:defRPr/>
            </a:pPr>
            <a:r>
              <a:rPr lang="en-US" dirty="0" smtClean="0">
                <a:ea typeface="ＭＳ Ｐゴシック" pitchFamily="-108" charset="-128"/>
                <a:cs typeface="ＭＳ Ｐゴシック" pitchFamily="-108" charset="-128"/>
              </a:rPr>
              <a:t>How can the software handle tens of thousands of concurrent TCP connections?</a:t>
            </a:r>
          </a:p>
          <a:p>
            <a:pPr marL="228600" indent="-228600" eaLnBrk="1" hangingPunct="1">
              <a:buFontTx/>
              <a:buAutoNum type="arabicParenR"/>
              <a:defRPr/>
            </a:pPr>
            <a:r>
              <a:rPr lang="en-US" dirty="0" smtClean="0">
                <a:ea typeface="ＭＳ Ｐゴシック" pitchFamily="-108" charset="-128"/>
                <a:cs typeface="ＭＳ Ｐゴシック" pitchFamily="-108" charset="-128"/>
              </a:rPr>
              <a:t>How can the software take advantage of modern multi-core CPUs? Commodity hardware today has 2, or 4 and even 8 or more cores in each server.</a:t>
            </a:r>
          </a:p>
          <a:p>
            <a:pPr marL="228600" indent="-228600" eaLnBrk="1" hangingPunct="1">
              <a:defRPr/>
            </a:pPr>
            <a:r>
              <a:rPr lang="en-US" dirty="0" smtClean="0">
                <a:ea typeface="ＭＳ Ｐゴシック" pitchFamily="-108" charset="-128"/>
                <a:cs typeface="ＭＳ Ｐゴシック" pitchFamily="-108" charset="-128"/>
              </a:rPr>
              <a:t>* Additionally, while solving these two problems, we have to make sure we don’t introduce other resource starvations, for example, memory pressure.</a:t>
            </a:r>
          </a:p>
        </p:txBody>
      </p:sp>
      <p:sp>
        <p:nvSpPr>
          <p:cNvPr id="98308" name="Slide Number Placeholder 3"/>
          <p:cNvSpPr>
            <a:spLocks noGrp="1"/>
          </p:cNvSpPr>
          <p:nvPr>
            <p:ph type="sldNum" sz="quarter" idx="5"/>
          </p:nvPr>
        </p:nvSpPr>
        <p:spPr>
          <a:noFill/>
        </p:spPr>
        <p:txBody>
          <a:bodyPr/>
          <a:lstStyle/>
          <a:p>
            <a:fld id="{200B25C6-5288-F54F-9E30-52D1BAE13F59}" type="slidenum">
              <a:rPr lang="en-US" smtClean="0">
                <a:latin typeface="Gill Sans" charset="0"/>
                <a:ea typeface="ヒラギノ角ゴ ProN W3" charset="-128"/>
                <a:cs typeface="ヒラギノ角ゴ ProN W3" charset="-128"/>
                <a:sym typeface="Gill Sans" charset="0"/>
              </a:rPr>
              <a:pPr/>
              <a:t>7</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There are n worker threads per core, typically 2. This gives around 16 – 24 threads of execution threads on typical modern hardware, each running an event loop</a:t>
            </a:r>
          </a:p>
          <a:p>
            <a:pPr eaLnBrk="1" hangingPunct="1">
              <a:buFontTx/>
              <a:buChar char="•"/>
            </a:pPr>
            <a:r>
              <a:rPr lang="en-US" smtClean="0">
                <a:latin typeface="Gill Sans" charset="0"/>
              </a:rPr>
              <a:t> There are m I/O threads per disk spindle. This is used to deal with disk I/O outside of the worker threads, and the default is 4. A critical configuration decision here is to scale this appropriately, particularly if a “disk” is raided, and might have more than 1 spindle under the hood.</a:t>
            </a:r>
          </a:p>
          <a:p>
            <a:pPr eaLnBrk="1" hangingPunct="1">
              <a:buFontTx/>
              <a:buChar char="•"/>
            </a:pPr>
            <a:r>
              <a:rPr lang="en-US" smtClean="0">
                <a:latin typeface="Gill Sans" charset="0"/>
              </a:rPr>
              <a:t> There are also a small number of “helper” threads, to do tasks like accepting new connections, produce log output and stats aggregation and presentation</a:t>
            </a:r>
          </a:p>
          <a:p>
            <a:pPr eaLnBrk="1" hangingPunct="1"/>
            <a:r>
              <a:rPr lang="en-US" smtClean="0">
                <a:latin typeface="Gill Sans" charset="0"/>
              </a:rPr>
              <a:t>* All threads share resources, such as RAM and Disk cache, configurations, stats and logs.</a:t>
            </a:r>
          </a:p>
        </p:txBody>
      </p:sp>
      <p:sp>
        <p:nvSpPr>
          <p:cNvPr id="50180" name="Slide Number Placeholder 3"/>
          <p:cNvSpPr>
            <a:spLocks noGrp="1"/>
          </p:cNvSpPr>
          <p:nvPr>
            <p:ph type="sldNum" sz="quarter" idx="5"/>
          </p:nvPr>
        </p:nvSpPr>
        <p:spPr>
          <a:noFill/>
        </p:spPr>
        <p:txBody>
          <a:bodyPr/>
          <a:lstStyle/>
          <a:p>
            <a:fld id="{1B385174-E3F1-F043-8FD5-D1B719E4AA1E}" type="slidenum">
              <a:rPr lang="en-US" smtClean="0">
                <a:latin typeface="Gill Sans" charset="0"/>
                <a:ea typeface="ヒラギノ角ゴ ProN W3" charset="-128"/>
                <a:cs typeface="ヒラギノ角ゴ ProN W3" charset="-128"/>
                <a:sym typeface="Gill Sans" charset="0"/>
              </a:rPr>
              <a:pPr/>
              <a:t>8</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 I wasn’t going to go into performance numbers, because out of context they are fairly useless, but here are some numbers from the Y! CDN and our lab.</a:t>
            </a:r>
          </a:p>
          <a:p>
            <a:pPr eaLnBrk="1" hangingPunct="1">
              <a:buFontTx/>
              <a:buChar char="•"/>
            </a:pPr>
            <a:r>
              <a:rPr lang="en-US" smtClean="0">
                <a:latin typeface="Gill Sans" charset="0"/>
              </a:rPr>
              <a:t> The Y! CDN is on some ~100 servers, most of which are idle most of the time. The reason for such a large deployment is because we cover most of the world, and also need to handle major outages as well as traffic spikes.</a:t>
            </a:r>
          </a:p>
        </p:txBody>
      </p:sp>
      <p:sp>
        <p:nvSpPr>
          <p:cNvPr id="52228" name="Slide Number Placeholder 3"/>
          <p:cNvSpPr>
            <a:spLocks noGrp="1"/>
          </p:cNvSpPr>
          <p:nvPr>
            <p:ph type="sldNum" sz="quarter" idx="5"/>
          </p:nvPr>
        </p:nvSpPr>
        <p:spPr>
          <a:noFill/>
        </p:spPr>
        <p:txBody>
          <a:bodyPr/>
          <a:lstStyle/>
          <a:p>
            <a:fld id="{E4235482-49E3-BF41-A0AB-33B3EA939467}" type="slidenum">
              <a:rPr lang="en-US" smtClean="0">
                <a:latin typeface="Gill Sans" charset="0"/>
                <a:ea typeface="ヒラギノ角ゴ ProN W3" charset="-128"/>
                <a:cs typeface="ヒラギノ角ゴ ProN W3" charset="-128"/>
                <a:sym typeface="Gill Sans" charset="0"/>
              </a:rPr>
              <a:pPr/>
              <a:t>9</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w="9525"/>
        </p:spPr>
        <p:txBody>
          <a:bodyPr/>
          <a:lstStyle/>
          <a:p>
            <a:pPr eaLnBrk="1" hangingPunct="1">
              <a:buFontTx/>
              <a:buChar char="•"/>
            </a:pPr>
            <a:r>
              <a:rPr lang="en-US" smtClean="0">
                <a:latin typeface="Gill Sans" charset="0"/>
              </a:rPr>
              <a:t>This table is much to large to go into details, but it shows that there are a number of features to take into consideration when choosing an intermediary.</a:t>
            </a:r>
          </a:p>
          <a:p>
            <a:pPr eaLnBrk="1" hangingPunct="1">
              <a:buFontTx/>
              <a:buChar char="•"/>
            </a:pPr>
            <a:r>
              <a:rPr lang="en-US" smtClean="0">
                <a:latin typeface="Gill Sans" charset="0"/>
              </a:rPr>
              <a:t> This is not a complete list in any way, it is merely an example of what features you might want to consider for your proxy choices.</a:t>
            </a:r>
          </a:p>
        </p:txBody>
      </p:sp>
      <p:sp>
        <p:nvSpPr>
          <p:cNvPr id="56324" name="Slide Number Placeholder 3"/>
          <p:cNvSpPr>
            <a:spLocks noGrp="1"/>
          </p:cNvSpPr>
          <p:nvPr>
            <p:ph type="sldNum" sz="quarter" idx="5"/>
          </p:nvPr>
        </p:nvSpPr>
        <p:spPr>
          <a:noFill/>
        </p:spPr>
        <p:txBody>
          <a:bodyPr/>
          <a:lstStyle/>
          <a:p>
            <a:fld id="{31B1C347-3D8D-6547-939B-975717D17B3F}" type="slidenum">
              <a:rPr lang="en-US" smtClean="0">
                <a:latin typeface="Gill Sans" charset="0"/>
                <a:ea typeface="ヒラギノ角ゴ ProN W3" charset="-128"/>
                <a:cs typeface="ヒラギノ角ゴ ProN W3" charset="-128"/>
                <a:sym typeface="Gill Sans" charset="0"/>
              </a:rPr>
              <a:pPr/>
              <a:t>10</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a:ln/>
        </p:spPr>
      </p:sp>
      <p:sp>
        <p:nvSpPr>
          <p:cNvPr id="60419" name="Notes Placeholder 2"/>
          <p:cNvSpPr>
            <a:spLocks noGrp="1"/>
          </p:cNvSpPr>
          <p:nvPr>
            <p:ph type="body" idx="1"/>
          </p:nvPr>
        </p:nvSpPr>
        <p:spPr>
          <a:noFill/>
          <a:ln w="9525"/>
        </p:spPr>
        <p:txBody>
          <a:bodyPr/>
          <a:lstStyle/>
          <a:p>
            <a:pPr>
              <a:buFontTx/>
              <a:buChar char="•"/>
            </a:pPr>
            <a:r>
              <a:rPr lang="en-US" smtClean="0">
                <a:latin typeface="Gill Sans" charset="0"/>
              </a:rPr>
              <a:t> Easy to use, easy to configure, and generally easy to manage from an operational perspective.</a:t>
            </a:r>
          </a:p>
          <a:p>
            <a:pPr>
              <a:buFontTx/>
              <a:buChar char="•"/>
            </a:pPr>
            <a:r>
              <a:rPr lang="en-US" smtClean="0">
                <a:latin typeface="Gill Sans" charset="0"/>
              </a:rPr>
              <a:t> Configuring your software should not be this hard!</a:t>
            </a:r>
          </a:p>
          <a:p>
            <a:pPr>
              <a:buFontTx/>
              <a:buChar char="•"/>
            </a:pPr>
            <a:r>
              <a:rPr lang="en-US" smtClean="0">
                <a:latin typeface="Gill Sans" charset="0"/>
              </a:rPr>
              <a:t> Defaults should be “reasonable”, and let you get started fast.</a:t>
            </a:r>
          </a:p>
        </p:txBody>
      </p:sp>
      <p:sp>
        <p:nvSpPr>
          <p:cNvPr id="60420" name="Slide Number Placeholder 3"/>
          <p:cNvSpPr>
            <a:spLocks noGrp="1"/>
          </p:cNvSpPr>
          <p:nvPr>
            <p:ph type="sldNum" sz="quarter" idx="5"/>
          </p:nvPr>
        </p:nvSpPr>
        <p:spPr>
          <a:noFill/>
        </p:spPr>
        <p:txBody>
          <a:bodyPr/>
          <a:lstStyle/>
          <a:p>
            <a:fld id="{9B660A82-985A-ED4A-B4AF-416AD8ACE519}" type="slidenum">
              <a:rPr lang="en-US" smtClean="0">
                <a:latin typeface="Gill Sans" charset="0"/>
                <a:ea typeface="ヒラギノ角ゴ ProN W3" charset="-128"/>
                <a:cs typeface="ヒラギノ角ゴ ProN W3" charset="-128"/>
                <a:sym typeface="Gill Sans" charset="0"/>
              </a:rPr>
              <a:pPr/>
              <a:t>11</a:t>
            </a:fld>
            <a:endParaRPr lang="en-US" smtClean="0">
              <a:latin typeface="Gill Sans" charset="0"/>
              <a:ea typeface="ヒラギノ角ゴ ProN W3" charset="-128"/>
              <a:cs typeface="ヒラギノ角ゴ ProN W3" charset="-128"/>
              <a:sym typeface="Gill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media" Target="../media/media1.wmv"/><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 Id="rId1" Type="http://schemas.openxmlformats.org/officeDocument/2006/relationships/video" Target="../media/media1.wmv"/><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media" Target="../media/media1.wmv"/><Relationship Id="rId4" Type="http://schemas.openxmlformats.org/officeDocument/2006/relationships/image" Target="../media/image3.png"/><Relationship Id="rId5" Type="http://schemas.openxmlformats.org/officeDocument/2006/relationships/image" Target="../media/image5.png"/><Relationship Id="rId1" Type="http://schemas.openxmlformats.org/officeDocument/2006/relationships/video" Target="../media/media1.wmv"/><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media" Target="../media/media1.wmv"/><Relationship Id="rId4" Type="http://schemas.openxmlformats.org/officeDocument/2006/relationships/image" Target="../media/image3.png"/><Relationship Id="rId1" Type="http://schemas.openxmlformats.org/officeDocument/2006/relationships/video" Target="../media/media1.wmv"/><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media" Target="../media/media1.wmv"/><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1" Type="http://schemas.openxmlformats.org/officeDocument/2006/relationships/video" Target="../media/media1.wmv"/><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media" Target="../media/media1.wmv"/><Relationship Id="rId5" Type="http://schemas.openxmlformats.org/officeDocument/2006/relationships/image" Target="../media/image3.png"/><Relationship Id="rId6" Type="http://schemas.openxmlformats.org/officeDocument/2006/relationships/image" Target="../media/image5.png"/><Relationship Id="rId1" Type="http://schemas.openxmlformats.org/officeDocument/2006/relationships/video" Target="../media/media1.wmv"/><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77268FAA-2B4D-4D0F-A1F0-EEB2E56ED74D}" type="datetimeFigureOut">
              <a:rPr lang="en-US" smtClean="0"/>
              <a:pPr/>
              <a:t>11/4/10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0A143C31-284E-4DC4-829E-29D2DA669733}" type="slidenum">
              <a:rPr lang="en-US" smtClean="0"/>
              <a:pPr/>
              <a:t>‹#›</a:t>
            </a:fld>
            <a:endParaRPr lang="en-US"/>
          </a:p>
        </p:txBody>
      </p:sp>
      <p:pic>
        <p:nvPicPr>
          <p:cNvPr id="13" name="Animated clouds.wmv">
            <a:hlinkClick r:id="" action="ppaction://media"/>
          </p:cNvPr>
          <p:cNvPicPr/>
          <p:nvPr userDrawn="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lum bright="10000"/>
          </a:blip>
          <a:srcRect l="4494" t="26120" r="4720" b="14091"/>
          <a:stretch/>
        </p:blipFill>
        <p:spPr>
          <a:xfrm flipH="1">
            <a:off x="0" y="0"/>
            <a:ext cx="9144000" cy="4014702"/>
          </a:xfrm>
          <a:prstGeom prst="rect">
            <a:avLst/>
          </a:prstGeom>
        </p:spPr>
      </p:pic>
      <p:sp>
        <p:nvSpPr>
          <p:cNvPr id="14" name="Rectangle 13"/>
          <p:cNvSpPr/>
          <p:nvPr userDrawn="1"/>
        </p:nvSpPr>
        <p:spPr>
          <a:xfrm>
            <a:off x="0" y="20574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rans_logo_603x132.png"/>
          <p:cNvPicPr>
            <a:picLocks noChangeAspect="1"/>
          </p:cNvPicPr>
          <p:nvPr userDrawn="1"/>
        </p:nvPicPr>
        <p:blipFill>
          <a:blip r:embed="rId6"/>
          <a:stretch>
            <a:fillRect/>
          </a:stretch>
        </p:blipFill>
        <p:spPr>
          <a:xfrm>
            <a:off x="228599" y="381000"/>
            <a:ext cx="5221435" cy="1143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8" descr="feather.gif"/>
          <p:cNvPicPr>
            <a:picLocks noChangeAspect="1"/>
          </p:cNvPicPr>
          <p:nvPr userDrawn="1"/>
        </p:nvPicPr>
        <p:blipFill>
          <a:blip r:embed="rId7"/>
          <a:srcRect/>
          <a:stretch>
            <a:fillRect/>
          </a:stretch>
        </p:blipFill>
        <p:spPr bwMode="auto">
          <a:xfrm>
            <a:off x="2514600" y="1143000"/>
            <a:ext cx="2057400" cy="617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268FAA-2B4D-4D0F-A1F0-EEB2E56ED74D}"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268FAA-2B4D-4D0F-A1F0-EEB2E56ED74D}"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pPr/>
              <a:t>‹#›</a:t>
            </a:fld>
            <a:endParaRPr lang="en-US"/>
          </a:p>
        </p:txBody>
      </p:sp>
      <p:pic>
        <p:nvPicPr>
          <p:cNvPr id="7" name="Animated clouds.wmv">
            <a:hlinkClick r:id="" action="ppaction://media"/>
          </p:cNvPr>
          <p:cNvPicPr/>
          <p:nvPr userDrawn="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3"/>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35794"/>
          <a:stretch/>
        </p:blipFill>
        <p:spPr>
          <a:xfrm>
            <a:off x="7010400" y="5215549"/>
            <a:ext cx="2133600" cy="1618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268FAA-2B4D-4D0F-A1F0-EEB2E56ED74D}"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7268FAA-2B4D-4D0F-A1F0-EEB2E56ED74D}" type="datetimeFigureOut">
              <a:rPr lang="en-US" smtClean="0"/>
              <a:pPr/>
              <a:t>11/4/10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pic>
        <p:nvPicPr>
          <p:cNvPr id="9" name="Animated clouds.wmv">
            <a:hlinkClick r:id="" action="ppaction://media"/>
          </p:cNvPr>
          <p:cNvPicPr/>
          <p:nvPr userDrawn="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3"/>
              </p:ext>
            </p:extLst>
          </p:nvPr>
        </p:nvPicPr>
        <p:blipFill rotWithShape="1">
          <a:blip r:embed="rId4">
            <a:lum bright="10000"/>
          </a:blip>
          <a:srcRect l="4494" t="26120" r="4720" b="22814"/>
          <a:stretch/>
        </p:blipFill>
        <p:spPr>
          <a:xfrm flipH="1">
            <a:off x="0" y="0"/>
            <a:ext cx="9144000" cy="3429000"/>
          </a:xfrm>
          <a:prstGeom prst="rect">
            <a:avLst/>
          </a:prstGeom>
        </p:spPr>
      </p:pic>
      <p:sp>
        <p:nvSpPr>
          <p:cNvPr id="10" name="Rectangle 9"/>
          <p:cNvSpPr/>
          <p:nvPr userDrawn="1"/>
        </p:nvSpPr>
        <p:spPr>
          <a:xfrm>
            <a:off x="0" y="14478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7268FAA-2B4D-4D0F-A1F0-EEB2E56ED74D}" type="datetimeFigureOut">
              <a:rPr lang="en-US" smtClean="0"/>
              <a:pPr/>
              <a:t>11/4/10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7268FAA-2B4D-4D0F-A1F0-EEB2E56ED74D}" type="datetimeFigureOut">
              <a:rPr lang="en-US" smtClean="0"/>
              <a:pPr/>
              <a:t>11/4/10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43C31-284E-4DC4-829E-29D2DA66973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268FAA-2B4D-4D0F-A1F0-EEB2E56ED74D}" type="datetimeFigureOut">
              <a:rPr lang="en-US" smtClean="0"/>
              <a:pPr/>
              <a:t>11/4/10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43C31-284E-4DC4-829E-29D2DA669733}"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68FAA-2B4D-4D0F-A1F0-EEB2E56ED74D}" type="datetimeFigureOut">
              <a:rPr lang="en-US" smtClean="0"/>
              <a:pPr/>
              <a:t>11/4/10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43C31-284E-4DC4-829E-29D2DA66973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77268FAA-2B4D-4D0F-A1F0-EEB2E56ED74D}" type="datetimeFigureOut">
              <a:rPr lang="en-US" smtClean="0"/>
              <a:pPr/>
              <a:t>11/4/10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pic>
        <p:nvPicPr>
          <p:cNvPr id="8" name="Animated clouds.wmv">
            <a:hlinkClick r:id="" action="ppaction://media"/>
          </p:cNvPr>
          <p:cNvPicPr/>
          <p:nvPr userDrawn="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3"/>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9" name="Picture 8" descr="trans_logo_603x132.png"/>
          <p:cNvPicPr>
            <a:picLocks noChangeAspect="1"/>
          </p:cNvPicPr>
          <p:nvPr userDrawn="1"/>
        </p:nvPicPr>
        <p:blipFill>
          <a:blip r:embed="rId5"/>
          <a:stretch>
            <a:fillRect/>
          </a:stretch>
        </p:blipFill>
        <p:spPr>
          <a:xfrm>
            <a:off x="5410200" y="5783263"/>
            <a:ext cx="3483076" cy="7624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8" descr="feather.gif"/>
          <p:cNvPicPr>
            <a:picLocks noChangeAspect="1"/>
          </p:cNvPicPr>
          <p:nvPr userDrawn="1"/>
        </p:nvPicPr>
        <p:blipFill>
          <a:blip r:embed="rId6"/>
          <a:srcRect/>
          <a:stretch>
            <a:fillRect/>
          </a:stretch>
        </p:blipFill>
        <p:spPr bwMode="auto">
          <a:xfrm>
            <a:off x="6629400" y="6240463"/>
            <a:ext cx="2057400" cy="617537"/>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77268FAA-2B4D-4D0F-A1F0-EEB2E56ED74D}" type="datetimeFigureOut">
              <a:rPr lang="en-US" smtClean="0"/>
              <a:pPr/>
              <a:t>11/4/10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0A143C31-284E-4DC4-829E-29D2DA669733}"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pic>
        <p:nvPicPr>
          <p:cNvPr id="14" name="Animated clouds.wmv">
            <a:hlinkClick r:id="" action="ppaction://media"/>
          </p:cNvPr>
          <p:cNvPicPr/>
          <p:nvPr userDrawn="1">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lum bright="10000"/>
          </a:blip>
          <a:srcRect l="4494" t="26120" r="4720" b="62105"/>
          <a:stretch/>
        </p:blipFill>
        <p:spPr>
          <a:xfrm flipH="1">
            <a:off x="0" y="6067313"/>
            <a:ext cx="9144000" cy="790687"/>
          </a:xfrm>
          <a:prstGeom prst="rect">
            <a:avLst/>
          </a:prstGeom>
        </p:spPr>
      </p:pic>
      <p:pic>
        <p:nvPicPr>
          <p:cNvPr id="15" name="Picture 14"/>
          <p:cNvPicPr>
            <a:picLocks noChangeAspect="1"/>
          </p:cNvPicPr>
          <p:nvPr userDrawn="1"/>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35794"/>
          <a:stretch/>
        </p:blipFill>
        <p:spPr>
          <a:xfrm>
            <a:off x="7010400" y="5215549"/>
            <a:ext cx="2133600" cy="1618246"/>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0"/>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143000"/>
            <a:ext cx="8229600" cy="4864291"/>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77268FAA-2B4D-4D0F-A1F0-EEB2E56ED74D}" type="datetimeFigureOut">
              <a:rPr lang="en-US" smtClean="0"/>
              <a:pPr/>
              <a:t>11/4/10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0A143C31-284E-4DC4-829E-29D2DA669733}" type="slidenum">
              <a:rPr lang="en-US" smtClean="0"/>
              <a:pPr/>
              <a:t>‹#›</a:t>
            </a:fld>
            <a:endParaRPr lang="en-US"/>
          </a:p>
        </p:txBody>
      </p:sp>
      <p:pic>
        <p:nvPicPr>
          <p:cNvPr id="11" name="Picture 8" descr="feather.gif"/>
          <p:cNvPicPr>
            <a:picLocks noChangeAspect="1"/>
          </p:cNvPicPr>
          <p:nvPr userDrawn="1"/>
        </p:nvPicPr>
        <p:blipFill>
          <a:blip r:embed="rId14"/>
          <a:srcRect/>
          <a:stretch>
            <a:fillRect/>
          </a:stretch>
        </p:blipFill>
        <p:spPr bwMode="auto">
          <a:xfrm>
            <a:off x="152400" y="5715000"/>
            <a:ext cx="3300305"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chemeClr val="tx1"/>
                </a:solidFill>
              </a:rPr>
              <a:t>Apache Traffic Server</a:t>
            </a:r>
            <a:endParaRPr lang="en-US" dirty="0">
              <a:solidFill>
                <a:schemeClr val="tx1"/>
              </a:solidFill>
            </a:endParaRPr>
          </a:p>
        </p:txBody>
      </p:sp>
      <p:sp>
        <p:nvSpPr>
          <p:cNvPr id="3" name="Subtitle 2"/>
          <p:cNvSpPr>
            <a:spLocks noGrp="1"/>
          </p:cNvSpPr>
          <p:nvPr>
            <p:ph type="subTitle" idx="1"/>
          </p:nvPr>
        </p:nvSpPr>
        <p:spPr/>
        <p:txBody>
          <a:bodyPr/>
          <a:lstStyle/>
          <a:p>
            <a:pPr algn="ctr"/>
            <a:r>
              <a:rPr lang="en-US" dirty="0" smtClean="0"/>
              <a:t>Do we really need another proxy server?</a:t>
            </a:r>
            <a:endParaRPr lang="en-US" dirty="0"/>
          </a:p>
        </p:txBody>
      </p:sp>
      <p:sp>
        <p:nvSpPr>
          <p:cNvPr id="4" name="TextBox 3"/>
          <p:cNvSpPr txBox="1"/>
          <p:nvPr/>
        </p:nvSpPr>
        <p:spPr>
          <a:xfrm>
            <a:off x="609600" y="5562600"/>
            <a:ext cx="6248400" cy="1107996"/>
          </a:xfrm>
          <a:prstGeom prst="rect">
            <a:avLst/>
          </a:prstGeom>
          <a:noFill/>
          <a:effectLst>
            <a:outerShdw blurRad="50800" dist="38100" dir="2700000" algn="br">
              <a:srgbClr val="000000">
                <a:alpha val="43000"/>
              </a:srgbClr>
            </a:outerShdw>
          </a:effectLst>
        </p:spPr>
        <p:txBody>
          <a:bodyPr wrap="square" rtlCol="0">
            <a:spAutoFit/>
          </a:bodyPr>
          <a:lstStyle/>
          <a:p>
            <a:r>
              <a:rPr lang="en-US" sz="2200" dirty="0" smtClean="0"/>
              <a:t>Leif </a:t>
            </a:r>
            <a:r>
              <a:rPr lang="en-US" sz="2200" dirty="0" err="1" smtClean="0"/>
              <a:t>Hedstrom</a:t>
            </a:r>
            <a:r>
              <a:rPr lang="en-US" sz="2200" dirty="0" smtClean="0"/>
              <a:t>, Akamai Technologies</a:t>
            </a:r>
          </a:p>
          <a:p>
            <a:r>
              <a:rPr lang="en-US" sz="2200" dirty="0" smtClean="0"/>
              <a:t>zwoop@apache.org</a:t>
            </a:r>
          </a:p>
          <a:p>
            <a:r>
              <a:rPr lang="en-US" sz="2200" dirty="0" smtClean="0"/>
              <a:t>@</a:t>
            </a:r>
            <a:r>
              <a:rPr lang="en-US" sz="2200" dirty="0" err="1" smtClean="0"/>
              <a:t>zwoop</a:t>
            </a:r>
            <a:endParaRPr lang="en-US" sz="2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0854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37337" y="152400"/>
          <a:ext cx="8401863" cy="5471793"/>
        </p:xfrm>
        <a:graphic>
          <a:graphicData uri="http://schemas.openxmlformats.org/drawingml/2006/table">
            <a:tbl>
              <a:tblPr firstRow="1" bandRow="1">
                <a:tableStyleId>{85BE263C-DBD7-4A20-BB59-AAB30ACAA65A}</a:tableStyleId>
              </a:tblPr>
              <a:tblGrid>
                <a:gridCol w="1972344"/>
                <a:gridCol w="750094"/>
                <a:gridCol w="1183625"/>
                <a:gridCol w="838200"/>
                <a:gridCol w="838200"/>
                <a:gridCol w="1319069"/>
                <a:gridCol w="1500331"/>
              </a:tblGrid>
              <a:tr h="359376">
                <a:tc>
                  <a:txBody>
                    <a:bodyPr/>
                    <a:lstStyle/>
                    <a:p>
                      <a:pPr algn="ct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ATS</a:t>
                      </a:r>
                      <a:endParaRPr lang="en-US" sz="1800" dirty="0"/>
                    </a:p>
                  </a:txBody>
                  <a:tcPr marL="88613" marR="88613" marT="44307" marB="44307">
                    <a:lnL w="19050"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c>
                  <a:txBody>
                    <a:bodyPr/>
                    <a:lstStyle/>
                    <a:p>
                      <a:pPr algn="ctr"/>
                      <a:r>
                        <a:rPr lang="en-US" sz="1800" dirty="0" err="1" smtClean="0"/>
                        <a:t>HAproxy</a:t>
                      </a:r>
                      <a:endParaRPr lang="en-US" sz="1800" dirty="0"/>
                    </a:p>
                  </a:txBody>
                  <a:tcPr marL="88613" marR="88613" marT="44307" marB="44307"/>
                </a:tc>
                <a:tc>
                  <a:txBody>
                    <a:bodyPr/>
                    <a:lstStyle/>
                    <a:p>
                      <a:pPr algn="ctr"/>
                      <a:r>
                        <a:rPr lang="en-US" sz="1800" dirty="0" err="1" smtClean="0"/>
                        <a:t>nginx</a:t>
                      </a:r>
                      <a:endParaRPr lang="en-US" sz="1800" dirty="0"/>
                    </a:p>
                  </a:txBody>
                  <a:tcPr marL="88613" marR="88613" marT="44307" marB="44307"/>
                </a:tc>
                <a:tc>
                  <a:txBody>
                    <a:bodyPr/>
                    <a:lstStyle/>
                    <a:p>
                      <a:pPr algn="ctr"/>
                      <a:r>
                        <a:rPr lang="en-US" sz="1800" dirty="0" smtClean="0"/>
                        <a:t>Squid</a:t>
                      </a:r>
                      <a:endParaRPr lang="en-US" sz="1800" dirty="0"/>
                    </a:p>
                  </a:txBody>
                  <a:tcPr marL="88613" marR="88613" marT="44307" marB="44307"/>
                </a:tc>
                <a:tc>
                  <a:txBody>
                    <a:bodyPr/>
                    <a:lstStyle/>
                    <a:p>
                      <a:pPr algn="ctr"/>
                      <a:r>
                        <a:rPr lang="en-US" sz="1800" dirty="0" smtClean="0"/>
                        <a:t>Varnish</a:t>
                      </a:r>
                      <a:endParaRPr lang="en-US" sz="1800" dirty="0"/>
                    </a:p>
                  </a:txBody>
                  <a:tcPr marL="88613" marR="88613" marT="44307" marB="44307"/>
                </a:tc>
                <a:tc>
                  <a:txBody>
                    <a:bodyPr/>
                    <a:lstStyle/>
                    <a:p>
                      <a:pPr algn="ctr"/>
                      <a:r>
                        <a:rPr lang="en-US" sz="1800" dirty="0" err="1" smtClean="0"/>
                        <a:t>mod_proxy</a:t>
                      </a:r>
                      <a:endParaRPr lang="en-US" sz="1800" dirty="0"/>
                    </a:p>
                  </a:txBody>
                  <a:tcPr marL="88613" marR="88613" marT="44307" marB="44307"/>
                </a:tc>
              </a:tr>
              <a:tr h="390717">
                <a:tc>
                  <a:txBody>
                    <a:bodyPr/>
                    <a:lstStyle/>
                    <a:p>
                      <a:r>
                        <a:rPr lang="en-US" sz="1800" b="1" dirty="0" smtClean="0"/>
                        <a:t>Worker Threads</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Multi-Process</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N</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Event</a:t>
                      </a:r>
                      <a:r>
                        <a:rPr lang="en-US" sz="1800" b="1" baseline="0" dirty="0" smtClean="0"/>
                        <a:t>-driven</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Plugin APIs</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part</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Forward Proxy</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Reverse Proxy</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Transp. Proxy</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r>
              <a:tr h="359376">
                <a:tc>
                  <a:txBody>
                    <a:bodyPr/>
                    <a:lstStyle/>
                    <a:p>
                      <a:r>
                        <a:rPr lang="en-US" sz="1800" b="1" dirty="0" smtClean="0"/>
                        <a:t>Load Balancer</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part</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b="1" dirty="0" smtClean="0"/>
                        <a:t>Y</a:t>
                      </a:r>
                      <a:endParaRPr lang="en-US" sz="1800" b="1"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Cache</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ESI</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soon</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r>
              <a:tr h="359376">
                <a:tc>
                  <a:txBody>
                    <a:bodyPr/>
                    <a:lstStyle/>
                    <a:p>
                      <a:r>
                        <a:rPr lang="en-US" sz="1800" b="1" dirty="0" smtClean="0"/>
                        <a:t>ICP</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baseline="0" dirty="0" smtClean="0"/>
                        <a:t>N</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r>
              <a:tr h="356504">
                <a:tc>
                  <a:txBody>
                    <a:bodyPr/>
                    <a:lstStyle/>
                    <a:p>
                      <a:r>
                        <a:rPr lang="en-US" sz="1800" b="1" dirty="0" smtClean="0"/>
                        <a:t>Keep-Alive</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SSL</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r h="359376">
                <a:tc>
                  <a:txBody>
                    <a:bodyPr/>
                    <a:lstStyle/>
                    <a:p>
                      <a:r>
                        <a:rPr lang="en-US" sz="1800" b="1" dirty="0" smtClean="0"/>
                        <a:t>Pipeline</a:t>
                      </a:r>
                      <a:endParaRPr lang="en-US" sz="1800" b="1" dirty="0"/>
                    </a:p>
                  </a:txBody>
                  <a:tcPr marL="88613" marR="88613" marT="44307" marB="44307">
                    <a:lnR w="19050" cap="flat" cmpd="sng" algn="ctr">
                      <a:solidFill>
                        <a:scrgbClr r="0" g="0" b="0"/>
                      </a:solidFill>
                      <a:prstDash val="solid"/>
                      <a:round/>
                      <a:headEnd type="none" w="med" len="med"/>
                      <a:tailEnd type="none" w="med" len="med"/>
                    </a:lnR>
                  </a:tcPr>
                </a:tc>
                <a:tc>
                  <a:txBody>
                    <a:bodyPr/>
                    <a:lstStyle/>
                    <a:p>
                      <a:pPr algn="ctr"/>
                      <a:r>
                        <a:rPr lang="en-US" sz="1800" dirty="0" smtClean="0"/>
                        <a:t>Y</a:t>
                      </a:r>
                      <a:endParaRPr lang="en-US" sz="1800" dirty="0"/>
                    </a:p>
                  </a:txBody>
                  <a:tcPr marL="88613" marR="88613" marT="44307" marB="44307" anchor="ctr">
                    <a:lnL w="19050" cap="flat" cmpd="sng" algn="ctr">
                      <a:solidFill>
                        <a:scrgbClr r="0" g="0" b="0"/>
                      </a:solidFill>
                      <a:prstDash val="solid"/>
                      <a:round/>
                      <a:headEnd type="none" w="med" len="med"/>
                      <a:tailEnd type="none" w="med" len="med"/>
                    </a:lnL>
                  </a:tcP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c>
                  <a:txBody>
                    <a:bodyPr/>
                    <a:lstStyle/>
                    <a:p>
                      <a:pPr algn="ctr"/>
                      <a:r>
                        <a:rPr lang="en-US" sz="1800" dirty="0" smtClean="0"/>
                        <a:t>N</a:t>
                      </a:r>
                      <a:endParaRPr lang="en-US" sz="1800" dirty="0"/>
                    </a:p>
                  </a:txBody>
                  <a:tcPr marL="88613" marR="88613" marT="44307" marB="44307" anchor="ctr"/>
                </a:tc>
                <a:tc>
                  <a:txBody>
                    <a:bodyPr/>
                    <a:lstStyle/>
                    <a:p>
                      <a:pPr algn="ctr"/>
                      <a:r>
                        <a:rPr lang="en-US" sz="1800" dirty="0" smtClean="0"/>
                        <a:t>Y</a:t>
                      </a:r>
                      <a:endParaRPr lang="en-US" sz="1800" dirty="0"/>
                    </a:p>
                  </a:txBody>
                  <a:tcPr marL="88613" marR="88613" marT="44307" marB="44307" anchor="ctr"/>
                </a:tc>
              </a:tr>
            </a:tbl>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3" descr="pulling-hair.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9395" name="TextBox 4"/>
          <p:cNvSpPr txBox="1">
            <a:spLocks noChangeArrowheads="1"/>
          </p:cNvSpPr>
          <p:nvPr/>
        </p:nvSpPr>
        <p:spPr bwMode="auto">
          <a:xfrm>
            <a:off x="2362200" y="6400800"/>
            <a:ext cx="6468049" cy="326530"/>
          </a:xfrm>
          <a:prstGeom prst="rect">
            <a:avLst/>
          </a:prstGeom>
          <a:solidFill>
            <a:schemeClr val="tx1">
              <a:alpha val="50195"/>
            </a:schemeClr>
          </a:solidFill>
          <a:ln w="9525">
            <a:noFill/>
            <a:miter lim="800000"/>
            <a:headEnd/>
            <a:tailEnd/>
          </a:ln>
        </p:spPr>
        <p:txBody>
          <a:bodyPr wrap="none" lIns="64291" tIns="32146" rIns="64291" bIns="32146">
            <a:prstTxWarp prst="textNoShape">
              <a:avLst/>
            </a:prstTxWarp>
            <a:spAutoFit/>
          </a:bodyPr>
          <a:lstStyle/>
          <a:p>
            <a:r>
              <a:rPr lang="en-US" sz="1700" dirty="0">
                <a:solidFill>
                  <a:schemeClr val="bg1"/>
                </a:solidFill>
              </a:rPr>
              <a:t>http://www.flickr.com/photos/stuartpilbrow/3345896050/</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lIns="64291" tIns="32146" rIns="64291" bIns="32146"/>
          <a:lstStyle/>
          <a:p>
            <a:pPr eaLnBrk="1" hangingPunct="1"/>
            <a:r>
              <a:rPr lang="en-US" smtClean="0"/>
              <a:t>Traffic Server making Ops easy</a:t>
            </a:r>
          </a:p>
        </p:txBody>
      </p:sp>
      <p:sp>
        <p:nvSpPr>
          <p:cNvPr id="61443" name="Content Placeholder 2"/>
          <p:cNvSpPr>
            <a:spLocks noGrp="1"/>
          </p:cNvSpPr>
          <p:nvPr>
            <p:ph idx="1"/>
          </p:nvPr>
        </p:nvSpPr>
        <p:spPr/>
        <p:txBody>
          <a:bodyPr lIns="64291" tIns="32146" rIns="64291" bIns="32146">
            <a:normAutofit fontScale="92500" lnSpcReduction="20000"/>
          </a:bodyPr>
          <a:lstStyle/>
          <a:p>
            <a:pPr>
              <a:spcAft>
                <a:spcPts val="1266"/>
              </a:spcAft>
            </a:pPr>
            <a:r>
              <a:rPr lang="en-US" sz="3200" dirty="0" smtClean="0"/>
              <a:t>Traffic Server will restart automatically if it crashes</a:t>
            </a:r>
          </a:p>
          <a:p>
            <a:pPr>
              <a:spcAft>
                <a:spcPts val="1266"/>
              </a:spcAft>
            </a:pPr>
            <a:r>
              <a:rPr lang="en-US" sz="3200" dirty="0" smtClean="0"/>
              <a:t>Traffic Server will kill itself if it isn’t responding</a:t>
            </a:r>
          </a:p>
          <a:p>
            <a:pPr>
              <a:spcAft>
                <a:spcPts val="1266"/>
              </a:spcAft>
            </a:pPr>
            <a:r>
              <a:rPr lang="en-US" sz="3200" dirty="0" smtClean="0"/>
              <a:t>Traffic Server can reload most configurations without server restarts</a:t>
            </a:r>
          </a:p>
          <a:p>
            <a:pPr>
              <a:spcAft>
                <a:spcPts val="1266"/>
              </a:spcAft>
            </a:pPr>
            <a:r>
              <a:rPr lang="en-US" sz="3200" dirty="0" smtClean="0"/>
              <a:t>Adding </a:t>
            </a:r>
            <a:r>
              <a:rPr lang="en-US" sz="3200" dirty="0" err="1" smtClean="0"/>
              <a:t>plugins</a:t>
            </a:r>
            <a:r>
              <a:rPr lang="en-US" sz="3200" dirty="0" smtClean="0"/>
              <a:t> is a matter of dropping in the shared object, and restarting</a:t>
            </a:r>
          </a:p>
          <a:p>
            <a:pPr>
              <a:spcAft>
                <a:spcPts val="1266"/>
              </a:spcAft>
            </a:pPr>
            <a:r>
              <a:rPr lang="en-US" sz="3200" dirty="0" smtClean="0"/>
              <a:t>Stats and configurations are accessible via command line utilities and APIs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3" descr="transact_hook75.jpg"/>
          <p:cNvPicPr>
            <a:picLocks noChangeAspect="1"/>
          </p:cNvPicPr>
          <p:nvPr/>
        </p:nvPicPr>
        <p:blipFill>
          <a:blip r:embed="rId3"/>
          <a:srcRect/>
          <a:stretch>
            <a:fillRect/>
          </a:stretch>
        </p:blipFill>
        <p:spPr bwMode="auto">
          <a:xfrm>
            <a:off x="0" y="204787"/>
            <a:ext cx="9158511" cy="5357813"/>
          </a:xfrm>
          <a:prstGeom prst="rect">
            <a:avLst/>
          </a:prstGeom>
          <a:noFill/>
          <a:ln w="9525">
            <a:noFill/>
            <a:miter lim="800000"/>
            <a:headEnd/>
            <a:tailEnd/>
          </a:ln>
        </p:spPr>
      </p:pic>
      <p:sp>
        <p:nvSpPr>
          <p:cNvPr id="3" name="TextBox 2"/>
          <p:cNvSpPr txBox="1"/>
          <p:nvPr/>
        </p:nvSpPr>
        <p:spPr>
          <a:xfrm>
            <a:off x="4419600" y="5943600"/>
            <a:ext cx="4572000" cy="461665"/>
          </a:xfrm>
          <a:prstGeom prst="rect">
            <a:avLst/>
          </a:prstGeom>
          <a:noFill/>
        </p:spPr>
        <p:txBody>
          <a:bodyPr wrap="square" rtlCol="0">
            <a:spAutoFit/>
          </a:bodyPr>
          <a:lstStyle/>
          <a:p>
            <a:r>
              <a:rPr lang="en-US" sz="2400" dirty="0" err="1" smtClean="0"/>
              <a:t>Plugin</a:t>
            </a:r>
            <a:r>
              <a:rPr lang="en-US" sz="2400" dirty="0" smtClean="0"/>
              <a:t> APIs - Continuations</a:t>
            </a:r>
            <a:endParaRPr lang="en-US"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274" y="685800"/>
            <a:ext cx="8331398" cy="5348883"/>
          </a:xfrm>
        </p:spPr>
        <p:txBody>
          <a:bodyPr lIns="64291" tIns="32146" rIns="64291" bIns="32146" numCol="2">
            <a:noAutofit/>
          </a:bodyPr>
          <a:lstStyle/>
          <a:p>
            <a:pPr>
              <a:spcAft>
                <a:spcPts val="1687"/>
              </a:spcAft>
              <a:buNone/>
              <a:defRPr/>
            </a:pPr>
            <a:r>
              <a:rPr lang="en-US" sz="3900" dirty="0" err="1" smtClean="0"/>
              <a:t>plugin.config</a:t>
            </a:r>
            <a:endParaRPr lang="en-US" sz="3900" dirty="0" smtClean="0"/>
          </a:p>
          <a:p>
            <a:pPr>
              <a:spcAft>
                <a:spcPts val="1687"/>
              </a:spcAft>
              <a:buNone/>
              <a:defRPr/>
            </a:pPr>
            <a:r>
              <a:rPr lang="en-US" sz="3900" dirty="0" smtClean="0"/>
              <a:t>records.config</a:t>
            </a:r>
          </a:p>
          <a:p>
            <a:pPr>
              <a:spcAft>
                <a:spcPts val="1687"/>
              </a:spcAft>
              <a:buNone/>
              <a:defRPr/>
            </a:pPr>
            <a:r>
              <a:rPr lang="en-US" sz="3900" dirty="0" err="1" smtClean="0"/>
              <a:t>partition.config</a:t>
            </a:r>
            <a:endParaRPr lang="en-US" sz="3900" dirty="0" smtClean="0"/>
          </a:p>
          <a:p>
            <a:pPr>
              <a:spcAft>
                <a:spcPts val="1687"/>
              </a:spcAft>
              <a:buNone/>
              <a:defRPr/>
            </a:pPr>
            <a:r>
              <a:rPr lang="en-US" sz="3900" dirty="0" err="1" smtClean="0"/>
              <a:t>hosting.config</a:t>
            </a:r>
            <a:endParaRPr lang="en-US" sz="3900" dirty="0" smtClean="0"/>
          </a:p>
          <a:p>
            <a:pPr>
              <a:spcAft>
                <a:spcPts val="1687"/>
              </a:spcAft>
              <a:buNone/>
              <a:defRPr/>
            </a:pPr>
            <a:r>
              <a:rPr lang="en-US" sz="3900" dirty="0" err="1" smtClean="0"/>
              <a:t>cache.config</a:t>
            </a:r>
            <a:endParaRPr lang="en-US" sz="3900" dirty="0" smtClean="0"/>
          </a:p>
          <a:p>
            <a:pPr>
              <a:spcAft>
                <a:spcPts val="1687"/>
              </a:spcAft>
              <a:buNone/>
              <a:defRPr/>
            </a:pPr>
            <a:r>
              <a:rPr lang="en-US" sz="3900" dirty="0" err="1" smtClean="0"/>
              <a:t>update.config</a:t>
            </a:r>
            <a:endParaRPr lang="en-US" sz="3900" dirty="0" smtClean="0"/>
          </a:p>
          <a:p>
            <a:pPr>
              <a:spcAft>
                <a:spcPts val="1687"/>
              </a:spcAft>
              <a:buNone/>
              <a:defRPr/>
            </a:pPr>
            <a:r>
              <a:rPr lang="en-US" sz="3900" dirty="0" err="1" smtClean="0"/>
              <a:t>ip_allow.config</a:t>
            </a:r>
            <a:endParaRPr lang="en-US" sz="3900" dirty="0" smtClean="0"/>
          </a:p>
          <a:p>
            <a:pPr>
              <a:spcAft>
                <a:spcPts val="1687"/>
              </a:spcAft>
              <a:buNone/>
              <a:defRPr/>
            </a:pPr>
            <a:r>
              <a:rPr lang="en-US" sz="3900" dirty="0" err="1" smtClean="0"/>
              <a:t>storage.config</a:t>
            </a:r>
            <a:endParaRPr lang="en-US" sz="3900" dirty="0" smtClean="0"/>
          </a:p>
          <a:p>
            <a:pPr>
              <a:spcAft>
                <a:spcPts val="1687"/>
              </a:spcAft>
              <a:buNone/>
              <a:defRPr/>
            </a:pPr>
            <a:r>
              <a:rPr lang="en-US" sz="3900" dirty="0" err="1" smtClean="0"/>
              <a:t>logs_xml.config</a:t>
            </a:r>
            <a:endParaRPr lang="en-US" sz="3900" dirty="0" smtClean="0"/>
          </a:p>
          <a:p>
            <a:pPr>
              <a:spcAft>
                <a:spcPts val="1687"/>
              </a:spcAft>
              <a:buNone/>
              <a:defRPr/>
            </a:pPr>
            <a:r>
              <a:rPr lang="en-US" sz="3900" dirty="0" err="1" smtClean="0"/>
              <a:t>parent.config</a:t>
            </a:r>
            <a:endParaRPr lang="en-US" sz="3900" dirty="0" smtClean="0"/>
          </a:p>
          <a:p>
            <a:pPr>
              <a:spcAft>
                <a:spcPts val="1687"/>
              </a:spcAft>
              <a:buNone/>
              <a:defRPr/>
            </a:pPr>
            <a:r>
              <a:rPr lang="en-US" sz="3900" dirty="0" smtClean="0"/>
              <a:t>remap.config</a:t>
            </a:r>
          </a:p>
          <a:p>
            <a:pPr>
              <a:spcAft>
                <a:spcPts val="1687"/>
              </a:spcAft>
              <a:buNone/>
              <a:defRPr/>
            </a:pPr>
            <a:r>
              <a:rPr lang="en-US" sz="3900" dirty="0" err="1" smtClean="0"/>
              <a:t>icp.config</a:t>
            </a:r>
            <a:endParaRPr lang="en-US" sz="39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keys.jpg"/>
          <p:cNvPicPr>
            <a:picLocks noChangeAspect="1"/>
          </p:cNvPicPr>
          <p:nvPr/>
        </p:nvPicPr>
        <p:blipFill>
          <a:blip r:embed="rId3"/>
          <a:srcRect/>
          <a:stretch>
            <a:fillRect/>
          </a:stretch>
        </p:blipFill>
        <p:spPr bwMode="auto">
          <a:xfrm>
            <a:off x="660797" y="267891"/>
            <a:ext cx="3161109" cy="2918892"/>
          </a:xfrm>
          <a:prstGeom prst="rect">
            <a:avLst/>
          </a:prstGeom>
          <a:noFill/>
          <a:ln w="9525">
            <a:noFill/>
            <a:miter lim="800000"/>
            <a:headEnd/>
            <a:tailEnd/>
          </a:ln>
        </p:spPr>
      </p:pic>
      <p:pic>
        <p:nvPicPr>
          <p:cNvPr id="6" name="Picture 5" descr="disk.jpg"/>
          <p:cNvPicPr>
            <a:picLocks noChangeAspect="1"/>
          </p:cNvPicPr>
          <p:nvPr/>
        </p:nvPicPr>
        <p:blipFill>
          <a:blip r:embed="rId4"/>
          <a:srcRect/>
          <a:stretch>
            <a:fillRect/>
          </a:stretch>
        </p:blipFill>
        <p:spPr bwMode="auto">
          <a:xfrm>
            <a:off x="4679156" y="375047"/>
            <a:ext cx="4036219" cy="3107531"/>
          </a:xfrm>
          <a:prstGeom prst="rect">
            <a:avLst/>
          </a:prstGeom>
          <a:noFill/>
          <a:ln w="9525">
            <a:noFill/>
            <a:miter lim="800000"/>
            <a:headEnd/>
            <a:tailEnd/>
          </a:ln>
        </p:spPr>
      </p:pic>
      <p:pic>
        <p:nvPicPr>
          <p:cNvPr id="8" name="Picture 7" descr="mapping.jpg"/>
          <p:cNvPicPr>
            <a:picLocks noChangeAspect="1"/>
          </p:cNvPicPr>
          <p:nvPr/>
        </p:nvPicPr>
        <p:blipFill>
          <a:blip r:embed="rId5"/>
          <a:srcRect/>
          <a:stretch>
            <a:fillRect/>
          </a:stretch>
        </p:blipFill>
        <p:spPr bwMode="auto">
          <a:xfrm>
            <a:off x="4464844" y="3482578"/>
            <a:ext cx="3578572" cy="2393156"/>
          </a:xfrm>
          <a:prstGeom prst="rect">
            <a:avLst/>
          </a:prstGeom>
          <a:noFill/>
          <a:ln w="9525">
            <a:noFill/>
            <a:miter lim="800000"/>
            <a:headEnd/>
            <a:tailEnd/>
          </a:ln>
        </p:spPr>
      </p:pic>
      <p:sp>
        <p:nvSpPr>
          <p:cNvPr id="9" name="Content Placeholder 2"/>
          <p:cNvSpPr>
            <a:spLocks noGrp="1"/>
          </p:cNvSpPr>
          <p:nvPr>
            <p:ph idx="1"/>
          </p:nvPr>
        </p:nvSpPr>
        <p:spPr>
          <a:xfrm>
            <a:off x="473274" y="685800"/>
            <a:ext cx="8331398" cy="5348883"/>
          </a:xfrm>
        </p:spPr>
        <p:txBody>
          <a:bodyPr lIns="64291" tIns="32146" rIns="64291" bIns="32146" numCol="2">
            <a:noAutofit/>
          </a:bodyPr>
          <a:lstStyle/>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r>
              <a:rPr lang="en-US" sz="3900" dirty="0" err="1" smtClean="0">
                <a:effectLst>
                  <a:outerShdw blurRad="50800" dist="38100" dir="2700000">
                    <a:srgbClr val="000000">
                      <a:alpha val="43000"/>
                    </a:srgbClr>
                  </a:outerShdw>
                </a:effectLst>
              </a:rPr>
              <a:t>records.config</a:t>
            </a: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r>
              <a:rPr lang="en-US" sz="3900" dirty="0" err="1" smtClean="0">
                <a:effectLst>
                  <a:outerShdw blurRad="50800" dist="38100" dir="2700000">
                    <a:srgbClr val="000000">
                      <a:alpha val="43000"/>
                    </a:srgbClr>
                  </a:outerShdw>
                </a:effectLst>
              </a:rPr>
              <a:t>storage.config</a:t>
            </a: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endParaRPr lang="en-US" sz="3900" dirty="0" smtClean="0">
              <a:effectLst>
                <a:outerShdw blurRad="50800" dist="38100" dir="2700000">
                  <a:srgbClr val="000000">
                    <a:alpha val="43000"/>
                  </a:srgbClr>
                </a:outerShdw>
              </a:effectLst>
            </a:endParaRPr>
          </a:p>
          <a:p>
            <a:pPr>
              <a:spcAft>
                <a:spcPts val="1687"/>
              </a:spcAft>
              <a:buNone/>
              <a:defRPr/>
            </a:pPr>
            <a:r>
              <a:rPr lang="en-US" sz="3900" dirty="0" err="1" smtClean="0">
                <a:effectLst>
                  <a:outerShdw blurRad="50800" dist="38100" dir="2700000">
                    <a:srgbClr val="000000">
                      <a:alpha val="43000"/>
                    </a:srgbClr>
                  </a:outerShdw>
                </a:effectLst>
              </a:rPr>
              <a:t>remap.config</a:t>
            </a:r>
            <a:endParaRPr lang="en-US" sz="3900" dirty="0" smtClean="0">
              <a:effectLst>
                <a:outerShdw blurRad="50800" dist="38100" dir="2700000">
                  <a:srgbClr val="000000">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lIns="64291" tIns="32146" rIns="64291" bIns="32146"/>
          <a:lstStyle/>
          <a:p>
            <a:r>
              <a:rPr lang="en-US" smtClean="0"/>
              <a:t>Critical in records.config</a:t>
            </a:r>
          </a:p>
        </p:txBody>
      </p:sp>
      <p:sp>
        <p:nvSpPr>
          <p:cNvPr id="71683" name="Content Placeholder 2"/>
          <p:cNvSpPr>
            <a:spLocks noGrp="1"/>
          </p:cNvSpPr>
          <p:nvPr>
            <p:ph idx="1"/>
          </p:nvPr>
        </p:nvSpPr>
        <p:spPr>
          <a:xfrm>
            <a:off x="457200" y="1356717"/>
            <a:ext cx="8338542" cy="5348883"/>
          </a:xfrm>
        </p:spPr>
        <p:txBody>
          <a:bodyPr lIns="64291" tIns="32146" rIns="64291" bIns="32146">
            <a:normAutofit/>
          </a:bodyPr>
          <a:lstStyle/>
          <a:p>
            <a:pPr>
              <a:buFont typeface="Wingdings" charset="2"/>
              <a:buNone/>
            </a:pPr>
            <a:r>
              <a:rPr lang="en-US" sz="1600" dirty="0" smtClean="0"/>
              <a:t>CONFIG </a:t>
            </a:r>
            <a:r>
              <a:rPr lang="en-US" sz="1600" dirty="0" err="1" smtClean="0"/>
              <a:t>proxy.config.exec_thread.autoconfig</a:t>
            </a:r>
            <a:r>
              <a:rPr lang="en-US" sz="1600" dirty="0" smtClean="0"/>
              <a:t> INT 1</a:t>
            </a:r>
          </a:p>
          <a:p>
            <a:pPr>
              <a:buFont typeface="Wingdings" charset="2"/>
              <a:buNone/>
            </a:pPr>
            <a:r>
              <a:rPr lang="en-US" sz="1600" dirty="0" smtClean="0"/>
              <a:t>CONFIG </a:t>
            </a:r>
            <a:r>
              <a:rPr lang="en-US" sz="1600" dirty="0" err="1" smtClean="0"/>
              <a:t>proxy.config.exec_thread.autoconfig.scale</a:t>
            </a:r>
            <a:r>
              <a:rPr lang="en-US" sz="1600" dirty="0" smtClean="0"/>
              <a:t> FLOAT 2.0</a:t>
            </a:r>
          </a:p>
          <a:p>
            <a:pPr>
              <a:buFont typeface="Wingdings" charset="2"/>
              <a:buNone/>
            </a:pPr>
            <a:r>
              <a:rPr lang="en-US" sz="1600" dirty="0" smtClean="0"/>
              <a:t>CONFIG </a:t>
            </a:r>
            <a:r>
              <a:rPr lang="en-US" sz="1600" dirty="0" err="1" smtClean="0"/>
              <a:t>proxy.config.exec_thread.limit</a:t>
            </a:r>
            <a:r>
              <a:rPr lang="en-US" sz="1600" dirty="0" smtClean="0"/>
              <a:t> INT 2</a:t>
            </a:r>
          </a:p>
          <a:p>
            <a:pPr>
              <a:buFont typeface="Wingdings" charset="2"/>
              <a:buNone/>
            </a:pPr>
            <a:endParaRPr lang="en-US" sz="1600" dirty="0" smtClean="0"/>
          </a:p>
          <a:p>
            <a:pPr>
              <a:buFont typeface="Wingdings" charset="2"/>
              <a:buNone/>
            </a:pPr>
            <a:r>
              <a:rPr lang="en-US" sz="1600" dirty="0" smtClean="0"/>
              <a:t>CONFIG </a:t>
            </a:r>
            <a:r>
              <a:rPr lang="en-US" sz="1600" dirty="0" err="1" smtClean="0"/>
              <a:t>proxy.config.http.server_port</a:t>
            </a:r>
            <a:r>
              <a:rPr lang="en-US" sz="1600" dirty="0" smtClean="0"/>
              <a:t> INT 8080</a:t>
            </a:r>
          </a:p>
          <a:p>
            <a:pPr>
              <a:buFont typeface="Wingdings" charset="2"/>
              <a:buNone/>
            </a:pPr>
            <a:endParaRPr lang="en-US" sz="1600" dirty="0" smtClean="0"/>
          </a:p>
          <a:p>
            <a:pPr>
              <a:buFont typeface="Wingdings" charset="2"/>
              <a:buNone/>
            </a:pPr>
            <a:r>
              <a:rPr lang="en-US" sz="1600" dirty="0" smtClean="0"/>
              <a:t>CONFIG </a:t>
            </a:r>
            <a:r>
              <a:rPr lang="en-US" sz="1600" dirty="0" err="1" smtClean="0"/>
              <a:t>proxy.config.http.cache.http</a:t>
            </a:r>
            <a:r>
              <a:rPr lang="en-US" sz="1600" dirty="0" smtClean="0"/>
              <a:t> INT 1</a:t>
            </a:r>
          </a:p>
          <a:p>
            <a:pPr>
              <a:buFont typeface="Wingdings" charset="2"/>
              <a:buNone/>
            </a:pPr>
            <a:r>
              <a:rPr lang="en-US" sz="1600" dirty="0" smtClean="0"/>
              <a:t>CONFIG </a:t>
            </a:r>
            <a:r>
              <a:rPr lang="en-US" sz="1600" dirty="0" err="1" smtClean="0"/>
              <a:t>proxy.config.cache.ram_cache.size</a:t>
            </a:r>
            <a:r>
              <a:rPr lang="en-US" sz="1600" dirty="0" smtClean="0"/>
              <a:t> INT 512M</a:t>
            </a:r>
          </a:p>
          <a:p>
            <a:pPr>
              <a:buFont typeface="Wingdings" charset="2"/>
              <a:buNone/>
            </a:pPr>
            <a:endParaRPr lang="en-US" sz="1600" dirty="0" smtClean="0"/>
          </a:p>
          <a:p>
            <a:pPr>
              <a:buFont typeface="Wingdings" charset="2"/>
              <a:buNone/>
            </a:pPr>
            <a:r>
              <a:rPr lang="en-US" sz="1600" dirty="0" smtClean="0"/>
              <a:t>CONFIG </a:t>
            </a:r>
            <a:r>
              <a:rPr lang="en-US" sz="1600" dirty="0" err="1" smtClean="0"/>
              <a:t>proxy.config.reverse_proxy.enabled</a:t>
            </a:r>
            <a:r>
              <a:rPr lang="en-US" sz="1600" dirty="0" smtClean="0"/>
              <a:t> INT 1</a:t>
            </a:r>
          </a:p>
          <a:p>
            <a:pPr>
              <a:buFont typeface="Wingdings" charset="2"/>
              <a:buNone/>
            </a:pPr>
            <a:r>
              <a:rPr lang="en-US" sz="1600" dirty="0" smtClean="0"/>
              <a:t>CONFIG </a:t>
            </a:r>
            <a:r>
              <a:rPr lang="en-US" sz="1600" dirty="0" err="1" smtClean="0"/>
              <a:t>proxy.config.url_remap.remap_required</a:t>
            </a:r>
            <a:r>
              <a:rPr lang="en-US" sz="1600" dirty="0" smtClean="0"/>
              <a:t> INT 1</a:t>
            </a:r>
          </a:p>
          <a:p>
            <a:pPr>
              <a:buFont typeface="Wingdings" charset="2"/>
              <a:buNone/>
            </a:pPr>
            <a:r>
              <a:rPr lang="en-US" sz="1600" dirty="0" smtClean="0"/>
              <a:t>CONFIG </a:t>
            </a:r>
            <a:r>
              <a:rPr lang="en-US" sz="1600" dirty="0" err="1" smtClean="0"/>
              <a:t>proxy.config.url_remap.pristine_host_hdr</a:t>
            </a:r>
            <a:r>
              <a:rPr lang="en-US" sz="1600" dirty="0" smtClean="0"/>
              <a:t> INT 0</a:t>
            </a:r>
          </a:p>
          <a:p>
            <a:pPr>
              <a:buFont typeface="Wingdings" charset="2"/>
              <a:buNone/>
            </a:pPr>
            <a:endParaRPr lang="en-US" sz="1600" dirty="0" smtClean="0"/>
          </a:p>
          <a:p>
            <a:pPr>
              <a:buFont typeface="Wingdings" charset="2"/>
              <a:buNone/>
            </a:pPr>
            <a:r>
              <a:rPr lang="en-US" sz="1600" dirty="0" smtClean="0"/>
              <a:t>CONFIG </a:t>
            </a:r>
            <a:r>
              <a:rPr lang="en-US" sz="1600" dirty="0" err="1" smtClean="0"/>
              <a:t>proxy.config.ssl.enabled</a:t>
            </a:r>
            <a:r>
              <a:rPr lang="en-US" sz="1600" dirty="0" smtClean="0"/>
              <a:t> INT 0</a:t>
            </a:r>
          </a:p>
          <a:p>
            <a:pPr>
              <a:buFont typeface="Wingdings" charset="2"/>
              <a:buNone/>
            </a:pPr>
            <a:r>
              <a:rPr lang="en-US" sz="1600" dirty="0" smtClean="0"/>
              <a:t>CONFIG </a:t>
            </a:r>
            <a:r>
              <a:rPr lang="en-US" sz="1600" dirty="0" err="1" smtClean="0"/>
              <a:t>proxy.config.ssl.server.cert.filename</a:t>
            </a:r>
            <a:r>
              <a:rPr lang="en-US" sz="1600" dirty="0" smtClean="0"/>
              <a:t> STRING </a:t>
            </a:r>
            <a:r>
              <a:rPr lang="en-US" sz="1600" dirty="0" err="1" smtClean="0"/>
              <a:t>server.pem</a:t>
            </a:r>
            <a:endParaRPr lang="en-US" sz="1600"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205383" y="2544961"/>
            <a:ext cx="8795742" cy="776883"/>
          </a:xfrm>
        </p:spPr>
        <p:txBody>
          <a:bodyPr lIns="64291" tIns="32146" rIns="64291" bIns="32146">
            <a:normAutofit fontScale="92500"/>
          </a:bodyPr>
          <a:lstStyle/>
          <a:p>
            <a:pPr>
              <a:buFont typeface="Wingdings" charset="2"/>
              <a:buNone/>
            </a:pPr>
            <a:r>
              <a:rPr lang="en-US" dirty="0" smtClean="0"/>
              <a:t>CONFIG </a:t>
            </a:r>
            <a:r>
              <a:rPr lang="en-US" dirty="0" err="1" smtClean="0"/>
              <a:t>proxy.config.url_remap.remap_required</a:t>
            </a:r>
            <a:r>
              <a:rPr lang="en-US" dirty="0" smtClean="0"/>
              <a:t> INT </a:t>
            </a:r>
            <a:r>
              <a:rPr lang="en-US" b="1" dirty="0" smtClean="0"/>
              <a:t>1</a:t>
            </a:r>
          </a:p>
          <a:p>
            <a:pPr>
              <a:buFont typeface="Wingdings" charset="2"/>
              <a:buNone/>
            </a:pPr>
            <a:endParaRPr lang="en-US"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205383" y="2544961"/>
            <a:ext cx="8795742" cy="776883"/>
          </a:xfrm>
        </p:spPr>
        <p:txBody>
          <a:bodyPr lIns="64291" tIns="32146" rIns="64291" bIns="32146">
            <a:normAutofit fontScale="92500"/>
          </a:bodyPr>
          <a:lstStyle/>
          <a:p>
            <a:pPr>
              <a:buFont typeface="Wingdings" charset="2"/>
              <a:buNone/>
            </a:pPr>
            <a:r>
              <a:rPr lang="en-US" dirty="0" smtClean="0"/>
              <a:t>CONFIG </a:t>
            </a:r>
            <a:r>
              <a:rPr lang="en-US" dirty="0" err="1" smtClean="0"/>
              <a:t>proxy.config.url_remap.remap_required</a:t>
            </a:r>
            <a:r>
              <a:rPr lang="en-US" dirty="0" smtClean="0"/>
              <a:t> INT </a:t>
            </a:r>
            <a:r>
              <a:rPr lang="en-US" b="1" dirty="0" smtClean="0"/>
              <a:t>0</a:t>
            </a:r>
          </a:p>
          <a:p>
            <a:pPr>
              <a:buFont typeface="Wingdings" charset="2"/>
              <a:buNone/>
            </a:pPr>
            <a:endParaRPr lang="en-US"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14600"/>
            <a:ext cx="8229600" cy="3492691"/>
          </a:xfrm>
        </p:spPr>
        <p:txBody>
          <a:bodyPr>
            <a:normAutofit/>
          </a:bodyPr>
          <a:lstStyle/>
          <a:p>
            <a:pPr algn="ctr">
              <a:buNone/>
            </a:pPr>
            <a:r>
              <a:rPr lang="en-US" sz="8900" dirty="0" smtClean="0"/>
              <a:t>Q &amp; A</a:t>
            </a:r>
            <a:endParaRPr lang="en-US" sz="89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438400"/>
            <a:ext cx="8686800" cy="3810000"/>
          </a:xfrm>
        </p:spPr>
        <p:txBody>
          <a:bodyPr>
            <a:normAutofit/>
          </a:bodyPr>
          <a:lstStyle/>
          <a:p>
            <a:pPr algn="ctr">
              <a:buNone/>
            </a:pPr>
            <a:r>
              <a:rPr lang="en-US" sz="8000" dirty="0" smtClean="0"/>
              <a:t>Oh Absolutely!</a:t>
            </a:r>
            <a:endParaRPr lang="en-US" sz="8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550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lIns="64291" tIns="32146" rIns="64291" bIns="32146"/>
          <a:lstStyle/>
          <a:p>
            <a:pPr eaLnBrk="1" hangingPunct="1"/>
            <a:r>
              <a:rPr lang="en-US" smtClean="0"/>
              <a:t>Origins of the software</a:t>
            </a:r>
          </a:p>
        </p:txBody>
      </p:sp>
      <p:pic>
        <p:nvPicPr>
          <p:cNvPr id="32771" name="Content Placeholder 3" descr="TS Timeline.pdf"/>
          <p:cNvPicPr>
            <a:picLocks noGrp="1" noChangeAspect="1"/>
          </p:cNvPicPr>
          <p:nvPr>
            <p:ph idx="1"/>
          </p:nvPr>
        </p:nvPicPr>
        <p:blipFill>
          <a:blip r:embed="rId3"/>
          <a:srcRect t="-42979" b="-42979"/>
          <a:stretch>
            <a:fillRect/>
          </a:stretch>
        </p:blipFill>
        <p:spPr>
          <a:xfrm>
            <a:off x="205383" y="53578"/>
            <a:ext cx="8795742" cy="5679281"/>
          </a:xfrm>
        </p:spPr>
      </p:pic>
      <p:pic>
        <p:nvPicPr>
          <p:cNvPr id="32772" name="Picture 3" descr="Inktomi.png"/>
          <p:cNvPicPr>
            <a:picLocks noChangeAspect="1"/>
          </p:cNvPicPr>
          <p:nvPr/>
        </p:nvPicPr>
        <p:blipFill>
          <a:blip r:embed="rId4"/>
          <a:srcRect/>
          <a:stretch>
            <a:fillRect/>
          </a:stretch>
        </p:blipFill>
        <p:spPr bwMode="auto">
          <a:xfrm>
            <a:off x="1625203" y="4446985"/>
            <a:ext cx="1446609" cy="997893"/>
          </a:xfrm>
          <a:prstGeom prst="rect">
            <a:avLst/>
          </a:prstGeom>
          <a:noFill/>
          <a:ln w="9525">
            <a:noFill/>
            <a:miter lim="800000"/>
            <a:headEnd/>
            <a:tailEnd/>
          </a:ln>
        </p:spPr>
      </p:pic>
      <p:pic>
        <p:nvPicPr>
          <p:cNvPr id="32773" name="Picture 4" descr="250px-Yahoo_Logo.png"/>
          <p:cNvPicPr>
            <a:picLocks noChangeAspect="1"/>
          </p:cNvPicPr>
          <p:nvPr/>
        </p:nvPicPr>
        <p:blipFill>
          <a:blip r:embed="rId5"/>
          <a:srcRect/>
          <a:stretch>
            <a:fillRect/>
          </a:stretch>
        </p:blipFill>
        <p:spPr bwMode="auto">
          <a:xfrm>
            <a:off x="4357687" y="4714875"/>
            <a:ext cx="2089547" cy="400720"/>
          </a:xfrm>
          <a:prstGeom prst="rect">
            <a:avLst/>
          </a:prstGeom>
          <a:noFill/>
          <a:ln w="9525">
            <a:noFill/>
            <a:miter lim="800000"/>
            <a:headEnd/>
            <a:tailEnd/>
          </a:ln>
        </p:spPr>
      </p:pic>
      <p:pic>
        <p:nvPicPr>
          <p:cNvPr id="32774" name="Picture 8" descr="feather.gif"/>
          <p:cNvPicPr>
            <a:picLocks noChangeAspect="1"/>
          </p:cNvPicPr>
          <p:nvPr/>
        </p:nvPicPr>
        <p:blipFill>
          <a:blip r:embed="rId6"/>
          <a:srcRect/>
          <a:stretch>
            <a:fillRect/>
          </a:stretch>
        </p:blipFill>
        <p:spPr bwMode="auto">
          <a:xfrm>
            <a:off x="6875860" y="4661297"/>
            <a:ext cx="1875234" cy="563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Platform-logos.pdf"/>
          <p:cNvPicPr>
            <a:picLocks noGrp="1" noChangeAspect="1"/>
          </p:cNvPicPr>
          <p:nvPr>
            <p:ph idx="1"/>
          </p:nvPr>
        </p:nvPicPr>
        <p:blipFill>
          <a:blip r:embed="rId3"/>
          <a:srcRect l="-29303" r="-29303"/>
          <a:stretch>
            <a:fillRect/>
          </a:stretch>
        </p:blipFill>
        <p:spPr>
          <a:xfrm>
            <a:off x="205383" y="228600"/>
            <a:ext cx="8795742" cy="5348883"/>
          </a:xfrm>
          <a:effectLst>
            <a:outerShdw blurRad="50800" dist="38100" dir="5400000"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lIns="64291" tIns="32146" rIns="64291" bIns="32146"/>
          <a:lstStyle/>
          <a:p>
            <a:pPr eaLnBrk="1" hangingPunct="1"/>
            <a:r>
              <a:rPr lang="en-US" smtClean="0"/>
              <a:t>Plenty of FOSS Proxy Servers</a:t>
            </a:r>
          </a:p>
        </p:txBody>
      </p:sp>
      <p:pic>
        <p:nvPicPr>
          <p:cNvPr id="4" name="Picture 3" descr="trans_logo_603x132.png"/>
          <p:cNvPicPr>
            <a:picLocks noChangeAspect="1"/>
          </p:cNvPicPr>
          <p:nvPr/>
        </p:nvPicPr>
        <p:blipFill>
          <a:blip r:embed="rId3"/>
          <a:stretch>
            <a:fillRect/>
          </a:stretch>
        </p:blipFill>
        <p:spPr>
          <a:xfrm>
            <a:off x="672703" y="1219200"/>
            <a:ext cx="4661297" cy="102038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3012" name="Picture 4" descr="nginx-logo.png"/>
          <p:cNvPicPr>
            <a:picLocks noChangeAspect="1"/>
          </p:cNvPicPr>
          <p:nvPr/>
        </p:nvPicPr>
        <p:blipFill>
          <a:blip r:embed="rId4"/>
          <a:srcRect/>
          <a:stretch>
            <a:fillRect/>
          </a:stretch>
        </p:blipFill>
        <p:spPr bwMode="auto">
          <a:xfrm>
            <a:off x="3929063" y="2952132"/>
            <a:ext cx="4224338" cy="1086468"/>
          </a:xfrm>
          <a:prstGeom prst="rect">
            <a:avLst/>
          </a:prstGeom>
          <a:noFill/>
          <a:ln w="9525">
            <a:noFill/>
            <a:miter lim="800000"/>
            <a:headEnd/>
            <a:tailEnd/>
          </a:ln>
        </p:spPr>
      </p:pic>
      <p:pic>
        <p:nvPicPr>
          <p:cNvPr id="43013" name="Picture 5" descr="Logo_squid.png"/>
          <p:cNvPicPr>
            <a:picLocks noChangeAspect="1"/>
          </p:cNvPicPr>
          <p:nvPr/>
        </p:nvPicPr>
        <p:blipFill>
          <a:blip r:embed="rId5"/>
          <a:srcRect/>
          <a:stretch>
            <a:fillRect/>
          </a:stretch>
        </p:blipFill>
        <p:spPr bwMode="auto">
          <a:xfrm>
            <a:off x="607219" y="2464594"/>
            <a:ext cx="2464594" cy="1971229"/>
          </a:xfrm>
          <a:prstGeom prst="rect">
            <a:avLst/>
          </a:prstGeom>
          <a:noFill/>
          <a:ln w="9525">
            <a:noFill/>
            <a:miter lim="800000"/>
            <a:headEnd/>
            <a:tailEnd/>
          </a:ln>
        </p:spPr>
      </p:pic>
      <p:pic>
        <p:nvPicPr>
          <p:cNvPr id="43014" name="Picture 6" descr="varnish-logo-red-64.gif"/>
          <p:cNvPicPr>
            <a:picLocks noChangeAspect="1"/>
          </p:cNvPicPr>
          <p:nvPr/>
        </p:nvPicPr>
        <p:blipFill>
          <a:blip r:embed="rId6"/>
          <a:srcRect/>
          <a:stretch>
            <a:fillRect/>
          </a:stretch>
        </p:blipFill>
        <p:spPr bwMode="auto">
          <a:xfrm>
            <a:off x="5214937" y="4822031"/>
            <a:ext cx="3344168" cy="910828"/>
          </a:xfrm>
          <a:prstGeom prst="rect">
            <a:avLst/>
          </a:prstGeom>
          <a:noFill/>
          <a:ln w="9525">
            <a:noFill/>
            <a:miter lim="800000"/>
            <a:headEnd/>
            <a:tailEnd/>
          </a:ln>
        </p:spPr>
      </p:pic>
      <p:pic>
        <p:nvPicPr>
          <p:cNvPr id="43015" name="Picture 7" descr="hap-logo.png"/>
          <p:cNvPicPr>
            <a:picLocks noChangeAspect="1"/>
          </p:cNvPicPr>
          <p:nvPr/>
        </p:nvPicPr>
        <p:blipFill>
          <a:blip r:embed="rId7"/>
          <a:srcRect/>
          <a:stretch>
            <a:fillRect/>
          </a:stretch>
        </p:blipFill>
        <p:spPr bwMode="auto">
          <a:xfrm>
            <a:off x="2274540" y="4648200"/>
            <a:ext cx="2221260" cy="1125141"/>
          </a:xfrm>
          <a:prstGeom prst="rect">
            <a:avLst/>
          </a:prstGeom>
          <a:noFill/>
          <a:ln w="9525">
            <a:noFill/>
            <a:miter lim="800000"/>
            <a:headEnd/>
            <a:tailEnd/>
          </a:ln>
        </p:spPr>
      </p:pic>
      <p:pic>
        <p:nvPicPr>
          <p:cNvPr id="43016" name="Picture 8" descr="feather.gif"/>
          <p:cNvPicPr>
            <a:picLocks noChangeAspect="1"/>
          </p:cNvPicPr>
          <p:nvPr/>
        </p:nvPicPr>
        <p:blipFill>
          <a:blip r:embed="rId8"/>
          <a:srcRect/>
          <a:stretch>
            <a:fillRect/>
          </a:stretch>
        </p:blipFill>
        <p:spPr bwMode="auto">
          <a:xfrm>
            <a:off x="5697141" y="1553765"/>
            <a:ext cx="3178969" cy="9554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lIns="64291" tIns="32146" rIns="64291" bIns="32146"/>
          <a:lstStyle/>
          <a:p>
            <a:pPr eaLnBrk="1" hangingPunct="1"/>
            <a:r>
              <a:rPr lang="en-US" smtClean="0"/>
              <a:t>Choosing an intermediary</a:t>
            </a:r>
          </a:p>
        </p:txBody>
      </p:sp>
      <p:pic>
        <p:nvPicPr>
          <p:cNvPr id="45059" name="Content Placeholder 5" descr="Proxy Venn.pdf"/>
          <p:cNvPicPr>
            <a:picLocks noGrp="1" noChangeAspect="1"/>
          </p:cNvPicPr>
          <p:nvPr>
            <p:ph idx="1"/>
          </p:nvPr>
        </p:nvPicPr>
        <p:blipFill>
          <a:blip r:embed="rId3"/>
          <a:srcRect l="-17955" r="-17955"/>
          <a:stretch>
            <a:fillRect/>
          </a:stretch>
        </p:blipFill>
        <p:spPr>
          <a:xfrm>
            <a:off x="457200" y="1219200"/>
            <a:ext cx="8229600" cy="5148072"/>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lIns="64291" tIns="32146" rIns="64291" bIns="32146"/>
          <a:lstStyle/>
          <a:p>
            <a:pPr eaLnBrk="1" hangingPunct="1"/>
            <a:r>
              <a:rPr lang="en-US" smtClean="0"/>
              <a:t>The concurrency problem</a:t>
            </a:r>
          </a:p>
        </p:txBody>
      </p:sp>
      <p:pic>
        <p:nvPicPr>
          <p:cNvPr id="97283" name="Content Placeholder 5" descr="Concurrency.pdf"/>
          <p:cNvPicPr>
            <a:picLocks noGrp="1" noChangeAspect="1"/>
          </p:cNvPicPr>
          <p:nvPr>
            <p:ph idx="1"/>
          </p:nvPr>
        </p:nvPicPr>
        <p:blipFill>
          <a:blip r:embed="rId3"/>
          <a:srcRect t="-22681" b="-22681"/>
          <a:stretch>
            <a:fillRect/>
          </a:stretch>
        </p:blip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lIns="64291" tIns="32146" rIns="64291" bIns="32146"/>
          <a:lstStyle/>
          <a:p>
            <a:pPr eaLnBrk="1" hangingPunct="1"/>
            <a:r>
              <a:rPr lang="en-US" dirty="0" smtClean="0"/>
              <a:t>Traffic Server process model</a:t>
            </a:r>
          </a:p>
        </p:txBody>
      </p:sp>
      <p:pic>
        <p:nvPicPr>
          <p:cNvPr id="49155" name="Content Placeholder 3" descr="YTS-SMP-model.pdf"/>
          <p:cNvPicPr>
            <a:picLocks noGrp="1" noChangeAspect="1"/>
          </p:cNvPicPr>
          <p:nvPr>
            <p:ph idx="1"/>
          </p:nvPr>
        </p:nvPicPr>
        <p:blipFill>
          <a:blip r:embed="rId3"/>
          <a:srcRect l="-6589" r="-6589"/>
          <a:stretch>
            <a:fillRect/>
          </a:stretch>
        </p:blipFill>
        <p:spPr>
          <a:xfrm>
            <a:off x="457200" y="914400"/>
            <a:ext cx="8229600" cy="5029200"/>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lIns="64291" tIns="32146" rIns="64291" bIns="32146"/>
          <a:lstStyle/>
          <a:p>
            <a:pPr eaLnBrk="1" hangingPunct="1"/>
            <a:r>
              <a:rPr lang="en-US" smtClean="0"/>
              <a:t>Traffic Server performance</a:t>
            </a:r>
          </a:p>
        </p:txBody>
      </p:sp>
      <p:sp>
        <p:nvSpPr>
          <p:cNvPr id="51203" name="Content Placeholder 2"/>
          <p:cNvSpPr>
            <a:spLocks noGrp="1"/>
          </p:cNvSpPr>
          <p:nvPr>
            <p:ph idx="1"/>
          </p:nvPr>
        </p:nvSpPr>
        <p:spPr/>
        <p:txBody>
          <a:bodyPr lIns="64291" tIns="32146" rIns="64291" bIns="32146">
            <a:normAutofit lnSpcReduction="10000"/>
          </a:bodyPr>
          <a:lstStyle/>
          <a:p>
            <a:pPr>
              <a:spcAft>
                <a:spcPts val="422"/>
              </a:spcAft>
            </a:pPr>
            <a:r>
              <a:rPr lang="en-US" sz="3400" dirty="0" smtClean="0"/>
              <a:t>100,000 requests / sec with small content out of cache, for a single </a:t>
            </a:r>
            <a:r>
              <a:rPr lang="en-US" sz="3400" dirty="0" smtClean="0"/>
              <a:t>(</a:t>
            </a:r>
            <a:r>
              <a:rPr lang="en-US" sz="3400" dirty="0" smtClean="0"/>
              <a:t>quad-core + HT)</a:t>
            </a:r>
            <a:r>
              <a:rPr lang="en-US" sz="3400" dirty="0" smtClean="0"/>
              <a:t> </a:t>
            </a:r>
            <a:r>
              <a:rPr lang="en-US" sz="3400" dirty="0" smtClean="0"/>
              <a:t>box</a:t>
            </a:r>
          </a:p>
          <a:p>
            <a:pPr>
              <a:spcAft>
                <a:spcPts val="422"/>
              </a:spcAft>
            </a:pPr>
            <a:r>
              <a:rPr lang="en-US" sz="3400" dirty="0" smtClean="0"/>
              <a:t>3.6Gbps out of a single box, with larger content (4x </a:t>
            </a:r>
            <a:r>
              <a:rPr lang="en-US" sz="3400" dirty="0" err="1" smtClean="0"/>
              <a:t>GigE</a:t>
            </a:r>
            <a:r>
              <a:rPr lang="en-US" sz="3400" dirty="0" smtClean="0"/>
              <a:t> NIC bonded)</a:t>
            </a:r>
          </a:p>
          <a:p>
            <a:pPr>
              <a:spcAft>
                <a:spcPts val="422"/>
              </a:spcAft>
              <a:buNone/>
            </a:pPr>
            <a:endParaRPr lang="en-US" sz="3400" dirty="0" smtClean="0"/>
          </a:p>
          <a:p>
            <a:pPr>
              <a:spcAft>
                <a:spcPts val="422"/>
              </a:spcAft>
              <a:buNone/>
            </a:pPr>
            <a:r>
              <a:rPr lang="en-US" sz="3400" dirty="0" smtClean="0"/>
              <a:t>	(best case scenarios)</a:t>
            </a:r>
            <a:endParaRPr lang="en-US" dirty="0" smtClean="0"/>
          </a:p>
          <a:p>
            <a:pPr eaLnBrk="1" hangingPunct="1">
              <a:buFont typeface="Wingdings" charset="2"/>
              <a:buNone/>
            </a:pPr>
            <a:endParaRPr lang="en-US" dirty="0" smtClean="0"/>
          </a:p>
          <a:p>
            <a:pPr algn="ctr" eaLnBrk="1" hangingPunct="1">
              <a:buFont typeface="Wingdings" charset="2"/>
              <a:buNone/>
            </a:pPr>
            <a:r>
              <a:rPr lang="en-US" dirty="0" smtClean="0"/>
              <a:t>  </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7847DE1-7447-4BB3-92C7-CFBC2A0F3E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Concourse.thmx</Template>
  <TotalTime>451</TotalTime>
  <Words>1531</Words>
  <Application>Microsoft Macintosh PowerPoint</Application>
  <PresentationFormat>On-screen Show (4:3)</PresentationFormat>
  <Paragraphs>242</Paragraphs>
  <Slides>19</Slides>
  <Notes>16</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Concourse</vt:lpstr>
      <vt:lpstr>Apache Traffic Server</vt:lpstr>
      <vt:lpstr>Slide 2</vt:lpstr>
      <vt:lpstr>Origins of the software</vt:lpstr>
      <vt:lpstr>Slide 4</vt:lpstr>
      <vt:lpstr>Plenty of FOSS Proxy Servers</vt:lpstr>
      <vt:lpstr>Choosing an intermediary</vt:lpstr>
      <vt:lpstr>The concurrency problem</vt:lpstr>
      <vt:lpstr>Traffic Server process model</vt:lpstr>
      <vt:lpstr>Traffic Server performance</vt:lpstr>
      <vt:lpstr>Slide 10</vt:lpstr>
      <vt:lpstr>Slide 11</vt:lpstr>
      <vt:lpstr>Traffic Server making Ops easy</vt:lpstr>
      <vt:lpstr>Slide 13</vt:lpstr>
      <vt:lpstr>Slide 14</vt:lpstr>
      <vt:lpstr>Slide 15</vt:lpstr>
      <vt:lpstr>Critical in records.config</vt:lpstr>
      <vt:lpstr>Slide 17</vt:lpstr>
      <vt:lpstr>Slide 18</vt:lpstr>
      <vt:lpstr>Slide 19</vt:lpstr>
    </vt:vector>
  </TitlesOfParts>
  <Company>Akamai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Apache Traffic Server</dc:title>
  <dc:subject/>
  <dc:creator>Desktop Support</dc:creator>
  <cp:keywords/>
  <dc:description/>
  <cp:lastModifiedBy>Desktop Support</cp:lastModifiedBy>
  <cp:revision>28</cp:revision>
  <dcterms:created xsi:type="dcterms:W3CDTF">2010-11-04T14:55:56Z</dcterms:created>
  <dcterms:modified xsi:type="dcterms:W3CDTF">2010-11-04T18:05:51Z</dcterms:modified>
  <cp:category>2010 education</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TC101881359</vt:lpwstr>
  </property>
</Properties>
</file>