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0" r:id="rId8"/>
    <p:sldId id="271" r:id="rId9"/>
    <p:sldId id="269" r:id="rId10"/>
    <p:sldId id="284" r:id="rId11"/>
    <p:sldId id="267" r:id="rId12"/>
    <p:sldId id="268" r:id="rId13"/>
    <p:sldId id="257" r:id="rId14"/>
    <p:sldId id="256" r:id="rId15"/>
    <p:sldId id="258" r:id="rId16"/>
    <p:sldId id="259" r:id="rId17"/>
    <p:sldId id="272" r:id="rId18"/>
    <p:sldId id="273" r:id="rId19"/>
    <p:sldId id="274" r:id="rId20"/>
    <p:sldId id="279" r:id="rId21"/>
    <p:sldId id="275" r:id="rId22"/>
    <p:sldId id="280" r:id="rId23"/>
    <p:sldId id="281" r:id="rId24"/>
    <p:sldId id="282" r:id="rId25"/>
    <p:sldId id="277" r:id="rId26"/>
    <p:sldId id="283" r:id="rId27"/>
    <p:sldId id="276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727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361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8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79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444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771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93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0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65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551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66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DE52C-E1B9-4AAF-BD50-FC448C2D4287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DB0C-2E91-4331-A715-66AF9BC44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2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66800"/>
            <a:ext cx="7086600" cy="1470025"/>
          </a:xfrm>
        </p:spPr>
        <p:txBody>
          <a:bodyPr/>
          <a:lstStyle/>
          <a:p>
            <a:r>
              <a:rPr lang="en-US" dirty="0" smtClean="0"/>
              <a:t>Evaluation of Excel Formulas in Apache POI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5082" y="33528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Apache POI - The Open Source Java solution for Microsoft Office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Box -1021"/>
          <p:cNvSpPr txBox="1">
            <a:spLocks noChangeArrowheads="1"/>
          </p:cNvSpPr>
          <p:nvPr/>
        </p:nvSpPr>
        <p:spPr bwMode="auto">
          <a:xfrm>
            <a:off x="2636982" y="4953000"/>
            <a:ext cx="393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3200" dirty="0" err="1"/>
              <a:t>Yegor</a:t>
            </a:r>
            <a:r>
              <a:rPr lang="en-US" sz="3200" dirty="0"/>
              <a:t> </a:t>
            </a:r>
            <a:r>
              <a:rPr lang="en-US" sz="3200" dirty="0" err="1"/>
              <a:t>Kozlov</a:t>
            </a:r>
            <a:endParaRPr lang="en-US" sz="3200" dirty="0"/>
          </a:p>
          <a:p>
            <a:pPr algn="ctr" eaLnBrk="1" hangingPunct="1"/>
            <a:r>
              <a:rPr lang="en-US" sz="3200" dirty="0" smtClean="0"/>
              <a:t>yegor@apache</a:t>
            </a:r>
            <a:r>
              <a:rPr lang="en-US" sz="3200" dirty="0"/>
              <a:t>.</a:t>
            </a:r>
            <a:r>
              <a:rPr lang="en-US" sz="3200" dirty="0" smtClean="0"/>
              <a:t>org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8998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implemented function has a </a:t>
            </a:r>
            <a:r>
              <a:rPr lang="en-US" dirty="0" err="1" smtClean="0"/>
              <a:t>junit</a:t>
            </a:r>
            <a:r>
              <a:rPr lang="en-US" dirty="0" smtClean="0"/>
              <a:t> test case</a:t>
            </a:r>
          </a:p>
          <a:p>
            <a:r>
              <a:rPr lang="en-US" dirty="0" smtClean="0"/>
              <a:t>Integrated tests involving re-calculation of the whole workbook with chained formula dependencies</a:t>
            </a:r>
          </a:p>
          <a:p>
            <a:r>
              <a:rPr lang="en-US" dirty="0" smtClean="0"/>
              <a:t>To make the spreadsheet load faster, Excel stores a computed value with every formula. An additional test is to compare POI’s result and the last result seen by Excel</a:t>
            </a:r>
          </a:p>
          <a:p>
            <a:r>
              <a:rPr lang="en-US" dirty="0" smtClean="0"/>
              <a:t>Rounding errors are possible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formula consists of indivisible particles called tokens. In the BIFF8 terminology tokens are called PTGs (for Parsed Thing)</a:t>
            </a:r>
          </a:p>
          <a:p>
            <a:r>
              <a:rPr lang="en-US" dirty="0" smtClean="0"/>
              <a:t>For </a:t>
            </a:r>
            <a:r>
              <a:rPr lang="en-US" dirty="0"/>
              <a:t>.</a:t>
            </a:r>
            <a:r>
              <a:rPr lang="en-US" dirty="0" err="1"/>
              <a:t>xls</a:t>
            </a:r>
            <a:r>
              <a:rPr lang="en-US" dirty="0"/>
              <a:t>, t</a:t>
            </a:r>
            <a:r>
              <a:rPr lang="en-US" dirty="0" smtClean="0"/>
              <a:t>he </a:t>
            </a:r>
            <a:r>
              <a:rPr lang="en-US" dirty="0"/>
              <a:t>tokens of a</a:t>
            </a:r>
            <a:r>
              <a:rPr lang="en-US" dirty="0" smtClean="0"/>
              <a:t> </a:t>
            </a:r>
            <a:r>
              <a:rPr lang="en-US" dirty="0"/>
              <a:t>formula are stored in the Reverse-Polish Notation (RPN</a:t>
            </a:r>
            <a:r>
              <a:rPr lang="en-US" dirty="0" smtClean="0"/>
              <a:t>). This means that the formula is disassembled before saving. To get the formula string you need to assemble it from its tokens.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.</a:t>
            </a:r>
            <a:r>
              <a:rPr lang="en-US" dirty="0" err="1"/>
              <a:t>xlsx</a:t>
            </a:r>
            <a:r>
              <a:rPr lang="en-US" dirty="0"/>
              <a:t>, the formula is just </a:t>
            </a:r>
            <a:r>
              <a:rPr lang="en-US" dirty="0" smtClean="0"/>
              <a:t>text, but to validate we still need to parse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721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 Parsing and Evaluation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1828800"/>
            <a:ext cx="1524000" cy="1052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SUM(A1:B1)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819400" y="2129998"/>
            <a:ext cx="68580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1828800"/>
            <a:ext cx="1078023" cy="1052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Formula Parser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583223" y="2129998"/>
            <a:ext cx="75077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1828800"/>
            <a:ext cx="1143000" cy="1052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Ptg</a:t>
            </a:r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5676900" y="2881745"/>
            <a:ext cx="484632" cy="77585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7800" y="3657600"/>
            <a:ext cx="12954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Formula Evaluator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5676900" y="4648200"/>
            <a:ext cx="484632" cy="77585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8611" y="5410200"/>
            <a:ext cx="1899389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</a:t>
            </a:r>
          </a:p>
          <a:p>
            <a:pPr algn="ctr"/>
            <a:r>
              <a:rPr lang="en-US" dirty="0" smtClean="0"/>
              <a:t>(number or string)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1051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399" y="990600"/>
            <a:ext cx="7072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tokens of a formula are stored in the Reverse-Polish Notation (RPN). This means, first there occur all operands of an operation, followed by the respective operator.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7800" y="2286000"/>
            <a:ext cx="7010400" cy="1938992"/>
          </a:xfrm>
          <a:prstGeom prst="rect">
            <a:avLst/>
          </a:prstGeom>
          <a:solidFill>
            <a:srgbClr val="F2F2F2"/>
          </a:solidFill>
          <a:ln w="254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31750"/>
          </a:effectLst>
        </p:spPr>
        <p:txBody>
          <a:bodyPr wrap="square">
            <a:spAutoFit/>
          </a:bodyPr>
          <a:lstStyle/>
          <a:p>
            <a:r>
              <a:rPr lang="en-US" sz="2000" b="1" dirty="0" smtClean="0"/>
              <a:t>Example</a:t>
            </a:r>
            <a:r>
              <a:rPr lang="en-US" sz="2000" dirty="0" smtClean="0"/>
              <a:t>: </a:t>
            </a:r>
          </a:p>
          <a:p>
            <a:endParaRPr lang="en-US" sz="2000" dirty="0" smtClean="0"/>
          </a:p>
          <a:p>
            <a:r>
              <a:rPr lang="en-US" sz="2000" dirty="0" smtClean="0"/>
              <a:t>The simple term 1+2 consists of the 3 tokens “1”, “+” and “2”. Written in RPN, the formula is converted to the token list </a:t>
            </a:r>
          </a:p>
          <a:p>
            <a:r>
              <a:rPr lang="en-US" sz="2000" dirty="0" smtClean="0"/>
              <a:t>“1”,  “2”, “+”.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447800" y="4572000"/>
            <a:ext cx="6920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During parsing such an expression, operands are pushed onto a stack. An operator pops the needed number of operands from stack, performs the operation and pushes the result back onto the stack.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74638"/>
            <a:ext cx="76962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Formula Tokens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3085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0138342"/>
              </p:ext>
            </p:extLst>
          </p:nvPr>
        </p:nvGraphicFramePr>
        <p:xfrm>
          <a:off x="1828800" y="1620195"/>
          <a:ext cx="6705600" cy="478060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36700"/>
                <a:gridCol w="1955800"/>
                <a:gridCol w="3213100"/>
              </a:tblGrid>
              <a:tr h="349035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Token array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Parsing result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60701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  <a:cs typeface="Consolas" pitchFamily="49" charset="0"/>
                        </a:rPr>
                        <a:t>2*4+5</a:t>
                      </a:r>
                      <a:endParaRPr lang="en-US" sz="1600" dirty="0">
                        <a:latin typeface="+mn-lt"/>
                        <a:cs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nsolas" pitchFamily="49" charset="0"/>
                        </a:rPr>
                        <a:t>2, 4, *, 5, +</a:t>
                      </a:r>
                      <a:endParaRPr lang="en-US" sz="1600" dirty="0">
                        <a:latin typeface="+mn-lt"/>
                        <a:cs typeface="Consolas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First, the integer constants 2 and 4 are pushed onto the stack.  The * operator pops them from the stack and pushes 8. Then the constant 5 is pushed. The + operator pops 5 and 8 and pushes 13 (the final result).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4159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nsolas" pitchFamily="49" charset="0"/>
                        </a:rPr>
                        <a:t>ABS(2*–A1)</a:t>
                      </a:r>
                      <a:endParaRPr lang="en-US" sz="1600" dirty="0">
                        <a:latin typeface="+mn-lt"/>
                        <a:cs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nsolas" pitchFamily="49" charset="0"/>
                        </a:rPr>
                        <a:t>2, A1, -, *, ABS</a:t>
                      </a:r>
                      <a:endParaRPr lang="en-US" sz="1600" dirty="0">
                        <a:latin typeface="+mn-lt"/>
                        <a:cs typeface="Consolas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First, the integer constant 2 and the value from cell A1 (for example 3) are pushed onto the stack. The unary - operator pops the topmost value 3 from stack and pushes the negated value -3. The * operator pops -3 and 2 and pushes -6. The ABS function needs 1 parameter. It pops -6 and pushes 6 (the final result).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99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14637" y="1000780"/>
            <a:ext cx="5642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Other examples for RPN token arrays: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74638"/>
            <a:ext cx="76962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Formula Tokens (continued)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2691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Token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1"/>
            <a:ext cx="7391400" cy="4343400"/>
          </a:xfrm>
        </p:spPr>
        <p:txBody>
          <a:bodyPr>
            <a:noAutofit/>
          </a:bodyPr>
          <a:lstStyle/>
          <a:p>
            <a:r>
              <a:rPr lang="en-US" sz="2000" dirty="0"/>
              <a:t>Unary Operator </a:t>
            </a:r>
            <a:r>
              <a:rPr lang="en-US" sz="2000" dirty="0" smtClean="0"/>
              <a:t>Tokens </a:t>
            </a:r>
          </a:p>
          <a:p>
            <a:pPr lvl="1"/>
            <a:r>
              <a:rPr lang="en-US" sz="1600" dirty="0" smtClean="0"/>
              <a:t>unary</a:t>
            </a:r>
            <a:r>
              <a:rPr lang="en-US" sz="1400" dirty="0" smtClean="0"/>
              <a:t> plus</a:t>
            </a:r>
          </a:p>
          <a:p>
            <a:pPr lvl="1"/>
            <a:r>
              <a:rPr lang="en-US" sz="1400" dirty="0"/>
              <a:t>u</a:t>
            </a:r>
            <a:r>
              <a:rPr lang="en-US" sz="1400" dirty="0" smtClean="0"/>
              <a:t>nary minus</a:t>
            </a:r>
          </a:p>
          <a:p>
            <a:pPr lvl="1"/>
            <a:r>
              <a:rPr lang="en-US" sz="1400" dirty="0" smtClean="0"/>
              <a:t>percent sign</a:t>
            </a:r>
          </a:p>
          <a:p>
            <a:r>
              <a:rPr lang="en-US" sz="2000" dirty="0"/>
              <a:t>Binary Operator </a:t>
            </a:r>
            <a:r>
              <a:rPr lang="en-US" sz="2000" dirty="0" smtClean="0"/>
              <a:t>Tokens </a:t>
            </a:r>
          </a:p>
          <a:p>
            <a:pPr lvl="1"/>
            <a:r>
              <a:rPr lang="en-US" sz="1400" dirty="0" smtClean="0"/>
              <a:t>addition</a:t>
            </a:r>
          </a:p>
          <a:p>
            <a:pPr lvl="1"/>
            <a:r>
              <a:rPr lang="en-US" sz="1400" dirty="0" smtClean="0"/>
              <a:t>subtraction</a:t>
            </a:r>
          </a:p>
          <a:p>
            <a:pPr lvl="1"/>
            <a:r>
              <a:rPr lang="en-US" sz="1400" dirty="0" smtClean="0"/>
              <a:t>multiplication</a:t>
            </a:r>
          </a:p>
          <a:p>
            <a:pPr lvl="1"/>
            <a:r>
              <a:rPr lang="en-US" sz="1400" dirty="0" smtClean="0"/>
              <a:t>exponentiation</a:t>
            </a:r>
          </a:p>
          <a:p>
            <a:pPr lvl="1"/>
            <a:r>
              <a:rPr lang="en-US" sz="1400" dirty="0" smtClean="0"/>
              <a:t>……. </a:t>
            </a:r>
            <a:r>
              <a:rPr lang="en-US" sz="1400" dirty="0"/>
              <a:t>a</a:t>
            </a:r>
            <a:r>
              <a:rPr lang="en-US" sz="1400" dirty="0" smtClean="0"/>
              <a:t>ltogether 15 types of binary tokens</a:t>
            </a:r>
          </a:p>
          <a:p>
            <a:r>
              <a:rPr lang="en-US" sz="1800" dirty="0" smtClean="0"/>
              <a:t>Constant Operand Tokens</a:t>
            </a:r>
          </a:p>
          <a:p>
            <a:pPr lvl="1"/>
            <a:r>
              <a:rPr lang="en-US" sz="1400" dirty="0" smtClean="0"/>
              <a:t>String</a:t>
            </a:r>
          </a:p>
          <a:p>
            <a:pPr lvl="1"/>
            <a:r>
              <a:rPr lang="en-US" sz="1400" dirty="0" smtClean="0"/>
              <a:t>Error</a:t>
            </a:r>
          </a:p>
          <a:p>
            <a:pPr lvl="1"/>
            <a:r>
              <a:rPr lang="en-US" sz="1400" dirty="0" smtClean="0"/>
              <a:t>Integer </a:t>
            </a:r>
          </a:p>
          <a:p>
            <a:pPr lvl="1"/>
            <a:r>
              <a:rPr lang="en-US" sz="1400" dirty="0" smtClean="0"/>
              <a:t>Floating-point number</a:t>
            </a:r>
          </a:p>
          <a:p>
            <a:pPr lvl="1"/>
            <a:r>
              <a:rPr lang="en-US" sz="1400" dirty="0" smtClean="0"/>
              <a:t>Boolean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011212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Token </a:t>
            </a:r>
            <a:r>
              <a:rPr lang="en-US" b="1" dirty="0" smtClean="0"/>
              <a:t>Overview (Continued)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7086600" cy="4297363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Function Operator Tokens</a:t>
            </a:r>
          </a:p>
          <a:p>
            <a:pPr lvl="1"/>
            <a:r>
              <a:rPr lang="en-US" dirty="0" smtClean="0"/>
              <a:t>Function with fixed number of arguments</a:t>
            </a:r>
          </a:p>
          <a:p>
            <a:pPr lvl="1"/>
            <a:r>
              <a:rPr lang="en-US" dirty="0" smtClean="0"/>
              <a:t>Function or macro command with variable number of arguments</a:t>
            </a:r>
          </a:p>
          <a:p>
            <a:r>
              <a:rPr lang="en-US" dirty="0" smtClean="0"/>
              <a:t>Operand Tokens</a:t>
            </a:r>
          </a:p>
          <a:p>
            <a:pPr lvl="1"/>
            <a:r>
              <a:rPr lang="en-US" dirty="0"/>
              <a:t>Internal defined name</a:t>
            </a:r>
            <a:endParaRPr lang="en-US" dirty="0" smtClean="0"/>
          </a:p>
          <a:p>
            <a:pPr lvl="1"/>
            <a:r>
              <a:rPr lang="en-US" dirty="0" smtClean="0"/>
              <a:t>cell reference (A1)</a:t>
            </a:r>
          </a:p>
          <a:p>
            <a:pPr lvl="1"/>
            <a:r>
              <a:rPr lang="en-US" dirty="0" smtClean="0"/>
              <a:t>area reference (A1:B2)</a:t>
            </a:r>
          </a:p>
          <a:p>
            <a:r>
              <a:rPr lang="en-US" dirty="0"/>
              <a:t>Control Tokens, Special </a:t>
            </a:r>
            <a:r>
              <a:rPr lang="en-US" dirty="0" smtClean="0"/>
              <a:t>Tokens</a:t>
            </a:r>
          </a:p>
          <a:p>
            <a:pPr lvl="1"/>
            <a:r>
              <a:rPr lang="en-US" dirty="0" smtClean="0"/>
              <a:t>Parentheses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Goto</a:t>
            </a:r>
            <a:r>
              <a:rPr lang="en-US" dirty="0" smtClean="0"/>
              <a:t>” and “Jump”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1834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Formula Evaluation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13716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Excel formula function classes implement the interface </a:t>
            </a:r>
            <a:endParaRPr lang="en-US" dirty="0" smtClean="0"/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org.apache.poi.hssf.record.formula.functions.Function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71700"/>
            <a:ext cx="740092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95400" y="4343400"/>
            <a:ext cx="708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are sub-interfaces that make life easier when implementing numeric functions, 1-arg, 2-arg and 3-arg function: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org.apache.poi.hssf.record.formula.functions.NumericFunction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org.apache.poi.hssf.record.formula.functions.Fixed1ArgFunction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org.apache.poi.hssf.record.formula.functions.Fixed2ArgFunction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etc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5126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Walkthrough of an "evaluate()" implementation.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838200"/>
            <a:ext cx="764857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72856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Floating-point </a:t>
            </a:r>
            <a:r>
              <a:rPr lang="en-US" sz="4000" b="1" dirty="0" smtClean="0"/>
              <a:t>Arithmetic in </a:t>
            </a:r>
            <a:r>
              <a:rPr lang="en-US" sz="4000" b="1" dirty="0"/>
              <a:t>Excel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315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Excel </a:t>
            </a:r>
            <a:r>
              <a:rPr lang="en-US" dirty="0"/>
              <a:t>uses the IEEE Standard for Double Precision Floating Point </a:t>
            </a:r>
            <a:r>
              <a:rPr lang="en-US" dirty="0" smtClean="0"/>
              <a:t>numbers</a:t>
            </a:r>
          </a:p>
          <a:p>
            <a:r>
              <a:rPr lang="en-US" dirty="0"/>
              <a:t>Cases Where </a:t>
            </a:r>
            <a:r>
              <a:rPr lang="en-US" dirty="0" smtClean="0"/>
              <a:t>Excel Does </a:t>
            </a:r>
            <a:r>
              <a:rPr lang="en-US" dirty="0"/>
              <a:t>Not Adhere to IEEE </a:t>
            </a:r>
            <a:r>
              <a:rPr lang="en-US" dirty="0" smtClean="0"/>
              <a:t>754:</a:t>
            </a:r>
          </a:p>
          <a:p>
            <a:pPr lvl="1"/>
            <a:r>
              <a:rPr lang="en-US" dirty="0"/>
              <a:t>Positive/Negative Infinities: Infinities occur when you divide by 0. Excel does not support infinities, rather, it gives a </a:t>
            </a:r>
            <a:r>
              <a:rPr lang="en-US" dirty="0">
                <a:solidFill>
                  <a:schemeClr val="accent2"/>
                </a:solidFill>
              </a:rPr>
              <a:t>#DIV/0! </a:t>
            </a:r>
            <a:r>
              <a:rPr lang="en-US" dirty="0"/>
              <a:t>error in these cases. </a:t>
            </a:r>
            <a:endParaRPr lang="en-US" dirty="0" smtClean="0"/>
          </a:p>
          <a:p>
            <a:pPr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): </a:t>
            </a:r>
            <a:r>
              <a:rPr lang="en-US" dirty="0" err="1"/>
              <a:t>NaN</a:t>
            </a:r>
            <a:r>
              <a:rPr lang="en-US" dirty="0"/>
              <a:t> is used to represent invalid operations (such as infinity/infinity, infinity-infinity, or the square root of -1). </a:t>
            </a:r>
            <a:r>
              <a:rPr lang="en-US" dirty="0" err="1"/>
              <a:t>NaNs</a:t>
            </a:r>
            <a:r>
              <a:rPr lang="en-US" dirty="0"/>
              <a:t> allow a program to continue past an invalid operation. Excel instead immediately generates an error such as </a:t>
            </a:r>
            <a:r>
              <a:rPr lang="en-US" dirty="0">
                <a:solidFill>
                  <a:schemeClr val="accent2"/>
                </a:solidFill>
              </a:rPr>
              <a:t>#NUM! </a:t>
            </a:r>
            <a:r>
              <a:rPr lang="en-US" dirty="0"/>
              <a:t>or </a:t>
            </a:r>
            <a:r>
              <a:rPr lang="en-US" dirty="0">
                <a:solidFill>
                  <a:schemeClr val="accent2"/>
                </a:solidFill>
              </a:rPr>
              <a:t>#DIV/0!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81007" y="5587425"/>
            <a:ext cx="7420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can be an issue when saving results of your scientific calculations in Excel:</a:t>
            </a:r>
          </a:p>
          <a:p>
            <a:r>
              <a:rPr lang="en-US" sz="1600" dirty="0" smtClean="0"/>
              <a:t>“</a:t>
            </a:r>
            <a:r>
              <a:rPr lang="en-US" sz="1600" i="1" dirty="0" smtClean="0"/>
              <a:t>where are my Infinities and </a:t>
            </a:r>
            <a:r>
              <a:rPr lang="en-US" sz="1600" i="1" dirty="0" err="1" smtClean="0"/>
              <a:t>NaNs</a:t>
            </a:r>
            <a:r>
              <a:rPr lang="en-US" sz="1600" i="1" dirty="0" smtClean="0"/>
              <a:t>? They are gone!</a:t>
            </a:r>
            <a:r>
              <a:rPr lang="en-US" sz="1600" dirty="0" smtClean="0"/>
              <a:t>”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31814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Excel support in POI</a:t>
            </a:r>
          </a:p>
          <a:p>
            <a:r>
              <a:rPr lang="en-US" dirty="0" smtClean="0"/>
              <a:t>Excel Formulas. Why bother?</a:t>
            </a:r>
          </a:p>
          <a:p>
            <a:r>
              <a:rPr lang="en-US" dirty="0" smtClean="0"/>
              <a:t>Formulas under microscope</a:t>
            </a:r>
          </a:p>
          <a:p>
            <a:r>
              <a:rPr lang="en-US" dirty="0" smtClean="0"/>
              <a:t>Formula Evaluator: from basics to advanced</a:t>
            </a:r>
          </a:p>
          <a:p>
            <a:r>
              <a:rPr lang="fi-FI" dirty="0" smtClean="0"/>
              <a:t>Extensibility</a:t>
            </a:r>
            <a:endParaRPr lang="en-US" dirty="0" smtClean="0"/>
          </a:p>
          <a:p>
            <a:r>
              <a:rPr lang="en-US" dirty="0" smtClean="0"/>
              <a:t>Modeling Excel semantics</a:t>
            </a:r>
          </a:p>
        </p:txBody>
      </p:sp>
    </p:spTree>
    <p:extLst>
      <p:ext uri="{BB962C8B-B14F-4D97-AF65-F5344CB8AC3E}">
        <p14:creationId xmlns="" xmlns:p14="http://schemas.microsoft.com/office/powerpoint/2010/main" val="1766845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Defined Functions (UDF)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User-defined functions (UDFs) are custom functions that extend the calculation and data-import capabilities of Excel. </a:t>
            </a:r>
            <a:endParaRPr lang="en-US" dirty="0" smtClean="0"/>
          </a:p>
          <a:p>
            <a:r>
              <a:rPr lang="en-US" dirty="0" smtClean="0"/>
              <a:t>Use cases:</a:t>
            </a:r>
          </a:p>
          <a:p>
            <a:pPr lvl="1"/>
            <a:r>
              <a:rPr lang="en-US" dirty="0" smtClean="0"/>
              <a:t>Functions </a:t>
            </a:r>
            <a:r>
              <a:rPr lang="en-US" dirty="0"/>
              <a:t>that are not built into </a:t>
            </a:r>
            <a:r>
              <a:rPr lang="en-US" dirty="0" smtClean="0"/>
              <a:t>Excel, e.g. </a:t>
            </a:r>
            <a:r>
              <a:rPr lang="en-US" dirty="0"/>
              <a:t>custom mathematical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/>
              <a:t>Custom implementations to built-in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/>
              <a:t>Custom data feeds for legacy or unsupported data sources, and application-specific data flows, e.g. </a:t>
            </a:r>
            <a:r>
              <a:rPr lang="en-US" dirty="0" smtClean="0"/>
              <a:t>calling web services.</a:t>
            </a:r>
          </a:p>
        </p:txBody>
      </p:sp>
    </p:spTree>
    <p:extLst>
      <p:ext uri="{BB962C8B-B14F-4D97-AF65-F5344CB8AC3E}">
        <p14:creationId xmlns="" xmlns:p14="http://schemas.microsoft.com/office/powerpoint/2010/main" val="952122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Defined Functions (UDF)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315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Users can </a:t>
            </a:r>
            <a:r>
              <a:rPr lang="en-US" dirty="0"/>
              <a:t>call UDFs from a cell through formulas—for example, </a:t>
            </a:r>
            <a:r>
              <a:rPr lang="en-US" dirty="0">
                <a:solidFill>
                  <a:schemeClr val="accent2"/>
                </a:solidFill>
              </a:rPr>
              <a:t>"=</a:t>
            </a:r>
            <a:r>
              <a:rPr lang="en-US" dirty="0" err="1">
                <a:solidFill>
                  <a:schemeClr val="accent2"/>
                </a:solidFill>
              </a:rPr>
              <a:t>MyUdf</a:t>
            </a:r>
            <a:r>
              <a:rPr lang="en-US" dirty="0">
                <a:solidFill>
                  <a:schemeClr val="accent2"/>
                </a:solidFill>
              </a:rPr>
              <a:t>(A1*3.42)"</a:t>
            </a:r>
            <a:r>
              <a:rPr lang="en-US" dirty="0"/>
              <a:t>—just like they call built-in functions</a:t>
            </a:r>
            <a:r>
              <a:rPr lang="en-US" dirty="0" smtClean="0"/>
              <a:t>.</a:t>
            </a:r>
          </a:p>
          <a:p>
            <a:r>
              <a:rPr lang="en-US" dirty="0"/>
              <a:t>UDFs can be created in two ways:</a:t>
            </a:r>
          </a:p>
          <a:p>
            <a:pPr lvl="1"/>
            <a:r>
              <a:rPr lang="en-US" dirty="0" smtClean="0"/>
              <a:t>Using built-in </a:t>
            </a:r>
            <a:r>
              <a:rPr lang="en-US" dirty="0"/>
              <a:t>VBA</a:t>
            </a:r>
          </a:p>
          <a:p>
            <a:pPr lvl="1"/>
            <a:r>
              <a:rPr lang="en-US" dirty="0"/>
              <a:t>Compiled into *.</a:t>
            </a:r>
            <a:r>
              <a:rPr lang="en-US" dirty="0" err="1"/>
              <a:t>dll</a:t>
            </a:r>
            <a:r>
              <a:rPr lang="en-US" dirty="0"/>
              <a:t> as Excel add-on</a:t>
            </a:r>
          </a:p>
          <a:p>
            <a:pPr>
              <a:buNone/>
            </a:pPr>
            <a:r>
              <a:rPr lang="en-US" dirty="0" smtClean="0"/>
              <a:t>    The above means that the source code is not always available</a:t>
            </a:r>
          </a:p>
        </p:txBody>
      </p:sp>
    </p:spTree>
    <p:extLst>
      <p:ext uri="{BB962C8B-B14F-4D97-AF65-F5344CB8AC3E}">
        <p14:creationId xmlns="" xmlns:p14="http://schemas.microsoft.com/office/powerpoint/2010/main" val="2649919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UDF and POI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3716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All UDFs implement </a:t>
            </a:r>
            <a:r>
              <a:rPr lang="en-US" dirty="0"/>
              <a:t>the interface </a:t>
            </a:r>
            <a:endParaRPr lang="en-US" dirty="0" smtClean="0"/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org.apache.poi.hssf.record.formula.functions.FreeRefFunction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76962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371600" y="38862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org.apache.poi.hssf.record.formula.udf.UDFFinder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is a registry of UDFs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76725"/>
            <a:ext cx="56388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19270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a UDF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90650"/>
            <a:ext cx="32194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13671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VBA code:</a:t>
            </a:r>
            <a:endParaRPr lang="en-US" sz="2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00250"/>
            <a:ext cx="7496175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83991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UDF (continued)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676400"/>
            <a:ext cx="70199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95974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Excel Semantics</a:t>
            </a:r>
            <a:br>
              <a:rPr lang="en-US" dirty="0" smtClean="0"/>
            </a:br>
            <a:r>
              <a:rPr lang="en-US" sz="2700" dirty="0" smtClean="0"/>
              <a:t>(be careful when mixing types)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315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have </a:t>
            </a:r>
            <a:r>
              <a:rPr lang="en-US" dirty="0" smtClean="0"/>
              <a:t>formula </a:t>
            </a:r>
            <a:r>
              <a:rPr lang="en-US" dirty="0">
                <a:solidFill>
                  <a:schemeClr val="accent2"/>
                </a:solidFill>
              </a:rPr>
              <a:t>"=TRUE+1"</a:t>
            </a:r>
            <a:r>
              <a:rPr lang="en-US" dirty="0"/>
              <a:t>, it evaluates to 2. </a:t>
            </a:r>
            <a:r>
              <a:rPr lang="en-US" dirty="0" smtClean="0"/>
              <a:t> So </a:t>
            </a:r>
            <a:r>
              <a:rPr lang="en-US" dirty="0"/>
              <a:t>also, when you use TRUE like this: </a:t>
            </a:r>
            <a:r>
              <a:rPr lang="en-US" dirty="0">
                <a:solidFill>
                  <a:schemeClr val="accent2"/>
                </a:solidFill>
              </a:rPr>
              <a:t>"=SUM(1,TRUE)"</a:t>
            </a:r>
            <a:r>
              <a:rPr lang="en-US" dirty="0"/>
              <a:t>, you see the result is: </a:t>
            </a: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dirty="0">
                <a:solidFill>
                  <a:schemeClr val="accent2"/>
                </a:solidFill>
              </a:rPr>
              <a:t>TRUE </a:t>
            </a:r>
            <a:r>
              <a:rPr lang="en-US" dirty="0"/>
              <a:t>means 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/>
              <a:t> when doing numeric </a:t>
            </a:r>
            <a:r>
              <a:rPr lang="en-US" dirty="0" smtClean="0"/>
              <a:t>calculations</a:t>
            </a:r>
            <a:r>
              <a:rPr lang="en-US" dirty="0"/>
              <a:t>, right? </a:t>
            </a:r>
            <a:r>
              <a:rPr lang="en-US" dirty="0" smtClean="0"/>
              <a:t> Wrong!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Because when you use </a:t>
            </a:r>
            <a:r>
              <a:rPr lang="en-US" dirty="0">
                <a:solidFill>
                  <a:schemeClr val="accent2"/>
                </a:solidFill>
              </a:rPr>
              <a:t>TRUE</a:t>
            </a:r>
            <a:r>
              <a:rPr lang="en-US" dirty="0"/>
              <a:t> in referenced cells with arithmetic functions, it evaluates to blank - meaning it is not evaluated - as if it was string or a blank </a:t>
            </a:r>
            <a:r>
              <a:rPr lang="en-US" dirty="0" smtClean="0"/>
              <a:t>cell, </a:t>
            </a:r>
            <a:r>
              <a:rPr lang="en-US" dirty="0" err="1" smtClean="0"/>
              <a:t>eg</a:t>
            </a:r>
            <a:r>
              <a:rPr lang="en-US" dirty="0"/>
              <a:t>. </a:t>
            </a:r>
            <a:r>
              <a:rPr lang="en-US" dirty="0">
                <a:solidFill>
                  <a:schemeClr val="accent2"/>
                </a:solidFill>
              </a:rPr>
              <a:t>"=SUM(1,A1)"</a:t>
            </a:r>
            <a:r>
              <a:rPr lang="en-US" dirty="0"/>
              <a:t> when </a:t>
            </a:r>
            <a:r>
              <a:rPr lang="en-US" dirty="0">
                <a:solidFill>
                  <a:schemeClr val="accent2"/>
                </a:solidFill>
              </a:rPr>
              <a:t>A1</a:t>
            </a:r>
            <a:r>
              <a:rPr lang="en-US" dirty="0"/>
              <a:t> is </a:t>
            </a:r>
            <a:r>
              <a:rPr lang="en-US" dirty="0">
                <a:solidFill>
                  <a:schemeClr val="accent2"/>
                </a:solidFill>
              </a:rPr>
              <a:t>TRUE</a:t>
            </a:r>
            <a:r>
              <a:rPr lang="en-US" dirty="0"/>
              <a:t> evaluates to 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This behavior </a:t>
            </a:r>
            <a:r>
              <a:rPr lang="en-US" dirty="0"/>
              <a:t>changes depending on which function you are using.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solidFill>
                  <a:schemeClr val="accent2"/>
                </a:solidFill>
              </a:rPr>
              <a:t>SQRT(..) </a:t>
            </a:r>
            <a:r>
              <a:rPr lang="en-US" dirty="0"/>
              <a:t>that was </a:t>
            </a:r>
            <a:r>
              <a:rPr lang="en-US" dirty="0" smtClean="0"/>
              <a:t>described </a:t>
            </a:r>
            <a:r>
              <a:rPr lang="en-US" dirty="0"/>
              <a:t>earlier treats a </a:t>
            </a:r>
            <a:r>
              <a:rPr lang="en-US" dirty="0">
                <a:solidFill>
                  <a:schemeClr val="accent2"/>
                </a:solidFill>
              </a:rPr>
              <a:t>TRUE</a:t>
            </a:r>
            <a:r>
              <a:rPr lang="en-US" dirty="0"/>
              <a:t> as 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/>
              <a:t> in all cases. </a:t>
            </a:r>
          </a:p>
        </p:txBody>
      </p:sp>
    </p:spTree>
    <p:extLst>
      <p:ext uri="{BB962C8B-B14F-4D97-AF65-F5344CB8AC3E}">
        <p14:creationId xmlns="" xmlns:p14="http://schemas.microsoft.com/office/powerpoint/2010/main" val="1707499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</a:rPr>
              <a:t>org.apache.poi.hssf.record.formula.eval.OperandResolver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3200" dirty="0" smtClean="0"/>
              <a:t>wraps </a:t>
            </a:r>
            <a:r>
              <a:rPr lang="en-US" sz="3200" dirty="0"/>
              <a:t>most of  the </a:t>
            </a:r>
            <a:r>
              <a:rPr lang="en-US" sz="3200" dirty="0" smtClean="0"/>
              <a:t>logic </a:t>
            </a:r>
            <a:r>
              <a:rPr lang="en-US" sz="3200" dirty="0"/>
              <a:t>for </a:t>
            </a:r>
            <a:r>
              <a:rPr lang="en-US" sz="3200" dirty="0" smtClean="0"/>
              <a:t>you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6237"/>
            <a:ext cx="73152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Retrieves </a:t>
            </a:r>
            <a:r>
              <a:rPr lang="en-US" dirty="0"/>
              <a:t>a single value from a variety of different argument types according to </a:t>
            </a:r>
            <a:r>
              <a:rPr lang="en-US" dirty="0" smtClean="0"/>
              <a:t>standard </a:t>
            </a:r>
            <a:r>
              <a:rPr lang="en-US" dirty="0"/>
              <a:t>Excel rules.</a:t>
            </a:r>
            <a:endParaRPr lang="en-US" dirty="0" smtClean="0"/>
          </a:p>
          <a:p>
            <a:pPr lvl="1"/>
            <a:r>
              <a:rPr lang="en-US" dirty="0" smtClean="0"/>
              <a:t>Can convert arguments to Java primitives (</a:t>
            </a:r>
            <a:r>
              <a:rPr lang="en-US" dirty="0" err="1" smtClean="0"/>
              <a:t>int</a:t>
            </a:r>
            <a:r>
              <a:rPr lang="en-US" dirty="0" smtClean="0"/>
              <a:t>, double, String,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Converts a string to a double using standard rules that </a:t>
            </a:r>
            <a:r>
              <a:rPr lang="en-US" dirty="0" smtClean="0"/>
              <a:t>Excel would use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2358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 smtClean="0"/>
              <a:t>supported 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functions (mostly statistical and financial). </a:t>
            </a:r>
            <a:r>
              <a:rPr lang="en-US" dirty="0" smtClean="0"/>
              <a:t>Commons-Math </a:t>
            </a:r>
            <a:r>
              <a:rPr lang="en-US" dirty="0" smtClean="0"/>
              <a:t>is a possible donor.</a:t>
            </a:r>
          </a:p>
          <a:p>
            <a:r>
              <a:rPr lang="en-US" dirty="0" smtClean="0"/>
              <a:t>Evaluation across multiple workbooks – only simple cases are supported</a:t>
            </a:r>
          </a:p>
          <a:p>
            <a:r>
              <a:rPr lang="en-US" dirty="0" smtClean="0"/>
              <a:t>Some region operators (union)</a:t>
            </a:r>
          </a:p>
          <a:p>
            <a:r>
              <a:rPr lang="en-US" dirty="0" smtClean="0"/>
              <a:t>Evaluation of </a:t>
            </a:r>
            <a:r>
              <a:rPr lang="en-US" dirty="0"/>
              <a:t>array formulas (In Excel, formulas that look like "{=...}" as opposed to "=...")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2608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-1023"/>
          <p:cNvSpPr txBox="1">
            <a:spLocks noChangeArrowheads="1"/>
          </p:cNvSpPr>
          <p:nvPr/>
        </p:nvSpPr>
        <p:spPr bwMode="auto">
          <a:xfrm>
            <a:off x="685800" y="2120900"/>
            <a:ext cx="77724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4400" dirty="0">
                <a:solidFill>
                  <a:schemeClr val="tx2"/>
                </a:solidFill>
              </a:rPr>
              <a:t>Questions?</a:t>
            </a:r>
          </a:p>
        </p:txBody>
      </p:sp>
      <p:sp>
        <p:nvSpPr>
          <p:cNvPr id="5" name="Text Box -102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dirty="0"/>
              <a:t>http://</a:t>
            </a:r>
            <a:r>
              <a:rPr lang="en-US" sz="3200" dirty="0" smtClean="0"/>
              <a:t>poi.apache.org/</a:t>
            </a:r>
            <a:endParaRPr lang="en-US" sz="3200" dirty="0"/>
          </a:p>
          <a:p>
            <a:pPr algn="ctr" eaLnBrk="1" hangingPunct="1">
              <a:spcBef>
                <a:spcPct val="20000"/>
              </a:spcBef>
            </a:pPr>
            <a:r>
              <a:rPr lang="en-US" sz="3200" dirty="0"/>
              <a:t>http://people.apache.org/~yegor</a:t>
            </a:r>
          </a:p>
        </p:txBody>
      </p:sp>
    </p:spTree>
    <p:extLst>
      <p:ext uri="{BB962C8B-B14F-4D97-AF65-F5344CB8AC3E}">
        <p14:creationId xmlns="" xmlns:p14="http://schemas.microsoft.com/office/powerpoint/2010/main" val="356552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Excel support POI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Excel binary format BIFF8 is supported since POI 1.0  (2002)</a:t>
            </a:r>
          </a:p>
          <a:p>
            <a:r>
              <a:rPr lang="en-US" dirty="0" smtClean="0"/>
              <a:t>Current version is 3.7 and both binary (.</a:t>
            </a:r>
            <a:r>
              <a:rPr lang="en-US" dirty="0" err="1" smtClean="0"/>
              <a:t>xls</a:t>
            </a:r>
            <a:r>
              <a:rPr lang="en-US" dirty="0" smtClean="0"/>
              <a:t>) and OOXML (.</a:t>
            </a:r>
            <a:r>
              <a:rPr lang="en-US" dirty="0" err="1" smtClean="0"/>
              <a:t>xlsx</a:t>
            </a:r>
            <a:r>
              <a:rPr lang="en-US" dirty="0" smtClean="0"/>
              <a:t>) formats are supported</a:t>
            </a:r>
          </a:p>
          <a:p>
            <a:r>
              <a:rPr lang="en-US" dirty="0" smtClean="0"/>
              <a:t>Until 2007 the format spec was closed and most of work was based on hacking.</a:t>
            </a:r>
          </a:p>
          <a:p>
            <a:r>
              <a:rPr lang="en-US" dirty="0" smtClean="0"/>
              <a:t>Now both .</a:t>
            </a:r>
            <a:r>
              <a:rPr lang="en-US" dirty="0" err="1" smtClean="0"/>
              <a:t>xls</a:t>
            </a:r>
            <a:r>
              <a:rPr lang="en-US" dirty="0" smtClean="0"/>
              <a:t> and .</a:t>
            </a:r>
            <a:r>
              <a:rPr lang="en-US" dirty="0" err="1" smtClean="0"/>
              <a:t>xlsx</a:t>
            </a:r>
            <a:r>
              <a:rPr lang="en-US" dirty="0" smtClean="0"/>
              <a:t> formats are open (to a certain degree)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490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Excel Formulas. Why bother?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315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First versions of </a:t>
            </a:r>
            <a:r>
              <a:rPr lang="en-US" dirty="0" smtClean="0"/>
              <a:t>POI focused </a:t>
            </a:r>
            <a:r>
              <a:rPr lang="en-US" dirty="0"/>
              <a:t>on reading and writing spreadsheets. </a:t>
            </a:r>
            <a:r>
              <a:rPr lang="en-US" dirty="0" smtClean="0"/>
              <a:t>OK </a:t>
            </a:r>
            <a:r>
              <a:rPr lang="en-US" dirty="0"/>
              <a:t>for a start, but </a:t>
            </a:r>
            <a:r>
              <a:rPr lang="en-US" dirty="0" smtClean="0"/>
              <a:t>the power of Excel is in its formulas. </a:t>
            </a:r>
          </a:p>
          <a:p>
            <a:r>
              <a:rPr lang="en-US" dirty="0" smtClean="0"/>
              <a:t>Use cases:</a:t>
            </a:r>
          </a:p>
          <a:p>
            <a:pPr lvl="1"/>
            <a:r>
              <a:rPr lang="en-US" dirty="0" smtClean="0"/>
              <a:t>Evaluate Excel workbooks on server side</a:t>
            </a:r>
          </a:p>
          <a:p>
            <a:pPr lvl="1"/>
            <a:r>
              <a:rPr lang="en-US" dirty="0" smtClean="0"/>
              <a:t>Fill XLS templates with data and predict formula results</a:t>
            </a:r>
          </a:p>
          <a:p>
            <a:pPr lvl="1"/>
            <a:r>
              <a:rPr lang="en-US" dirty="0" smtClean="0"/>
              <a:t>Insert new formulas or modify existing ones. Create formulas in Excel and evaluate them in POI or the other way around</a:t>
            </a:r>
          </a:p>
          <a:p>
            <a:pPr lvl="1"/>
            <a:r>
              <a:rPr lang="en-US" dirty="0" smtClean="0"/>
              <a:t>Define your complex financial or scientific models in Excel: POI’s formula evaluator will take care of the calculation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600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</a:t>
            </a:r>
            <a:r>
              <a:rPr lang="en-US" dirty="0" err="1" smtClean="0"/>
              <a:t>Usermodel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3962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Common </a:t>
            </a:r>
            <a:r>
              <a:rPr lang="en-US" sz="2800" dirty="0" err="1"/>
              <a:t>UserModel</a:t>
            </a:r>
            <a:r>
              <a:rPr lang="en-US" sz="2800" dirty="0"/>
              <a:t> (DOM-like) interface for both .</a:t>
            </a:r>
            <a:r>
              <a:rPr lang="en-US" sz="2800" dirty="0" err="1"/>
              <a:t>xls</a:t>
            </a:r>
            <a:r>
              <a:rPr lang="en-US" sz="2800" dirty="0"/>
              <a:t> and .</a:t>
            </a:r>
            <a:r>
              <a:rPr lang="en-US" sz="2800" dirty="0" err="1" smtClean="0"/>
              <a:t>xlsx</a:t>
            </a:r>
            <a:r>
              <a:rPr lang="en-US" sz="2800" dirty="0" smtClean="0"/>
              <a:t> formats</a:t>
            </a:r>
            <a:endParaRPr lang="en-US" sz="2800" dirty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Open </a:t>
            </a:r>
            <a:r>
              <a:rPr lang="en-US" sz="2400" dirty="0"/>
              <a:t>/ create a Workbook</a:t>
            </a:r>
          </a:p>
          <a:p>
            <a:pPr lvl="1"/>
            <a:r>
              <a:rPr lang="en-US" sz="2400" dirty="0" smtClean="0"/>
              <a:t>From </a:t>
            </a:r>
            <a:r>
              <a:rPr lang="en-US" sz="2400" dirty="0"/>
              <a:t>the Workbook, get existing </a:t>
            </a:r>
            <a:r>
              <a:rPr lang="en-US" sz="2400" dirty="0" smtClean="0"/>
              <a:t>or add </a:t>
            </a:r>
            <a:r>
              <a:rPr lang="en-US" sz="2400" dirty="0"/>
              <a:t>new Sheets</a:t>
            </a:r>
          </a:p>
          <a:p>
            <a:pPr lvl="1"/>
            <a:r>
              <a:rPr lang="en-US" sz="2400" dirty="0" smtClean="0"/>
              <a:t>From </a:t>
            </a:r>
            <a:r>
              <a:rPr lang="en-US" sz="2400" dirty="0"/>
              <a:t>a Sheet, </a:t>
            </a:r>
            <a:r>
              <a:rPr lang="en-US" sz="2400" dirty="0" smtClean="0"/>
              <a:t>iterate over Rows</a:t>
            </a:r>
            <a:endParaRPr lang="en-US" sz="2400" dirty="0"/>
          </a:p>
          <a:p>
            <a:pPr lvl="1"/>
            <a:r>
              <a:rPr lang="en-US" sz="2400" dirty="0" smtClean="0"/>
              <a:t>From </a:t>
            </a:r>
            <a:r>
              <a:rPr lang="en-US" sz="2400" dirty="0"/>
              <a:t>a Row, get at the Cells</a:t>
            </a:r>
          </a:p>
          <a:p>
            <a:pPr lvl="1"/>
            <a:r>
              <a:rPr lang="en-US" sz="2400" dirty="0" smtClean="0"/>
              <a:t>From </a:t>
            </a:r>
            <a:r>
              <a:rPr lang="en-US" sz="2400" dirty="0"/>
              <a:t>a Cell, get contents (</a:t>
            </a:r>
            <a:r>
              <a:rPr lang="en-US" sz="2400" dirty="0" smtClean="0"/>
              <a:t>values, formulas), styling</a:t>
            </a:r>
            <a:r>
              <a:rPr lang="en-US" sz="2400" dirty="0"/>
              <a:t>, formatting, comments </a:t>
            </a:r>
            <a:r>
              <a:rPr lang="en-US" sz="2400" dirty="0" smtClean="0"/>
              <a:t>etc.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71085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</a:t>
            </a:r>
            <a:r>
              <a:rPr lang="en-US" dirty="0" err="1" smtClean="0"/>
              <a:t>Usermodel</a:t>
            </a:r>
            <a:r>
              <a:rPr lang="en-US" dirty="0" smtClean="0"/>
              <a:t> API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61932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11060"/>
            <a:ext cx="5867400" cy="47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9031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 Evaluator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040" y="1371600"/>
            <a:ext cx="6912960" cy="431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93090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</a:t>
            </a:r>
            <a:r>
              <a:rPr lang="en-US" dirty="0" smtClean="0"/>
              <a:t>evaluator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315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Evaluator </a:t>
            </a:r>
            <a:r>
              <a:rPr lang="en-US" dirty="0"/>
              <a:t>class is 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org.apache.poi.ss.usermodel.FormulaEvaluator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Has </a:t>
            </a:r>
            <a:r>
              <a:rPr lang="en-US" dirty="0"/>
              <a:t>a variety of methods, but </a:t>
            </a:r>
            <a:r>
              <a:rPr lang="en-US" dirty="0" smtClean="0"/>
              <a:t>most common are: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evaluate(cell)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evaluateFormulaCell</a:t>
            </a:r>
            <a:r>
              <a:rPr lang="en-US" dirty="0" smtClean="0">
                <a:solidFill>
                  <a:schemeClr val="accent2"/>
                </a:solidFill>
              </a:rPr>
              <a:t>(cell)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evaluateAllFormulaCells</a:t>
            </a:r>
            <a:r>
              <a:rPr lang="en-US" dirty="0" smtClean="0">
                <a:solidFill>
                  <a:schemeClr val="accent2"/>
                </a:solidFill>
              </a:rPr>
              <a:t>(workbook)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0557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supported?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Built-in </a:t>
            </a:r>
            <a:r>
              <a:rPr lang="en-US" dirty="0"/>
              <a:t>functions: over 350 </a:t>
            </a:r>
            <a:r>
              <a:rPr lang="en-US" dirty="0" smtClean="0"/>
              <a:t>recognized, </a:t>
            </a:r>
            <a:r>
              <a:rPr lang="en-US" dirty="0"/>
              <a:t>280 </a:t>
            </a:r>
            <a:r>
              <a:rPr lang="en-US" dirty="0" err="1" smtClean="0"/>
              <a:t>evaluatable</a:t>
            </a:r>
            <a:endParaRPr lang="en-US" dirty="0"/>
          </a:p>
          <a:p>
            <a:r>
              <a:rPr lang="en-US" dirty="0" smtClean="0"/>
              <a:t>Add-in </a:t>
            </a:r>
            <a:r>
              <a:rPr lang="en-US" dirty="0"/>
              <a:t>functions: </a:t>
            </a:r>
            <a:r>
              <a:rPr lang="en-US" dirty="0" smtClean="0"/>
              <a:t> initial support for Excel Analysis </a:t>
            </a:r>
            <a:r>
              <a:rPr lang="en-US" dirty="0" err="1" smtClean="0"/>
              <a:t>Toolpack</a:t>
            </a:r>
            <a:r>
              <a:rPr lang="en-US" dirty="0" smtClean="0"/>
              <a:t> (built-in in Excel 2007+)</a:t>
            </a:r>
          </a:p>
          <a:p>
            <a:r>
              <a:rPr lang="en-US" dirty="0" smtClean="0"/>
              <a:t>Support for User-Defined functions</a:t>
            </a:r>
          </a:p>
          <a:p>
            <a:r>
              <a:rPr lang="en-US" dirty="0" smtClean="0"/>
              <a:t>Full support for defined names</a:t>
            </a:r>
          </a:p>
          <a:p>
            <a:r>
              <a:rPr lang="en-US" dirty="0"/>
              <a:t>Detection of circular </a:t>
            </a:r>
            <a:r>
              <a:rPr lang="en-US" dirty="0" smtClean="0"/>
              <a:t>references</a:t>
            </a:r>
          </a:p>
          <a:p>
            <a:r>
              <a:rPr lang="en-US" dirty="0" smtClean="0"/>
              <a:t>…much more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401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1416</Words>
  <Application>Microsoft Office PowerPoint</Application>
  <PresentationFormat>On-screen Show (4:3)</PresentationFormat>
  <Paragraphs>163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Evaluation of Excel Formulas in Apache POI</vt:lpstr>
      <vt:lpstr>Agenda</vt:lpstr>
      <vt:lpstr>History of Excel support POI</vt:lpstr>
      <vt:lpstr>Excel Formulas. Why bother? </vt:lpstr>
      <vt:lpstr>Excel Usermodel API</vt:lpstr>
      <vt:lpstr>Excel Usermodel API Example</vt:lpstr>
      <vt:lpstr>Formula Evaluator</vt:lpstr>
      <vt:lpstr>Using the evaluator</vt:lpstr>
      <vt:lpstr>What is supported?</vt:lpstr>
      <vt:lpstr>Formula QA</vt:lpstr>
      <vt:lpstr>Excel Formulas</vt:lpstr>
      <vt:lpstr>Formula Parsing and Evaluation</vt:lpstr>
      <vt:lpstr>Slide 13</vt:lpstr>
      <vt:lpstr>Slide 14</vt:lpstr>
      <vt:lpstr>Token Overview</vt:lpstr>
      <vt:lpstr>Token Overview (Continued)</vt:lpstr>
      <vt:lpstr>Developing Formula Evaluation</vt:lpstr>
      <vt:lpstr>Walkthrough of an "evaluate()" implementation.</vt:lpstr>
      <vt:lpstr>Floating-point Arithmetic in Excel </vt:lpstr>
      <vt:lpstr>User Defined Functions (UDF)</vt:lpstr>
      <vt:lpstr>User Defined Functions (UDF)</vt:lpstr>
      <vt:lpstr>UDF and POI</vt:lpstr>
      <vt:lpstr>Implementing a UDF</vt:lpstr>
      <vt:lpstr>Implementing a UDF (continued)</vt:lpstr>
      <vt:lpstr>Modeling Excel Semantics (be careful when mixing types)</vt:lpstr>
      <vt:lpstr>org.apache.poi.hssf.record.formula.eval.OperandResolver wraps most of  the logic for you</vt:lpstr>
      <vt:lpstr>Not supported yet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Yegor Kozlov</dc:creator>
  <cp:lastModifiedBy>Yegor Kozlov</cp:lastModifiedBy>
  <cp:revision>83</cp:revision>
  <dcterms:created xsi:type="dcterms:W3CDTF">2010-10-25T10:50:51Z</dcterms:created>
  <dcterms:modified xsi:type="dcterms:W3CDTF">2010-11-04T13:23:37Z</dcterms:modified>
</cp:coreProperties>
</file>